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7" r:id="rId3"/>
    <p:sldId id="256" r:id="rId4"/>
    <p:sldId id="277" r:id="rId5"/>
    <p:sldId id="278" r:id="rId6"/>
    <p:sldId id="284" r:id="rId7"/>
    <p:sldId id="259" r:id="rId8"/>
    <p:sldId id="258" r:id="rId9"/>
    <p:sldId id="280" r:id="rId10"/>
    <p:sldId id="289" r:id="rId11"/>
    <p:sldId id="279" r:id="rId12"/>
    <p:sldId id="28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FF66"/>
    <a:srgbClr val="000099"/>
    <a:srgbClr val="E420BA"/>
    <a:srgbClr val="302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0607" autoAdjust="0"/>
  </p:normalViewPr>
  <p:slideViewPr>
    <p:cSldViewPr>
      <p:cViewPr varScale="1">
        <p:scale>
          <a:sx n="92" d="100"/>
          <a:sy n="92" d="100"/>
        </p:scale>
        <p:origin x="23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18" Type="http://schemas.openxmlformats.org/officeDocument/2006/relationships/image" Target="../media/image4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6.wmf"/><Relationship Id="rId16" Type="http://schemas.openxmlformats.org/officeDocument/2006/relationships/image" Target="../media/image40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19" Type="http://schemas.openxmlformats.org/officeDocument/2006/relationships/image" Target="../media/image43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44.wmf"/><Relationship Id="rId9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4AFE1-1DDA-4F03-B624-92A2D6FD8CF2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15638-4C23-4043-88EA-C23E1DF5EF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6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典型问题之飞机投弹</a:t>
            </a:r>
            <a:r>
              <a:rPr lang="en-US" altLang="zh-CN" dirty="0"/>
              <a:t>】</a:t>
            </a:r>
            <a:br>
              <a:rPr lang="en-US" altLang="zh-CN" dirty="0"/>
            </a:br>
            <a:r>
              <a:rPr lang="zh-CN" altLang="en-US" dirty="0"/>
              <a:t>系列问题思考：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1. </a:t>
            </a:r>
            <a:r>
              <a:rPr lang="zh-CN" altLang="en-US" dirty="0"/>
              <a:t>一枚炸弹离开飞机后，在空中</a:t>
            </a:r>
            <a:r>
              <a:rPr lang="zh-CN" altLang="en-US" dirty="0" smtClean="0"/>
              <a:t>的运动</a:t>
            </a:r>
            <a:r>
              <a:rPr lang="zh-CN" altLang="en-US" dirty="0"/>
              <a:t>特点？运动轨迹？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2. </a:t>
            </a:r>
            <a:r>
              <a:rPr lang="zh-CN" altLang="en-US" dirty="0"/>
              <a:t>多枚炸弹离开飞机后，地面观测者看到它们的排列方式？飞机上的观测者看到的排列方式？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3. </a:t>
            </a:r>
            <a:r>
              <a:rPr lang="zh-CN" altLang="en-US" dirty="0"/>
              <a:t>既然炸弹离开飞机后，都在做平抛运动，为什么多枚炸弹没有排列在一条抛物线上，而是排在一条直线上？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4. </a:t>
            </a:r>
            <a:r>
              <a:rPr lang="zh-CN" altLang="en-US" dirty="0"/>
              <a:t>多枚炸弹落地的情况？即地点、间隔距离、时间等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各炸弹轨迹一样，都是抛物线，但依次平移。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0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4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15638-4C23-4043-88EA-C23E1DF5EF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5078-ECBB-49B4-8FD6-1AF4FCDDE6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DF45-8B8A-40EB-87F5-7F975C023386}" type="datetimeFigureOut">
              <a:rPr lang="zh-CN" altLang="en-US" smtClean="0"/>
              <a:pPr/>
              <a:t>2019/2/24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35C8-0333-471F-9710-6EE30D2CF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42.wmf"/><Relationship Id="rId21" Type="http://schemas.openxmlformats.org/officeDocument/2006/relationships/image" Target="../media/image33.wmf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7.wmf"/><Relationship Id="rId41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41.wmf"/><Relationship Id="rId40" Type="http://schemas.openxmlformats.org/officeDocument/2006/relationships/oleObject" Target="../embeddings/oleObject35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2.wmf"/><Relationship Id="rId31" Type="http://schemas.openxmlformats.org/officeDocument/2006/relationships/image" Target="../media/image3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40.wmf"/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33" Type="http://schemas.openxmlformats.org/officeDocument/2006/relationships/image" Target="../media/image39.wmf"/><Relationship Id="rId38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1.bin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&#24179;&#25243;&#31446;&#33853;&#23454;&#39564;&#8212;&#8212;&#29992;&#22352;&#26631;&#20998;&#26512;_&#26631;&#28165;.flv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23528" y="1557932"/>
            <a:ext cx="8496944" cy="372845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23528" y="1600323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5884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何为“曲线运动”？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500438"/>
            <a:ext cx="453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曲线运动中速度的方向？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214810" y="2206004"/>
            <a:ext cx="18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轨迹曲线</a:t>
            </a: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4786314" y="470438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en-US" altLang="zh-CN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不共线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064" y="4720146"/>
            <a:ext cx="467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物体做曲线运动的条件？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072066" y="3071810"/>
            <a:ext cx="1924836" cy="869397"/>
            <a:chOff x="2714612" y="1842188"/>
            <a:chExt cx="3429569" cy="2850858"/>
          </a:xfrm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714612" y="3124401"/>
              <a:ext cx="3429569" cy="1568645"/>
            </a:xfrm>
            <a:custGeom>
              <a:avLst/>
              <a:gdLst>
                <a:gd name="T0" fmla="*/ 0 w 1632"/>
                <a:gd name="T1" fmla="*/ 1053 h 456"/>
                <a:gd name="T2" fmla="*/ 1298 w 1632"/>
                <a:gd name="T3" fmla="*/ 55 h 456"/>
                <a:gd name="T4" fmla="*/ 2451 w 1632"/>
                <a:gd name="T5" fmla="*/ 720 h 456"/>
                <a:gd name="T6" fmla="*/ 0 60000 65536"/>
                <a:gd name="T7" fmla="*/ 0 60000 65536"/>
                <a:gd name="T8" fmla="*/ 0 60000 65536"/>
                <a:gd name="T9" fmla="*/ 0 w 1632"/>
                <a:gd name="T10" fmla="*/ 0 h 456"/>
                <a:gd name="T11" fmla="*/ 1632 w 1632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456">
                  <a:moveTo>
                    <a:pt x="0" y="456"/>
                  </a:moveTo>
                  <a:cubicBezTo>
                    <a:pt x="296" y="252"/>
                    <a:pt x="592" y="48"/>
                    <a:pt x="864" y="24"/>
                  </a:cubicBezTo>
                  <a:cubicBezTo>
                    <a:pt x="1136" y="0"/>
                    <a:pt x="1504" y="264"/>
                    <a:pt x="1632" y="3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86396" y="3072702"/>
              <a:ext cx="128286" cy="2360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234915" y="1842188"/>
              <a:ext cx="763706" cy="121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83974" y="3132236"/>
            <a:ext cx="1288046" cy="523220"/>
            <a:chOff x="4443400" y="2829131"/>
            <a:chExt cx="1288046" cy="5232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4443400" y="3178267"/>
              <a:ext cx="900000" cy="0"/>
            </a:xfrm>
            <a:prstGeom prst="line">
              <a:avLst/>
            </a:prstGeom>
            <a:noFill/>
            <a:ln w="31750">
              <a:solidFill>
                <a:srgbClr val="7030A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284890" y="2829131"/>
              <a:ext cx="4465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altLang="zh-CN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45" name="Group 273"/>
          <p:cNvGraphicFramePr>
            <a:graphicFrameLocks noGrp="1"/>
          </p:cNvGraphicFramePr>
          <p:nvPr>
            <p:ph idx="1"/>
          </p:nvPr>
        </p:nvGraphicFramePr>
        <p:xfrm>
          <a:off x="457200" y="1263877"/>
          <a:ext cx="8229600" cy="466344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xjhwt1"/>
          <p:cNvGrpSpPr>
            <a:grpSpLocks noChangeAspect="1"/>
          </p:cNvGrpSpPr>
          <p:nvPr/>
        </p:nvGrpSpPr>
        <p:grpSpPr bwMode="auto">
          <a:xfrm flipH="1">
            <a:off x="0" y="932090"/>
            <a:ext cx="971550" cy="390525"/>
            <a:chOff x="3385" y="1140"/>
            <a:chExt cx="3562" cy="1042"/>
          </a:xfrm>
        </p:grpSpPr>
        <p:grpSp>
          <p:nvGrpSpPr>
            <p:cNvPr id="3" name="Group 66"/>
            <p:cNvGrpSpPr>
              <a:grpSpLocks noChangeAspect="1"/>
            </p:cNvGrpSpPr>
            <p:nvPr/>
          </p:nvGrpSpPr>
          <p:grpSpPr bwMode="auto">
            <a:xfrm>
              <a:off x="3469" y="1590"/>
              <a:ext cx="3312" cy="393"/>
              <a:chOff x="3469" y="1590"/>
              <a:chExt cx="3312" cy="393"/>
            </a:xfrm>
          </p:grpSpPr>
          <p:sp>
            <p:nvSpPr>
              <p:cNvPr id="17659" name="Freeform 67"/>
              <p:cNvSpPr>
                <a:spLocks noChangeAspect="1"/>
              </p:cNvSpPr>
              <p:nvPr/>
            </p:nvSpPr>
            <p:spPr bwMode="auto">
              <a:xfrm>
                <a:off x="3469" y="1590"/>
                <a:ext cx="3312" cy="393"/>
              </a:xfrm>
              <a:custGeom>
                <a:avLst/>
                <a:gdLst>
                  <a:gd name="T0" fmla="*/ 1 w 3312"/>
                  <a:gd name="T1" fmla="*/ 305 h 393"/>
                  <a:gd name="T2" fmla="*/ 401 w 3312"/>
                  <a:gd name="T3" fmla="*/ 161 h 393"/>
                  <a:gd name="T4" fmla="*/ 527 w 3312"/>
                  <a:gd name="T5" fmla="*/ 115 h 393"/>
                  <a:gd name="T6" fmla="*/ 633 w 3312"/>
                  <a:gd name="T7" fmla="*/ 40 h 393"/>
                  <a:gd name="T8" fmla="*/ 703 w 3312"/>
                  <a:gd name="T9" fmla="*/ 0 h 393"/>
                  <a:gd name="T10" fmla="*/ 886 w 3312"/>
                  <a:gd name="T11" fmla="*/ 0 h 393"/>
                  <a:gd name="T12" fmla="*/ 937 w 3312"/>
                  <a:gd name="T13" fmla="*/ 6 h 393"/>
                  <a:gd name="T14" fmla="*/ 2981 w 3312"/>
                  <a:gd name="T15" fmla="*/ 11 h 393"/>
                  <a:gd name="T16" fmla="*/ 3118 w 3312"/>
                  <a:gd name="T17" fmla="*/ 11 h 393"/>
                  <a:gd name="T18" fmla="*/ 3202 w 3312"/>
                  <a:gd name="T19" fmla="*/ 23 h 393"/>
                  <a:gd name="T20" fmla="*/ 3277 w 3312"/>
                  <a:gd name="T21" fmla="*/ 40 h 393"/>
                  <a:gd name="T22" fmla="*/ 3312 w 3312"/>
                  <a:gd name="T23" fmla="*/ 62 h 393"/>
                  <a:gd name="T24" fmla="*/ 3312 w 3312"/>
                  <a:gd name="T25" fmla="*/ 277 h 393"/>
                  <a:gd name="T26" fmla="*/ 3282 w 3312"/>
                  <a:gd name="T27" fmla="*/ 303 h 393"/>
                  <a:gd name="T28" fmla="*/ 3248 w 3312"/>
                  <a:gd name="T29" fmla="*/ 315 h 393"/>
                  <a:gd name="T30" fmla="*/ 3202 w 3312"/>
                  <a:gd name="T31" fmla="*/ 320 h 393"/>
                  <a:gd name="T32" fmla="*/ 3043 w 3312"/>
                  <a:gd name="T33" fmla="*/ 326 h 393"/>
                  <a:gd name="T34" fmla="*/ 2644 w 3312"/>
                  <a:gd name="T35" fmla="*/ 336 h 393"/>
                  <a:gd name="T36" fmla="*/ 2261 w 3312"/>
                  <a:gd name="T37" fmla="*/ 359 h 393"/>
                  <a:gd name="T38" fmla="*/ 2182 w 3312"/>
                  <a:gd name="T39" fmla="*/ 359 h 393"/>
                  <a:gd name="T40" fmla="*/ 2147 w 3312"/>
                  <a:gd name="T41" fmla="*/ 382 h 393"/>
                  <a:gd name="T42" fmla="*/ 2107 w 3312"/>
                  <a:gd name="T43" fmla="*/ 393 h 393"/>
                  <a:gd name="T44" fmla="*/ 1851 w 3312"/>
                  <a:gd name="T45" fmla="*/ 365 h 393"/>
                  <a:gd name="T46" fmla="*/ 1748 w 3312"/>
                  <a:gd name="T47" fmla="*/ 365 h 393"/>
                  <a:gd name="T48" fmla="*/ 1485 w 3312"/>
                  <a:gd name="T49" fmla="*/ 382 h 393"/>
                  <a:gd name="T50" fmla="*/ 1392 w 3312"/>
                  <a:gd name="T51" fmla="*/ 386 h 393"/>
                  <a:gd name="T52" fmla="*/ 1358 w 3312"/>
                  <a:gd name="T53" fmla="*/ 387 h 393"/>
                  <a:gd name="T54" fmla="*/ 1326 w 3312"/>
                  <a:gd name="T55" fmla="*/ 382 h 393"/>
                  <a:gd name="T56" fmla="*/ 1303 w 3312"/>
                  <a:gd name="T57" fmla="*/ 348 h 393"/>
                  <a:gd name="T58" fmla="*/ 257 w 3312"/>
                  <a:gd name="T59" fmla="*/ 348 h 393"/>
                  <a:gd name="T60" fmla="*/ 202 w 3312"/>
                  <a:gd name="T61" fmla="*/ 342 h 393"/>
                  <a:gd name="T62" fmla="*/ 0 w 3312"/>
                  <a:gd name="T63" fmla="*/ 336 h 393"/>
                  <a:gd name="T64" fmla="*/ 1 w 3312"/>
                  <a:gd name="T65" fmla="*/ 305 h 3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2"/>
                  <a:gd name="T100" fmla="*/ 0 h 393"/>
                  <a:gd name="T101" fmla="*/ 3312 w 3312"/>
                  <a:gd name="T102" fmla="*/ 393 h 3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2" h="393">
                    <a:moveTo>
                      <a:pt x="1" y="305"/>
                    </a:moveTo>
                    <a:lnTo>
                      <a:pt x="401" y="161"/>
                    </a:lnTo>
                    <a:lnTo>
                      <a:pt x="527" y="115"/>
                    </a:lnTo>
                    <a:lnTo>
                      <a:pt x="633" y="40"/>
                    </a:lnTo>
                    <a:lnTo>
                      <a:pt x="703" y="0"/>
                    </a:lnTo>
                    <a:lnTo>
                      <a:pt x="886" y="0"/>
                    </a:lnTo>
                    <a:lnTo>
                      <a:pt x="937" y="6"/>
                    </a:lnTo>
                    <a:lnTo>
                      <a:pt x="2981" y="11"/>
                    </a:lnTo>
                    <a:lnTo>
                      <a:pt x="3118" y="11"/>
                    </a:lnTo>
                    <a:lnTo>
                      <a:pt x="3202" y="23"/>
                    </a:lnTo>
                    <a:lnTo>
                      <a:pt x="3277" y="40"/>
                    </a:lnTo>
                    <a:lnTo>
                      <a:pt x="3312" y="62"/>
                    </a:lnTo>
                    <a:lnTo>
                      <a:pt x="3312" y="277"/>
                    </a:lnTo>
                    <a:lnTo>
                      <a:pt x="3282" y="303"/>
                    </a:lnTo>
                    <a:lnTo>
                      <a:pt x="3248" y="315"/>
                    </a:lnTo>
                    <a:lnTo>
                      <a:pt x="3202" y="320"/>
                    </a:lnTo>
                    <a:lnTo>
                      <a:pt x="3043" y="326"/>
                    </a:lnTo>
                    <a:lnTo>
                      <a:pt x="2644" y="336"/>
                    </a:lnTo>
                    <a:lnTo>
                      <a:pt x="2261" y="359"/>
                    </a:lnTo>
                    <a:lnTo>
                      <a:pt x="2182" y="359"/>
                    </a:lnTo>
                    <a:lnTo>
                      <a:pt x="2147" y="382"/>
                    </a:lnTo>
                    <a:lnTo>
                      <a:pt x="2107" y="393"/>
                    </a:lnTo>
                    <a:lnTo>
                      <a:pt x="1851" y="365"/>
                    </a:lnTo>
                    <a:lnTo>
                      <a:pt x="1748" y="365"/>
                    </a:lnTo>
                    <a:lnTo>
                      <a:pt x="1485" y="382"/>
                    </a:lnTo>
                    <a:lnTo>
                      <a:pt x="1392" y="386"/>
                    </a:lnTo>
                    <a:lnTo>
                      <a:pt x="1358" y="387"/>
                    </a:lnTo>
                    <a:lnTo>
                      <a:pt x="1326" y="382"/>
                    </a:lnTo>
                    <a:lnTo>
                      <a:pt x="1303" y="348"/>
                    </a:lnTo>
                    <a:lnTo>
                      <a:pt x="257" y="348"/>
                    </a:lnTo>
                    <a:lnTo>
                      <a:pt x="202" y="342"/>
                    </a:lnTo>
                    <a:lnTo>
                      <a:pt x="0" y="336"/>
                    </a:lnTo>
                    <a:lnTo>
                      <a:pt x="1" y="305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60" name="Line 68"/>
              <p:cNvSpPr>
                <a:spLocks noChangeAspect="1" noChangeShapeType="1"/>
              </p:cNvSpPr>
              <p:nvPr/>
            </p:nvSpPr>
            <p:spPr bwMode="auto">
              <a:xfrm>
                <a:off x="6760" y="1643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27" name="Freeform 69"/>
            <p:cNvSpPr>
              <a:spLocks noChangeAspect="1"/>
            </p:cNvSpPr>
            <p:nvPr/>
          </p:nvSpPr>
          <p:spPr bwMode="auto">
            <a:xfrm>
              <a:off x="6423" y="1785"/>
              <a:ext cx="206" cy="136"/>
            </a:xfrm>
            <a:custGeom>
              <a:avLst/>
              <a:gdLst>
                <a:gd name="T0" fmla="*/ 12 w 206"/>
                <a:gd name="T1" fmla="*/ 136 h 136"/>
                <a:gd name="T2" fmla="*/ 0 w 206"/>
                <a:gd name="T3" fmla="*/ 45 h 136"/>
                <a:gd name="T4" fmla="*/ 206 w 206"/>
                <a:gd name="T5" fmla="*/ 0 h 136"/>
                <a:gd name="T6" fmla="*/ 206 w 206"/>
                <a:gd name="T7" fmla="*/ 131 h 136"/>
                <a:gd name="T8" fmla="*/ 12 w 206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136"/>
                <a:gd name="T17" fmla="*/ 206 w 2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136">
                  <a:moveTo>
                    <a:pt x="12" y="136"/>
                  </a:moveTo>
                  <a:lnTo>
                    <a:pt x="0" y="45"/>
                  </a:lnTo>
                  <a:lnTo>
                    <a:pt x="206" y="0"/>
                  </a:lnTo>
                  <a:lnTo>
                    <a:pt x="206" y="131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28" name="Freeform 70"/>
            <p:cNvSpPr>
              <a:spLocks noChangeAspect="1"/>
            </p:cNvSpPr>
            <p:nvPr/>
          </p:nvSpPr>
          <p:spPr bwMode="auto">
            <a:xfrm>
              <a:off x="5870" y="1922"/>
              <a:ext cx="730" cy="250"/>
            </a:xfrm>
            <a:custGeom>
              <a:avLst/>
              <a:gdLst>
                <a:gd name="T0" fmla="*/ 0 w 730"/>
                <a:gd name="T1" fmla="*/ 23 h 250"/>
                <a:gd name="T2" fmla="*/ 548 w 730"/>
                <a:gd name="T3" fmla="*/ 250 h 250"/>
                <a:gd name="T4" fmla="*/ 616 w 730"/>
                <a:gd name="T5" fmla="*/ 233 h 250"/>
                <a:gd name="T6" fmla="*/ 730 w 730"/>
                <a:gd name="T7" fmla="*/ 205 h 250"/>
                <a:gd name="T8" fmla="*/ 719 w 730"/>
                <a:gd name="T9" fmla="*/ 0 h 250"/>
                <a:gd name="T10" fmla="*/ 364 w 730"/>
                <a:gd name="T11" fmla="*/ 0 h 250"/>
                <a:gd name="T12" fmla="*/ 0 w 730"/>
                <a:gd name="T13" fmla="*/ 23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250"/>
                <a:gd name="T23" fmla="*/ 730 w 73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250">
                  <a:moveTo>
                    <a:pt x="0" y="23"/>
                  </a:moveTo>
                  <a:lnTo>
                    <a:pt x="548" y="250"/>
                  </a:lnTo>
                  <a:lnTo>
                    <a:pt x="616" y="233"/>
                  </a:lnTo>
                  <a:lnTo>
                    <a:pt x="730" y="205"/>
                  </a:lnTo>
                  <a:lnTo>
                    <a:pt x="719" y="0"/>
                  </a:lnTo>
                  <a:lnTo>
                    <a:pt x="36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29" name="Freeform 71"/>
            <p:cNvSpPr>
              <a:spLocks noChangeAspect="1"/>
            </p:cNvSpPr>
            <p:nvPr/>
          </p:nvSpPr>
          <p:spPr bwMode="auto">
            <a:xfrm>
              <a:off x="6035" y="1997"/>
              <a:ext cx="554" cy="51"/>
            </a:xfrm>
            <a:custGeom>
              <a:avLst/>
              <a:gdLst>
                <a:gd name="T0" fmla="*/ 0 w 554"/>
                <a:gd name="T1" fmla="*/ 11 h 51"/>
                <a:gd name="T2" fmla="*/ 239 w 554"/>
                <a:gd name="T3" fmla="*/ 0 h 51"/>
                <a:gd name="T4" fmla="*/ 250 w 554"/>
                <a:gd name="T5" fmla="*/ 51 h 51"/>
                <a:gd name="T6" fmla="*/ 554 w 554"/>
                <a:gd name="T7" fmla="*/ 17 h 51"/>
                <a:gd name="T8" fmla="*/ 548 w 554"/>
                <a:gd name="T9" fmla="*/ 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51"/>
                <a:gd name="T17" fmla="*/ 554 w 5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51">
                  <a:moveTo>
                    <a:pt x="0" y="11"/>
                  </a:moveTo>
                  <a:lnTo>
                    <a:pt x="239" y="0"/>
                  </a:lnTo>
                  <a:lnTo>
                    <a:pt x="250" y="51"/>
                  </a:lnTo>
                  <a:lnTo>
                    <a:pt x="554" y="17"/>
                  </a:lnTo>
                  <a:lnTo>
                    <a:pt x="548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0" name="Line 72"/>
            <p:cNvSpPr>
              <a:spLocks noChangeAspect="1" noChangeShapeType="1"/>
            </p:cNvSpPr>
            <p:nvPr/>
          </p:nvSpPr>
          <p:spPr bwMode="auto">
            <a:xfrm>
              <a:off x="6394" y="2042"/>
              <a:ext cx="36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1" name="Line 73"/>
            <p:cNvSpPr>
              <a:spLocks noChangeAspect="1" noChangeShapeType="1"/>
            </p:cNvSpPr>
            <p:nvPr/>
          </p:nvSpPr>
          <p:spPr bwMode="auto">
            <a:xfrm>
              <a:off x="6246" y="1927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2" name="Freeform 74"/>
            <p:cNvSpPr>
              <a:spLocks noChangeAspect="1"/>
            </p:cNvSpPr>
            <p:nvPr/>
          </p:nvSpPr>
          <p:spPr bwMode="auto">
            <a:xfrm>
              <a:off x="3385" y="1896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22 h 30"/>
                <a:gd name="T4" fmla="*/ 84 w 84"/>
                <a:gd name="T5" fmla="*/ 30 h 30"/>
                <a:gd name="T6" fmla="*/ 84 w 8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30"/>
                <a:gd name="T14" fmla="*/ 84 w 8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30">
                  <a:moveTo>
                    <a:pt x="84" y="0"/>
                  </a:moveTo>
                  <a:lnTo>
                    <a:pt x="0" y="22"/>
                  </a:lnTo>
                  <a:lnTo>
                    <a:pt x="84" y="3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3" name="Freeform 75"/>
            <p:cNvSpPr>
              <a:spLocks noChangeAspect="1"/>
            </p:cNvSpPr>
            <p:nvPr/>
          </p:nvSpPr>
          <p:spPr bwMode="auto">
            <a:xfrm>
              <a:off x="4655" y="1938"/>
              <a:ext cx="171" cy="36"/>
            </a:xfrm>
            <a:custGeom>
              <a:avLst/>
              <a:gdLst>
                <a:gd name="T0" fmla="*/ 0 w 171"/>
                <a:gd name="T1" fmla="*/ 5 h 36"/>
                <a:gd name="T2" fmla="*/ 31 w 171"/>
                <a:gd name="T3" fmla="*/ 13 h 36"/>
                <a:gd name="T4" fmla="*/ 81 w 171"/>
                <a:gd name="T5" fmla="*/ 22 h 36"/>
                <a:gd name="T6" fmla="*/ 171 w 171"/>
                <a:gd name="T7" fmla="*/ 36 h 36"/>
                <a:gd name="T8" fmla="*/ 158 w 171"/>
                <a:gd name="T9" fmla="*/ 0 h 36"/>
                <a:gd name="T10" fmla="*/ 0 w 171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6"/>
                <a:gd name="T20" fmla="*/ 171 w 17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6">
                  <a:moveTo>
                    <a:pt x="0" y="5"/>
                  </a:moveTo>
                  <a:lnTo>
                    <a:pt x="31" y="13"/>
                  </a:lnTo>
                  <a:lnTo>
                    <a:pt x="81" y="22"/>
                  </a:lnTo>
                  <a:lnTo>
                    <a:pt x="171" y="36"/>
                  </a:lnTo>
                  <a:lnTo>
                    <a:pt x="15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4" name="Freeform 76"/>
            <p:cNvSpPr>
              <a:spLocks noChangeAspect="1"/>
            </p:cNvSpPr>
            <p:nvPr/>
          </p:nvSpPr>
          <p:spPr bwMode="auto">
            <a:xfrm>
              <a:off x="5447" y="1140"/>
              <a:ext cx="1416" cy="460"/>
            </a:xfrm>
            <a:custGeom>
              <a:avLst/>
              <a:gdLst>
                <a:gd name="T0" fmla="*/ 0 w 1416"/>
                <a:gd name="T1" fmla="*/ 460 h 460"/>
                <a:gd name="T2" fmla="*/ 582 w 1416"/>
                <a:gd name="T3" fmla="*/ 329 h 460"/>
                <a:gd name="T4" fmla="*/ 1136 w 1416"/>
                <a:gd name="T5" fmla="*/ 69 h 460"/>
                <a:gd name="T6" fmla="*/ 1205 w 1416"/>
                <a:gd name="T7" fmla="*/ 22 h 460"/>
                <a:gd name="T8" fmla="*/ 1251 w 1416"/>
                <a:gd name="T9" fmla="*/ 5 h 460"/>
                <a:gd name="T10" fmla="*/ 1300 w 1416"/>
                <a:gd name="T11" fmla="*/ 0 h 460"/>
                <a:gd name="T12" fmla="*/ 1369 w 1416"/>
                <a:gd name="T13" fmla="*/ 22 h 460"/>
                <a:gd name="T14" fmla="*/ 1410 w 1416"/>
                <a:gd name="T15" fmla="*/ 46 h 460"/>
                <a:gd name="T16" fmla="*/ 1416 w 1416"/>
                <a:gd name="T17" fmla="*/ 90 h 460"/>
                <a:gd name="T18" fmla="*/ 1399 w 1416"/>
                <a:gd name="T19" fmla="*/ 90 h 460"/>
                <a:gd name="T20" fmla="*/ 1375 w 1416"/>
                <a:gd name="T21" fmla="*/ 375 h 460"/>
                <a:gd name="T22" fmla="*/ 1130 w 1416"/>
                <a:gd name="T23" fmla="*/ 380 h 460"/>
                <a:gd name="T24" fmla="*/ 1113 w 1416"/>
                <a:gd name="T25" fmla="*/ 460 h 460"/>
                <a:gd name="T26" fmla="*/ 0 w 1416"/>
                <a:gd name="T27" fmla="*/ 460 h 4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6"/>
                <a:gd name="T43" fmla="*/ 0 h 460"/>
                <a:gd name="T44" fmla="*/ 1416 w 1416"/>
                <a:gd name="T45" fmla="*/ 460 h 4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6" h="460">
                  <a:moveTo>
                    <a:pt x="0" y="460"/>
                  </a:moveTo>
                  <a:lnTo>
                    <a:pt x="582" y="329"/>
                  </a:lnTo>
                  <a:lnTo>
                    <a:pt x="1136" y="69"/>
                  </a:lnTo>
                  <a:lnTo>
                    <a:pt x="1205" y="22"/>
                  </a:lnTo>
                  <a:lnTo>
                    <a:pt x="1251" y="5"/>
                  </a:lnTo>
                  <a:lnTo>
                    <a:pt x="1300" y="0"/>
                  </a:lnTo>
                  <a:lnTo>
                    <a:pt x="1369" y="22"/>
                  </a:lnTo>
                  <a:lnTo>
                    <a:pt x="1410" y="46"/>
                  </a:lnTo>
                  <a:lnTo>
                    <a:pt x="1416" y="90"/>
                  </a:lnTo>
                  <a:lnTo>
                    <a:pt x="1399" y="90"/>
                  </a:lnTo>
                  <a:lnTo>
                    <a:pt x="1375" y="375"/>
                  </a:lnTo>
                  <a:lnTo>
                    <a:pt x="1130" y="380"/>
                  </a:lnTo>
                  <a:lnTo>
                    <a:pt x="11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5" name="Freeform 77"/>
            <p:cNvSpPr>
              <a:spLocks noChangeAspect="1"/>
            </p:cNvSpPr>
            <p:nvPr/>
          </p:nvSpPr>
          <p:spPr bwMode="auto">
            <a:xfrm>
              <a:off x="6354" y="1532"/>
              <a:ext cx="593" cy="62"/>
            </a:xfrm>
            <a:custGeom>
              <a:avLst/>
              <a:gdLst>
                <a:gd name="T0" fmla="*/ 0 w 593"/>
                <a:gd name="T1" fmla="*/ 18 h 62"/>
                <a:gd name="T2" fmla="*/ 115 w 593"/>
                <a:gd name="T3" fmla="*/ 5 h 62"/>
                <a:gd name="T4" fmla="*/ 275 w 593"/>
                <a:gd name="T5" fmla="*/ 0 h 62"/>
                <a:gd name="T6" fmla="*/ 451 w 593"/>
                <a:gd name="T7" fmla="*/ 5 h 62"/>
                <a:gd name="T8" fmla="*/ 565 w 593"/>
                <a:gd name="T9" fmla="*/ 18 h 62"/>
                <a:gd name="T10" fmla="*/ 593 w 593"/>
                <a:gd name="T11" fmla="*/ 22 h 62"/>
                <a:gd name="T12" fmla="*/ 582 w 593"/>
                <a:gd name="T13" fmla="*/ 35 h 62"/>
                <a:gd name="T14" fmla="*/ 537 w 593"/>
                <a:gd name="T15" fmla="*/ 44 h 62"/>
                <a:gd name="T16" fmla="*/ 496 w 593"/>
                <a:gd name="T17" fmla="*/ 51 h 62"/>
                <a:gd name="T18" fmla="*/ 371 w 593"/>
                <a:gd name="T19" fmla="*/ 62 h 62"/>
                <a:gd name="T20" fmla="*/ 223 w 593"/>
                <a:gd name="T21" fmla="*/ 56 h 62"/>
                <a:gd name="T22" fmla="*/ 132 w 593"/>
                <a:gd name="T23" fmla="*/ 47 h 62"/>
                <a:gd name="T24" fmla="*/ 52 w 593"/>
                <a:gd name="T25" fmla="*/ 35 h 62"/>
                <a:gd name="T26" fmla="*/ 0 w 593"/>
                <a:gd name="T27" fmla="*/ 18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62"/>
                <a:gd name="T44" fmla="*/ 593 w 593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62">
                  <a:moveTo>
                    <a:pt x="0" y="18"/>
                  </a:moveTo>
                  <a:lnTo>
                    <a:pt x="115" y="5"/>
                  </a:lnTo>
                  <a:lnTo>
                    <a:pt x="275" y="0"/>
                  </a:lnTo>
                  <a:lnTo>
                    <a:pt x="451" y="5"/>
                  </a:lnTo>
                  <a:lnTo>
                    <a:pt x="565" y="18"/>
                  </a:lnTo>
                  <a:lnTo>
                    <a:pt x="593" y="22"/>
                  </a:lnTo>
                  <a:lnTo>
                    <a:pt x="582" y="35"/>
                  </a:lnTo>
                  <a:lnTo>
                    <a:pt x="537" y="44"/>
                  </a:lnTo>
                  <a:lnTo>
                    <a:pt x="496" y="51"/>
                  </a:lnTo>
                  <a:lnTo>
                    <a:pt x="371" y="62"/>
                  </a:lnTo>
                  <a:lnTo>
                    <a:pt x="223" y="56"/>
                  </a:lnTo>
                  <a:lnTo>
                    <a:pt x="132" y="47"/>
                  </a:lnTo>
                  <a:lnTo>
                    <a:pt x="52" y="3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6" name="Freeform 78"/>
            <p:cNvSpPr>
              <a:spLocks noChangeAspect="1"/>
            </p:cNvSpPr>
            <p:nvPr/>
          </p:nvSpPr>
          <p:spPr bwMode="auto">
            <a:xfrm>
              <a:off x="6576" y="1213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70 w 287"/>
                <a:gd name="T3" fmla="*/ 17 h 17"/>
                <a:gd name="T4" fmla="*/ 287 w 287"/>
                <a:gd name="T5" fmla="*/ 17 h 17"/>
                <a:gd name="T6" fmla="*/ 0 60000 65536"/>
                <a:gd name="T7" fmla="*/ 0 60000 65536"/>
                <a:gd name="T8" fmla="*/ 0 60000 65536"/>
                <a:gd name="T9" fmla="*/ 0 w 287"/>
                <a:gd name="T10" fmla="*/ 0 h 17"/>
                <a:gd name="T11" fmla="*/ 287 w 28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7">
                  <a:moveTo>
                    <a:pt x="0" y="0"/>
                  </a:moveTo>
                  <a:lnTo>
                    <a:pt x="70" y="17"/>
                  </a:lnTo>
                  <a:lnTo>
                    <a:pt x="287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7" name="Line 79"/>
            <p:cNvSpPr>
              <a:spLocks noChangeAspect="1" noChangeShapeType="1"/>
            </p:cNvSpPr>
            <p:nvPr/>
          </p:nvSpPr>
          <p:spPr bwMode="auto">
            <a:xfrm>
              <a:off x="6086" y="1447"/>
              <a:ext cx="6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80"/>
            <p:cNvGrpSpPr>
              <a:grpSpLocks noChangeAspect="1"/>
            </p:cNvGrpSpPr>
            <p:nvPr/>
          </p:nvGrpSpPr>
          <p:grpSpPr bwMode="auto">
            <a:xfrm>
              <a:off x="4009" y="1590"/>
              <a:ext cx="435" cy="123"/>
              <a:chOff x="4009" y="1590"/>
              <a:chExt cx="435" cy="123"/>
            </a:xfrm>
          </p:grpSpPr>
          <p:sp>
            <p:nvSpPr>
              <p:cNvPr id="17657" name="Freeform 81"/>
              <p:cNvSpPr>
                <a:spLocks noChangeAspect="1"/>
              </p:cNvSpPr>
              <p:nvPr/>
            </p:nvSpPr>
            <p:spPr bwMode="auto">
              <a:xfrm>
                <a:off x="4009" y="1590"/>
                <a:ext cx="435" cy="123"/>
              </a:xfrm>
              <a:custGeom>
                <a:avLst/>
                <a:gdLst>
                  <a:gd name="T0" fmla="*/ 169 w 435"/>
                  <a:gd name="T1" fmla="*/ 0 h 123"/>
                  <a:gd name="T2" fmla="*/ 84 w 435"/>
                  <a:gd name="T3" fmla="*/ 49 h 123"/>
                  <a:gd name="T4" fmla="*/ 0 w 435"/>
                  <a:gd name="T5" fmla="*/ 110 h 123"/>
                  <a:gd name="T6" fmla="*/ 265 w 435"/>
                  <a:gd name="T7" fmla="*/ 123 h 123"/>
                  <a:gd name="T8" fmla="*/ 337 w 435"/>
                  <a:gd name="T9" fmla="*/ 111 h 123"/>
                  <a:gd name="T10" fmla="*/ 342 w 435"/>
                  <a:gd name="T11" fmla="*/ 111 h 123"/>
                  <a:gd name="T12" fmla="*/ 397 w 435"/>
                  <a:gd name="T13" fmla="*/ 100 h 123"/>
                  <a:gd name="T14" fmla="*/ 435 w 435"/>
                  <a:gd name="T15" fmla="*/ 13 h 123"/>
                  <a:gd name="T16" fmla="*/ 380 w 435"/>
                  <a:gd name="T17" fmla="*/ 6 h 123"/>
                  <a:gd name="T18" fmla="*/ 330 w 435"/>
                  <a:gd name="T19" fmla="*/ 0 h 123"/>
                  <a:gd name="T20" fmla="*/ 169 w 435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5"/>
                  <a:gd name="T34" fmla="*/ 0 h 123"/>
                  <a:gd name="T35" fmla="*/ 435 w 435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5" h="123">
                    <a:moveTo>
                      <a:pt x="169" y="0"/>
                    </a:moveTo>
                    <a:lnTo>
                      <a:pt x="84" y="49"/>
                    </a:lnTo>
                    <a:lnTo>
                      <a:pt x="0" y="110"/>
                    </a:lnTo>
                    <a:lnTo>
                      <a:pt x="265" y="123"/>
                    </a:lnTo>
                    <a:lnTo>
                      <a:pt x="337" y="111"/>
                    </a:lnTo>
                    <a:lnTo>
                      <a:pt x="342" y="111"/>
                    </a:lnTo>
                    <a:lnTo>
                      <a:pt x="397" y="100"/>
                    </a:lnTo>
                    <a:lnTo>
                      <a:pt x="435" y="13"/>
                    </a:lnTo>
                    <a:lnTo>
                      <a:pt x="380" y="6"/>
                    </a:lnTo>
                    <a:lnTo>
                      <a:pt x="330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8" name="Line 82"/>
              <p:cNvSpPr>
                <a:spLocks noChangeAspect="1" noChangeShapeType="1"/>
              </p:cNvSpPr>
              <p:nvPr/>
            </p:nvSpPr>
            <p:spPr bwMode="auto">
              <a:xfrm>
                <a:off x="4397" y="1601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39" name="Line 83"/>
            <p:cNvSpPr>
              <a:spLocks noChangeAspect="1" noChangeShapeType="1"/>
            </p:cNvSpPr>
            <p:nvPr/>
          </p:nvSpPr>
          <p:spPr bwMode="auto">
            <a:xfrm>
              <a:off x="4804" y="1916"/>
              <a:ext cx="17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40" name="Freeform 84"/>
            <p:cNvSpPr>
              <a:spLocks noChangeAspect="1"/>
            </p:cNvSpPr>
            <p:nvPr/>
          </p:nvSpPr>
          <p:spPr bwMode="auto">
            <a:xfrm>
              <a:off x="6388" y="1600"/>
              <a:ext cx="198" cy="84"/>
            </a:xfrm>
            <a:custGeom>
              <a:avLst/>
              <a:gdLst>
                <a:gd name="T0" fmla="*/ 0 w 198"/>
                <a:gd name="T1" fmla="*/ 1 h 84"/>
                <a:gd name="T2" fmla="*/ 58 w 198"/>
                <a:gd name="T3" fmla="*/ 84 h 84"/>
                <a:gd name="T4" fmla="*/ 198 w 198"/>
                <a:gd name="T5" fmla="*/ 82 h 84"/>
                <a:gd name="T6" fmla="*/ 198 w 198"/>
                <a:gd name="T7" fmla="*/ 0 h 84"/>
                <a:gd name="T8" fmla="*/ 0 w 198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84"/>
                <a:gd name="T17" fmla="*/ 198 w 19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84">
                  <a:moveTo>
                    <a:pt x="0" y="1"/>
                  </a:moveTo>
                  <a:lnTo>
                    <a:pt x="58" y="84"/>
                  </a:lnTo>
                  <a:lnTo>
                    <a:pt x="198" y="82"/>
                  </a:lnTo>
                  <a:lnTo>
                    <a:pt x="19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41" name="Freeform 85"/>
            <p:cNvSpPr>
              <a:spLocks noChangeAspect="1"/>
            </p:cNvSpPr>
            <p:nvPr/>
          </p:nvSpPr>
          <p:spPr bwMode="auto">
            <a:xfrm>
              <a:off x="4417" y="1622"/>
              <a:ext cx="2388" cy="361"/>
            </a:xfrm>
            <a:custGeom>
              <a:avLst/>
              <a:gdLst>
                <a:gd name="T0" fmla="*/ 320 w 2388"/>
                <a:gd name="T1" fmla="*/ 30 h 361"/>
                <a:gd name="T2" fmla="*/ 159 w 2388"/>
                <a:gd name="T3" fmla="*/ 35 h 361"/>
                <a:gd name="T4" fmla="*/ 103 w 2388"/>
                <a:gd name="T5" fmla="*/ 42 h 361"/>
                <a:gd name="T6" fmla="*/ 62 w 2388"/>
                <a:gd name="T7" fmla="*/ 49 h 361"/>
                <a:gd name="T8" fmla="*/ 37 w 2388"/>
                <a:gd name="T9" fmla="*/ 56 h 361"/>
                <a:gd name="T10" fmla="*/ 21 w 2388"/>
                <a:gd name="T11" fmla="*/ 68 h 361"/>
                <a:gd name="T12" fmla="*/ 10 w 2388"/>
                <a:gd name="T13" fmla="*/ 83 h 361"/>
                <a:gd name="T14" fmla="*/ 3 w 2388"/>
                <a:gd name="T15" fmla="*/ 104 h 361"/>
                <a:gd name="T16" fmla="*/ 0 w 2388"/>
                <a:gd name="T17" fmla="*/ 132 h 361"/>
                <a:gd name="T18" fmla="*/ 0 w 2388"/>
                <a:gd name="T19" fmla="*/ 219 h 361"/>
                <a:gd name="T20" fmla="*/ 3 w 2388"/>
                <a:gd name="T21" fmla="*/ 242 h 361"/>
                <a:gd name="T22" fmla="*/ 10 w 2388"/>
                <a:gd name="T23" fmla="*/ 260 h 361"/>
                <a:gd name="T24" fmla="*/ 27 w 2388"/>
                <a:gd name="T25" fmla="*/ 269 h 361"/>
                <a:gd name="T26" fmla="*/ 56 w 2388"/>
                <a:gd name="T27" fmla="*/ 274 h 361"/>
                <a:gd name="T28" fmla="*/ 84 w 2388"/>
                <a:gd name="T29" fmla="*/ 277 h 361"/>
                <a:gd name="T30" fmla="*/ 170 w 2388"/>
                <a:gd name="T31" fmla="*/ 280 h 361"/>
                <a:gd name="T32" fmla="*/ 292 w 2388"/>
                <a:gd name="T33" fmla="*/ 287 h 361"/>
                <a:gd name="T34" fmla="*/ 427 w 2388"/>
                <a:gd name="T35" fmla="*/ 296 h 361"/>
                <a:gd name="T36" fmla="*/ 600 w 2388"/>
                <a:gd name="T37" fmla="*/ 307 h 361"/>
                <a:gd name="T38" fmla="*/ 735 w 2388"/>
                <a:gd name="T39" fmla="*/ 314 h 361"/>
                <a:gd name="T40" fmla="*/ 838 w 2388"/>
                <a:gd name="T41" fmla="*/ 316 h 361"/>
                <a:gd name="T42" fmla="*/ 937 w 2388"/>
                <a:gd name="T43" fmla="*/ 327 h 361"/>
                <a:gd name="T44" fmla="*/ 1062 w 2388"/>
                <a:gd name="T45" fmla="*/ 344 h 361"/>
                <a:gd name="T46" fmla="*/ 1131 w 2388"/>
                <a:gd name="T47" fmla="*/ 359 h 361"/>
                <a:gd name="T48" fmla="*/ 1187 w 2388"/>
                <a:gd name="T49" fmla="*/ 361 h 361"/>
                <a:gd name="T50" fmla="*/ 1221 w 2388"/>
                <a:gd name="T51" fmla="*/ 337 h 361"/>
                <a:gd name="T52" fmla="*/ 1303 w 2388"/>
                <a:gd name="T53" fmla="*/ 304 h 361"/>
                <a:gd name="T54" fmla="*/ 1268 w 2388"/>
                <a:gd name="T55" fmla="*/ 316 h 361"/>
                <a:gd name="T56" fmla="*/ 1355 w 2388"/>
                <a:gd name="T57" fmla="*/ 299 h 361"/>
                <a:gd name="T58" fmla="*/ 1449 w 2388"/>
                <a:gd name="T59" fmla="*/ 284 h 361"/>
                <a:gd name="T60" fmla="*/ 1626 w 2388"/>
                <a:gd name="T61" fmla="*/ 263 h 361"/>
                <a:gd name="T62" fmla="*/ 1762 w 2388"/>
                <a:gd name="T63" fmla="*/ 253 h 361"/>
                <a:gd name="T64" fmla="*/ 1901 w 2388"/>
                <a:gd name="T65" fmla="*/ 240 h 361"/>
                <a:gd name="T66" fmla="*/ 2002 w 2388"/>
                <a:gd name="T67" fmla="*/ 229 h 361"/>
                <a:gd name="T68" fmla="*/ 2090 w 2388"/>
                <a:gd name="T69" fmla="*/ 214 h 361"/>
                <a:gd name="T70" fmla="*/ 2191 w 2388"/>
                <a:gd name="T71" fmla="*/ 191 h 361"/>
                <a:gd name="T72" fmla="*/ 2279 w 2388"/>
                <a:gd name="T73" fmla="*/ 158 h 361"/>
                <a:gd name="T74" fmla="*/ 2327 w 2388"/>
                <a:gd name="T75" fmla="*/ 129 h 361"/>
                <a:gd name="T76" fmla="*/ 2388 w 2388"/>
                <a:gd name="T77" fmla="*/ 72 h 361"/>
                <a:gd name="T78" fmla="*/ 2286 w 2388"/>
                <a:gd name="T79" fmla="*/ 72 h 361"/>
                <a:gd name="T80" fmla="*/ 2166 w 2388"/>
                <a:gd name="T81" fmla="*/ 61 h 361"/>
                <a:gd name="T82" fmla="*/ 2023 w 2388"/>
                <a:gd name="T83" fmla="*/ 53 h 361"/>
                <a:gd name="T84" fmla="*/ 2006 w 2388"/>
                <a:gd name="T85" fmla="*/ 13 h 361"/>
                <a:gd name="T86" fmla="*/ 1927 w 2388"/>
                <a:gd name="T87" fmla="*/ 13 h 361"/>
                <a:gd name="T88" fmla="*/ 1692 w 2388"/>
                <a:gd name="T89" fmla="*/ 8 h 361"/>
                <a:gd name="T90" fmla="*/ 1449 w 2388"/>
                <a:gd name="T91" fmla="*/ 2 h 361"/>
                <a:gd name="T92" fmla="*/ 1046 w 2388"/>
                <a:gd name="T93" fmla="*/ 0 h 361"/>
                <a:gd name="T94" fmla="*/ 683 w 2388"/>
                <a:gd name="T95" fmla="*/ 12 h 361"/>
                <a:gd name="T96" fmla="*/ 483 w 2388"/>
                <a:gd name="T97" fmla="*/ 23 h 361"/>
                <a:gd name="T98" fmla="*/ 320 w 2388"/>
                <a:gd name="T99" fmla="*/ 30 h 3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88"/>
                <a:gd name="T151" fmla="*/ 0 h 361"/>
                <a:gd name="T152" fmla="*/ 2388 w 2388"/>
                <a:gd name="T153" fmla="*/ 361 h 3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88" h="361">
                  <a:moveTo>
                    <a:pt x="320" y="30"/>
                  </a:moveTo>
                  <a:lnTo>
                    <a:pt x="159" y="35"/>
                  </a:lnTo>
                  <a:lnTo>
                    <a:pt x="103" y="42"/>
                  </a:lnTo>
                  <a:lnTo>
                    <a:pt x="62" y="49"/>
                  </a:lnTo>
                  <a:lnTo>
                    <a:pt x="37" y="56"/>
                  </a:lnTo>
                  <a:lnTo>
                    <a:pt x="21" y="68"/>
                  </a:lnTo>
                  <a:lnTo>
                    <a:pt x="10" y="83"/>
                  </a:lnTo>
                  <a:lnTo>
                    <a:pt x="3" y="104"/>
                  </a:lnTo>
                  <a:lnTo>
                    <a:pt x="0" y="132"/>
                  </a:lnTo>
                  <a:lnTo>
                    <a:pt x="0" y="219"/>
                  </a:lnTo>
                  <a:lnTo>
                    <a:pt x="3" y="242"/>
                  </a:lnTo>
                  <a:lnTo>
                    <a:pt x="10" y="260"/>
                  </a:lnTo>
                  <a:lnTo>
                    <a:pt x="27" y="269"/>
                  </a:lnTo>
                  <a:lnTo>
                    <a:pt x="56" y="274"/>
                  </a:lnTo>
                  <a:lnTo>
                    <a:pt x="84" y="277"/>
                  </a:lnTo>
                  <a:lnTo>
                    <a:pt x="170" y="280"/>
                  </a:lnTo>
                  <a:lnTo>
                    <a:pt x="292" y="287"/>
                  </a:lnTo>
                  <a:lnTo>
                    <a:pt x="427" y="296"/>
                  </a:lnTo>
                  <a:lnTo>
                    <a:pt x="600" y="307"/>
                  </a:lnTo>
                  <a:lnTo>
                    <a:pt x="735" y="314"/>
                  </a:lnTo>
                  <a:lnTo>
                    <a:pt x="838" y="316"/>
                  </a:lnTo>
                  <a:lnTo>
                    <a:pt x="937" y="327"/>
                  </a:lnTo>
                  <a:lnTo>
                    <a:pt x="1062" y="344"/>
                  </a:lnTo>
                  <a:lnTo>
                    <a:pt x="1131" y="359"/>
                  </a:lnTo>
                  <a:lnTo>
                    <a:pt x="1187" y="361"/>
                  </a:lnTo>
                  <a:lnTo>
                    <a:pt x="1221" y="337"/>
                  </a:lnTo>
                  <a:lnTo>
                    <a:pt x="1303" y="304"/>
                  </a:lnTo>
                  <a:lnTo>
                    <a:pt x="1268" y="316"/>
                  </a:lnTo>
                  <a:lnTo>
                    <a:pt x="1355" y="299"/>
                  </a:lnTo>
                  <a:lnTo>
                    <a:pt x="1449" y="284"/>
                  </a:lnTo>
                  <a:lnTo>
                    <a:pt x="1626" y="263"/>
                  </a:lnTo>
                  <a:lnTo>
                    <a:pt x="1762" y="253"/>
                  </a:lnTo>
                  <a:lnTo>
                    <a:pt x="1901" y="240"/>
                  </a:lnTo>
                  <a:lnTo>
                    <a:pt x="2002" y="229"/>
                  </a:lnTo>
                  <a:lnTo>
                    <a:pt x="2090" y="214"/>
                  </a:lnTo>
                  <a:lnTo>
                    <a:pt x="2191" y="191"/>
                  </a:lnTo>
                  <a:lnTo>
                    <a:pt x="2279" y="158"/>
                  </a:lnTo>
                  <a:lnTo>
                    <a:pt x="2327" y="129"/>
                  </a:lnTo>
                  <a:lnTo>
                    <a:pt x="2388" y="72"/>
                  </a:lnTo>
                  <a:lnTo>
                    <a:pt x="2286" y="72"/>
                  </a:lnTo>
                  <a:lnTo>
                    <a:pt x="2166" y="61"/>
                  </a:lnTo>
                  <a:lnTo>
                    <a:pt x="2023" y="53"/>
                  </a:lnTo>
                  <a:lnTo>
                    <a:pt x="2006" y="13"/>
                  </a:lnTo>
                  <a:lnTo>
                    <a:pt x="1927" y="13"/>
                  </a:lnTo>
                  <a:lnTo>
                    <a:pt x="1692" y="8"/>
                  </a:lnTo>
                  <a:lnTo>
                    <a:pt x="1449" y="2"/>
                  </a:lnTo>
                  <a:lnTo>
                    <a:pt x="1046" y="0"/>
                  </a:lnTo>
                  <a:lnTo>
                    <a:pt x="683" y="12"/>
                  </a:lnTo>
                  <a:lnTo>
                    <a:pt x="483" y="23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86"/>
            <p:cNvGrpSpPr>
              <a:grpSpLocks noChangeAspect="1"/>
            </p:cNvGrpSpPr>
            <p:nvPr/>
          </p:nvGrpSpPr>
          <p:grpSpPr bwMode="auto">
            <a:xfrm>
              <a:off x="4761" y="1718"/>
              <a:ext cx="79" cy="96"/>
              <a:chOff x="4761" y="1718"/>
              <a:chExt cx="79" cy="96"/>
            </a:xfrm>
          </p:grpSpPr>
          <p:sp>
            <p:nvSpPr>
              <p:cNvPr id="1765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766" y="1718"/>
                <a:ext cx="69" cy="96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6" name="Freeform 88"/>
              <p:cNvSpPr>
                <a:spLocks noChangeAspect="1"/>
              </p:cNvSpPr>
              <p:nvPr/>
            </p:nvSpPr>
            <p:spPr bwMode="auto">
              <a:xfrm>
                <a:off x="4761" y="1752"/>
                <a:ext cx="79" cy="23"/>
              </a:xfrm>
              <a:custGeom>
                <a:avLst/>
                <a:gdLst>
                  <a:gd name="T0" fmla="*/ 2 w 79"/>
                  <a:gd name="T1" fmla="*/ 0 h 23"/>
                  <a:gd name="T2" fmla="*/ 79 w 79"/>
                  <a:gd name="T3" fmla="*/ 0 h 23"/>
                  <a:gd name="T4" fmla="*/ 79 w 79"/>
                  <a:gd name="T5" fmla="*/ 23 h 23"/>
                  <a:gd name="T6" fmla="*/ 0 w 79"/>
                  <a:gd name="T7" fmla="*/ 23 h 23"/>
                  <a:gd name="T8" fmla="*/ 2 w 7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3"/>
                  <a:gd name="T17" fmla="*/ 79 w 7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3">
                    <a:moveTo>
                      <a:pt x="2" y="0"/>
                    </a:moveTo>
                    <a:lnTo>
                      <a:pt x="79" y="0"/>
                    </a:lnTo>
                    <a:lnTo>
                      <a:pt x="79" y="23"/>
                    </a:lnTo>
                    <a:lnTo>
                      <a:pt x="0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89"/>
            <p:cNvGrpSpPr>
              <a:grpSpLocks noChangeAspect="1"/>
            </p:cNvGrpSpPr>
            <p:nvPr/>
          </p:nvGrpSpPr>
          <p:grpSpPr bwMode="auto">
            <a:xfrm>
              <a:off x="5350" y="1726"/>
              <a:ext cx="291" cy="203"/>
              <a:chOff x="5350" y="1726"/>
              <a:chExt cx="291" cy="203"/>
            </a:xfrm>
          </p:grpSpPr>
          <p:sp>
            <p:nvSpPr>
              <p:cNvPr id="17653" name="Freeform 90"/>
              <p:cNvSpPr>
                <a:spLocks noChangeAspect="1"/>
              </p:cNvSpPr>
              <p:nvPr/>
            </p:nvSpPr>
            <p:spPr bwMode="auto">
              <a:xfrm>
                <a:off x="5447" y="1726"/>
                <a:ext cx="177" cy="97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97 h 97"/>
                  <a:gd name="T4" fmla="*/ 177 w 177"/>
                  <a:gd name="T5" fmla="*/ 97 h 97"/>
                  <a:gd name="T6" fmla="*/ 85 w 177"/>
                  <a:gd name="T7" fmla="*/ 6 h 97"/>
                  <a:gd name="T8" fmla="*/ 0 w 17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97"/>
                  <a:gd name="T17" fmla="*/ 177 w 17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97">
                    <a:moveTo>
                      <a:pt x="0" y="0"/>
                    </a:moveTo>
                    <a:lnTo>
                      <a:pt x="0" y="97"/>
                    </a:lnTo>
                    <a:lnTo>
                      <a:pt x="177" y="97"/>
                    </a:lnTo>
                    <a:lnTo>
                      <a:pt x="8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4" name="Freeform 91"/>
              <p:cNvSpPr>
                <a:spLocks noChangeAspect="1"/>
              </p:cNvSpPr>
              <p:nvPr/>
            </p:nvSpPr>
            <p:spPr bwMode="auto">
              <a:xfrm>
                <a:off x="5350" y="1823"/>
                <a:ext cx="291" cy="106"/>
              </a:xfrm>
              <a:custGeom>
                <a:avLst/>
                <a:gdLst>
                  <a:gd name="T0" fmla="*/ 97 w 291"/>
                  <a:gd name="T1" fmla="*/ 0 h 106"/>
                  <a:gd name="T2" fmla="*/ 280 w 291"/>
                  <a:gd name="T3" fmla="*/ 0 h 106"/>
                  <a:gd name="T4" fmla="*/ 291 w 291"/>
                  <a:gd name="T5" fmla="*/ 106 h 106"/>
                  <a:gd name="T6" fmla="*/ 58 w 291"/>
                  <a:gd name="T7" fmla="*/ 106 h 106"/>
                  <a:gd name="T8" fmla="*/ 0 w 291"/>
                  <a:gd name="T9" fmla="*/ 62 h 106"/>
                  <a:gd name="T10" fmla="*/ 97 w 291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06"/>
                  <a:gd name="T20" fmla="*/ 291 w 291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06">
                    <a:moveTo>
                      <a:pt x="97" y="0"/>
                    </a:moveTo>
                    <a:lnTo>
                      <a:pt x="280" y="0"/>
                    </a:lnTo>
                    <a:lnTo>
                      <a:pt x="291" y="106"/>
                    </a:lnTo>
                    <a:lnTo>
                      <a:pt x="58" y="106"/>
                    </a:lnTo>
                    <a:lnTo>
                      <a:pt x="0" y="6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44" name="Line 92"/>
            <p:cNvSpPr>
              <a:spLocks noChangeAspect="1" noChangeShapeType="1"/>
            </p:cNvSpPr>
            <p:nvPr/>
          </p:nvSpPr>
          <p:spPr bwMode="auto">
            <a:xfrm>
              <a:off x="4469" y="1681"/>
              <a:ext cx="1" cy="2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45" name="Freeform 93"/>
            <p:cNvSpPr>
              <a:spLocks noChangeAspect="1"/>
            </p:cNvSpPr>
            <p:nvPr/>
          </p:nvSpPr>
          <p:spPr bwMode="auto">
            <a:xfrm>
              <a:off x="6165" y="1687"/>
              <a:ext cx="779" cy="39"/>
            </a:xfrm>
            <a:custGeom>
              <a:avLst/>
              <a:gdLst>
                <a:gd name="T0" fmla="*/ 35 w 779"/>
                <a:gd name="T1" fmla="*/ 0 h 39"/>
                <a:gd name="T2" fmla="*/ 779 w 779"/>
                <a:gd name="T3" fmla="*/ 1 h 39"/>
                <a:gd name="T4" fmla="*/ 777 w 779"/>
                <a:gd name="T5" fmla="*/ 38 h 39"/>
                <a:gd name="T6" fmla="*/ 31 w 779"/>
                <a:gd name="T7" fmla="*/ 39 h 39"/>
                <a:gd name="T8" fmla="*/ 13 w 779"/>
                <a:gd name="T9" fmla="*/ 34 h 39"/>
                <a:gd name="T10" fmla="*/ 0 w 779"/>
                <a:gd name="T11" fmla="*/ 22 h 39"/>
                <a:gd name="T12" fmla="*/ 8 w 779"/>
                <a:gd name="T13" fmla="*/ 1 h 39"/>
                <a:gd name="T14" fmla="*/ 35 w 779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9"/>
                <a:gd name="T25" fmla="*/ 0 h 39"/>
                <a:gd name="T26" fmla="*/ 779 w 77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9" h="39">
                  <a:moveTo>
                    <a:pt x="35" y="0"/>
                  </a:moveTo>
                  <a:lnTo>
                    <a:pt x="779" y="1"/>
                  </a:lnTo>
                  <a:lnTo>
                    <a:pt x="777" y="38"/>
                  </a:lnTo>
                  <a:lnTo>
                    <a:pt x="31" y="39"/>
                  </a:lnTo>
                  <a:lnTo>
                    <a:pt x="13" y="34"/>
                  </a:lnTo>
                  <a:lnTo>
                    <a:pt x="0" y="22"/>
                  </a:lnTo>
                  <a:lnTo>
                    <a:pt x="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94"/>
            <p:cNvGrpSpPr>
              <a:grpSpLocks noChangeAspect="1"/>
            </p:cNvGrpSpPr>
            <p:nvPr/>
          </p:nvGrpSpPr>
          <p:grpSpPr bwMode="auto">
            <a:xfrm>
              <a:off x="4959" y="1705"/>
              <a:ext cx="326" cy="64"/>
              <a:chOff x="4959" y="1705"/>
              <a:chExt cx="326" cy="64"/>
            </a:xfrm>
          </p:grpSpPr>
          <p:sp>
            <p:nvSpPr>
              <p:cNvPr id="17651" name="Freeform 95"/>
              <p:cNvSpPr>
                <a:spLocks noChangeAspect="1"/>
              </p:cNvSpPr>
              <p:nvPr/>
            </p:nvSpPr>
            <p:spPr bwMode="auto">
              <a:xfrm>
                <a:off x="4959" y="1705"/>
                <a:ext cx="326" cy="60"/>
              </a:xfrm>
              <a:custGeom>
                <a:avLst/>
                <a:gdLst>
                  <a:gd name="T0" fmla="*/ 153 w 326"/>
                  <a:gd name="T1" fmla="*/ 0 h 60"/>
                  <a:gd name="T2" fmla="*/ 73 w 326"/>
                  <a:gd name="T3" fmla="*/ 0 h 60"/>
                  <a:gd name="T4" fmla="*/ 35 w 326"/>
                  <a:gd name="T5" fmla="*/ 4 h 60"/>
                  <a:gd name="T6" fmla="*/ 10 w 326"/>
                  <a:gd name="T7" fmla="*/ 12 h 60"/>
                  <a:gd name="T8" fmla="*/ 0 w 326"/>
                  <a:gd name="T9" fmla="*/ 27 h 60"/>
                  <a:gd name="T10" fmla="*/ 6 w 326"/>
                  <a:gd name="T11" fmla="*/ 46 h 60"/>
                  <a:gd name="T12" fmla="*/ 21 w 326"/>
                  <a:gd name="T13" fmla="*/ 50 h 60"/>
                  <a:gd name="T14" fmla="*/ 38 w 326"/>
                  <a:gd name="T15" fmla="*/ 54 h 60"/>
                  <a:gd name="T16" fmla="*/ 73 w 326"/>
                  <a:gd name="T17" fmla="*/ 60 h 60"/>
                  <a:gd name="T18" fmla="*/ 119 w 326"/>
                  <a:gd name="T19" fmla="*/ 60 h 60"/>
                  <a:gd name="T20" fmla="*/ 171 w 326"/>
                  <a:gd name="T21" fmla="*/ 57 h 60"/>
                  <a:gd name="T22" fmla="*/ 267 w 326"/>
                  <a:gd name="T23" fmla="*/ 47 h 60"/>
                  <a:gd name="T24" fmla="*/ 326 w 326"/>
                  <a:gd name="T25" fmla="*/ 39 h 60"/>
                  <a:gd name="T26" fmla="*/ 326 w 326"/>
                  <a:gd name="T27" fmla="*/ 21 h 60"/>
                  <a:gd name="T28" fmla="*/ 258 w 326"/>
                  <a:gd name="T29" fmla="*/ 12 h 60"/>
                  <a:gd name="T30" fmla="*/ 201 w 326"/>
                  <a:gd name="T31" fmla="*/ 6 h 60"/>
                  <a:gd name="T32" fmla="*/ 153 w 32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60"/>
                  <a:gd name="T53" fmla="*/ 326 w 32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60">
                    <a:moveTo>
                      <a:pt x="153" y="0"/>
                    </a:moveTo>
                    <a:lnTo>
                      <a:pt x="73" y="0"/>
                    </a:lnTo>
                    <a:lnTo>
                      <a:pt x="35" y="4"/>
                    </a:lnTo>
                    <a:lnTo>
                      <a:pt x="10" y="12"/>
                    </a:lnTo>
                    <a:lnTo>
                      <a:pt x="0" y="27"/>
                    </a:lnTo>
                    <a:lnTo>
                      <a:pt x="6" y="46"/>
                    </a:lnTo>
                    <a:lnTo>
                      <a:pt x="21" y="50"/>
                    </a:lnTo>
                    <a:lnTo>
                      <a:pt x="38" y="54"/>
                    </a:lnTo>
                    <a:lnTo>
                      <a:pt x="73" y="60"/>
                    </a:lnTo>
                    <a:lnTo>
                      <a:pt x="119" y="60"/>
                    </a:lnTo>
                    <a:lnTo>
                      <a:pt x="171" y="57"/>
                    </a:lnTo>
                    <a:lnTo>
                      <a:pt x="267" y="47"/>
                    </a:lnTo>
                    <a:lnTo>
                      <a:pt x="326" y="39"/>
                    </a:lnTo>
                    <a:lnTo>
                      <a:pt x="326" y="21"/>
                    </a:lnTo>
                    <a:lnTo>
                      <a:pt x="258" y="12"/>
                    </a:lnTo>
                    <a:lnTo>
                      <a:pt x="201" y="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2" name="Line 96"/>
              <p:cNvSpPr>
                <a:spLocks noChangeAspect="1" noChangeShapeType="1"/>
              </p:cNvSpPr>
              <p:nvPr/>
            </p:nvSpPr>
            <p:spPr bwMode="auto">
              <a:xfrm>
                <a:off x="4995" y="1709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47" name="Freeform 97"/>
            <p:cNvSpPr>
              <a:spLocks noChangeAspect="1"/>
            </p:cNvSpPr>
            <p:nvPr/>
          </p:nvSpPr>
          <p:spPr bwMode="auto">
            <a:xfrm>
              <a:off x="4688" y="1617"/>
              <a:ext cx="1045" cy="115"/>
            </a:xfrm>
            <a:custGeom>
              <a:avLst/>
              <a:gdLst>
                <a:gd name="T0" fmla="*/ 0 w 1045"/>
                <a:gd name="T1" fmla="*/ 28 h 115"/>
                <a:gd name="T2" fmla="*/ 73 w 1045"/>
                <a:gd name="T3" fmla="*/ 17 h 115"/>
                <a:gd name="T4" fmla="*/ 141 w 1045"/>
                <a:gd name="T5" fmla="*/ 9 h 115"/>
                <a:gd name="T6" fmla="*/ 274 w 1045"/>
                <a:gd name="T7" fmla="*/ 0 h 115"/>
                <a:gd name="T8" fmla="*/ 536 w 1045"/>
                <a:gd name="T9" fmla="*/ 0 h 115"/>
                <a:gd name="T10" fmla="*/ 651 w 1045"/>
                <a:gd name="T11" fmla="*/ 11 h 115"/>
                <a:gd name="T12" fmla="*/ 714 w 1045"/>
                <a:gd name="T13" fmla="*/ 17 h 115"/>
                <a:gd name="T14" fmla="*/ 780 w 1045"/>
                <a:gd name="T15" fmla="*/ 27 h 115"/>
                <a:gd name="T16" fmla="*/ 826 w 1045"/>
                <a:gd name="T17" fmla="*/ 38 h 115"/>
                <a:gd name="T18" fmla="*/ 891 w 1045"/>
                <a:gd name="T19" fmla="*/ 53 h 115"/>
                <a:gd name="T20" fmla="*/ 987 w 1045"/>
                <a:gd name="T21" fmla="*/ 75 h 115"/>
                <a:gd name="T22" fmla="*/ 1045 w 1045"/>
                <a:gd name="T23" fmla="*/ 98 h 115"/>
                <a:gd name="T24" fmla="*/ 998 w 1045"/>
                <a:gd name="T25" fmla="*/ 104 h 115"/>
                <a:gd name="T26" fmla="*/ 947 w 1045"/>
                <a:gd name="T27" fmla="*/ 109 h 115"/>
                <a:gd name="T28" fmla="*/ 867 w 1045"/>
                <a:gd name="T29" fmla="*/ 113 h 115"/>
                <a:gd name="T30" fmla="*/ 798 w 1045"/>
                <a:gd name="T31" fmla="*/ 115 h 115"/>
                <a:gd name="T32" fmla="*/ 651 w 1045"/>
                <a:gd name="T33" fmla="*/ 115 h 115"/>
                <a:gd name="T34" fmla="*/ 480 w 1045"/>
                <a:gd name="T35" fmla="*/ 109 h 115"/>
                <a:gd name="T36" fmla="*/ 335 w 1045"/>
                <a:gd name="T37" fmla="*/ 100 h 115"/>
                <a:gd name="T38" fmla="*/ 236 w 1045"/>
                <a:gd name="T39" fmla="*/ 91 h 115"/>
                <a:gd name="T40" fmla="*/ 162 w 1045"/>
                <a:gd name="T41" fmla="*/ 77 h 115"/>
                <a:gd name="T42" fmla="*/ 86 w 1045"/>
                <a:gd name="T43" fmla="*/ 64 h 115"/>
                <a:gd name="T44" fmla="*/ 29 w 1045"/>
                <a:gd name="T45" fmla="*/ 47 h 115"/>
                <a:gd name="T46" fmla="*/ 0 w 1045"/>
                <a:gd name="T47" fmla="*/ 28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5"/>
                <a:gd name="T73" fmla="*/ 0 h 115"/>
                <a:gd name="T74" fmla="*/ 1045 w 104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5" h="115">
                  <a:moveTo>
                    <a:pt x="0" y="28"/>
                  </a:moveTo>
                  <a:lnTo>
                    <a:pt x="73" y="17"/>
                  </a:lnTo>
                  <a:lnTo>
                    <a:pt x="141" y="9"/>
                  </a:lnTo>
                  <a:lnTo>
                    <a:pt x="274" y="0"/>
                  </a:lnTo>
                  <a:lnTo>
                    <a:pt x="536" y="0"/>
                  </a:lnTo>
                  <a:lnTo>
                    <a:pt x="651" y="11"/>
                  </a:lnTo>
                  <a:lnTo>
                    <a:pt x="714" y="17"/>
                  </a:lnTo>
                  <a:lnTo>
                    <a:pt x="780" y="27"/>
                  </a:lnTo>
                  <a:lnTo>
                    <a:pt x="826" y="38"/>
                  </a:lnTo>
                  <a:lnTo>
                    <a:pt x="891" y="53"/>
                  </a:lnTo>
                  <a:lnTo>
                    <a:pt x="987" y="75"/>
                  </a:lnTo>
                  <a:lnTo>
                    <a:pt x="1045" y="98"/>
                  </a:lnTo>
                  <a:lnTo>
                    <a:pt x="998" y="104"/>
                  </a:lnTo>
                  <a:lnTo>
                    <a:pt x="947" y="109"/>
                  </a:lnTo>
                  <a:lnTo>
                    <a:pt x="867" y="113"/>
                  </a:lnTo>
                  <a:lnTo>
                    <a:pt x="798" y="115"/>
                  </a:lnTo>
                  <a:lnTo>
                    <a:pt x="651" y="115"/>
                  </a:lnTo>
                  <a:lnTo>
                    <a:pt x="480" y="109"/>
                  </a:lnTo>
                  <a:lnTo>
                    <a:pt x="335" y="100"/>
                  </a:lnTo>
                  <a:lnTo>
                    <a:pt x="236" y="91"/>
                  </a:lnTo>
                  <a:lnTo>
                    <a:pt x="162" y="77"/>
                  </a:lnTo>
                  <a:lnTo>
                    <a:pt x="86" y="64"/>
                  </a:lnTo>
                  <a:lnTo>
                    <a:pt x="29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" name="Group 98"/>
            <p:cNvGrpSpPr>
              <a:grpSpLocks noChangeAspect="1"/>
            </p:cNvGrpSpPr>
            <p:nvPr/>
          </p:nvGrpSpPr>
          <p:grpSpPr bwMode="auto">
            <a:xfrm>
              <a:off x="3946" y="1601"/>
              <a:ext cx="491" cy="337"/>
              <a:chOff x="3946" y="1601"/>
              <a:chExt cx="491" cy="337"/>
            </a:xfrm>
          </p:grpSpPr>
          <p:sp>
            <p:nvSpPr>
              <p:cNvPr id="17649" name="Freeform 99"/>
              <p:cNvSpPr>
                <a:spLocks noChangeAspect="1"/>
              </p:cNvSpPr>
              <p:nvPr/>
            </p:nvSpPr>
            <p:spPr bwMode="auto">
              <a:xfrm>
                <a:off x="3946" y="1601"/>
                <a:ext cx="491" cy="337"/>
              </a:xfrm>
              <a:custGeom>
                <a:avLst/>
                <a:gdLst>
                  <a:gd name="T0" fmla="*/ 491 w 491"/>
                  <a:gd name="T1" fmla="*/ 0 h 337"/>
                  <a:gd name="T2" fmla="*/ 366 w 491"/>
                  <a:gd name="T3" fmla="*/ 292 h 337"/>
                  <a:gd name="T4" fmla="*/ 0 w 491"/>
                  <a:gd name="T5" fmla="*/ 292 h 337"/>
                  <a:gd name="T6" fmla="*/ 0 w 491"/>
                  <a:gd name="T7" fmla="*/ 337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1"/>
                  <a:gd name="T13" fmla="*/ 0 h 337"/>
                  <a:gd name="T14" fmla="*/ 491 w 491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1" h="337">
                    <a:moveTo>
                      <a:pt x="491" y="0"/>
                    </a:moveTo>
                    <a:lnTo>
                      <a:pt x="366" y="292"/>
                    </a:lnTo>
                    <a:lnTo>
                      <a:pt x="0" y="292"/>
                    </a:lnTo>
                    <a:lnTo>
                      <a:pt x="0" y="3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" name="Line 100"/>
              <p:cNvSpPr>
                <a:spLocks noChangeAspect="1" noChangeShapeType="1"/>
              </p:cNvSpPr>
              <p:nvPr/>
            </p:nvSpPr>
            <p:spPr bwMode="auto">
              <a:xfrm>
                <a:off x="4008" y="1704"/>
                <a:ext cx="1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xjhwt1"/>
          <p:cNvGrpSpPr>
            <a:grpSpLocks noChangeAspect="1"/>
          </p:cNvGrpSpPr>
          <p:nvPr/>
        </p:nvGrpSpPr>
        <p:grpSpPr bwMode="auto">
          <a:xfrm flipH="1">
            <a:off x="1979613" y="932090"/>
            <a:ext cx="971550" cy="390525"/>
            <a:chOff x="3385" y="1140"/>
            <a:chExt cx="3562" cy="1042"/>
          </a:xfrm>
        </p:grpSpPr>
        <p:grpSp>
          <p:nvGrpSpPr>
            <p:cNvPr id="10" name="Group 103"/>
            <p:cNvGrpSpPr>
              <a:grpSpLocks noChangeAspect="1"/>
            </p:cNvGrpSpPr>
            <p:nvPr/>
          </p:nvGrpSpPr>
          <p:grpSpPr bwMode="auto">
            <a:xfrm>
              <a:off x="3469" y="1590"/>
              <a:ext cx="3312" cy="393"/>
              <a:chOff x="3469" y="1590"/>
              <a:chExt cx="3312" cy="393"/>
            </a:xfrm>
          </p:grpSpPr>
          <p:sp>
            <p:nvSpPr>
              <p:cNvPr id="17624" name="Freeform 104"/>
              <p:cNvSpPr>
                <a:spLocks noChangeAspect="1"/>
              </p:cNvSpPr>
              <p:nvPr/>
            </p:nvSpPr>
            <p:spPr bwMode="auto">
              <a:xfrm>
                <a:off x="3469" y="1590"/>
                <a:ext cx="3312" cy="393"/>
              </a:xfrm>
              <a:custGeom>
                <a:avLst/>
                <a:gdLst>
                  <a:gd name="T0" fmla="*/ 1 w 3312"/>
                  <a:gd name="T1" fmla="*/ 305 h 393"/>
                  <a:gd name="T2" fmla="*/ 401 w 3312"/>
                  <a:gd name="T3" fmla="*/ 161 h 393"/>
                  <a:gd name="T4" fmla="*/ 527 w 3312"/>
                  <a:gd name="T5" fmla="*/ 115 h 393"/>
                  <a:gd name="T6" fmla="*/ 633 w 3312"/>
                  <a:gd name="T7" fmla="*/ 40 h 393"/>
                  <a:gd name="T8" fmla="*/ 703 w 3312"/>
                  <a:gd name="T9" fmla="*/ 0 h 393"/>
                  <a:gd name="T10" fmla="*/ 886 w 3312"/>
                  <a:gd name="T11" fmla="*/ 0 h 393"/>
                  <a:gd name="T12" fmla="*/ 937 w 3312"/>
                  <a:gd name="T13" fmla="*/ 6 h 393"/>
                  <a:gd name="T14" fmla="*/ 2981 w 3312"/>
                  <a:gd name="T15" fmla="*/ 11 h 393"/>
                  <a:gd name="T16" fmla="*/ 3118 w 3312"/>
                  <a:gd name="T17" fmla="*/ 11 h 393"/>
                  <a:gd name="T18" fmla="*/ 3202 w 3312"/>
                  <a:gd name="T19" fmla="*/ 23 h 393"/>
                  <a:gd name="T20" fmla="*/ 3277 w 3312"/>
                  <a:gd name="T21" fmla="*/ 40 h 393"/>
                  <a:gd name="T22" fmla="*/ 3312 w 3312"/>
                  <a:gd name="T23" fmla="*/ 62 h 393"/>
                  <a:gd name="T24" fmla="*/ 3312 w 3312"/>
                  <a:gd name="T25" fmla="*/ 277 h 393"/>
                  <a:gd name="T26" fmla="*/ 3282 w 3312"/>
                  <a:gd name="T27" fmla="*/ 303 h 393"/>
                  <a:gd name="T28" fmla="*/ 3248 w 3312"/>
                  <a:gd name="T29" fmla="*/ 315 h 393"/>
                  <a:gd name="T30" fmla="*/ 3202 w 3312"/>
                  <a:gd name="T31" fmla="*/ 320 h 393"/>
                  <a:gd name="T32" fmla="*/ 3043 w 3312"/>
                  <a:gd name="T33" fmla="*/ 326 h 393"/>
                  <a:gd name="T34" fmla="*/ 2644 w 3312"/>
                  <a:gd name="T35" fmla="*/ 336 h 393"/>
                  <a:gd name="T36" fmla="*/ 2261 w 3312"/>
                  <a:gd name="T37" fmla="*/ 359 h 393"/>
                  <a:gd name="T38" fmla="*/ 2182 w 3312"/>
                  <a:gd name="T39" fmla="*/ 359 h 393"/>
                  <a:gd name="T40" fmla="*/ 2147 w 3312"/>
                  <a:gd name="T41" fmla="*/ 382 h 393"/>
                  <a:gd name="T42" fmla="*/ 2107 w 3312"/>
                  <a:gd name="T43" fmla="*/ 393 h 393"/>
                  <a:gd name="T44" fmla="*/ 1851 w 3312"/>
                  <a:gd name="T45" fmla="*/ 365 h 393"/>
                  <a:gd name="T46" fmla="*/ 1748 w 3312"/>
                  <a:gd name="T47" fmla="*/ 365 h 393"/>
                  <a:gd name="T48" fmla="*/ 1485 w 3312"/>
                  <a:gd name="T49" fmla="*/ 382 h 393"/>
                  <a:gd name="T50" fmla="*/ 1392 w 3312"/>
                  <a:gd name="T51" fmla="*/ 386 h 393"/>
                  <a:gd name="T52" fmla="*/ 1358 w 3312"/>
                  <a:gd name="T53" fmla="*/ 387 h 393"/>
                  <a:gd name="T54" fmla="*/ 1326 w 3312"/>
                  <a:gd name="T55" fmla="*/ 382 h 393"/>
                  <a:gd name="T56" fmla="*/ 1303 w 3312"/>
                  <a:gd name="T57" fmla="*/ 348 h 393"/>
                  <a:gd name="T58" fmla="*/ 257 w 3312"/>
                  <a:gd name="T59" fmla="*/ 348 h 393"/>
                  <a:gd name="T60" fmla="*/ 202 w 3312"/>
                  <a:gd name="T61" fmla="*/ 342 h 393"/>
                  <a:gd name="T62" fmla="*/ 0 w 3312"/>
                  <a:gd name="T63" fmla="*/ 336 h 393"/>
                  <a:gd name="T64" fmla="*/ 1 w 3312"/>
                  <a:gd name="T65" fmla="*/ 305 h 3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2"/>
                  <a:gd name="T100" fmla="*/ 0 h 393"/>
                  <a:gd name="T101" fmla="*/ 3312 w 3312"/>
                  <a:gd name="T102" fmla="*/ 393 h 3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2" h="393">
                    <a:moveTo>
                      <a:pt x="1" y="305"/>
                    </a:moveTo>
                    <a:lnTo>
                      <a:pt x="401" y="161"/>
                    </a:lnTo>
                    <a:lnTo>
                      <a:pt x="527" y="115"/>
                    </a:lnTo>
                    <a:lnTo>
                      <a:pt x="633" y="40"/>
                    </a:lnTo>
                    <a:lnTo>
                      <a:pt x="703" y="0"/>
                    </a:lnTo>
                    <a:lnTo>
                      <a:pt x="886" y="0"/>
                    </a:lnTo>
                    <a:lnTo>
                      <a:pt x="937" y="6"/>
                    </a:lnTo>
                    <a:lnTo>
                      <a:pt x="2981" y="11"/>
                    </a:lnTo>
                    <a:lnTo>
                      <a:pt x="3118" y="11"/>
                    </a:lnTo>
                    <a:lnTo>
                      <a:pt x="3202" y="23"/>
                    </a:lnTo>
                    <a:lnTo>
                      <a:pt x="3277" y="40"/>
                    </a:lnTo>
                    <a:lnTo>
                      <a:pt x="3312" y="62"/>
                    </a:lnTo>
                    <a:lnTo>
                      <a:pt x="3312" y="277"/>
                    </a:lnTo>
                    <a:lnTo>
                      <a:pt x="3282" y="303"/>
                    </a:lnTo>
                    <a:lnTo>
                      <a:pt x="3248" y="315"/>
                    </a:lnTo>
                    <a:lnTo>
                      <a:pt x="3202" y="320"/>
                    </a:lnTo>
                    <a:lnTo>
                      <a:pt x="3043" y="326"/>
                    </a:lnTo>
                    <a:lnTo>
                      <a:pt x="2644" y="336"/>
                    </a:lnTo>
                    <a:lnTo>
                      <a:pt x="2261" y="359"/>
                    </a:lnTo>
                    <a:lnTo>
                      <a:pt x="2182" y="359"/>
                    </a:lnTo>
                    <a:lnTo>
                      <a:pt x="2147" y="382"/>
                    </a:lnTo>
                    <a:lnTo>
                      <a:pt x="2107" y="393"/>
                    </a:lnTo>
                    <a:lnTo>
                      <a:pt x="1851" y="365"/>
                    </a:lnTo>
                    <a:lnTo>
                      <a:pt x="1748" y="365"/>
                    </a:lnTo>
                    <a:lnTo>
                      <a:pt x="1485" y="382"/>
                    </a:lnTo>
                    <a:lnTo>
                      <a:pt x="1392" y="386"/>
                    </a:lnTo>
                    <a:lnTo>
                      <a:pt x="1358" y="387"/>
                    </a:lnTo>
                    <a:lnTo>
                      <a:pt x="1326" y="382"/>
                    </a:lnTo>
                    <a:lnTo>
                      <a:pt x="1303" y="348"/>
                    </a:lnTo>
                    <a:lnTo>
                      <a:pt x="257" y="348"/>
                    </a:lnTo>
                    <a:lnTo>
                      <a:pt x="202" y="342"/>
                    </a:lnTo>
                    <a:lnTo>
                      <a:pt x="0" y="336"/>
                    </a:lnTo>
                    <a:lnTo>
                      <a:pt x="1" y="305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" name="Line 105"/>
              <p:cNvSpPr>
                <a:spLocks noChangeAspect="1" noChangeShapeType="1"/>
              </p:cNvSpPr>
              <p:nvPr/>
            </p:nvSpPr>
            <p:spPr bwMode="auto">
              <a:xfrm>
                <a:off x="6760" y="1643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92" name="Freeform 106"/>
            <p:cNvSpPr>
              <a:spLocks noChangeAspect="1"/>
            </p:cNvSpPr>
            <p:nvPr/>
          </p:nvSpPr>
          <p:spPr bwMode="auto">
            <a:xfrm>
              <a:off x="6423" y="1785"/>
              <a:ext cx="206" cy="136"/>
            </a:xfrm>
            <a:custGeom>
              <a:avLst/>
              <a:gdLst>
                <a:gd name="T0" fmla="*/ 12 w 206"/>
                <a:gd name="T1" fmla="*/ 136 h 136"/>
                <a:gd name="T2" fmla="*/ 0 w 206"/>
                <a:gd name="T3" fmla="*/ 45 h 136"/>
                <a:gd name="T4" fmla="*/ 206 w 206"/>
                <a:gd name="T5" fmla="*/ 0 h 136"/>
                <a:gd name="T6" fmla="*/ 206 w 206"/>
                <a:gd name="T7" fmla="*/ 131 h 136"/>
                <a:gd name="T8" fmla="*/ 12 w 206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136"/>
                <a:gd name="T17" fmla="*/ 206 w 2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136">
                  <a:moveTo>
                    <a:pt x="12" y="136"/>
                  </a:moveTo>
                  <a:lnTo>
                    <a:pt x="0" y="45"/>
                  </a:lnTo>
                  <a:lnTo>
                    <a:pt x="206" y="0"/>
                  </a:lnTo>
                  <a:lnTo>
                    <a:pt x="206" y="131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3" name="Freeform 107"/>
            <p:cNvSpPr>
              <a:spLocks noChangeAspect="1"/>
            </p:cNvSpPr>
            <p:nvPr/>
          </p:nvSpPr>
          <p:spPr bwMode="auto">
            <a:xfrm>
              <a:off x="5870" y="1922"/>
              <a:ext cx="730" cy="250"/>
            </a:xfrm>
            <a:custGeom>
              <a:avLst/>
              <a:gdLst>
                <a:gd name="T0" fmla="*/ 0 w 730"/>
                <a:gd name="T1" fmla="*/ 23 h 250"/>
                <a:gd name="T2" fmla="*/ 548 w 730"/>
                <a:gd name="T3" fmla="*/ 250 h 250"/>
                <a:gd name="T4" fmla="*/ 616 w 730"/>
                <a:gd name="T5" fmla="*/ 233 h 250"/>
                <a:gd name="T6" fmla="*/ 730 w 730"/>
                <a:gd name="T7" fmla="*/ 205 h 250"/>
                <a:gd name="T8" fmla="*/ 719 w 730"/>
                <a:gd name="T9" fmla="*/ 0 h 250"/>
                <a:gd name="T10" fmla="*/ 364 w 730"/>
                <a:gd name="T11" fmla="*/ 0 h 250"/>
                <a:gd name="T12" fmla="*/ 0 w 730"/>
                <a:gd name="T13" fmla="*/ 23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250"/>
                <a:gd name="T23" fmla="*/ 730 w 73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250">
                  <a:moveTo>
                    <a:pt x="0" y="23"/>
                  </a:moveTo>
                  <a:lnTo>
                    <a:pt x="548" y="250"/>
                  </a:lnTo>
                  <a:lnTo>
                    <a:pt x="616" y="233"/>
                  </a:lnTo>
                  <a:lnTo>
                    <a:pt x="730" y="205"/>
                  </a:lnTo>
                  <a:lnTo>
                    <a:pt x="719" y="0"/>
                  </a:lnTo>
                  <a:lnTo>
                    <a:pt x="36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4" name="Freeform 108"/>
            <p:cNvSpPr>
              <a:spLocks noChangeAspect="1"/>
            </p:cNvSpPr>
            <p:nvPr/>
          </p:nvSpPr>
          <p:spPr bwMode="auto">
            <a:xfrm>
              <a:off x="6035" y="1997"/>
              <a:ext cx="554" cy="51"/>
            </a:xfrm>
            <a:custGeom>
              <a:avLst/>
              <a:gdLst>
                <a:gd name="T0" fmla="*/ 0 w 554"/>
                <a:gd name="T1" fmla="*/ 11 h 51"/>
                <a:gd name="T2" fmla="*/ 239 w 554"/>
                <a:gd name="T3" fmla="*/ 0 h 51"/>
                <a:gd name="T4" fmla="*/ 250 w 554"/>
                <a:gd name="T5" fmla="*/ 51 h 51"/>
                <a:gd name="T6" fmla="*/ 554 w 554"/>
                <a:gd name="T7" fmla="*/ 17 h 51"/>
                <a:gd name="T8" fmla="*/ 548 w 554"/>
                <a:gd name="T9" fmla="*/ 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51"/>
                <a:gd name="T17" fmla="*/ 554 w 5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51">
                  <a:moveTo>
                    <a:pt x="0" y="11"/>
                  </a:moveTo>
                  <a:lnTo>
                    <a:pt x="239" y="0"/>
                  </a:lnTo>
                  <a:lnTo>
                    <a:pt x="250" y="51"/>
                  </a:lnTo>
                  <a:lnTo>
                    <a:pt x="554" y="17"/>
                  </a:lnTo>
                  <a:lnTo>
                    <a:pt x="548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5" name="Line 109"/>
            <p:cNvSpPr>
              <a:spLocks noChangeAspect="1" noChangeShapeType="1"/>
            </p:cNvSpPr>
            <p:nvPr/>
          </p:nvSpPr>
          <p:spPr bwMode="auto">
            <a:xfrm>
              <a:off x="6394" y="2042"/>
              <a:ext cx="36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6" name="Line 110"/>
            <p:cNvSpPr>
              <a:spLocks noChangeAspect="1" noChangeShapeType="1"/>
            </p:cNvSpPr>
            <p:nvPr/>
          </p:nvSpPr>
          <p:spPr bwMode="auto">
            <a:xfrm>
              <a:off x="6246" y="1927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7" name="Freeform 111"/>
            <p:cNvSpPr>
              <a:spLocks noChangeAspect="1"/>
            </p:cNvSpPr>
            <p:nvPr/>
          </p:nvSpPr>
          <p:spPr bwMode="auto">
            <a:xfrm>
              <a:off x="3385" y="1896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22 h 30"/>
                <a:gd name="T4" fmla="*/ 84 w 84"/>
                <a:gd name="T5" fmla="*/ 30 h 30"/>
                <a:gd name="T6" fmla="*/ 84 w 8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30"/>
                <a:gd name="T14" fmla="*/ 84 w 8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30">
                  <a:moveTo>
                    <a:pt x="84" y="0"/>
                  </a:moveTo>
                  <a:lnTo>
                    <a:pt x="0" y="22"/>
                  </a:lnTo>
                  <a:lnTo>
                    <a:pt x="84" y="3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8" name="Freeform 112"/>
            <p:cNvSpPr>
              <a:spLocks noChangeAspect="1"/>
            </p:cNvSpPr>
            <p:nvPr/>
          </p:nvSpPr>
          <p:spPr bwMode="auto">
            <a:xfrm>
              <a:off x="4655" y="1938"/>
              <a:ext cx="171" cy="36"/>
            </a:xfrm>
            <a:custGeom>
              <a:avLst/>
              <a:gdLst>
                <a:gd name="T0" fmla="*/ 0 w 171"/>
                <a:gd name="T1" fmla="*/ 5 h 36"/>
                <a:gd name="T2" fmla="*/ 31 w 171"/>
                <a:gd name="T3" fmla="*/ 13 h 36"/>
                <a:gd name="T4" fmla="*/ 81 w 171"/>
                <a:gd name="T5" fmla="*/ 22 h 36"/>
                <a:gd name="T6" fmla="*/ 171 w 171"/>
                <a:gd name="T7" fmla="*/ 36 h 36"/>
                <a:gd name="T8" fmla="*/ 158 w 171"/>
                <a:gd name="T9" fmla="*/ 0 h 36"/>
                <a:gd name="T10" fmla="*/ 0 w 171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6"/>
                <a:gd name="T20" fmla="*/ 171 w 17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6">
                  <a:moveTo>
                    <a:pt x="0" y="5"/>
                  </a:moveTo>
                  <a:lnTo>
                    <a:pt x="31" y="13"/>
                  </a:lnTo>
                  <a:lnTo>
                    <a:pt x="81" y="22"/>
                  </a:lnTo>
                  <a:lnTo>
                    <a:pt x="171" y="36"/>
                  </a:lnTo>
                  <a:lnTo>
                    <a:pt x="15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9" name="Freeform 113"/>
            <p:cNvSpPr>
              <a:spLocks noChangeAspect="1"/>
            </p:cNvSpPr>
            <p:nvPr/>
          </p:nvSpPr>
          <p:spPr bwMode="auto">
            <a:xfrm>
              <a:off x="5447" y="1140"/>
              <a:ext cx="1416" cy="460"/>
            </a:xfrm>
            <a:custGeom>
              <a:avLst/>
              <a:gdLst>
                <a:gd name="T0" fmla="*/ 0 w 1416"/>
                <a:gd name="T1" fmla="*/ 460 h 460"/>
                <a:gd name="T2" fmla="*/ 582 w 1416"/>
                <a:gd name="T3" fmla="*/ 329 h 460"/>
                <a:gd name="T4" fmla="*/ 1136 w 1416"/>
                <a:gd name="T5" fmla="*/ 69 h 460"/>
                <a:gd name="T6" fmla="*/ 1205 w 1416"/>
                <a:gd name="T7" fmla="*/ 22 h 460"/>
                <a:gd name="T8" fmla="*/ 1251 w 1416"/>
                <a:gd name="T9" fmla="*/ 5 h 460"/>
                <a:gd name="T10" fmla="*/ 1300 w 1416"/>
                <a:gd name="T11" fmla="*/ 0 h 460"/>
                <a:gd name="T12" fmla="*/ 1369 w 1416"/>
                <a:gd name="T13" fmla="*/ 22 h 460"/>
                <a:gd name="T14" fmla="*/ 1410 w 1416"/>
                <a:gd name="T15" fmla="*/ 46 h 460"/>
                <a:gd name="T16" fmla="*/ 1416 w 1416"/>
                <a:gd name="T17" fmla="*/ 90 h 460"/>
                <a:gd name="T18" fmla="*/ 1399 w 1416"/>
                <a:gd name="T19" fmla="*/ 90 h 460"/>
                <a:gd name="T20" fmla="*/ 1375 w 1416"/>
                <a:gd name="T21" fmla="*/ 375 h 460"/>
                <a:gd name="T22" fmla="*/ 1130 w 1416"/>
                <a:gd name="T23" fmla="*/ 380 h 460"/>
                <a:gd name="T24" fmla="*/ 1113 w 1416"/>
                <a:gd name="T25" fmla="*/ 460 h 460"/>
                <a:gd name="T26" fmla="*/ 0 w 1416"/>
                <a:gd name="T27" fmla="*/ 460 h 4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6"/>
                <a:gd name="T43" fmla="*/ 0 h 460"/>
                <a:gd name="T44" fmla="*/ 1416 w 1416"/>
                <a:gd name="T45" fmla="*/ 460 h 4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6" h="460">
                  <a:moveTo>
                    <a:pt x="0" y="460"/>
                  </a:moveTo>
                  <a:lnTo>
                    <a:pt x="582" y="329"/>
                  </a:lnTo>
                  <a:lnTo>
                    <a:pt x="1136" y="69"/>
                  </a:lnTo>
                  <a:lnTo>
                    <a:pt x="1205" y="22"/>
                  </a:lnTo>
                  <a:lnTo>
                    <a:pt x="1251" y="5"/>
                  </a:lnTo>
                  <a:lnTo>
                    <a:pt x="1300" y="0"/>
                  </a:lnTo>
                  <a:lnTo>
                    <a:pt x="1369" y="22"/>
                  </a:lnTo>
                  <a:lnTo>
                    <a:pt x="1410" y="46"/>
                  </a:lnTo>
                  <a:lnTo>
                    <a:pt x="1416" y="90"/>
                  </a:lnTo>
                  <a:lnTo>
                    <a:pt x="1399" y="90"/>
                  </a:lnTo>
                  <a:lnTo>
                    <a:pt x="1375" y="375"/>
                  </a:lnTo>
                  <a:lnTo>
                    <a:pt x="1130" y="380"/>
                  </a:lnTo>
                  <a:lnTo>
                    <a:pt x="11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00" name="Freeform 114"/>
            <p:cNvSpPr>
              <a:spLocks noChangeAspect="1"/>
            </p:cNvSpPr>
            <p:nvPr/>
          </p:nvSpPr>
          <p:spPr bwMode="auto">
            <a:xfrm>
              <a:off x="6354" y="1532"/>
              <a:ext cx="593" cy="62"/>
            </a:xfrm>
            <a:custGeom>
              <a:avLst/>
              <a:gdLst>
                <a:gd name="T0" fmla="*/ 0 w 593"/>
                <a:gd name="T1" fmla="*/ 18 h 62"/>
                <a:gd name="T2" fmla="*/ 115 w 593"/>
                <a:gd name="T3" fmla="*/ 5 h 62"/>
                <a:gd name="T4" fmla="*/ 275 w 593"/>
                <a:gd name="T5" fmla="*/ 0 h 62"/>
                <a:gd name="T6" fmla="*/ 451 w 593"/>
                <a:gd name="T7" fmla="*/ 5 h 62"/>
                <a:gd name="T8" fmla="*/ 565 w 593"/>
                <a:gd name="T9" fmla="*/ 18 h 62"/>
                <a:gd name="T10" fmla="*/ 593 w 593"/>
                <a:gd name="T11" fmla="*/ 22 h 62"/>
                <a:gd name="T12" fmla="*/ 582 w 593"/>
                <a:gd name="T13" fmla="*/ 35 h 62"/>
                <a:gd name="T14" fmla="*/ 537 w 593"/>
                <a:gd name="T15" fmla="*/ 44 h 62"/>
                <a:gd name="T16" fmla="*/ 496 w 593"/>
                <a:gd name="T17" fmla="*/ 51 h 62"/>
                <a:gd name="T18" fmla="*/ 371 w 593"/>
                <a:gd name="T19" fmla="*/ 62 h 62"/>
                <a:gd name="T20" fmla="*/ 223 w 593"/>
                <a:gd name="T21" fmla="*/ 56 h 62"/>
                <a:gd name="T22" fmla="*/ 132 w 593"/>
                <a:gd name="T23" fmla="*/ 47 h 62"/>
                <a:gd name="T24" fmla="*/ 52 w 593"/>
                <a:gd name="T25" fmla="*/ 35 h 62"/>
                <a:gd name="T26" fmla="*/ 0 w 593"/>
                <a:gd name="T27" fmla="*/ 18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62"/>
                <a:gd name="T44" fmla="*/ 593 w 593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62">
                  <a:moveTo>
                    <a:pt x="0" y="18"/>
                  </a:moveTo>
                  <a:lnTo>
                    <a:pt x="115" y="5"/>
                  </a:lnTo>
                  <a:lnTo>
                    <a:pt x="275" y="0"/>
                  </a:lnTo>
                  <a:lnTo>
                    <a:pt x="451" y="5"/>
                  </a:lnTo>
                  <a:lnTo>
                    <a:pt x="565" y="18"/>
                  </a:lnTo>
                  <a:lnTo>
                    <a:pt x="593" y="22"/>
                  </a:lnTo>
                  <a:lnTo>
                    <a:pt x="582" y="35"/>
                  </a:lnTo>
                  <a:lnTo>
                    <a:pt x="537" y="44"/>
                  </a:lnTo>
                  <a:lnTo>
                    <a:pt x="496" y="51"/>
                  </a:lnTo>
                  <a:lnTo>
                    <a:pt x="371" y="62"/>
                  </a:lnTo>
                  <a:lnTo>
                    <a:pt x="223" y="56"/>
                  </a:lnTo>
                  <a:lnTo>
                    <a:pt x="132" y="47"/>
                  </a:lnTo>
                  <a:lnTo>
                    <a:pt x="52" y="3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01" name="Freeform 115"/>
            <p:cNvSpPr>
              <a:spLocks noChangeAspect="1"/>
            </p:cNvSpPr>
            <p:nvPr/>
          </p:nvSpPr>
          <p:spPr bwMode="auto">
            <a:xfrm>
              <a:off x="6576" y="1213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70 w 287"/>
                <a:gd name="T3" fmla="*/ 17 h 17"/>
                <a:gd name="T4" fmla="*/ 287 w 287"/>
                <a:gd name="T5" fmla="*/ 17 h 17"/>
                <a:gd name="T6" fmla="*/ 0 60000 65536"/>
                <a:gd name="T7" fmla="*/ 0 60000 65536"/>
                <a:gd name="T8" fmla="*/ 0 60000 65536"/>
                <a:gd name="T9" fmla="*/ 0 w 287"/>
                <a:gd name="T10" fmla="*/ 0 h 17"/>
                <a:gd name="T11" fmla="*/ 287 w 28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7">
                  <a:moveTo>
                    <a:pt x="0" y="0"/>
                  </a:moveTo>
                  <a:lnTo>
                    <a:pt x="70" y="17"/>
                  </a:lnTo>
                  <a:lnTo>
                    <a:pt x="287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02" name="Line 116"/>
            <p:cNvSpPr>
              <a:spLocks noChangeAspect="1" noChangeShapeType="1"/>
            </p:cNvSpPr>
            <p:nvPr/>
          </p:nvSpPr>
          <p:spPr bwMode="auto">
            <a:xfrm>
              <a:off x="6086" y="1447"/>
              <a:ext cx="6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117"/>
            <p:cNvGrpSpPr>
              <a:grpSpLocks noChangeAspect="1"/>
            </p:cNvGrpSpPr>
            <p:nvPr/>
          </p:nvGrpSpPr>
          <p:grpSpPr bwMode="auto">
            <a:xfrm>
              <a:off x="4009" y="1590"/>
              <a:ext cx="435" cy="123"/>
              <a:chOff x="4009" y="1590"/>
              <a:chExt cx="435" cy="123"/>
            </a:xfrm>
          </p:grpSpPr>
          <p:sp>
            <p:nvSpPr>
              <p:cNvPr id="17622" name="Freeform 118"/>
              <p:cNvSpPr>
                <a:spLocks noChangeAspect="1"/>
              </p:cNvSpPr>
              <p:nvPr/>
            </p:nvSpPr>
            <p:spPr bwMode="auto">
              <a:xfrm>
                <a:off x="4009" y="1590"/>
                <a:ext cx="435" cy="123"/>
              </a:xfrm>
              <a:custGeom>
                <a:avLst/>
                <a:gdLst>
                  <a:gd name="T0" fmla="*/ 169 w 435"/>
                  <a:gd name="T1" fmla="*/ 0 h 123"/>
                  <a:gd name="T2" fmla="*/ 84 w 435"/>
                  <a:gd name="T3" fmla="*/ 49 h 123"/>
                  <a:gd name="T4" fmla="*/ 0 w 435"/>
                  <a:gd name="T5" fmla="*/ 110 h 123"/>
                  <a:gd name="T6" fmla="*/ 265 w 435"/>
                  <a:gd name="T7" fmla="*/ 123 h 123"/>
                  <a:gd name="T8" fmla="*/ 337 w 435"/>
                  <a:gd name="T9" fmla="*/ 111 h 123"/>
                  <a:gd name="T10" fmla="*/ 342 w 435"/>
                  <a:gd name="T11" fmla="*/ 111 h 123"/>
                  <a:gd name="T12" fmla="*/ 397 w 435"/>
                  <a:gd name="T13" fmla="*/ 100 h 123"/>
                  <a:gd name="T14" fmla="*/ 435 w 435"/>
                  <a:gd name="T15" fmla="*/ 13 h 123"/>
                  <a:gd name="T16" fmla="*/ 380 w 435"/>
                  <a:gd name="T17" fmla="*/ 6 h 123"/>
                  <a:gd name="T18" fmla="*/ 330 w 435"/>
                  <a:gd name="T19" fmla="*/ 0 h 123"/>
                  <a:gd name="T20" fmla="*/ 169 w 435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5"/>
                  <a:gd name="T34" fmla="*/ 0 h 123"/>
                  <a:gd name="T35" fmla="*/ 435 w 435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5" h="123">
                    <a:moveTo>
                      <a:pt x="169" y="0"/>
                    </a:moveTo>
                    <a:lnTo>
                      <a:pt x="84" y="49"/>
                    </a:lnTo>
                    <a:lnTo>
                      <a:pt x="0" y="110"/>
                    </a:lnTo>
                    <a:lnTo>
                      <a:pt x="265" y="123"/>
                    </a:lnTo>
                    <a:lnTo>
                      <a:pt x="337" y="111"/>
                    </a:lnTo>
                    <a:lnTo>
                      <a:pt x="342" y="111"/>
                    </a:lnTo>
                    <a:lnTo>
                      <a:pt x="397" y="100"/>
                    </a:lnTo>
                    <a:lnTo>
                      <a:pt x="435" y="13"/>
                    </a:lnTo>
                    <a:lnTo>
                      <a:pt x="380" y="6"/>
                    </a:lnTo>
                    <a:lnTo>
                      <a:pt x="330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" name="Line 119"/>
              <p:cNvSpPr>
                <a:spLocks noChangeAspect="1" noChangeShapeType="1"/>
              </p:cNvSpPr>
              <p:nvPr/>
            </p:nvSpPr>
            <p:spPr bwMode="auto">
              <a:xfrm>
                <a:off x="4397" y="1601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04" name="Line 120"/>
            <p:cNvSpPr>
              <a:spLocks noChangeAspect="1" noChangeShapeType="1"/>
            </p:cNvSpPr>
            <p:nvPr/>
          </p:nvSpPr>
          <p:spPr bwMode="auto">
            <a:xfrm>
              <a:off x="4804" y="1916"/>
              <a:ext cx="17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05" name="Freeform 121"/>
            <p:cNvSpPr>
              <a:spLocks noChangeAspect="1"/>
            </p:cNvSpPr>
            <p:nvPr/>
          </p:nvSpPr>
          <p:spPr bwMode="auto">
            <a:xfrm>
              <a:off x="6388" y="1600"/>
              <a:ext cx="198" cy="84"/>
            </a:xfrm>
            <a:custGeom>
              <a:avLst/>
              <a:gdLst>
                <a:gd name="T0" fmla="*/ 0 w 198"/>
                <a:gd name="T1" fmla="*/ 1 h 84"/>
                <a:gd name="T2" fmla="*/ 58 w 198"/>
                <a:gd name="T3" fmla="*/ 84 h 84"/>
                <a:gd name="T4" fmla="*/ 198 w 198"/>
                <a:gd name="T5" fmla="*/ 82 h 84"/>
                <a:gd name="T6" fmla="*/ 198 w 198"/>
                <a:gd name="T7" fmla="*/ 0 h 84"/>
                <a:gd name="T8" fmla="*/ 0 w 198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84"/>
                <a:gd name="T17" fmla="*/ 198 w 19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84">
                  <a:moveTo>
                    <a:pt x="0" y="1"/>
                  </a:moveTo>
                  <a:lnTo>
                    <a:pt x="58" y="84"/>
                  </a:lnTo>
                  <a:lnTo>
                    <a:pt x="198" y="82"/>
                  </a:lnTo>
                  <a:lnTo>
                    <a:pt x="19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06" name="Freeform 122"/>
            <p:cNvSpPr>
              <a:spLocks noChangeAspect="1"/>
            </p:cNvSpPr>
            <p:nvPr/>
          </p:nvSpPr>
          <p:spPr bwMode="auto">
            <a:xfrm>
              <a:off x="4417" y="1622"/>
              <a:ext cx="2388" cy="361"/>
            </a:xfrm>
            <a:custGeom>
              <a:avLst/>
              <a:gdLst>
                <a:gd name="T0" fmla="*/ 320 w 2388"/>
                <a:gd name="T1" fmla="*/ 30 h 361"/>
                <a:gd name="T2" fmla="*/ 159 w 2388"/>
                <a:gd name="T3" fmla="*/ 35 h 361"/>
                <a:gd name="T4" fmla="*/ 103 w 2388"/>
                <a:gd name="T5" fmla="*/ 42 h 361"/>
                <a:gd name="T6" fmla="*/ 62 w 2388"/>
                <a:gd name="T7" fmla="*/ 49 h 361"/>
                <a:gd name="T8" fmla="*/ 37 w 2388"/>
                <a:gd name="T9" fmla="*/ 56 h 361"/>
                <a:gd name="T10" fmla="*/ 21 w 2388"/>
                <a:gd name="T11" fmla="*/ 68 h 361"/>
                <a:gd name="T12" fmla="*/ 10 w 2388"/>
                <a:gd name="T13" fmla="*/ 83 h 361"/>
                <a:gd name="T14" fmla="*/ 3 w 2388"/>
                <a:gd name="T15" fmla="*/ 104 h 361"/>
                <a:gd name="T16" fmla="*/ 0 w 2388"/>
                <a:gd name="T17" fmla="*/ 132 h 361"/>
                <a:gd name="T18" fmla="*/ 0 w 2388"/>
                <a:gd name="T19" fmla="*/ 219 h 361"/>
                <a:gd name="T20" fmla="*/ 3 w 2388"/>
                <a:gd name="T21" fmla="*/ 242 h 361"/>
                <a:gd name="T22" fmla="*/ 10 w 2388"/>
                <a:gd name="T23" fmla="*/ 260 h 361"/>
                <a:gd name="T24" fmla="*/ 27 w 2388"/>
                <a:gd name="T25" fmla="*/ 269 h 361"/>
                <a:gd name="T26" fmla="*/ 56 w 2388"/>
                <a:gd name="T27" fmla="*/ 274 h 361"/>
                <a:gd name="T28" fmla="*/ 84 w 2388"/>
                <a:gd name="T29" fmla="*/ 277 h 361"/>
                <a:gd name="T30" fmla="*/ 170 w 2388"/>
                <a:gd name="T31" fmla="*/ 280 h 361"/>
                <a:gd name="T32" fmla="*/ 292 w 2388"/>
                <a:gd name="T33" fmla="*/ 287 h 361"/>
                <a:gd name="T34" fmla="*/ 427 w 2388"/>
                <a:gd name="T35" fmla="*/ 296 h 361"/>
                <a:gd name="T36" fmla="*/ 600 w 2388"/>
                <a:gd name="T37" fmla="*/ 307 h 361"/>
                <a:gd name="T38" fmla="*/ 735 w 2388"/>
                <a:gd name="T39" fmla="*/ 314 h 361"/>
                <a:gd name="T40" fmla="*/ 838 w 2388"/>
                <a:gd name="T41" fmla="*/ 316 h 361"/>
                <a:gd name="T42" fmla="*/ 937 w 2388"/>
                <a:gd name="T43" fmla="*/ 327 h 361"/>
                <a:gd name="T44" fmla="*/ 1062 w 2388"/>
                <a:gd name="T45" fmla="*/ 344 h 361"/>
                <a:gd name="T46" fmla="*/ 1131 w 2388"/>
                <a:gd name="T47" fmla="*/ 359 h 361"/>
                <a:gd name="T48" fmla="*/ 1187 w 2388"/>
                <a:gd name="T49" fmla="*/ 361 h 361"/>
                <a:gd name="T50" fmla="*/ 1221 w 2388"/>
                <a:gd name="T51" fmla="*/ 337 h 361"/>
                <a:gd name="T52" fmla="*/ 1303 w 2388"/>
                <a:gd name="T53" fmla="*/ 304 h 361"/>
                <a:gd name="T54" fmla="*/ 1268 w 2388"/>
                <a:gd name="T55" fmla="*/ 316 h 361"/>
                <a:gd name="T56" fmla="*/ 1355 w 2388"/>
                <a:gd name="T57" fmla="*/ 299 h 361"/>
                <a:gd name="T58" fmla="*/ 1449 w 2388"/>
                <a:gd name="T59" fmla="*/ 284 h 361"/>
                <a:gd name="T60" fmla="*/ 1626 w 2388"/>
                <a:gd name="T61" fmla="*/ 263 h 361"/>
                <a:gd name="T62" fmla="*/ 1762 w 2388"/>
                <a:gd name="T63" fmla="*/ 253 h 361"/>
                <a:gd name="T64" fmla="*/ 1901 w 2388"/>
                <a:gd name="T65" fmla="*/ 240 h 361"/>
                <a:gd name="T66" fmla="*/ 2002 w 2388"/>
                <a:gd name="T67" fmla="*/ 229 h 361"/>
                <a:gd name="T68" fmla="*/ 2090 w 2388"/>
                <a:gd name="T69" fmla="*/ 214 h 361"/>
                <a:gd name="T70" fmla="*/ 2191 w 2388"/>
                <a:gd name="T71" fmla="*/ 191 h 361"/>
                <a:gd name="T72" fmla="*/ 2279 w 2388"/>
                <a:gd name="T73" fmla="*/ 158 h 361"/>
                <a:gd name="T74" fmla="*/ 2327 w 2388"/>
                <a:gd name="T75" fmla="*/ 129 h 361"/>
                <a:gd name="T76" fmla="*/ 2388 w 2388"/>
                <a:gd name="T77" fmla="*/ 72 h 361"/>
                <a:gd name="T78" fmla="*/ 2286 w 2388"/>
                <a:gd name="T79" fmla="*/ 72 h 361"/>
                <a:gd name="T80" fmla="*/ 2166 w 2388"/>
                <a:gd name="T81" fmla="*/ 61 h 361"/>
                <a:gd name="T82" fmla="*/ 2023 w 2388"/>
                <a:gd name="T83" fmla="*/ 53 h 361"/>
                <a:gd name="T84" fmla="*/ 2006 w 2388"/>
                <a:gd name="T85" fmla="*/ 13 h 361"/>
                <a:gd name="T86" fmla="*/ 1927 w 2388"/>
                <a:gd name="T87" fmla="*/ 13 h 361"/>
                <a:gd name="T88" fmla="*/ 1692 w 2388"/>
                <a:gd name="T89" fmla="*/ 8 h 361"/>
                <a:gd name="T90" fmla="*/ 1449 w 2388"/>
                <a:gd name="T91" fmla="*/ 2 h 361"/>
                <a:gd name="T92" fmla="*/ 1046 w 2388"/>
                <a:gd name="T93" fmla="*/ 0 h 361"/>
                <a:gd name="T94" fmla="*/ 683 w 2388"/>
                <a:gd name="T95" fmla="*/ 12 h 361"/>
                <a:gd name="T96" fmla="*/ 483 w 2388"/>
                <a:gd name="T97" fmla="*/ 23 h 361"/>
                <a:gd name="T98" fmla="*/ 320 w 2388"/>
                <a:gd name="T99" fmla="*/ 30 h 3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88"/>
                <a:gd name="T151" fmla="*/ 0 h 361"/>
                <a:gd name="T152" fmla="*/ 2388 w 2388"/>
                <a:gd name="T153" fmla="*/ 361 h 3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88" h="361">
                  <a:moveTo>
                    <a:pt x="320" y="30"/>
                  </a:moveTo>
                  <a:lnTo>
                    <a:pt x="159" y="35"/>
                  </a:lnTo>
                  <a:lnTo>
                    <a:pt x="103" y="42"/>
                  </a:lnTo>
                  <a:lnTo>
                    <a:pt x="62" y="49"/>
                  </a:lnTo>
                  <a:lnTo>
                    <a:pt x="37" y="56"/>
                  </a:lnTo>
                  <a:lnTo>
                    <a:pt x="21" y="68"/>
                  </a:lnTo>
                  <a:lnTo>
                    <a:pt x="10" y="83"/>
                  </a:lnTo>
                  <a:lnTo>
                    <a:pt x="3" y="104"/>
                  </a:lnTo>
                  <a:lnTo>
                    <a:pt x="0" y="132"/>
                  </a:lnTo>
                  <a:lnTo>
                    <a:pt x="0" y="219"/>
                  </a:lnTo>
                  <a:lnTo>
                    <a:pt x="3" y="242"/>
                  </a:lnTo>
                  <a:lnTo>
                    <a:pt x="10" y="260"/>
                  </a:lnTo>
                  <a:lnTo>
                    <a:pt x="27" y="269"/>
                  </a:lnTo>
                  <a:lnTo>
                    <a:pt x="56" y="274"/>
                  </a:lnTo>
                  <a:lnTo>
                    <a:pt x="84" y="277"/>
                  </a:lnTo>
                  <a:lnTo>
                    <a:pt x="170" y="280"/>
                  </a:lnTo>
                  <a:lnTo>
                    <a:pt x="292" y="287"/>
                  </a:lnTo>
                  <a:lnTo>
                    <a:pt x="427" y="296"/>
                  </a:lnTo>
                  <a:lnTo>
                    <a:pt x="600" y="307"/>
                  </a:lnTo>
                  <a:lnTo>
                    <a:pt x="735" y="314"/>
                  </a:lnTo>
                  <a:lnTo>
                    <a:pt x="838" y="316"/>
                  </a:lnTo>
                  <a:lnTo>
                    <a:pt x="937" y="327"/>
                  </a:lnTo>
                  <a:lnTo>
                    <a:pt x="1062" y="344"/>
                  </a:lnTo>
                  <a:lnTo>
                    <a:pt x="1131" y="359"/>
                  </a:lnTo>
                  <a:lnTo>
                    <a:pt x="1187" y="361"/>
                  </a:lnTo>
                  <a:lnTo>
                    <a:pt x="1221" y="337"/>
                  </a:lnTo>
                  <a:lnTo>
                    <a:pt x="1303" y="304"/>
                  </a:lnTo>
                  <a:lnTo>
                    <a:pt x="1268" y="316"/>
                  </a:lnTo>
                  <a:lnTo>
                    <a:pt x="1355" y="299"/>
                  </a:lnTo>
                  <a:lnTo>
                    <a:pt x="1449" y="284"/>
                  </a:lnTo>
                  <a:lnTo>
                    <a:pt x="1626" y="263"/>
                  </a:lnTo>
                  <a:lnTo>
                    <a:pt x="1762" y="253"/>
                  </a:lnTo>
                  <a:lnTo>
                    <a:pt x="1901" y="240"/>
                  </a:lnTo>
                  <a:lnTo>
                    <a:pt x="2002" y="229"/>
                  </a:lnTo>
                  <a:lnTo>
                    <a:pt x="2090" y="214"/>
                  </a:lnTo>
                  <a:lnTo>
                    <a:pt x="2191" y="191"/>
                  </a:lnTo>
                  <a:lnTo>
                    <a:pt x="2279" y="158"/>
                  </a:lnTo>
                  <a:lnTo>
                    <a:pt x="2327" y="129"/>
                  </a:lnTo>
                  <a:lnTo>
                    <a:pt x="2388" y="72"/>
                  </a:lnTo>
                  <a:lnTo>
                    <a:pt x="2286" y="72"/>
                  </a:lnTo>
                  <a:lnTo>
                    <a:pt x="2166" y="61"/>
                  </a:lnTo>
                  <a:lnTo>
                    <a:pt x="2023" y="53"/>
                  </a:lnTo>
                  <a:lnTo>
                    <a:pt x="2006" y="13"/>
                  </a:lnTo>
                  <a:lnTo>
                    <a:pt x="1927" y="13"/>
                  </a:lnTo>
                  <a:lnTo>
                    <a:pt x="1692" y="8"/>
                  </a:lnTo>
                  <a:lnTo>
                    <a:pt x="1449" y="2"/>
                  </a:lnTo>
                  <a:lnTo>
                    <a:pt x="1046" y="0"/>
                  </a:lnTo>
                  <a:lnTo>
                    <a:pt x="683" y="12"/>
                  </a:lnTo>
                  <a:lnTo>
                    <a:pt x="483" y="23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123"/>
            <p:cNvGrpSpPr>
              <a:grpSpLocks noChangeAspect="1"/>
            </p:cNvGrpSpPr>
            <p:nvPr/>
          </p:nvGrpSpPr>
          <p:grpSpPr bwMode="auto">
            <a:xfrm>
              <a:off x="4761" y="1718"/>
              <a:ext cx="79" cy="96"/>
              <a:chOff x="4761" y="1718"/>
              <a:chExt cx="79" cy="96"/>
            </a:xfrm>
          </p:grpSpPr>
          <p:sp>
            <p:nvSpPr>
              <p:cNvPr id="17620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4766" y="1718"/>
                <a:ext cx="69" cy="96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" name="Freeform 125"/>
              <p:cNvSpPr>
                <a:spLocks noChangeAspect="1"/>
              </p:cNvSpPr>
              <p:nvPr/>
            </p:nvSpPr>
            <p:spPr bwMode="auto">
              <a:xfrm>
                <a:off x="4761" y="1752"/>
                <a:ext cx="79" cy="23"/>
              </a:xfrm>
              <a:custGeom>
                <a:avLst/>
                <a:gdLst>
                  <a:gd name="T0" fmla="*/ 2 w 79"/>
                  <a:gd name="T1" fmla="*/ 0 h 23"/>
                  <a:gd name="T2" fmla="*/ 79 w 79"/>
                  <a:gd name="T3" fmla="*/ 0 h 23"/>
                  <a:gd name="T4" fmla="*/ 79 w 79"/>
                  <a:gd name="T5" fmla="*/ 23 h 23"/>
                  <a:gd name="T6" fmla="*/ 0 w 79"/>
                  <a:gd name="T7" fmla="*/ 23 h 23"/>
                  <a:gd name="T8" fmla="*/ 2 w 7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3"/>
                  <a:gd name="T17" fmla="*/ 79 w 7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3">
                    <a:moveTo>
                      <a:pt x="2" y="0"/>
                    </a:moveTo>
                    <a:lnTo>
                      <a:pt x="79" y="0"/>
                    </a:lnTo>
                    <a:lnTo>
                      <a:pt x="79" y="23"/>
                    </a:lnTo>
                    <a:lnTo>
                      <a:pt x="0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26"/>
            <p:cNvGrpSpPr>
              <a:grpSpLocks noChangeAspect="1"/>
            </p:cNvGrpSpPr>
            <p:nvPr/>
          </p:nvGrpSpPr>
          <p:grpSpPr bwMode="auto">
            <a:xfrm>
              <a:off x="5350" y="1726"/>
              <a:ext cx="291" cy="203"/>
              <a:chOff x="5350" y="1726"/>
              <a:chExt cx="291" cy="203"/>
            </a:xfrm>
          </p:grpSpPr>
          <p:sp>
            <p:nvSpPr>
              <p:cNvPr id="17618" name="Freeform 127"/>
              <p:cNvSpPr>
                <a:spLocks noChangeAspect="1"/>
              </p:cNvSpPr>
              <p:nvPr/>
            </p:nvSpPr>
            <p:spPr bwMode="auto">
              <a:xfrm>
                <a:off x="5447" y="1726"/>
                <a:ext cx="177" cy="97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97 h 97"/>
                  <a:gd name="T4" fmla="*/ 177 w 177"/>
                  <a:gd name="T5" fmla="*/ 97 h 97"/>
                  <a:gd name="T6" fmla="*/ 85 w 177"/>
                  <a:gd name="T7" fmla="*/ 6 h 97"/>
                  <a:gd name="T8" fmla="*/ 0 w 17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97"/>
                  <a:gd name="T17" fmla="*/ 177 w 17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97">
                    <a:moveTo>
                      <a:pt x="0" y="0"/>
                    </a:moveTo>
                    <a:lnTo>
                      <a:pt x="0" y="97"/>
                    </a:lnTo>
                    <a:lnTo>
                      <a:pt x="177" y="97"/>
                    </a:lnTo>
                    <a:lnTo>
                      <a:pt x="8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" name="Freeform 128"/>
              <p:cNvSpPr>
                <a:spLocks noChangeAspect="1"/>
              </p:cNvSpPr>
              <p:nvPr/>
            </p:nvSpPr>
            <p:spPr bwMode="auto">
              <a:xfrm>
                <a:off x="5350" y="1823"/>
                <a:ext cx="291" cy="106"/>
              </a:xfrm>
              <a:custGeom>
                <a:avLst/>
                <a:gdLst>
                  <a:gd name="T0" fmla="*/ 97 w 291"/>
                  <a:gd name="T1" fmla="*/ 0 h 106"/>
                  <a:gd name="T2" fmla="*/ 280 w 291"/>
                  <a:gd name="T3" fmla="*/ 0 h 106"/>
                  <a:gd name="T4" fmla="*/ 291 w 291"/>
                  <a:gd name="T5" fmla="*/ 106 h 106"/>
                  <a:gd name="T6" fmla="*/ 58 w 291"/>
                  <a:gd name="T7" fmla="*/ 106 h 106"/>
                  <a:gd name="T8" fmla="*/ 0 w 291"/>
                  <a:gd name="T9" fmla="*/ 62 h 106"/>
                  <a:gd name="T10" fmla="*/ 97 w 291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06"/>
                  <a:gd name="T20" fmla="*/ 291 w 291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06">
                    <a:moveTo>
                      <a:pt x="97" y="0"/>
                    </a:moveTo>
                    <a:lnTo>
                      <a:pt x="280" y="0"/>
                    </a:lnTo>
                    <a:lnTo>
                      <a:pt x="291" y="106"/>
                    </a:lnTo>
                    <a:lnTo>
                      <a:pt x="58" y="106"/>
                    </a:lnTo>
                    <a:lnTo>
                      <a:pt x="0" y="6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09" name="Line 129"/>
            <p:cNvSpPr>
              <a:spLocks noChangeAspect="1" noChangeShapeType="1"/>
            </p:cNvSpPr>
            <p:nvPr/>
          </p:nvSpPr>
          <p:spPr bwMode="auto">
            <a:xfrm>
              <a:off x="4469" y="1681"/>
              <a:ext cx="1" cy="2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0" name="Freeform 130"/>
            <p:cNvSpPr>
              <a:spLocks noChangeAspect="1"/>
            </p:cNvSpPr>
            <p:nvPr/>
          </p:nvSpPr>
          <p:spPr bwMode="auto">
            <a:xfrm>
              <a:off x="6165" y="1687"/>
              <a:ext cx="779" cy="39"/>
            </a:xfrm>
            <a:custGeom>
              <a:avLst/>
              <a:gdLst>
                <a:gd name="T0" fmla="*/ 35 w 779"/>
                <a:gd name="T1" fmla="*/ 0 h 39"/>
                <a:gd name="T2" fmla="*/ 779 w 779"/>
                <a:gd name="T3" fmla="*/ 1 h 39"/>
                <a:gd name="T4" fmla="*/ 777 w 779"/>
                <a:gd name="T5" fmla="*/ 38 h 39"/>
                <a:gd name="T6" fmla="*/ 31 w 779"/>
                <a:gd name="T7" fmla="*/ 39 h 39"/>
                <a:gd name="T8" fmla="*/ 13 w 779"/>
                <a:gd name="T9" fmla="*/ 34 h 39"/>
                <a:gd name="T10" fmla="*/ 0 w 779"/>
                <a:gd name="T11" fmla="*/ 22 h 39"/>
                <a:gd name="T12" fmla="*/ 8 w 779"/>
                <a:gd name="T13" fmla="*/ 1 h 39"/>
                <a:gd name="T14" fmla="*/ 35 w 779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9"/>
                <a:gd name="T25" fmla="*/ 0 h 39"/>
                <a:gd name="T26" fmla="*/ 779 w 77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9" h="39">
                  <a:moveTo>
                    <a:pt x="35" y="0"/>
                  </a:moveTo>
                  <a:lnTo>
                    <a:pt x="779" y="1"/>
                  </a:lnTo>
                  <a:lnTo>
                    <a:pt x="777" y="38"/>
                  </a:lnTo>
                  <a:lnTo>
                    <a:pt x="31" y="39"/>
                  </a:lnTo>
                  <a:lnTo>
                    <a:pt x="13" y="34"/>
                  </a:lnTo>
                  <a:lnTo>
                    <a:pt x="0" y="22"/>
                  </a:lnTo>
                  <a:lnTo>
                    <a:pt x="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Group 131"/>
            <p:cNvGrpSpPr>
              <a:grpSpLocks noChangeAspect="1"/>
            </p:cNvGrpSpPr>
            <p:nvPr/>
          </p:nvGrpSpPr>
          <p:grpSpPr bwMode="auto">
            <a:xfrm>
              <a:off x="4959" y="1705"/>
              <a:ext cx="326" cy="64"/>
              <a:chOff x="4959" y="1705"/>
              <a:chExt cx="326" cy="64"/>
            </a:xfrm>
          </p:grpSpPr>
          <p:sp>
            <p:nvSpPr>
              <p:cNvPr id="17616" name="Freeform 132"/>
              <p:cNvSpPr>
                <a:spLocks noChangeAspect="1"/>
              </p:cNvSpPr>
              <p:nvPr/>
            </p:nvSpPr>
            <p:spPr bwMode="auto">
              <a:xfrm>
                <a:off x="4959" y="1705"/>
                <a:ext cx="326" cy="60"/>
              </a:xfrm>
              <a:custGeom>
                <a:avLst/>
                <a:gdLst>
                  <a:gd name="T0" fmla="*/ 153 w 326"/>
                  <a:gd name="T1" fmla="*/ 0 h 60"/>
                  <a:gd name="T2" fmla="*/ 73 w 326"/>
                  <a:gd name="T3" fmla="*/ 0 h 60"/>
                  <a:gd name="T4" fmla="*/ 35 w 326"/>
                  <a:gd name="T5" fmla="*/ 4 h 60"/>
                  <a:gd name="T6" fmla="*/ 10 w 326"/>
                  <a:gd name="T7" fmla="*/ 12 h 60"/>
                  <a:gd name="T8" fmla="*/ 0 w 326"/>
                  <a:gd name="T9" fmla="*/ 27 h 60"/>
                  <a:gd name="T10" fmla="*/ 6 w 326"/>
                  <a:gd name="T11" fmla="*/ 46 h 60"/>
                  <a:gd name="T12" fmla="*/ 21 w 326"/>
                  <a:gd name="T13" fmla="*/ 50 h 60"/>
                  <a:gd name="T14" fmla="*/ 38 w 326"/>
                  <a:gd name="T15" fmla="*/ 54 h 60"/>
                  <a:gd name="T16" fmla="*/ 73 w 326"/>
                  <a:gd name="T17" fmla="*/ 60 h 60"/>
                  <a:gd name="T18" fmla="*/ 119 w 326"/>
                  <a:gd name="T19" fmla="*/ 60 h 60"/>
                  <a:gd name="T20" fmla="*/ 171 w 326"/>
                  <a:gd name="T21" fmla="*/ 57 h 60"/>
                  <a:gd name="T22" fmla="*/ 267 w 326"/>
                  <a:gd name="T23" fmla="*/ 47 h 60"/>
                  <a:gd name="T24" fmla="*/ 326 w 326"/>
                  <a:gd name="T25" fmla="*/ 39 h 60"/>
                  <a:gd name="T26" fmla="*/ 326 w 326"/>
                  <a:gd name="T27" fmla="*/ 21 h 60"/>
                  <a:gd name="T28" fmla="*/ 258 w 326"/>
                  <a:gd name="T29" fmla="*/ 12 h 60"/>
                  <a:gd name="T30" fmla="*/ 201 w 326"/>
                  <a:gd name="T31" fmla="*/ 6 h 60"/>
                  <a:gd name="T32" fmla="*/ 153 w 32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60"/>
                  <a:gd name="T53" fmla="*/ 326 w 32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60">
                    <a:moveTo>
                      <a:pt x="153" y="0"/>
                    </a:moveTo>
                    <a:lnTo>
                      <a:pt x="73" y="0"/>
                    </a:lnTo>
                    <a:lnTo>
                      <a:pt x="35" y="4"/>
                    </a:lnTo>
                    <a:lnTo>
                      <a:pt x="10" y="12"/>
                    </a:lnTo>
                    <a:lnTo>
                      <a:pt x="0" y="27"/>
                    </a:lnTo>
                    <a:lnTo>
                      <a:pt x="6" y="46"/>
                    </a:lnTo>
                    <a:lnTo>
                      <a:pt x="21" y="50"/>
                    </a:lnTo>
                    <a:lnTo>
                      <a:pt x="38" y="54"/>
                    </a:lnTo>
                    <a:lnTo>
                      <a:pt x="73" y="60"/>
                    </a:lnTo>
                    <a:lnTo>
                      <a:pt x="119" y="60"/>
                    </a:lnTo>
                    <a:lnTo>
                      <a:pt x="171" y="57"/>
                    </a:lnTo>
                    <a:lnTo>
                      <a:pt x="267" y="47"/>
                    </a:lnTo>
                    <a:lnTo>
                      <a:pt x="326" y="39"/>
                    </a:lnTo>
                    <a:lnTo>
                      <a:pt x="326" y="21"/>
                    </a:lnTo>
                    <a:lnTo>
                      <a:pt x="258" y="12"/>
                    </a:lnTo>
                    <a:lnTo>
                      <a:pt x="201" y="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" name="Line 133"/>
              <p:cNvSpPr>
                <a:spLocks noChangeAspect="1" noChangeShapeType="1"/>
              </p:cNvSpPr>
              <p:nvPr/>
            </p:nvSpPr>
            <p:spPr bwMode="auto">
              <a:xfrm>
                <a:off x="4995" y="1709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12" name="Freeform 134"/>
            <p:cNvSpPr>
              <a:spLocks noChangeAspect="1"/>
            </p:cNvSpPr>
            <p:nvPr/>
          </p:nvSpPr>
          <p:spPr bwMode="auto">
            <a:xfrm>
              <a:off x="4688" y="1617"/>
              <a:ext cx="1045" cy="115"/>
            </a:xfrm>
            <a:custGeom>
              <a:avLst/>
              <a:gdLst>
                <a:gd name="T0" fmla="*/ 0 w 1045"/>
                <a:gd name="T1" fmla="*/ 28 h 115"/>
                <a:gd name="T2" fmla="*/ 73 w 1045"/>
                <a:gd name="T3" fmla="*/ 17 h 115"/>
                <a:gd name="T4" fmla="*/ 141 w 1045"/>
                <a:gd name="T5" fmla="*/ 9 h 115"/>
                <a:gd name="T6" fmla="*/ 274 w 1045"/>
                <a:gd name="T7" fmla="*/ 0 h 115"/>
                <a:gd name="T8" fmla="*/ 536 w 1045"/>
                <a:gd name="T9" fmla="*/ 0 h 115"/>
                <a:gd name="T10" fmla="*/ 651 w 1045"/>
                <a:gd name="T11" fmla="*/ 11 h 115"/>
                <a:gd name="T12" fmla="*/ 714 w 1045"/>
                <a:gd name="T13" fmla="*/ 17 h 115"/>
                <a:gd name="T14" fmla="*/ 780 w 1045"/>
                <a:gd name="T15" fmla="*/ 27 h 115"/>
                <a:gd name="T16" fmla="*/ 826 w 1045"/>
                <a:gd name="T17" fmla="*/ 38 h 115"/>
                <a:gd name="T18" fmla="*/ 891 w 1045"/>
                <a:gd name="T19" fmla="*/ 53 h 115"/>
                <a:gd name="T20" fmla="*/ 987 w 1045"/>
                <a:gd name="T21" fmla="*/ 75 h 115"/>
                <a:gd name="T22" fmla="*/ 1045 w 1045"/>
                <a:gd name="T23" fmla="*/ 98 h 115"/>
                <a:gd name="T24" fmla="*/ 998 w 1045"/>
                <a:gd name="T25" fmla="*/ 104 h 115"/>
                <a:gd name="T26" fmla="*/ 947 w 1045"/>
                <a:gd name="T27" fmla="*/ 109 h 115"/>
                <a:gd name="T28" fmla="*/ 867 w 1045"/>
                <a:gd name="T29" fmla="*/ 113 h 115"/>
                <a:gd name="T30" fmla="*/ 798 w 1045"/>
                <a:gd name="T31" fmla="*/ 115 h 115"/>
                <a:gd name="T32" fmla="*/ 651 w 1045"/>
                <a:gd name="T33" fmla="*/ 115 h 115"/>
                <a:gd name="T34" fmla="*/ 480 w 1045"/>
                <a:gd name="T35" fmla="*/ 109 h 115"/>
                <a:gd name="T36" fmla="*/ 335 w 1045"/>
                <a:gd name="T37" fmla="*/ 100 h 115"/>
                <a:gd name="T38" fmla="*/ 236 w 1045"/>
                <a:gd name="T39" fmla="*/ 91 h 115"/>
                <a:gd name="T40" fmla="*/ 162 w 1045"/>
                <a:gd name="T41" fmla="*/ 77 h 115"/>
                <a:gd name="T42" fmla="*/ 86 w 1045"/>
                <a:gd name="T43" fmla="*/ 64 h 115"/>
                <a:gd name="T44" fmla="*/ 29 w 1045"/>
                <a:gd name="T45" fmla="*/ 47 h 115"/>
                <a:gd name="T46" fmla="*/ 0 w 1045"/>
                <a:gd name="T47" fmla="*/ 28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5"/>
                <a:gd name="T73" fmla="*/ 0 h 115"/>
                <a:gd name="T74" fmla="*/ 1045 w 104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5" h="115">
                  <a:moveTo>
                    <a:pt x="0" y="28"/>
                  </a:moveTo>
                  <a:lnTo>
                    <a:pt x="73" y="17"/>
                  </a:lnTo>
                  <a:lnTo>
                    <a:pt x="141" y="9"/>
                  </a:lnTo>
                  <a:lnTo>
                    <a:pt x="274" y="0"/>
                  </a:lnTo>
                  <a:lnTo>
                    <a:pt x="536" y="0"/>
                  </a:lnTo>
                  <a:lnTo>
                    <a:pt x="651" y="11"/>
                  </a:lnTo>
                  <a:lnTo>
                    <a:pt x="714" y="17"/>
                  </a:lnTo>
                  <a:lnTo>
                    <a:pt x="780" y="27"/>
                  </a:lnTo>
                  <a:lnTo>
                    <a:pt x="826" y="38"/>
                  </a:lnTo>
                  <a:lnTo>
                    <a:pt x="891" y="53"/>
                  </a:lnTo>
                  <a:lnTo>
                    <a:pt x="987" y="75"/>
                  </a:lnTo>
                  <a:lnTo>
                    <a:pt x="1045" y="98"/>
                  </a:lnTo>
                  <a:lnTo>
                    <a:pt x="998" y="104"/>
                  </a:lnTo>
                  <a:lnTo>
                    <a:pt x="947" y="109"/>
                  </a:lnTo>
                  <a:lnTo>
                    <a:pt x="867" y="113"/>
                  </a:lnTo>
                  <a:lnTo>
                    <a:pt x="798" y="115"/>
                  </a:lnTo>
                  <a:lnTo>
                    <a:pt x="651" y="115"/>
                  </a:lnTo>
                  <a:lnTo>
                    <a:pt x="480" y="109"/>
                  </a:lnTo>
                  <a:lnTo>
                    <a:pt x="335" y="100"/>
                  </a:lnTo>
                  <a:lnTo>
                    <a:pt x="236" y="91"/>
                  </a:lnTo>
                  <a:lnTo>
                    <a:pt x="162" y="77"/>
                  </a:lnTo>
                  <a:lnTo>
                    <a:pt x="86" y="64"/>
                  </a:lnTo>
                  <a:lnTo>
                    <a:pt x="29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" name="Group 135"/>
            <p:cNvGrpSpPr>
              <a:grpSpLocks noChangeAspect="1"/>
            </p:cNvGrpSpPr>
            <p:nvPr/>
          </p:nvGrpSpPr>
          <p:grpSpPr bwMode="auto">
            <a:xfrm>
              <a:off x="3946" y="1601"/>
              <a:ext cx="491" cy="337"/>
              <a:chOff x="3946" y="1601"/>
              <a:chExt cx="491" cy="337"/>
            </a:xfrm>
          </p:grpSpPr>
          <p:sp>
            <p:nvSpPr>
              <p:cNvPr id="17614" name="Freeform 136"/>
              <p:cNvSpPr>
                <a:spLocks noChangeAspect="1"/>
              </p:cNvSpPr>
              <p:nvPr/>
            </p:nvSpPr>
            <p:spPr bwMode="auto">
              <a:xfrm>
                <a:off x="3946" y="1601"/>
                <a:ext cx="491" cy="337"/>
              </a:xfrm>
              <a:custGeom>
                <a:avLst/>
                <a:gdLst>
                  <a:gd name="T0" fmla="*/ 491 w 491"/>
                  <a:gd name="T1" fmla="*/ 0 h 337"/>
                  <a:gd name="T2" fmla="*/ 366 w 491"/>
                  <a:gd name="T3" fmla="*/ 292 h 337"/>
                  <a:gd name="T4" fmla="*/ 0 w 491"/>
                  <a:gd name="T5" fmla="*/ 292 h 337"/>
                  <a:gd name="T6" fmla="*/ 0 w 491"/>
                  <a:gd name="T7" fmla="*/ 337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1"/>
                  <a:gd name="T13" fmla="*/ 0 h 337"/>
                  <a:gd name="T14" fmla="*/ 491 w 491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1" h="337">
                    <a:moveTo>
                      <a:pt x="491" y="0"/>
                    </a:moveTo>
                    <a:lnTo>
                      <a:pt x="366" y="292"/>
                    </a:lnTo>
                    <a:lnTo>
                      <a:pt x="0" y="292"/>
                    </a:lnTo>
                    <a:lnTo>
                      <a:pt x="0" y="3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" name="Line 137"/>
              <p:cNvSpPr>
                <a:spLocks noChangeAspect="1" noChangeShapeType="1"/>
              </p:cNvSpPr>
              <p:nvPr/>
            </p:nvSpPr>
            <p:spPr bwMode="auto">
              <a:xfrm>
                <a:off x="4008" y="1704"/>
                <a:ext cx="1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xjhwt1"/>
          <p:cNvGrpSpPr>
            <a:grpSpLocks noChangeAspect="1"/>
          </p:cNvGrpSpPr>
          <p:nvPr/>
        </p:nvGrpSpPr>
        <p:grpSpPr bwMode="auto">
          <a:xfrm flipH="1">
            <a:off x="8172450" y="932090"/>
            <a:ext cx="971550" cy="390525"/>
            <a:chOff x="3385" y="1140"/>
            <a:chExt cx="3562" cy="1042"/>
          </a:xfrm>
        </p:grpSpPr>
        <p:grpSp>
          <p:nvGrpSpPr>
            <p:cNvPr id="17" name="Group 139"/>
            <p:cNvGrpSpPr>
              <a:grpSpLocks noChangeAspect="1"/>
            </p:cNvGrpSpPr>
            <p:nvPr/>
          </p:nvGrpSpPr>
          <p:grpSpPr bwMode="auto">
            <a:xfrm>
              <a:off x="3469" y="1590"/>
              <a:ext cx="3312" cy="393"/>
              <a:chOff x="3469" y="1590"/>
              <a:chExt cx="3312" cy="393"/>
            </a:xfrm>
          </p:grpSpPr>
          <p:sp>
            <p:nvSpPr>
              <p:cNvPr id="17589" name="Freeform 140"/>
              <p:cNvSpPr>
                <a:spLocks noChangeAspect="1"/>
              </p:cNvSpPr>
              <p:nvPr/>
            </p:nvSpPr>
            <p:spPr bwMode="auto">
              <a:xfrm>
                <a:off x="3469" y="1590"/>
                <a:ext cx="3312" cy="393"/>
              </a:xfrm>
              <a:custGeom>
                <a:avLst/>
                <a:gdLst>
                  <a:gd name="T0" fmla="*/ 1 w 3312"/>
                  <a:gd name="T1" fmla="*/ 305 h 393"/>
                  <a:gd name="T2" fmla="*/ 401 w 3312"/>
                  <a:gd name="T3" fmla="*/ 161 h 393"/>
                  <a:gd name="T4" fmla="*/ 527 w 3312"/>
                  <a:gd name="T5" fmla="*/ 115 h 393"/>
                  <a:gd name="T6" fmla="*/ 633 w 3312"/>
                  <a:gd name="T7" fmla="*/ 40 h 393"/>
                  <a:gd name="T8" fmla="*/ 703 w 3312"/>
                  <a:gd name="T9" fmla="*/ 0 h 393"/>
                  <a:gd name="T10" fmla="*/ 886 w 3312"/>
                  <a:gd name="T11" fmla="*/ 0 h 393"/>
                  <a:gd name="T12" fmla="*/ 937 w 3312"/>
                  <a:gd name="T13" fmla="*/ 6 h 393"/>
                  <a:gd name="T14" fmla="*/ 2981 w 3312"/>
                  <a:gd name="T15" fmla="*/ 11 h 393"/>
                  <a:gd name="T16" fmla="*/ 3118 w 3312"/>
                  <a:gd name="T17" fmla="*/ 11 h 393"/>
                  <a:gd name="T18" fmla="*/ 3202 w 3312"/>
                  <a:gd name="T19" fmla="*/ 23 h 393"/>
                  <a:gd name="T20" fmla="*/ 3277 w 3312"/>
                  <a:gd name="T21" fmla="*/ 40 h 393"/>
                  <a:gd name="T22" fmla="*/ 3312 w 3312"/>
                  <a:gd name="T23" fmla="*/ 62 h 393"/>
                  <a:gd name="T24" fmla="*/ 3312 w 3312"/>
                  <a:gd name="T25" fmla="*/ 277 h 393"/>
                  <a:gd name="T26" fmla="*/ 3282 w 3312"/>
                  <a:gd name="T27" fmla="*/ 303 h 393"/>
                  <a:gd name="T28" fmla="*/ 3248 w 3312"/>
                  <a:gd name="T29" fmla="*/ 315 h 393"/>
                  <a:gd name="T30" fmla="*/ 3202 w 3312"/>
                  <a:gd name="T31" fmla="*/ 320 h 393"/>
                  <a:gd name="T32" fmla="*/ 3043 w 3312"/>
                  <a:gd name="T33" fmla="*/ 326 h 393"/>
                  <a:gd name="T34" fmla="*/ 2644 w 3312"/>
                  <a:gd name="T35" fmla="*/ 336 h 393"/>
                  <a:gd name="T36" fmla="*/ 2261 w 3312"/>
                  <a:gd name="T37" fmla="*/ 359 h 393"/>
                  <a:gd name="T38" fmla="*/ 2182 w 3312"/>
                  <a:gd name="T39" fmla="*/ 359 h 393"/>
                  <a:gd name="T40" fmla="*/ 2147 w 3312"/>
                  <a:gd name="T41" fmla="*/ 382 h 393"/>
                  <a:gd name="T42" fmla="*/ 2107 w 3312"/>
                  <a:gd name="T43" fmla="*/ 393 h 393"/>
                  <a:gd name="T44" fmla="*/ 1851 w 3312"/>
                  <a:gd name="T45" fmla="*/ 365 h 393"/>
                  <a:gd name="T46" fmla="*/ 1748 w 3312"/>
                  <a:gd name="T47" fmla="*/ 365 h 393"/>
                  <a:gd name="T48" fmla="*/ 1485 w 3312"/>
                  <a:gd name="T49" fmla="*/ 382 h 393"/>
                  <a:gd name="T50" fmla="*/ 1392 w 3312"/>
                  <a:gd name="T51" fmla="*/ 386 h 393"/>
                  <a:gd name="T52" fmla="*/ 1358 w 3312"/>
                  <a:gd name="T53" fmla="*/ 387 h 393"/>
                  <a:gd name="T54" fmla="*/ 1326 w 3312"/>
                  <a:gd name="T55" fmla="*/ 382 h 393"/>
                  <a:gd name="T56" fmla="*/ 1303 w 3312"/>
                  <a:gd name="T57" fmla="*/ 348 h 393"/>
                  <a:gd name="T58" fmla="*/ 257 w 3312"/>
                  <a:gd name="T59" fmla="*/ 348 h 393"/>
                  <a:gd name="T60" fmla="*/ 202 w 3312"/>
                  <a:gd name="T61" fmla="*/ 342 h 393"/>
                  <a:gd name="T62" fmla="*/ 0 w 3312"/>
                  <a:gd name="T63" fmla="*/ 336 h 393"/>
                  <a:gd name="T64" fmla="*/ 1 w 3312"/>
                  <a:gd name="T65" fmla="*/ 305 h 3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2"/>
                  <a:gd name="T100" fmla="*/ 0 h 393"/>
                  <a:gd name="T101" fmla="*/ 3312 w 3312"/>
                  <a:gd name="T102" fmla="*/ 393 h 3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2" h="393">
                    <a:moveTo>
                      <a:pt x="1" y="305"/>
                    </a:moveTo>
                    <a:lnTo>
                      <a:pt x="401" y="161"/>
                    </a:lnTo>
                    <a:lnTo>
                      <a:pt x="527" y="115"/>
                    </a:lnTo>
                    <a:lnTo>
                      <a:pt x="633" y="40"/>
                    </a:lnTo>
                    <a:lnTo>
                      <a:pt x="703" y="0"/>
                    </a:lnTo>
                    <a:lnTo>
                      <a:pt x="886" y="0"/>
                    </a:lnTo>
                    <a:lnTo>
                      <a:pt x="937" y="6"/>
                    </a:lnTo>
                    <a:lnTo>
                      <a:pt x="2981" y="11"/>
                    </a:lnTo>
                    <a:lnTo>
                      <a:pt x="3118" y="11"/>
                    </a:lnTo>
                    <a:lnTo>
                      <a:pt x="3202" y="23"/>
                    </a:lnTo>
                    <a:lnTo>
                      <a:pt x="3277" y="40"/>
                    </a:lnTo>
                    <a:lnTo>
                      <a:pt x="3312" y="62"/>
                    </a:lnTo>
                    <a:lnTo>
                      <a:pt x="3312" y="277"/>
                    </a:lnTo>
                    <a:lnTo>
                      <a:pt x="3282" y="303"/>
                    </a:lnTo>
                    <a:lnTo>
                      <a:pt x="3248" y="315"/>
                    </a:lnTo>
                    <a:lnTo>
                      <a:pt x="3202" y="320"/>
                    </a:lnTo>
                    <a:lnTo>
                      <a:pt x="3043" y="326"/>
                    </a:lnTo>
                    <a:lnTo>
                      <a:pt x="2644" y="336"/>
                    </a:lnTo>
                    <a:lnTo>
                      <a:pt x="2261" y="359"/>
                    </a:lnTo>
                    <a:lnTo>
                      <a:pt x="2182" y="359"/>
                    </a:lnTo>
                    <a:lnTo>
                      <a:pt x="2147" y="382"/>
                    </a:lnTo>
                    <a:lnTo>
                      <a:pt x="2107" y="393"/>
                    </a:lnTo>
                    <a:lnTo>
                      <a:pt x="1851" y="365"/>
                    </a:lnTo>
                    <a:lnTo>
                      <a:pt x="1748" y="365"/>
                    </a:lnTo>
                    <a:lnTo>
                      <a:pt x="1485" y="382"/>
                    </a:lnTo>
                    <a:lnTo>
                      <a:pt x="1392" y="386"/>
                    </a:lnTo>
                    <a:lnTo>
                      <a:pt x="1358" y="387"/>
                    </a:lnTo>
                    <a:lnTo>
                      <a:pt x="1326" y="382"/>
                    </a:lnTo>
                    <a:lnTo>
                      <a:pt x="1303" y="348"/>
                    </a:lnTo>
                    <a:lnTo>
                      <a:pt x="257" y="348"/>
                    </a:lnTo>
                    <a:lnTo>
                      <a:pt x="202" y="342"/>
                    </a:lnTo>
                    <a:lnTo>
                      <a:pt x="0" y="336"/>
                    </a:lnTo>
                    <a:lnTo>
                      <a:pt x="1" y="305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90" name="Line 141"/>
              <p:cNvSpPr>
                <a:spLocks noChangeAspect="1" noChangeShapeType="1"/>
              </p:cNvSpPr>
              <p:nvPr/>
            </p:nvSpPr>
            <p:spPr bwMode="auto">
              <a:xfrm>
                <a:off x="6760" y="1643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57" name="Freeform 142"/>
            <p:cNvSpPr>
              <a:spLocks noChangeAspect="1"/>
            </p:cNvSpPr>
            <p:nvPr/>
          </p:nvSpPr>
          <p:spPr bwMode="auto">
            <a:xfrm>
              <a:off x="6423" y="1785"/>
              <a:ext cx="206" cy="136"/>
            </a:xfrm>
            <a:custGeom>
              <a:avLst/>
              <a:gdLst>
                <a:gd name="T0" fmla="*/ 12 w 206"/>
                <a:gd name="T1" fmla="*/ 136 h 136"/>
                <a:gd name="T2" fmla="*/ 0 w 206"/>
                <a:gd name="T3" fmla="*/ 45 h 136"/>
                <a:gd name="T4" fmla="*/ 206 w 206"/>
                <a:gd name="T5" fmla="*/ 0 h 136"/>
                <a:gd name="T6" fmla="*/ 206 w 206"/>
                <a:gd name="T7" fmla="*/ 131 h 136"/>
                <a:gd name="T8" fmla="*/ 12 w 206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136"/>
                <a:gd name="T17" fmla="*/ 206 w 2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136">
                  <a:moveTo>
                    <a:pt x="12" y="136"/>
                  </a:moveTo>
                  <a:lnTo>
                    <a:pt x="0" y="45"/>
                  </a:lnTo>
                  <a:lnTo>
                    <a:pt x="206" y="0"/>
                  </a:lnTo>
                  <a:lnTo>
                    <a:pt x="206" y="131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8" name="Freeform 143"/>
            <p:cNvSpPr>
              <a:spLocks noChangeAspect="1"/>
            </p:cNvSpPr>
            <p:nvPr/>
          </p:nvSpPr>
          <p:spPr bwMode="auto">
            <a:xfrm>
              <a:off x="5870" y="1922"/>
              <a:ext cx="730" cy="250"/>
            </a:xfrm>
            <a:custGeom>
              <a:avLst/>
              <a:gdLst>
                <a:gd name="T0" fmla="*/ 0 w 730"/>
                <a:gd name="T1" fmla="*/ 23 h 250"/>
                <a:gd name="T2" fmla="*/ 548 w 730"/>
                <a:gd name="T3" fmla="*/ 250 h 250"/>
                <a:gd name="T4" fmla="*/ 616 w 730"/>
                <a:gd name="T5" fmla="*/ 233 h 250"/>
                <a:gd name="T6" fmla="*/ 730 w 730"/>
                <a:gd name="T7" fmla="*/ 205 h 250"/>
                <a:gd name="T8" fmla="*/ 719 w 730"/>
                <a:gd name="T9" fmla="*/ 0 h 250"/>
                <a:gd name="T10" fmla="*/ 364 w 730"/>
                <a:gd name="T11" fmla="*/ 0 h 250"/>
                <a:gd name="T12" fmla="*/ 0 w 730"/>
                <a:gd name="T13" fmla="*/ 23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250"/>
                <a:gd name="T23" fmla="*/ 730 w 73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250">
                  <a:moveTo>
                    <a:pt x="0" y="23"/>
                  </a:moveTo>
                  <a:lnTo>
                    <a:pt x="548" y="250"/>
                  </a:lnTo>
                  <a:lnTo>
                    <a:pt x="616" y="233"/>
                  </a:lnTo>
                  <a:lnTo>
                    <a:pt x="730" y="205"/>
                  </a:lnTo>
                  <a:lnTo>
                    <a:pt x="719" y="0"/>
                  </a:lnTo>
                  <a:lnTo>
                    <a:pt x="36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9" name="Freeform 144"/>
            <p:cNvSpPr>
              <a:spLocks noChangeAspect="1"/>
            </p:cNvSpPr>
            <p:nvPr/>
          </p:nvSpPr>
          <p:spPr bwMode="auto">
            <a:xfrm>
              <a:off x="6035" y="1997"/>
              <a:ext cx="554" cy="51"/>
            </a:xfrm>
            <a:custGeom>
              <a:avLst/>
              <a:gdLst>
                <a:gd name="T0" fmla="*/ 0 w 554"/>
                <a:gd name="T1" fmla="*/ 11 h 51"/>
                <a:gd name="T2" fmla="*/ 239 w 554"/>
                <a:gd name="T3" fmla="*/ 0 h 51"/>
                <a:gd name="T4" fmla="*/ 250 w 554"/>
                <a:gd name="T5" fmla="*/ 51 h 51"/>
                <a:gd name="T6" fmla="*/ 554 w 554"/>
                <a:gd name="T7" fmla="*/ 17 h 51"/>
                <a:gd name="T8" fmla="*/ 548 w 554"/>
                <a:gd name="T9" fmla="*/ 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51"/>
                <a:gd name="T17" fmla="*/ 554 w 5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51">
                  <a:moveTo>
                    <a:pt x="0" y="11"/>
                  </a:moveTo>
                  <a:lnTo>
                    <a:pt x="239" y="0"/>
                  </a:lnTo>
                  <a:lnTo>
                    <a:pt x="250" y="51"/>
                  </a:lnTo>
                  <a:lnTo>
                    <a:pt x="554" y="17"/>
                  </a:lnTo>
                  <a:lnTo>
                    <a:pt x="548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0" name="Line 145"/>
            <p:cNvSpPr>
              <a:spLocks noChangeAspect="1" noChangeShapeType="1"/>
            </p:cNvSpPr>
            <p:nvPr/>
          </p:nvSpPr>
          <p:spPr bwMode="auto">
            <a:xfrm>
              <a:off x="6394" y="2042"/>
              <a:ext cx="36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1" name="Line 146"/>
            <p:cNvSpPr>
              <a:spLocks noChangeAspect="1" noChangeShapeType="1"/>
            </p:cNvSpPr>
            <p:nvPr/>
          </p:nvSpPr>
          <p:spPr bwMode="auto">
            <a:xfrm>
              <a:off x="6246" y="1927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2" name="Freeform 147"/>
            <p:cNvSpPr>
              <a:spLocks noChangeAspect="1"/>
            </p:cNvSpPr>
            <p:nvPr/>
          </p:nvSpPr>
          <p:spPr bwMode="auto">
            <a:xfrm>
              <a:off x="3385" y="1896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22 h 30"/>
                <a:gd name="T4" fmla="*/ 84 w 84"/>
                <a:gd name="T5" fmla="*/ 30 h 30"/>
                <a:gd name="T6" fmla="*/ 84 w 8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30"/>
                <a:gd name="T14" fmla="*/ 84 w 8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30">
                  <a:moveTo>
                    <a:pt x="84" y="0"/>
                  </a:moveTo>
                  <a:lnTo>
                    <a:pt x="0" y="22"/>
                  </a:lnTo>
                  <a:lnTo>
                    <a:pt x="84" y="3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3" name="Freeform 148"/>
            <p:cNvSpPr>
              <a:spLocks noChangeAspect="1"/>
            </p:cNvSpPr>
            <p:nvPr/>
          </p:nvSpPr>
          <p:spPr bwMode="auto">
            <a:xfrm>
              <a:off x="4655" y="1938"/>
              <a:ext cx="171" cy="36"/>
            </a:xfrm>
            <a:custGeom>
              <a:avLst/>
              <a:gdLst>
                <a:gd name="T0" fmla="*/ 0 w 171"/>
                <a:gd name="T1" fmla="*/ 5 h 36"/>
                <a:gd name="T2" fmla="*/ 31 w 171"/>
                <a:gd name="T3" fmla="*/ 13 h 36"/>
                <a:gd name="T4" fmla="*/ 81 w 171"/>
                <a:gd name="T5" fmla="*/ 22 h 36"/>
                <a:gd name="T6" fmla="*/ 171 w 171"/>
                <a:gd name="T7" fmla="*/ 36 h 36"/>
                <a:gd name="T8" fmla="*/ 158 w 171"/>
                <a:gd name="T9" fmla="*/ 0 h 36"/>
                <a:gd name="T10" fmla="*/ 0 w 171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6"/>
                <a:gd name="T20" fmla="*/ 171 w 17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6">
                  <a:moveTo>
                    <a:pt x="0" y="5"/>
                  </a:moveTo>
                  <a:lnTo>
                    <a:pt x="31" y="13"/>
                  </a:lnTo>
                  <a:lnTo>
                    <a:pt x="81" y="22"/>
                  </a:lnTo>
                  <a:lnTo>
                    <a:pt x="171" y="36"/>
                  </a:lnTo>
                  <a:lnTo>
                    <a:pt x="15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4" name="Freeform 149"/>
            <p:cNvSpPr>
              <a:spLocks noChangeAspect="1"/>
            </p:cNvSpPr>
            <p:nvPr/>
          </p:nvSpPr>
          <p:spPr bwMode="auto">
            <a:xfrm>
              <a:off x="5447" y="1140"/>
              <a:ext cx="1416" cy="460"/>
            </a:xfrm>
            <a:custGeom>
              <a:avLst/>
              <a:gdLst>
                <a:gd name="T0" fmla="*/ 0 w 1416"/>
                <a:gd name="T1" fmla="*/ 460 h 460"/>
                <a:gd name="T2" fmla="*/ 582 w 1416"/>
                <a:gd name="T3" fmla="*/ 329 h 460"/>
                <a:gd name="T4" fmla="*/ 1136 w 1416"/>
                <a:gd name="T5" fmla="*/ 69 h 460"/>
                <a:gd name="T6" fmla="*/ 1205 w 1416"/>
                <a:gd name="T7" fmla="*/ 22 h 460"/>
                <a:gd name="T8" fmla="*/ 1251 w 1416"/>
                <a:gd name="T9" fmla="*/ 5 h 460"/>
                <a:gd name="T10" fmla="*/ 1300 w 1416"/>
                <a:gd name="T11" fmla="*/ 0 h 460"/>
                <a:gd name="T12" fmla="*/ 1369 w 1416"/>
                <a:gd name="T13" fmla="*/ 22 h 460"/>
                <a:gd name="T14" fmla="*/ 1410 w 1416"/>
                <a:gd name="T15" fmla="*/ 46 h 460"/>
                <a:gd name="T16" fmla="*/ 1416 w 1416"/>
                <a:gd name="T17" fmla="*/ 90 h 460"/>
                <a:gd name="T18" fmla="*/ 1399 w 1416"/>
                <a:gd name="T19" fmla="*/ 90 h 460"/>
                <a:gd name="T20" fmla="*/ 1375 w 1416"/>
                <a:gd name="T21" fmla="*/ 375 h 460"/>
                <a:gd name="T22" fmla="*/ 1130 w 1416"/>
                <a:gd name="T23" fmla="*/ 380 h 460"/>
                <a:gd name="T24" fmla="*/ 1113 w 1416"/>
                <a:gd name="T25" fmla="*/ 460 h 460"/>
                <a:gd name="T26" fmla="*/ 0 w 1416"/>
                <a:gd name="T27" fmla="*/ 460 h 4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6"/>
                <a:gd name="T43" fmla="*/ 0 h 460"/>
                <a:gd name="T44" fmla="*/ 1416 w 1416"/>
                <a:gd name="T45" fmla="*/ 460 h 4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6" h="460">
                  <a:moveTo>
                    <a:pt x="0" y="460"/>
                  </a:moveTo>
                  <a:lnTo>
                    <a:pt x="582" y="329"/>
                  </a:lnTo>
                  <a:lnTo>
                    <a:pt x="1136" y="69"/>
                  </a:lnTo>
                  <a:lnTo>
                    <a:pt x="1205" y="22"/>
                  </a:lnTo>
                  <a:lnTo>
                    <a:pt x="1251" y="5"/>
                  </a:lnTo>
                  <a:lnTo>
                    <a:pt x="1300" y="0"/>
                  </a:lnTo>
                  <a:lnTo>
                    <a:pt x="1369" y="22"/>
                  </a:lnTo>
                  <a:lnTo>
                    <a:pt x="1410" y="46"/>
                  </a:lnTo>
                  <a:lnTo>
                    <a:pt x="1416" y="90"/>
                  </a:lnTo>
                  <a:lnTo>
                    <a:pt x="1399" y="90"/>
                  </a:lnTo>
                  <a:lnTo>
                    <a:pt x="1375" y="375"/>
                  </a:lnTo>
                  <a:lnTo>
                    <a:pt x="1130" y="380"/>
                  </a:lnTo>
                  <a:lnTo>
                    <a:pt x="11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5" name="Freeform 150"/>
            <p:cNvSpPr>
              <a:spLocks noChangeAspect="1"/>
            </p:cNvSpPr>
            <p:nvPr/>
          </p:nvSpPr>
          <p:spPr bwMode="auto">
            <a:xfrm>
              <a:off x="6354" y="1532"/>
              <a:ext cx="593" cy="62"/>
            </a:xfrm>
            <a:custGeom>
              <a:avLst/>
              <a:gdLst>
                <a:gd name="T0" fmla="*/ 0 w 593"/>
                <a:gd name="T1" fmla="*/ 18 h 62"/>
                <a:gd name="T2" fmla="*/ 115 w 593"/>
                <a:gd name="T3" fmla="*/ 5 h 62"/>
                <a:gd name="T4" fmla="*/ 275 w 593"/>
                <a:gd name="T5" fmla="*/ 0 h 62"/>
                <a:gd name="T6" fmla="*/ 451 w 593"/>
                <a:gd name="T7" fmla="*/ 5 h 62"/>
                <a:gd name="T8" fmla="*/ 565 w 593"/>
                <a:gd name="T9" fmla="*/ 18 h 62"/>
                <a:gd name="T10" fmla="*/ 593 w 593"/>
                <a:gd name="T11" fmla="*/ 22 h 62"/>
                <a:gd name="T12" fmla="*/ 582 w 593"/>
                <a:gd name="T13" fmla="*/ 35 h 62"/>
                <a:gd name="T14" fmla="*/ 537 w 593"/>
                <a:gd name="T15" fmla="*/ 44 h 62"/>
                <a:gd name="T16" fmla="*/ 496 w 593"/>
                <a:gd name="T17" fmla="*/ 51 h 62"/>
                <a:gd name="T18" fmla="*/ 371 w 593"/>
                <a:gd name="T19" fmla="*/ 62 h 62"/>
                <a:gd name="T20" fmla="*/ 223 w 593"/>
                <a:gd name="T21" fmla="*/ 56 h 62"/>
                <a:gd name="T22" fmla="*/ 132 w 593"/>
                <a:gd name="T23" fmla="*/ 47 h 62"/>
                <a:gd name="T24" fmla="*/ 52 w 593"/>
                <a:gd name="T25" fmla="*/ 35 h 62"/>
                <a:gd name="T26" fmla="*/ 0 w 593"/>
                <a:gd name="T27" fmla="*/ 18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62"/>
                <a:gd name="T44" fmla="*/ 593 w 593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62">
                  <a:moveTo>
                    <a:pt x="0" y="18"/>
                  </a:moveTo>
                  <a:lnTo>
                    <a:pt x="115" y="5"/>
                  </a:lnTo>
                  <a:lnTo>
                    <a:pt x="275" y="0"/>
                  </a:lnTo>
                  <a:lnTo>
                    <a:pt x="451" y="5"/>
                  </a:lnTo>
                  <a:lnTo>
                    <a:pt x="565" y="18"/>
                  </a:lnTo>
                  <a:lnTo>
                    <a:pt x="593" y="22"/>
                  </a:lnTo>
                  <a:lnTo>
                    <a:pt x="582" y="35"/>
                  </a:lnTo>
                  <a:lnTo>
                    <a:pt x="537" y="44"/>
                  </a:lnTo>
                  <a:lnTo>
                    <a:pt x="496" y="51"/>
                  </a:lnTo>
                  <a:lnTo>
                    <a:pt x="371" y="62"/>
                  </a:lnTo>
                  <a:lnTo>
                    <a:pt x="223" y="56"/>
                  </a:lnTo>
                  <a:lnTo>
                    <a:pt x="132" y="47"/>
                  </a:lnTo>
                  <a:lnTo>
                    <a:pt x="52" y="3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6" name="Freeform 151"/>
            <p:cNvSpPr>
              <a:spLocks noChangeAspect="1"/>
            </p:cNvSpPr>
            <p:nvPr/>
          </p:nvSpPr>
          <p:spPr bwMode="auto">
            <a:xfrm>
              <a:off x="6576" y="1213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70 w 287"/>
                <a:gd name="T3" fmla="*/ 17 h 17"/>
                <a:gd name="T4" fmla="*/ 287 w 287"/>
                <a:gd name="T5" fmla="*/ 17 h 17"/>
                <a:gd name="T6" fmla="*/ 0 60000 65536"/>
                <a:gd name="T7" fmla="*/ 0 60000 65536"/>
                <a:gd name="T8" fmla="*/ 0 60000 65536"/>
                <a:gd name="T9" fmla="*/ 0 w 287"/>
                <a:gd name="T10" fmla="*/ 0 h 17"/>
                <a:gd name="T11" fmla="*/ 287 w 28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7">
                  <a:moveTo>
                    <a:pt x="0" y="0"/>
                  </a:moveTo>
                  <a:lnTo>
                    <a:pt x="70" y="17"/>
                  </a:lnTo>
                  <a:lnTo>
                    <a:pt x="287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7" name="Line 152"/>
            <p:cNvSpPr>
              <a:spLocks noChangeAspect="1" noChangeShapeType="1"/>
            </p:cNvSpPr>
            <p:nvPr/>
          </p:nvSpPr>
          <p:spPr bwMode="auto">
            <a:xfrm>
              <a:off x="6086" y="1447"/>
              <a:ext cx="6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Group 153"/>
            <p:cNvGrpSpPr>
              <a:grpSpLocks noChangeAspect="1"/>
            </p:cNvGrpSpPr>
            <p:nvPr/>
          </p:nvGrpSpPr>
          <p:grpSpPr bwMode="auto">
            <a:xfrm>
              <a:off x="4009" y="1590"/>
              <a:ext cx="435" cy="123"/>
              <a:chOff x="4009" y="1590"/>
              <a:chExt cx="435" cy="123"/>
            </a:xfrm>
          </p:grpSpPr>
          <p:sp>
            <p:nvSpPr>
              <p:cNvPr id="17587" name="Freeform 154"/>
              <p:cNvSpPr>
                <a:spLocks noChangeAspect="1"/>
              </p:cNvSpPr>
              <p:nvPr/>
            </p:nvSpPr>
            <p:spPr bwMode="auto">
              <a:xfrm>
                <a:off x="4009" y="1590"/>
                <a:ext cx="435" cy="123"/>
              </a:xfrm>
              <a:custGeom>
                <a:avLst/>
                <a:gdLst>
                  <a:gd name="T0" fmla="*/ 169 w 435"/>
                  <a:gd name="T1" fmla="*/ 0 h 123"/>
                  <a:gd name="T2" fmla="*/ 84 w 435"/>
                  <a:gd name="T3" fmla="*/ 49 h 123"/>
                  <a:gd name="T4" fmla="*/ 0 w 435"/>
                  <a:gd name="T5" fmla="*/ 110 h 123"/>
                  <a:gd name="T6" fmla="*/ 265 w 435"/>
                  <a:gd name="T7" fmla="*/ 123 h 123"/>
                  <a:gd name="T8" fmla="*/ 337 w 435"/>
                  <a:gd name="T9" fmla="*/ 111 h 123"/>
                  <a:gd name="T10" fmla="*/ 342 w 435"/>
                  <a:gd name="T11" fmla="*/ 111 h 123"/>
                  <a:gd name="T12" fmla="*/ 397 w 435"/>
                  <a:gd name="T13" fmla="*/ 100 h 123"/>
                  <a:gd name="T14" fmla="*/ 435 w 435"/>
                  <a:gd name="T15" fmla="*/ 13 h 123"/>
                  <a:gd name="T16" fmla="*/ 380 w 435"/>
                  <a:gd name="T17" fmla="*/ 6 h 123"/>
                  <a:gd name="T18" fmla="*/ 330 w 435"/>
                  <a:gd name="T19" fmla="*/ 0 h 123"/>
                  <a:gd name="T20" fmla="*/ 169 w 435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5"/>
                  <a:gd name="T34" fmla="*/ 0 h 123"/>
                  <a:gd name="T35" fmla="*/ 435 w 435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5" h="123">
                    <a:moveTo>
                      <a:pt x="169" y="0"/>
                    </a:moveTo>
                    <a:lnTo>
                      <a:pt x="84" y="49"/>
                    </a:lnTo>
                    <a:lnTo>
                      <a:pt x="0" y="110"/>
                    </a:lnTo>
                    <a:lnTo>
                      <a:pt x="265" y="123"/>
                    </a:lnTo>
                    <a:lnTo>
                      <a:pt x="337" y="111"/>
                    </a:lnTo>
                    <a:lnTo>
                      <a:pt x="342" y="111"/>
                    </a:lnTo>
                    <a:lnTo>
                      <a:pt x="397" y="100"/>
                    </a:lnTo>
                    <a:lnTo>
                      <a:pt x="435" y="13"/>
                    </a:lnTo>
                    <a:lnTo>
                      <a:pt x="380" y="6"/>
                    </a:lnTo>
                    <a:lnTo>
                      <a:pt x="330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88" name="Line 155"/>
              <p:cNvSpPr>
                <a:spLocks noChangeAspect="1" noChangeShapeType="1"/>
              </p:cNvSpPr>
              <p:nvPr/>
            </p:nvSpPr>
            <p:spPr bwMode="auto">
              <a:xfrm>
                <a:off x="4397" y="1601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69" name="Line 156"/>
            <p:cNvSpPr>
              <a:spLocks noChangeAspect="1" noChangeShapeType="1"/>
            </p:cNvSpPr>
            <p:nvPr/>
          </p:nvSpPr>
          <p:spPr bwMode="auto">
            <a:xfrm>
              <a:off x="4804" y="1916"/>
              <a:ext cx="17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0" name="Freeform 157"/>
            <p:cNvSpPr>
              <a:spLocks noChangeAspect="1"/>
            </p:cNvSpPr>
            <p:nvPr/>
          </p:nvSpPr>
          <p:spPr bwMode="auto">
            <a:xfrm>
              <a:off x="6388" y="1600"/>
              <a:ext cx="198" cy="84"/>
            </a:xfrm>
            <a:custGeom>
              <a:avLst/>
              <a:gdLst>
                <a:gd name="T0" fmla="*/ 0 w 198"/>
                <a:gd name="T1" fmla="*/ 1 h 84"/>
                <a:gd name="T2" fmla="*/ 58 w 198"/>
                <a:gd name="T3" fmla="*/ 84 h 84"/>
                <a:gd name="T4" fmla="*/ 198 w 198"/>
                <a:gd name="T5" fmla="*/ 82 h 84"/>
                <a:gd name="T6" fmla="*/ 198 w 198"/>
                <a:gd name="T7" fmla="*/ 0 h 84"/>
                <a:gd name="T8" fmla="*/ 0 w 198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84"/>
                <a:gd name="T17" fmla="*/ 198 w 19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84">
                  <a:moveTo>
                    <a:pt x="0" y="1"/>
                  </a:moveTo>
                  <a:lnTo>
                    <a:pt x="58" y="84"/>
                  </a:lnTo>
                  <a:lnTo>
                    <a:pt x="198" y="82"/>
                  </a:lnTo>
                  <a:lnTo>
                    <a:pt x="19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1" name="Freeform 158"/>
            <p:cNvSpPr>
              <a:spLocks noChangeAspect="1"/>
            </p:cNvSpPr>
            <p:nvPr/>
          </p:nvSpPr>
          <p:spPr bwMode="auto">
            <a:xfrm>
              <a:off x="4417" y="1622"/>
              <a:ext cx="2388" cy="361"/>
            </a:xfrm>
            <a:custGeom>
              <a:avLst/>
              <a:gdLst>
                <a:gd name="T0" fmla="*/ 320 w 2388"/>
                <a:gd name="T1" fmla="*/ 30 h 361"/>
                <a:gd name="T2" fmla="*/ 159 w 2388"/>
                <a:gd name="T3" fmla="*/ 35 h 361"/>
                <a:gd name="T4" fmla="*/ 103 w 2388"/>
                <a:gd name="T5" fmla="*/ 42 h 361"/>
                <a:gd name="T6" fmla="*/ 62 w 2388"/>
                <a:gd name="T7" fmla="*/ 49 h 361"/>
                <a:gd name="T8" fmla="*/ 37 w 2388"/>
                <a:gd name="T9" fmla="*/ 56 h 361"/>
                <a:gd name="T10" fmla="*/ 21 w 2388"/>
                <a:gd name="T11" fmla="*/ 68 h 361"/>
                <a:gd name="T12" fmla="*/ 10 w 2388"/>
                <a:gd name="T13" fmla="*/ 83 h 361"/>
                <a:gd name="T14" fmla="*/ 3 w 2388"/>
                <a:gd name="T15" fmla="*/ 104 h 361"/>
                <a:gd name="T16" fmla="*/ 0 w 2388"/>
                <a:gd name="T17" fmla="*/ 132 h 361"/>
                <a:gd name="T18" fmla="*/ 0 w 2388"/>
                <a:gd name="T19" fmla="*/ 219 h 361"/>
                <a:gd name="T20" fmla="*/ 3 w 2388"/>
                <a:gd name="T21" fmla="*/ 242 h 361"/>
                <a:gd name="T22" fmla="*/ 10 w 2388"/>
                <a:gd name="T23" fmla="*/ 260 h 361"/>
                <a:gd name="T24" fmla="*/ 27 w 2388"/>
                <a:gd name="T25" fmla="*/ 269 h 361"/>
                <a:gd name="T26" fmla="*/ 56 w 2388"/>
                <a:gd name="T27" fmla="*/ 274 h 361"/>
                <a:gd name="T28" fmla="*/ 84 w 2388"/>
                <a:gd name="T29" fmla="*/ 277 h 361"/>
                <a:gd name="T30" fmla="*/ 170 w 2388"/>
                <a:gd name="T31" fmla="*/ 280 h 361"/>
                <a:gd name="T32" fmla="*/ 292 w 2388"/>
                <a:gd name="T33" fmla="*/ 287 h 361"/>
                <a:gd name="T34" fmla="*/ 427 w 2388"/>
                <a:gd name="T35" fmla="*/ 296 h 361"/>
                <a:gd name="T36" fmla="*/ 600 w 2388"/>
                <a:gd name="T37" fmla="*/ 307 h 361"/>
                <a:gd name="T38" fmla="*/ 735 w 2388"/>
                <a:gd name="T39" fmla="*/ 314 h 361"/>
                <a:gd name="T40" fmla="*/ 838 w 2388"/>
                <a:gd name="T41" fmla="*/ 316 h 361"/>
                <a:gd name="T42" fmla="*/ 937 w 2388"/>
                <a:gd name="T43" fmla="*/ 327 h 361"/>
                <a:gd name="T44" fmla="*/ 1062 w 2388"/>
                <a:gd name="T45" fmla="*/ 344 h 361"/>
                <a:gd name="T46" fmla="*/ 1131 w 2388"/>
                <a:gd name="T47" fmla="*/ 359 h 361"/>
                <a:gd name="T48" fmla="*/ 1187 w 2388"/>
                <a:gd name="T49" fmla="*/ 361 h 361"/>
                <a:gd name="T50" fmla="*/ 1221 w 2388"/>
                <a:gd name="T51" fmla="*/ 337 h 361"/>
                <a:gd name="T52" fmla="*/ 1303 w 2388"/>
                <a:gd name="T53" fmla="*/ 304 h 361"/>
                <a:gd name="T54" fmla="*/ 1268 w 2388"/>
                <a:gd name="T55" fmla="*/ 316 h 361"/>
                <a:gd name="T56" fmla="*/ 1355 w 2388"/>
                <a:gd name="T57" fmla="*/ 299 h 361"/>
                <a:gd name="T58" fmla="*/ 1449 w 2388"/>
                <a:gd name="T59" fmla="*/ 284 h 361"/>
                <a:gd name="T60" fmla="*/ 1626 w 2388"/>
                <a:gd name="T61" fmla="*/ 263 h 361"/>
                <a:gd name="T62" fmla="*/ 1762 w 2388"/>
                <a:gd name="T63" fmla="*/ 253 h 361"/>
                <a:gd name="T64" fmla="*/ 1901 w 2388"/>
                <a:gd name="T65" fmla="*/ 240 h 361"/>
                <a:gd name="T66" fmla="*/ 2002 w 2388"/>
                <a:gd name="T67" fmla="*/ 229 h 361"/>
                <a:gd name="T68" fmla="*/ 2090 w 2388"/>
                <a:gd name="T69" fmla="*/ 214 h 361"/>
                <a:gd name="T70" fmla="*/ 2191 w 2388"/>
                <a:gd name="T71" fmla="*/ 191 h 361"/>
                <a:gd name="T72" fmla="*/ 2279 w 2388"/>
                <a:gd name="T73" fmla="*/ 158 h 361"/>
                <a:gd name="T74" fmla="*/ 2327 w 2388"/>
                <a:gd name="T75" fmla="*/ 129 h 361"/>
                <a:gd name="T76" fmla="*/ 2388 w 2388"/>
                <a:gd name="T77" fmla="*/ 72 h 361"/>
                <a:gd name="T78" fmla="*/ 2286 w 2388"/>
                <a:gd name="T79" fmla="*/ 72 h 361"/>
                <a:gd name="T80" fmla="*/ 2166 w 2388"/>
                <a:gd name="T81" fmla="*/ 61 h 361"/>
                <a:gd name="T82" fmla="*/ 2023 w 2388"/>
                <a:gd name="T83" fmla="*/ 53 h 361"/>
                <a:gd name="T84" fmla="*/ 2006 w 2388"/>
                <a:gd name="T85" fmla="*/ 13 h 361"/>
                <a:gd name="T86" fmla="*/ 1927 w 2388"/>
                <a:gd name="T87" fmla="*/ 13 h 361"/>
                <a:gd name="T88" fmla="*/ 1692 w 2388"/>
                <a:gd name="T89" fmla="*/ 8 h 361"/>
                <a:gd name="T90" fmla="*/ 1449 w 2388"/>
                <a:gd name="T91" fmla="*/ 2 h 361"/>
                <a:gd name="T92" fmla="*/ 1046 w 2388"/>
                <a:gd name="T93" fmla="*/ 0 h 361"/>
                <a:gd name="T94" fmla="*/ 683 w 2388"/>
                <a:gd name="T95" fmla="*/ 12 h 361"/>
                <a:gd name="T96" fmla="*/ 483 w 2388"/>
                <a:gd name="T97" fmla="*/ 23 h 361"/>
                <a:gd name="T98" fmla="*/ 320 w 2388"/>
                <a:gd name="T99" fmla="*/ 30 h 3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88"/>
                <a:gd name="T151" fmla="*/ 0 h 361"/>
                <a:gd name="T152" fmla="*/ 2388 w 2388"/>
                <a:gd name="T153" fmla="*/ 361 h 3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88" h="361">
                  <a:moveTo>
                    <a:pt x="320" y="30"/>
                  </a:moveTo>
                  <a:lnTo>
                    <a:pt x="159" y="35"/>
                  </a:lnTo>
                  <a:lnTo>
                    <a:pt x="103" y="42"/>
                  </a:lnTo>
                  <a:lnTo>
                    <a:pt x="62" y="49"/>
                  </a:lnTo>
                  <a:lnTo>
                    <a:pt x="37" y="56"/>
                  </a:lnTo>
                  <a:lnTo>
                    <a:pt x="21" y="68"/>
                  </a:lnTo>
                  <a:lnTo>
                    <a:pt x="10" y="83"/>
                  </a:lnTo>
                  <a:lnTo>
                    <a:pt x="3" y="104"/>
                  </a:lnTo>
                  <a:lnTo>
                    <a:pt x="0" y="132"/>
                  </a:lnTo>
                  <a:lnTo>
                    <a:pt x="0" y="219"/>
                  </a:lnTo>
                  <a:lnTo>
                    <a:pt x="3" y="242"/>
                  </a:lnTo>
                  <a:lnTo>
                    <a:pt x="10" y="260"/>
                  </a:lnTo>
                  <a:lnTo>
                    <a:pt x="27" y="269"/>
                  </a:lnTo>
                  <a:lnTo>
                    <a:pt x="56" y="274"/>
                  </a:lnTo>
                  <a:lnTo>
                    <a:pt x="84" y="277"/>
                  </a:lnTo>
                  <a:lnTo>
                    <a:pt x="170" y="280"/>
                  </a:lnTo>
                  <a:lnTo>
                    <a:pt x="292" y="287"/>
                  </a:lnTo>
                  <a:lnTo>
                    <a:pt x="427" y="296"/>
                  </a:lnTo>
                  <a:lnTo>
                    <a:pt x="600" y="307"/>
                  </a:lnTo>
                  <a:lnTo>
                    <a:pt x="735" y="314"/>
                  </a:lnTo>
                  <a:lnTo>
                    <a:pt x="838" y="316"/>
                  </a:lnTo>
                  <a:lnTo>
                    <a:pt x="937" y="327"/>
                  </a:lnTo>
                  <a:lnTo>
                    <a:pt x="1062" y="344"/>
                  </a:lnTo>
                  <a:lnTo>
                    <a:pt x="1131" y="359"/>
                  </a:lnTo>
                  <a:lnTo>
                    <a:pt x="1187" y="361"/>
                  </a:lnTo>
                  <a:lnTo>
                    <a:pt x="1221" y="337"/>
                  </a:lnTo>
                  <a:lnTo>
                    <a:pt x="1303" y="304"/>
                  </a:lnTo>
                  <a:lnTo>
                    <a:pt x="1268" y="316"/>
                  </a:lnTo>
                  <a:lnTo>
                    <a:pt x="1355" y="299"/>
                  </a:lnTo>
                  <a:lnTo>
                    <a:pt x="1449" y="284"/>
                  </a:lnTo>
                  <a:lnTo>
                    <a:pt x="1626" y="263"/>
                  </a:lnTo>
                  <a:lnTo>
                    <a:pt x="1762" y="253"/>
                  </a:lnTo>
                  <a:lnTo>
                    <a:pt x="1901" y="240"/>
                  </a:lnTo>
                  <a:lnTo>
                    <a:pt x="2002" y="229"/>
                  </a:lnTo>
                  <a:lnTo>
                    <a:pt x="2090" y="214"/>
                  </a:lnTo>
                  <a:lnTo>
                    <a:pt x="2191" y="191"/>
                  </a:lnTo>
                  <a:lnTo>
                    <a:pt x="2279" y="158"/>
                  </a:lnTo>
                  <a:lnTo>
                    <a:pt x="2327" y="129"/>
                  </a:lnTo>
                  <a:lnTo>
                    <a:pt x="2388" y="72"/>
                  </a:lnTo>
                  <a:lnTo>
                    <a:pt x="2286" y="72"/>
                  </a:lnTo>
                  <a:lnTo>
                    <a:pt x="2166" y="61"/>
                  </a:lnTo>
                  <a:lnTo>
                    <a:pt x="2023" y="53"/>
                  </a:lnTo>
                  <a:lnTo>
                    <a:pt x="2006" y="13"/>
                  </a:lnTo>
                  <a:lnTo>
                    <a:pt x="1927" y="13"/>
                  </a:lnTo>
                  <a:lnTo>
                    <a:pt x="1692" y="8"/>
                  </a:lnTo>
                  <a:lnTo>
                    <a:pt x="1449" y="2"/>
                  </a:lnTo>
                  <a:lnTo>
                    <a:pt x="1046" y="0"/>
                  </a:lnTo>
                  <a:lnTo>
                    <a:pt x="683" y="12"/>
                  </a:lnTo>
                  <a:lnTo>
                    <a:pt x="483" y="23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159"/>
            <p:cNvGrpSpPr>
              <a:grpSpLocks noChangeAspect="1"/>
            </p:cNvGrpSpPr>
            <p:nvPr/>
          </p:nvGrpSpPr>
          <p:grpSpPr bwMode="auto">
            <a:xfrm>
              <a:off x="4761" y="1718"/>
              <a:ext cx="79" cy="96"/>
              <a:chOff x="4761" y="1718"/>
              <a:chExt cx="79" cy="96"/>
            </a:xfrm>
          </p:grpSpPr>
          <p:sp>
            <p:nvSpPr>
              <p:cNvPr id="17585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4766" y="1718"/>
                <a:ext cx="69" cy="96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86" name="Freeform 161"/>
              <p:cNvSpPr>
                <a:spLocks noChangeAspect="1"/>
              </p:cNvSpPr>
              <p:nvPr/>
            </p:nvSpPr>
            <p:spPr bwMode="auto">
              <a:xfrm>
                <a:off x="4761" y="1752"/>
                <a:ext cx="79" cy="23"/>
              </a:xfrm>
              <a:custGeom>
                <a:avLst/>
                <a:gdLst>
                  <a:gd name="T0" fmla="*/ 2 w 79"/>
                  <a:gd name="T1" fmla="*/ 0 h 23"/>
                  <a:gd name="T2" fmla="*/ 79 w 79"/>
                  <a:gd name="T3" fmla="*/ 0 h 23"/>
                  <a:gd name="T4" fmla="*/ 79 w 79"/>
                  <a:gd name="T5" fmla="*/ 23 h 23"/>
                  <a:gd name="T6" fmla="*/ 0 w 79"/>
                  <a:gd name="T7" fmla="*/ 23 h 23"/>
                  <a:gd name="T8" fmla="*/ 2 w 7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3"/>
                  <a:gd name="T17" fmla="*/ 79 w 7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3">
                    <a:moveTo>
                      <a:pt x="2" y="0"/>
                    </a:moveTo>
                    <a:lnTo>
                      <a:pt x="79" y="0"/>
                    </a:lnTo>
                    <a:lnTo>
                      <a:pt x="79" y="23"/>
                    </a:lnTo>
                    <a:lnTo>
                      <a:pt x="0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" name="Group 162"/>
            <p:cNvGrpSpPr>
              <a:grpSpLocks noChangeAspect="1"/>
            </p:cNvGrpSpPr>
            <p:nvPr/>
          </p:nvGrpSpPr>
          <p:grpSpPr bwMode="auto">
            <a:xfrm>
              <a:off x="5350" y="1726"/>
              <a:ext cx="291" cy="203"/>
              <a:chOff x="5350" y="1726"/>
              <a:chExt cx="291" cy="203"/>
            </a:xfrm>
          </p:grpSpPr>
          <p:sp>
            <p:nvSpPr>
              <p:cNvPr id="17583" name="Freeform 163"/>
              <p:cNvSpPr>
                <a:spLocks noChangeAspect="1"/>
              </p:cNvSpPr>
              <p:nvPr/>
            </p:nvSpPr>
            <p:spPr bwMode="auto">
              <a:xfrm>
                <a:off x="5447" y="1726"/>
                <a:ext cx="177" cy="97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97 h 97"/>
                  <a:gd name="T4" fmla="*/ 177 w 177"/>
                  <a:gd name="T5" fmla="*/ 97 h 97"/>
                  <a:gd name="T6" fmla="*/ 85 w 177"/>
                  <a:gd name="T7" fmla="*/ 6 h 97"/>
                  <a:gd name="T8" fmla="*/ 0 w 17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97"/>
                  <a:gd name="T17" fmla="*/ 177 w 17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97">
                    <a:moveTo>
                      <a:pt x="0" y="0"/>
                    </a:moveTo>
                    <a:lnTo>
                      <a:pt x="0" y="97"/>
                    </a:lnTo>
                    <a:lnTo>
                      <a:pt x="177" y="97"/>
                    </a:lnTo>
                    <a:lnTo>
                      <a:pt x="8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84" name="Freeform 164"/>
              <p:cNvSpPr>
                <a:spLocks noChangeAspect="1"/>
              </p:cNvSpPr>
              <p:nvPr/>
            </p:nvSpPr>
            <p:spPr bwMode="auto">
              <a:xfrm>
                <a:off x="5350" y="1823"/>
                <a:ext cx="291" cy="106"/>
              </a:xfrm>
              <a:custGeom>
                <a:avLst/>
                <a:gdLst>
                  <a:gd name="T0" fmla="*/ 97 w 291"/>
                  <a:gd name="T1" fmla="*/ 0 h 106"/>
                  <a:gd name="T2" fmla="*/ 280 w 291"/>
                  <a:gd name="T3" fmla="*/ 0 h 106"/>
                  <a:gd name="T4" fmla="*/ 291 w 291"/>
                  <a:gd name="T5" fmla="*/ 106 h 106"/>
                  <a:gd name="T6" fmla="*/ 58 w 291"/>
                  <a:gd name="T7" fmla="*/ 106 h 106"/>
                  <a:gd name="T8" fmla="*/ 0 w 291"/>
                  <a:gd name="T9" fmla="*/ 62 h 106"/>
                  <a:gd name="T10" fmla="*/ 97 w 291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06"/>
                  <a:gd name="T20" fmla="*/ 291 w 291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06">
                    <a:moveTo>
                      <a:pt x="97" y="0"/>
                    </a:moveTo>
                    <a:lnTo>
                      <a:pt x="280" y="0"/>
                    </a:lnTo>
                    <a:lnTo>
                      <a:pt x="291" y="106"/>
                    </a:lnTo>
                    <a:lnTo>
                      <a:pt x="58" y="106"/>
                    </a:lnTo>
                    <a:lnTo>
                      <a:pt x="0" y="6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74" name="Line 165"/>
            <p:cNvSpPr>
              <a:spLocks noChangeAspect="1" noChangeShapeType="1"/>
            </p:cNvSpPr>
            <p:nvPr/>
          </p:nvSpPr>
          <p:spPr bwMode="auto">
            <a:xfrm>
              <a:off x="4469" y="1681"/>
              <a:ext cx="1" cy="2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5" name="Freeform 166"/>
            <p:cNvSpPr>
              <a:spLocks noChangeAspect="1"/>
            </p:cNvSpPr>
            <p:nvPr/>
          </p:nvSpPr>
          <p:spPr bwMode="auto">
            <a:xfrm>
              <a:off x="6165" y="1687"/>
              <a:ext cx="779" cy="39"/>
            </a:xfrm>
            <a:custGeom>
              <a:avLst/>
              <a:gdLst>
                <a:gd name="T0" fmla="*/ 35 w 779"/>
                <a:gd name="T1" fmla="*/ 0 h 39"/>
                <a:gd name="T2" fmla="*/ 779 w 779"/>
                <a:gd name="T3" fmla="*/ 1 h 39"/>
                <a:gd name="T4" fmla="*/ 777 w 779"/>
                <a:gd name="T5" fmla="*/ 38 h 39"/>
                <a:gd name="T6" fmla="*/ 31 w 779"/>
                <a:gd name="T7" fmla="*/ 39 h 39"/>
                <a:gd name="T8" fmla="*/ 13 w 779"/>
                <a:gd name="T9" fmla="*/ 34 h 39"/>
                <a:gd name="T10" fmla="*/ 0 w 779"/>
                <a:gd name="T11" fmla="*/ 22 h 39"/>
                <a:gd name="T12" fmla="*/ 8 w 779"/>
                <a:gd name="T13" fmla="*/ 1 h 39"/>
                <a:gd name="T14" fmla="*/ 35 w 779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9"/>
                <a:gd name="T25" fmla="*/ 0 h 39"/>
                <a:gd name="T26" fmla="*/ 779 w 77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9" h="39">
                  <a:moveTo>
                    <a:pt x="35" y="0"/>
                  </a:moveTo>
                  <a:lnTo>
                    <a:pt x="779" y="1"/>
                  </a:lnTo>
                  <a:lnTo>
                    <a:pt x="777" y="38"/>
                  </a:lnTo>
                  <a:lnTo>
                    <a:pt x="31" y="39"/>
                  </a:lnTo>
                  <a:lnTo>
                    <a:pt x="13" y="34"/>
                  </a:lnTo>
                  <a:lnTo>
                    <a:pt x="0" y="22"/>
                  </a:lnTo>
                  <a:lnTo>
                    <a:pt x="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167"/>
            <p:cNvGrpSpPr>
              <a:grpSpLocks noChangeAspect="1"/>
            </p:cNvGrpSpPr>
            <p:nvPr/>
          </p:nvGrpSpPr>
          <p:grpSpPr bwMode="auto">
            <a:xfrm>
              <a:off x="4959" y="1705"/>
              <a:ext cx="326" cy="64"/>
              <a:chOff x="4959" y="1705"/>
              <a:chExt cx="326" cy="64"/>
            </a:xfrm>
          </p:grpSpPr>
          <p:sp>
            <p:nvSpPr>
              <p:cNvPr id="17581" name="Freeform 168"/>
              <p:cNvSpPr>
                <a:spLocks noChangeAspect="1"/>
              </p:cNvSpPr>
              <p:nvPr/>
            </p:nvSpPr>
            <p:spPr bwMode="auto">
              <a:xfrm>
                <a:off x="4959" y="1705"/>
                <a:ext cx="326" cy="60"/>
              </a:xfrm>
              <a:custGeom>
                <a:avLst/>
                <a:gdLst>
                  <a:gd name="T0" fmla="*/ 153 w 326"/>
                  <a:gd name="T1" fmla="*/ 0 h 60"/>
                  <a:gd name="T2" fmla="*/ 73 w 326"/>
                  <a:gd name="T3" fmla="*/ 0 h 60"/>
                  <a:gd name="T4" fmla="*/ 35 w 326"/>
                  <a:gd name="T5" fmla="*/ 4 h 60"/>
                  <a:gd name="T6" fmla="*/ 10 w 326"/>
                  <a:gd name="T7" fmla="*/ 12 h 60"/>
                  <a:gd name="T8" fmla="*/ 0 w 326"/>
                  <a:gd name="T9" fmla="*/ 27 h 60"/>
                  <a:gd name="T10" fmla="*/ 6 w 326"/>
                  <a:gd name="T11" fmla="*/ 46 h 60"/>
                  <a:gd name="T12" fmla="*/ 21 w 326"/>
                  <a:gd name="T13" fmla="*/ 50 h 60"/>
                  <a:gd name="T14" fmla="*/ 38 w 326"/>
                  <a:gd name="T15" fmla="*/ 54 h 60"/>
                  <a:gd name="T16" fmla="*/ 73 w 326"/>
                  <a:gd name="T17" fmla="*/ 60 h 60"/>
                  <a:gd name="T18" fmla="*/ 119 w 326"/>
                  <a:gd name="T19" fmla="*/ 60 h 60"/>
                  <a:gd name="T20" fmla="*/ 171 w 326"/>
                  <a:gd name="T21" fmla="*/ 57 h 60"/>
                  <a:gd name="T22" fmla="*/ 267 w 326"/>
                  <a:gd name="T23" fmla="*/ 47 h 60"/>
                  <a:gd name="T24" fmla="*/ 326 w 326"/>
                  <a:gd name="T25" fmla="*/ 39 h 60"/>
                  <a:gd name="T26" fmla="*/ 326 w 326"/>
                  <a:gd name="T27" fmla="*/ 21 h 60"/>
                  <a:gd name="T28" fmla="*/ 258 w 326"/>
                  <a:gd name="T29" fmla="*/ 12 h 60"/>
                  <a:gd name="T30" fmla="*/ 201 w 326"/>
                  <a:gd name="T31" fmla="*/ 6 h 60"/>
                  <a:gd name="T32" fmla="*/ 153 w 32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60"/>
                  <a:gd name="T53" fmla="*/ 326 w 32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60">
                    <a:moveTo>
                      <a:pt x="153" y="0"/>
                    </a:moveTo>
                    <a:lnTo>
                      <a:pt x="73" y="0"/>
                    </a:lnTo>
                    <a:lnTo>
                      <a:pt x="35" y="4"/>
                    </a:lnTo>
                    <a:lnTo>
                      <a:pt x="10" y="12"/>
                    </a:lnTo>
                    <a:lnTo>
                      <a:pt x="0" y="27"/>
                    </a:lnTo>
                    <a:lnTo>
                      <a:pt x="6" y="46"/>
                    </a:lnTo>
                    <a:lnTo>
                      <a:pt x="21" y="50"/>
                    </a:lnTo>
                    <a:lnTo>
                      <a:pt x="38" y="54"/>
                    </a:lnTo>
                    <a:lnTo>
                      <a:pt x="73" y="60"/>
                    </a:lnTo>
                    <a:lnTo>
                      <a:pt x="119" y="60"/>
                    </a:lnTo>
                    <a:lnTo>
                      <a:pt x="171" y="57"/>
                    </a:lnTo>
                    <a:lnTo>
                      <a:pt x="267" y="47"/>
                    </a:lnTo>
                    <a:lnTo>
                      <a:pt x="326" y="39"/>
                    </a:lnTo>
                    <a:lnTo>
                      <a:pt x="326" y="21"/>
                    </a:lnTo>
                    <a:lnTo>
                      <a:pt x="258" y="12"/>
                    </a:lnTo>
                    <a:lnTo>
                      <a:pt x="201" y="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82" name="Line 169"/>
              <p:cNvSpPr>
                <a:spLocks noChangeAspect="1" noChangeShapeType="1"/>
              </p:cNvSpPr>
              <p:nvPr/>
            </p:nvSpPr>
            <p:spPr bwMode="auto">
              <a:xfrm>
                <a:off x="4995" y="1709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77" name="Freeform 170"/>
            <p:cNvSpPr>
              <a:spLocks noChangeAspect="1"/>
            </p:cNvSpPr>
            <p:nvPr/>
          </p:nvSpPr>
          <p:spPr bwMode="auto">
            <a:xfrm>
              <a:off x="4688" y="1617"/>
              <a:ext cx="1045" cy="115"/>
            </a:xfrm>
            <a:custGeom>
              <a:avLst/>
              <a:gdLst>
                <a:gd name="T0" fmla="*/ 0 w 1045"/>
                <a:gd name="T1" fmla="*/ 28 h 115"/>
                <a:gd name="T2" fmla="*/ 73 w 1045"/>
                <a:gd name="T3" fmla="*/ 17 h 115"/>
                <a:gd name="T4" fmla="*/ 141 w 1045"/>
                <a:gd name="T5" fmla="*/ 9 h 115"/>
                <a:gd name="T6" fmla="*/ 274 w 1045"/>
                <a:gd name="T7" fmla="*/ 0 h 115"/>
                <a:gd name="T8" fmla="*/ 536 w 1045"/>
                <a:gd name="T9" fmla="*/ 0 h 115"/>
                <a:gd name="T10" fmla="*/ 651 w 1045"/>
                <a:gd name="T11" fmla="*/ 11 h 115"/>
                <a:gd name="T12" fmla="*/ 714 w 1045"/>
                <a:gd name="T13" fmla="*/ 17 h 115"/>
                <a:gd name="T14" fmla="*/ 780 w 1045"/>
                <a:gd name="T15" fmla="*/ 27 h 115"/>
                <a:gd name="T16" fmla="*/ 826 w 1045"/>
                <a:gd name="T17" fmla="*/ 38 h 115"/>
                <a:gd name="T18" fmla="*/ 891 w 1045"/>
                <a:gd name="T19" fmla="*/ 53 h 115"/>
                <a:gd name="T20" fmla="*/ 987 w 1045"/>
                <a:gd name="T21" fmla="*/ 75 h 115"/>
                <a:gd name="T22" fmla="*/ 1045 w 1045"/>
                <a:gd name="T23" fmla="*/ 98 h 115"/>
                <a:gd name="T24" fmla="*/ 998 w 1045"/>
                <a:gd name="T25" fmla="*/ 104 h 115"/>
                <a:gd name="T26" fmla="*/ 947 w 1045"/>
                <a:gd name="T27" fmla="*/ 109 h 115"/>
                <a:gd name="T28" fmla="*/ 867 w 1045"/>
                <a:gd name="T29" fmla="*/ 113 h 115"/>
                <a:gd name="T30" fmla="*/ 798 w 1045"/>
                <a:gd name="T31" fmla="*/ 115 h 115"/>
                <a:gd name="T32" fmla="*/ 651 w 1045"/>
                <a:gd name="T33" fmla="*/ 115 h 115"/>
                <a:gd name="T34" fmla="*/ 480 w 1045"/>
                <a:gd name="T35" fmla="*/ 109 h 115"/>
                <a:gd name="T36" fmla="*/ 335 w 1045"/>
                <a:gd name="T37" fmla="*/ 100 h 115"/>
                <a:gd name="T38" fmla="*/ 236 w 1045"/>
                <a:gd name="T39" fmla="*/ 91 h 115"/>
                <a:gd name="T40" fmla="*/ 162 w 1045"/>
                <a:gd name="T41" fmla="*/ 77 h 115"/>
                <a:gd name="T42" fmla="*/ 86 w 1045"/>
                <a:gd name="T43" fmla="*/ 64 h 115"/>
                <a:gd name="T44" fmla="*/ 29 w 1045"/>
                <a:gd name="T45" fmla="*/ 47 h 115"/>
                <a:gd name="T46" fmla="*/ 0 w 1045"/>
                <a:gd name="T47" fmla="*/ 28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5"/>
                <a:gd name="T73" fmla="*/ 0 h 115"/>
                <a:gd name="T74" fmla="*/ 1045 w 104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5" h="115">
                  <a:moveTo>
                    <a:pt x="0" y="28"/>
                  </a:moveTo>
                  <a:lnTo>
                    <a:pt x="73" y="17"/>
                  </a:lnTo>
                  <a:lnTo>
                    <a:pt x="141" y="9"/>
                  </a:lnTo>
                  <a:lnTo>
                    <a:pt x="274" y="0"/>
                  </a:lnTo>
                  <a:lnTo>
                    <a:pt x="536" y="0"/>
                  </a:lnTo>
                  <a:lnTo>
                    <a:pt x="651" y="11"/>
                  </a:lnTo>
                  <a:lnTo>
                    <a:pt x="714" y="17"/>
                  </a:lnTo>
                  <a:lnTo>
                    <a:pt x="780" y="27"/>
                  </a:lnTo>
                  <a:lnTo>
                    <a:pt x="826" y="38"/>
                  </a:lnTo>
                  <a:lnTo>
                    <a:pt x="891" y="53"/>
                  </a:lnTo>
                  <a:lnTo>
                    <a:pt x="987" y="75"/>
                  </a:lnTo>
                  <a:lnTo>
                    <a:pt x="1045" y="98"/>
                  </a:lnTo>
                  <a:lnTo>
                    <a:pt x="998" y="104"/>
                  </a:lnTo>
                  <a:lnTo>
                    <a:pt x="947" y="109"/>
                  </a:lnTo>
                  <a:lnTo>
                    <a:pt x="867" y="113"/>
                  </a:lnTo>
                  <a:lnTo>
                    <a:pt x="798" y="115"/>
                  </a:lnTo>
                  <a:lnTo>
                    <a:pt x="651" y="115"/>
                  </a:lnTo>
                  <a:lnTo>
                    <a:pt x="480" y="109"/>
                  </a:lnTo>
                  <a:lnTo>
                    <a:pt x="335" y="100"/>
                  </a:lnTo>
                  <a:lnTo>
                    <a:pt x="236" y="91"/>
                  </a:lnTo>
                  <a:lnTo>
                    <a:pt x="162" y="77"/>
                  </a:lnTo>
                  <a:lnTo>
                    <a:pt x="86" y="64"/>
                  </a:lnTo>
                  <a:lnTo>
                    <a:pt x="29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Group 171"/>
            <p:cNvGrpSpPr>
              <a:grpSpLocks noChangeAspect="1"/>
            </p:cNvGrpSpPr>
            <p:nvPr/>
          </p:nvGrpSpPr>
          <p:grpSpPr bwMode="auto">
            <a:xfrm>
              <a:off x="3946" y="1601"/>
              <a:ext cx="491" cy="337"/>
              <a:chOff x="3946" y="1601"/>
              <a:chExt cx="491" cy="337"/>
            </a:xfrm>
          </p:grpSpPr>
          <p:sp>
            <p:nvSpPr>
              <p:cNvPr id="17579" name="Freeform 172"/>
              <p:cNvSpPr>
                <a:spLocks noChangeAspect="1"/>
              </p:cNvSpPr>
              <p:nvPr/>
            </p:nvSpPr>
            <p:spPr bwMode="auto">
              <a:xfrm>
                <a:off x="3946" y="1601"/>
                <a:ext cx="491" cy="337"/>
              </a:xfrm>
              <a:custGeom>
                <a:avLst/>
                <a:gdLst>
                  <a:gd name="T0" fmla="*/ 491 w 491"/>
                  <a:gd name="T1" fmla="*/ 0 h 337"/>
                  <a:gd name="T2" fmla="*/ 366 w 491"/>
                  <a:gd name="T3" fmla="*/ 292 h 337"/>
                  <a:gd name="T4" fmla="*/ 0 w 491"/>
                  <a:gd name="T5" fmla="*/ 292 h 337"/>
                  <a:gd name="T6" fmla="*/ 0 w 491"/>
                  <a:gd name="T7" fmla="*/ 337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1"/>
                  <a:gd name="T13" fmla="*/ 0 h 337"/>
                  <a:gd name="T14" fmla="*/ 491 w 491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1" h="337">
                    <a:moveTo>
                      <a:pt x="491" y="0"/>
                    </a:moveTo>
                    <a:lnTo>
                      <a:pt x="366" y="292"/>
                    </a:lnTo>
                    <a:lnTo>
                      <a:pt x="0" y="292"/>
                    </a:lnTo>
                    <a:lnTo>
                      <a:pt x="0" y="3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80" name="Line 173"/>
              <p:cNvSpPr>
                <a:spLocks noChangeAspect="1" noChangeShapeType="1"/>
              </p:cNvSpPr>
              <p:nvPr/>
            </p:nvSpPr>
            <p:spPr bwMode="auto">
              <a:xfrm>
                <a:off x="4008" y="1704"/>
                <a:ext cx="1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xjhwt1"/>
          <p:cNvGrpSpPr>
            <a:grpSpLocks noChangeAspect="1"/>
          </p:cNvGrpSpPr>
          <p:nvPr/>
        </p:nvGrpSpPr>
        <p:grpSpPr bwMode="auto">
          <a:xfrm flipH="1">
            <a:off x="6227763" y="932090"/>
            <a:ext cx="971550" cy="390525"/>
            <a:chOff x="3385" y="1140"/>
            <a:chExt cx="3562" cy="1042"/>
          </a:xfrm>
        </p:grpSpPr>
        <p:grpSp>
          <p:nvGrpSpPr>
            <p:cNvPr id="24" name="Group 175"/>
            <p:cNvGrpSpPr>
              <a:grpSpLocks noChangeAspect="1"/>
            </p:cNvGrpSpPr>
            <p:nvPr/>
          </p:nvGrpSpPr>
          <p:grpSpPr bwMode="auto">
            <a:xfrm>
              <a:off x="3469" y="1590"/>
              <a:ext cx="3312" cy="393"/>
              <a:chOff x="3469" y="1590"/>
              <a:chExt cx="3312" cy="393"/>
            </a:xfrm>
          </p:grpSpPr>
          <p:sp>
            <p:nvSpPr>
              <p:cNvPr id="17554" name="Freeform 176"/>
              <p:cNvSpPr>
                <a:spLocks noChangeAspect="1"/>
              </p:cNvSpPr>
              <p:nvPr/>
            </p:nvSpPr>
            <p:spPr bwMode="auto">
              <a:xfrm>
                <a:off x="3469" y="1590"/>
                <a:ext cx="3312" cy="393"/>
              </a:xfrm>
              <a:custGeom>
                <a:avLst/>
                <a:gdLst>
                  <a:gd name="T0" fmla="*/ 1 w 3312"/>
                  <a:gd name="T1" fmla="*/ 305 h 393"/>
                  <a:gd name="T2" fmla="*/ 401 w 3312"/>
                  <a:gd name="T3" fmla="*/ 161 h 393"/>
                  <a:gd name="T4" fmla="*/ 527 w 3312"/>
                  <a:gd name="T5" fmla="*/ 115 h 393"/>
                  <a:gd name="T6" fmla="*/ 633 w 3312"/>
                  <a:gd name="T7" fmla="*/ 40 h 393"/>
                  <a:gd name="T8" fmla="*/ 703 w 3312"/>
                  <a:gd name="T9" fmla="*/ 0 h 393"/>
                  <a:gd name="T10" fmla="*/ 886 w 3312"/>
                  <a:gd name="T11" fmla="*/ 0 h 393"/>
                  <a:gd name="T12" fmla="*/ 937 w 3312"/>
                  <a:gd name="T13" fmla="*/ 6 h 393"/>
                  <a:gd name="T14" fmla="*/ 2981 w 3312"/>
                  <a:gd name="T15" fmla="*/ 11 h 393"/>
                  <a:gd name="T16" fmla="*/ 3118 w 3312"/>
                  <a:gd name="T17" fmla="*/ 11 h 393"/>
                  <a:gd name="T18" fmla="*/ 3202 w 3312"/>
                  <a:gd name="T19" fmla="*/ 23 h 393"/>
                  <a:gd name="T20" fmla="*/ 3277 w 3312"/>
                  <a:gd name="T21" fmla="*/ 40 h 393"/>
                  <a:gd name="T22" fmla="*/ 3312 w 3312"/>
                  <a:gd name="T23" fmla="*/ 62 h 393"/>
                  <a:gd name="T24" fmla="*/ 3312 w 3312"/>
                  <a:gd name="T25" fmla="*/ 277 h 393"/>
                  <a:gd name="T26" fmla="*/ 3282 w 3312"/>
                  <a:gd name="T27" fmla="*/ 303 h 393"/>
                  <a:gd name="T28" fmla="*/ 3248 w 3312"/>
                  <a:gd name="T29" fmla="*/ 315 h 393"/>
                  <a:gd name="T30" fmla="*/ 3202 w 3312"/>
                  <a:gd name="T31" fmla="*/ 320 h 393"/>
                  <a:gd name="T32" fmla="*/ 3043 w 3312"/>
                  <a:gd name="T33" fmla="*/ 326 h 393"/>
                  <a:gd name="T34" fmla="*/ 2644 w 3312"/>
                  <a:gd name="T35" fmla="*/ 336 h 393"/>
                  <a:gd name="T36" fmla="*/ 2261 w 3312"/>
                  <a:gd name="T37" fmla="*/ 359 h 393"/>
                  <a:gd name="T38" fmla="*/ 2182 w 3312"/>
                  <a:gd name="T39" fmla="*/ 359 h 393"/>
                  <a:gd name="T40" fmla="*/ 2147 w 3312"/>
                  <a:gd name="T41" fmla="*/ 382 h 393"/>
                  <a:gd name="T42" fmla="*/ 2107 w 3312"/>
                  <a:gd name="T43" fmla="*/ 393 h 393"/>
                  <a:gd name="T44" fmla="*/ 1851 w 3312"/>
                  <a:gd name="T45" fmla="*/ 365 h 393"/>
                  <a:gd name="T46" fmla="*/ 1748 w 3312"/>
                  <a:gd name="T47" fmla="*/ 365 h 393"/>
                  <a:gd name="T48" fmla="*/ 1485 w 3312"/>
                  <a:gd name="T49" fmla="*/ 382 h 393"/>
                  <a:gd name="T50" fmla="*/ 1392 w 3312"/>
                  <a:gd name="T51" fmla="*/ 386 h 393"/>
                  <a:gd name="T52" fmla="*/ 1358 w 3312"/>
                  <a:gd name="T53" fmla="*/ 387 h 393"/>
                  <a:gd name="T54" fmla="*/ 1326 w 3312"/>
                  <a:gd name="T55" fmla="*/ 382 h 393"/>
                  <a:gd name="T56" fmla="*/ 1303 w 3312"/>
                  <a:gd name="T57" fmla="*/ 348 h 393"/>
                  <a:gd name="T58" fmla="*/ 257 w 3312"/>
                  <a:gd name="T59" fmla="*/ 348 h 393"/>
                  <a:gd name="T60" fmla="*/ 202 w 3312"/>
                  <a:gd name="T61" fmla="*/ 342 h 393"/>
                  <a:gd name="T62" fmla="*/ 0 w 3312"/>
                  <a:gd name="T63" fmla="*/ 336 h 393"/>
                  <a:gd name="T64" fmla="*/ 1 w 3312"/>
                  <a:gd name="T65" fmla="*/ 305 h 3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2"/>
                  <a:gd name="T100" fmla="*/ 0 h 393"/>
                  <a:gd name="T101" fmla="*/ 3312 w 3312"/>
                  <a:gd name="T102" fmla="*/ 393 h 3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2" h="393">
                    <a:moveTo>
                      <a:pt x="1" y="305"/>
                    </a:moveTo>
                    <a:lnTo>
                      <a:pt x="401" y="161"/>
                    </a:lnTo>
                    <a:lnTo>
                      <a:pt x="527" y="115"/>
                    </a:lnTo>
                    <a:lnTo>
                      <a:pt x="633" y="40"/>
                    </a:lnTo>
                    <a:lnTo>
                      <a:pt x="703" y="0"/>
                    </a:lnTo>
                    <a:lnTo>
                      <a:pt x="886" y="0"/>
                    </a:lnTo>
                    <a:lnTo>
                      <a:pt x="937" y="6"/>
                    </a:lnTo>
                    <a:lnTo>
                      <a:pt x="2981" y="11"/>
                    </a:lnTo>
                    <a:lnTo>
                      <a:pt x="3118" y="11"/>
                    </a:lnTo>
                    <a:lnTo>
                      <a:pt x="3202" y="23"/>
                    </a:lnTo>
                    <a:lnTo>
                      <a:pt x="3277" y="40"/>
                    </a:lnTo>
                    <a:lnTo>
                      <a:pt x="3312" y="62"/>
                    </a:lnTo>
                    <a:lnTo>
                      <a:pt x="3312" y="277"/>
                    </a:lnTo>
                    <a:lnTo>
                      <a:pt x="3282" y="303"/>
                    </a:lnTo>
                    <a:lnTo>
                      <a:pt x="3248" y="315"/>
                    </a:lnTo>
                    <a:lnTo>
                      <a:pt x="3202" y="320"/>
                    </a:lnTo>
                    <a:lnTo>
                      <a:pt x="3043" y="326"/>
                    </a:lnTo>
                    <a:lnTo>
                      <a:pt x="2644" y="336"/>
                    </a:lnTo>
                    <a:lnTo>
                      <a:pt x="2261" y="359"/>
                    </a:lnTo>
                    <a:lnTo>
                      <a:pt x="2182" y="359"/>
                    </a:lnTo>
                    <a:lnTo>
                      <a:pt x="2147" y="382"/>
                    </a:lnTo>
                    <a:lnTo>
                      <a:pt x="2107" y="393"/>
                    </a:lnTo>
                    <a:lnTo>
                      <a:pt x="1851" y="365"/>
                    </a:lnTo>
                    <a:lnTo>
                      <a:pt x="1748" y="365"/>
                    </a:lnTo>
                    <a:lnTo>
                      <a:pt x="1485" y="382"/>
                    </a:lnTo>
                    <a:lnTo>
                      <a:pt x="1392" y="386"/>
                    </a:lnTo>
                    <a:lnTo>
                      <a:pt x="1358" y="387"/>
                    </a:lnTo>
                    <a:lnTo>
                      <a:pt x="1326" y="382"/>
                    </a:lnTo>
                    <a:lnTo>
                      <a:pt x="1303" y="348"/>
                    </a:lnTo>
                    <a:lnTo>
                      <a:pt x="257" y="348"/>
                    </a:lnTo>
                    <a:lnTo>
                      <a:pt x="202" y="342"/>
                    </a:lnTo>
                    <a:lnTo>
                      <a:pt x="0" y="336"/>
                    </a:lnTo>
                    <a:lnTo>
                      <a:pt x="1" y="305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5" name="Line 177"/>
              <p:cNvSpPr>
                <a:spLocks noChangeAspect="1" noChangeShapeType="1"/>
              </p:cNvSpPr>
              <p:nvPr/>
            </p:nvSpPr>
            <p:spPr bwMode="auto">
              <a:xfrm>
                <a:off x="6760" y="1643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22" name="Freeform 178"/>
            <p:cNvSpPr>
              <a:spLocks noChangeAspect="1"/>
            </p:cNvSpPr>
            <p:nvPr/>
          </p:nvSpPr>
          <p:spPr bwMode="auto">
            <a:xfrm>
              <a:off x="6423" y="1785"/>
              <a:ext cx="206" cy="136"/>
            </a:xfrm>
            <a:custGeom>
              <a:avLst/>
              <a:gdLst>
                <a:gd name="T0" fmla="*/ 12 w 206"/>
                <a:gd name="T1" fmla="*/ 136 h 136"/>
                <a:gd name="T2" fmla="*/ 0 w 206"/>
                <a:gd name="T3" fmla="*/ 45 h 136"/>
                <a:gd name="T4" fmla="*/ 206 w 206"/>
                <a:gd name="T5" fmla="*/ 0 h 136"/>
                <a:gd name="T6" fmla="*/ 206 w 206"/>
                <a:gd name="T7" fmla="*/ 131 h 136"/>
                <a:gd name="T8" fmla="*/ 12 w 206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136"/>
                <a:gd name="T17" fmla="*/ 206 w 2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136">
                  <a:moveTo>
                    <a:pt x="12" y="136"/>
                  </a:moveTo>
                  <a:lnTo>
                    <a:pt x="0" y="45"/>
                  </a:lnTo>
                  <a:lnTo>
                    <a:pt x="206" y="0"/>
                  </a:lnTo>
                  <a:lnTo>
                    <a:pt x="206" y="131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3" name="Freeform 179"/>
            <p:cNvSpPr>
              <a:spLocks noChangeAspect="1"/>
            </p:cNvSpPr>
            <p:nvPr/>
          </p:nvSpPr>
          <p:spPr bwMode="auto">
            <a:xfrm>
              <a:off x="5870" y="1922"/>
              <a:ext cx="730" cy="250"/>
            </a:xfrm>
            <a:custGeom>
              <a:avLst/>
              <a:gdLst>
                <a:gd name="T0" fmla="*/ 0 w 730"/>
                <a:gd name="T1" fmla="*/ 23 h 250"/>
                <a:gd name="T2" fmla="*/ 548 w 730"/>
                <a:gd name="T3" fmla="*/ 250 h 250"/>
                <a:gd name="T4" fmla="*/ 616 w 730"/>
                <a:gd name="T5" fmla="*/ 233 h 250"/>
                <a:gd name="T6" fmla="*/ 730 w 730"/>
                <a:gd name="T7" fmla="*/ 205 h 250"/>
                <a:gd name="T8" fmla="*/ 719 w 730"/>
                <a:gd name="T9" fmla="*/ 0 h 250"/>
                <a:gd name="T10" fmla="*/ 364 w 730"/>
                <a:gd name="T11" fmla="*/ 0 h 250"/>
                <a:gd name="T12" fmla="*/ 0 w 730"/>
                <a:gd name="T13" fmla="*/ 23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250"/>
                <a:gd name="T23" fmla="*/ 730 w 73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250">
                  <a:moveTo>
                    <a:pt x="0" y="23"/>
                  </a:moveTo>
                  <a:lnTo>
                    <a:pt x="548" y="250"/>
                  </a:lnTo>
                  <a:lnTo>
                    <a:pt x="616" y="233"/>
                  </a:lnTo>
                  <a:lnTo>
                    <a:pt x="730" y="205"/>
                  </a:lnTo>
                  <a:lnTo>
                    <a:pt x="719" y="0"/>
                  </a:lnTo>
                  <a:lnTo>
                    <a:pt x="36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4" name="Freeform 180"/>
            <p:cNvSpPr>
              <a:spLocks noChangeAspect="1"/>
            </p:cNvSpPr>
            <p:nvPr/>
          </p:nvSpPr>
          <p:spPr bwMode="auto">
            <a:xfrm>
              <a:off x="6035" y="1997"/>
              <a:ext cx="554" cy="51"/>
            </a:xfrm>
            <a:custGeom>
              <a:avLst/>
              <a:gdLst>
                <a:gd name="T0" fmla="*/ 0 w 554"/>
                <a:gd name="T1" fmla="*/ 11 h 51"/>
                <a:gd name="T2" fmla="*/ 239 w 554"/>
                <a:gd name="T3" fmla="*/ 0 h 51"/>
                <a:gd name="T4" fmla="*/ 250 w 554"/>
                <a:gd name="T5" fmla="*/ 51 h 51"/>
                <a:gd name="T6" fmla="*/ 554 w 554"/>
                <a:gd name="T7" fmla="*/ 17 h 51"/>
                <a:gd name="T8" fmla="*/ 548 w 554"/>
                <a:gd name="T9" fmla="*/ 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51"/>
                <a:gd name="T17" fmla="*/ 554 w 5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51">
                  <a:moveTo>
                    <a:pt x="0" y="11"/>
                  </a:moveTo>
                  <a:lnTo>
                    <a:pt x="239" y="0"/>
                  </a:lnTo>
                  <a:lnTo>
                    <a:pt x="250" y="51"/>
                  </a:lnTo>
                  <a:lnTo>
                    <a:pt x="554" y="17"/>
                  </a:lnTo>
                  <a:lnTo>
                    <a:pt x="548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5" name="Line 181"/>
            <p:cNvSpPr>
              <a:spLocks noChangeAspect="1" noChangeShapeType="1"/>
            </p:cNvSpPr>
            <p:nvPr/>
          </p:nvSpPr>
          <p:spPr bwMode="auto">
            <a:xfrm>
              <a:off x="6394" y="2042"/>
              <a:ext cx="36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6" name="Line 182"/>
            <p:cNvSpPr>
              <a:spLocks noChangeAspect="1" noChangeShapeType="1"/>
            </p:cNvSpPr>
            <p:nvPr/>
          </p:nvSpPr>
          <p:spPr bwMode="auto">
            <a:xfrm>
              <a:off x="6246" y="1927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7" name="Freeform 183"/>
            <p:cNvSpPr>
              <a:spLocks noChangeAspect="1"/>
            </p:cNvSpPr>
            <p:nvPr/>
          </p:nvSpPr>
          <p:spPr bwMode="auto">
            <a:xfrm>
              <a:off x="3385" y="1896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22 h 30"/>
                <a:gd name="T4" fmla="*/ 84 w 84"/>
                <a:gd name="T5" fmla="*/ 30 h 30"/>
                <a:gd name="T6" fmla="*/ 84 w 8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30"/>
                <a:gd name="T14" fmla="*/ 84 w 8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30">
                  <a:moveTo>
                    <a:pt x="84" y="0"/>
                  </a:moveTo>
                  <a:lnTo>
                    <a:pt x="0" y="22"/>
                  </a:lnTo>
                  <a:lnTo>
                    <a:pt x="84" y="3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8" name="Freeform 184"/>
            <p:cNvSpPr>
              <a:spLocks noChangeAspect="1"/>
            </p:cNvSpPr>
            <p:nvPr/>
          </p:nvSpPr>
          <p:spPr bwMode="auto">
            <a:xfrm>
              <a:off x="4655" y="1938"/>
              <a:ext cx="171" cy="36"/>
            </a:xfrm>
            <a:custGeom>
              <a:avLst/>
              <a:gdLst>
                <a:gd name="T0" fmla="*/ 0 w 171"/>
                <a:gd name="T1" fmla="*/ 5 h 36"/>
                <a:gd name="T2" fmla="*/ 31 w 171"/>
                <a:gd name="T3" fmla="*/ 13 h 36"/>
                <a:gd name="T4" fmla="*/ 81 w 171"/>
                <a:gd name="T5" fmla="*/ 22 h 36"/>
                <a:gd name="T6" fmla="*/ 171 w 171"/>
                <a:gd name="T7" fmla="*/ 36 h 36"/>
                <a:gd name="T8" fmla="*/ 158 w 171"/>
                <a:gd name="T9" fmla="*/ 0 h 36"/>
                <a:gd name="T10" fmla="*/ 0 w 171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6"/>
                <a:gd name="T20" fmla="*/ 171 w 17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6">
                  <a:moveTo>
                    <a:pt x="0" y="5"/>
                  </a:moveTo>
                  <a:lnTo>
                    <a:pt x="31" y="13"/>
                  </a:lnTo>
                  <a:lnTo>
                    <a:pt x="81" y="22"/>
                  </a:lnTo>
                  <a:lnTo>
                    <a:pt x="171" y="36"/>
                  </a:lnTo>
                  <a:lnTo>
                    <a:pt x="15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9" name="Freeform 185"/>
            <p:cNvSpPr>
              <a:spLocks noChangeAspect="1"/>
            </p:cNvSpPr>
            <p:nvPr/>
          </p:nvSpPr>
          <p:spPr bwMode="auto">
            <a:xfrm>
              <a:off x="5447" y="1140"/>
              <a:ext cx="1416" cy="460"/>
            </a:xfrm>
            <a:custGeom>
              <a:avLst/>
              <a:gdLst>
                <a:gd name="T0" fmla="*/ 0 w 1416"/>
                <a:gd name="T1" fmla="*/ 460 h 460"/>
                <a:gd name="T2" fmla="*/ 582 w 1416"/>
                <a:gd name="T3" fmla="*/ 329 h 460"/>
                <a:gd name="T4" fmla="*/ 1136 w 1416"/>
                <a:gd name="T5" fmla="*/ 69 h 460"/>
                <a:gd name="T6" fmla="*/ 1205 w 1416"/>
                <a:gd name="T7" fmla="*/ 22 h 460"/>
                <a:gd name="T8" fmla="*/ 1251 w 1416"/>
                <a:gd name="T9" fmla="*/ 5 h 460"/>
                <a:gd name="T10" fmla="*/ 1300 w 1416"/>
                <a:gd name="T11" fmla="*/ 0 h 460"/>
                <a:gd name="T12" fmla="*/ 1369 w 1416"/>
                <a:gd name="T13" fmla="*/ 22 h 460"/>
                <a:gd name="T14" fmla="*/ 1410 w 1416"/>
                <a:gd name="T15" fmla="*/ 46 h 460"/>
                <a:gd name="T16" fmla="*/ 1416 w 1416"/>
                <a:gd name="T17" fmla="*/ 90 h 460"/>
                <a:gd name="T18" fmla="*/ 1399 w 1416"/>
                <a:gd name="T19" fmla="*/ 90 h 460"/>
                <a:gd name="T20" fmla="*/ 1375 w 1416"/>
                <a:gd name="T21" fmla="*/ 375 h 460"/>
                <a:gd name="T22" fmla="*/ 1130 w 1416"/>
                <a:gd name="T23" fmla="*/ 380 h 460"/>
                <a:gd name="T24" fmla="*/ 1113 w 1416"/>
                <a:gd name="T25" fmla="*/ 460 h 460"/>
                <a:gd name="T26" fmla="*/ 0 w 1416"/>
                <a:gd name="T27" fmla="*/ 460 h 4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6"/>
                <a:gd name="T43" fmla="*/ 0 h 460"/>
                <a:gd name="T44" fmla="*/ 1416 w 1416"/>
                <a:gd name="T45" fmla="*/ 460 h 4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6" h="460">
                  <a:moveTo>
                    <a:pt x="0" y="460"/>
                  </a:moveTo>
                  <a:lnTo>
                    <a:pt x="582" y="329"/>
                  </a:lnTo>
                  <a:lnTo>
                    <a:pt x="1136" y="69"/>
                  </a:lnTo>
                  <a:lnTo>
                    <a:pt x="1205" y="22"/>
                  </a:lnTo>
                  <a:lnTo>
                    <a:pt x="1251" y="5"/>
                  </a:lnTo>
                  <a:lnTo>
                    <a:pt x="1300" y="0"/>
                  </a:lnTo>
                  <a:lnTo>
                    <a:pt x="1369" y="22"/>
                  </a:lnTo>
                  <a:lnTo>
                    <a:pt x="1410" y="46"/>
                  </a:lnTo>
                  <a:lnTo>
                    <a:pt x="1416" y="90"/>
                  </a:lnTo>
                  <a:lnTo>
                    <a:pt x="1399" y="90"/>
                  </a:lnTo>
                  <a:lnTo>
                    <a:pt x="1375" y="375"/>
                  </a:lnTo>
                  <a:lnTo>
                    <a:pt x="1130" y="380"/>
                  </a:lnTo>
                  <a:lnTo>
                    <a:pt x="11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0" name="Freeform 186"/>
            <p:cNvSpPr>
              <a:spLocks noChangeAspect="1"/>
            </p:cNvSpPr>
            <p:nvPr/>
          </p:nvSpPr>
          <p:spPr bwMode="auto">
            <a:xfrm>
              <a:off x="6354" y="1532"/>
              <a:ext cx="593" cy="62"/>
            </a:xfrm>
            <a:custGeom>
              <a:avLst/>
              <a:gdLst>
                <a:gd name="T0" fmla="*/ 0 w 593"/>
                <a:gd name="T1" fmla="*/ 18 h 62"/>
                <a:gd name="T2" fmla="*/ 115 w 593"/>
                <a:gd name="T3" fmla="*/ 5 h 62"/>
                <a:gd name="T4" fmla="*/ 275 w 593"/>
                <a:gd name="T5" fmla="*/ 0 h 62"/>
                <a:gd name="T6" fmla="*/ 451 w 593"/>
                <a:gd name="T7" fmla="*/ 5 h 62"/>
                <a:gd name="T8" fmla="*/ 565 w 593"/>
                <a:gd name="T9" fmla="*/ 18 h 62"/>
                <a:gd name="T10" fmla="*/ 593 w 593"/>
                <a:gd name="T11" fmla="*/ 22 h 62"/>
                <a:gd name="T12" fmla="*/ 582 w 593"/>
                <a:gd name="T13" fmla="*/ 35 h 62"/>
                <a:gd name="T14" fmla="*/ 537 w 593"/>
                <a:gd name="T15" fmla="*/ 44 h 62"/>
                <a:gd name="T16" fmla="*/ 496 w 593"/>
                <a:gd name="T17" fmla="*/ 51 h 62"/>
                <a:gd name="T18" fmla="*/ 371 w 593"/>
                <a:gd name="T19" fmla="*/ 62 h 62"/>
                <a:gd name="T20" fmla="*/ 223 w 593"/>
                <a:gd name="T21" fmla="*/ 56 h 62"/>
                <a:gd name="T22" fmla="*/ 132 w 593"/>
                <a:gd name="T23" fmla="*/ 47 h 62"/>
                <a:gd name="T24" fmla="*/ 52 w 593"/>
                <a:gd name="T25" fmla="*/ 35 h 62"/>
                <a:gd name="T26" fmla="*/ 0 w 593"/>
                <a:gd name="T27" fmla="*/ 18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62"/>
                <a:gd name="T44" fmla="*/ 593 w 593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62">
                  <a:moveTo>
                    <a:pt x="0" y="18"/>
                  </a:moveTo>
                  <a:lnTo>
                    <a:pt x="115" y="5"/>
                  </a:lnTo>
                  <a:lnTo>
                    <a:pt x="275" y="0"/>
                  </a:lnTo>
                  <a:lnTo>
                    <a:pt x="451" y="5"/>
                  </a:lnTo>
                  <a:lnTo>
                    <a:pt x="565" y="18"/>
                  </a:lnTo>
                  <a:lnTo>
                    <a:pt x="593" y="22"/>
                  </a:lnTo>
                  <a:lnTo>
                    <a:pt x="582" y="35"/>
                  </a:lnTo>
                  <a:lnTo>
                    <a:pt x="537" y="44"/>
                  </a:lnTo>
                  <a:lnTo>
                    <a:pt x="496" y="51"/>
                  </a:lnTo>
                  <a:lnTo>
                    <a:pt x="371" y="62"/>
                  </a:lnTo>
                  <a:lnTo>
                    <a:pt x="223" y="56"/>
                  </a:lnTo>
                  <a:lnTo>
                    <a:pt x="132" y="47"/>
                  </a:lnTo>
                  <a:lnTo>
                    <a:pt x="52" y="3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1" name="Freeform 187"/>
            <p:cNvSpPr>
              <a:spLocks noChangeAspect="1"/>
            </p:cNvSpPr>
            <p:nvPr/>
          </p:nvSpPr>
          <p:spPr bwMode="auto">
            <a:xfrm>
              <a:off x="6576" y="1213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70 w 287"/>
                <a:gd name="T3" fmla="*/ 17 h 17"/>
                <a:gd name="T4" fmla="*/ 287 w 287"/>
                <a:gd name="T5" fmla="*/ 17 h 17"/>
                <a:gd name="T6" fmla="*/ 0 60000 65536"/>
                <a:gd name="T7" fmla="*/ 0 60000 65536"/>
                <a:gd name="T8" fmla="*/ 0 60000 65536"/>
                <a:gd name="T9" fmla="*/ 0 w 287"/>
                <a:gd name="T10" fmla="*/ 0 h 17"/>
                <a:gd name="T11" fmla="*/ 287 w 28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7">
                  <a:moveTo>
                    <a:pt x="0" y="0"/>
                  </a:moveTo>
                  <a:lnTo>
                    <a:pt x="70" y="17"/>
                  </a:lnTo>
                  <a:lnTo>
                    <a:pt x="287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2" name="Line 188"/>
            <p:cNvSpPr>
              <a:spLocks noChangeAspect="1" noChangeShapeType="1"/>
            </p:cNvSpPr>
            <p:nvPr/>
          </p:nvSpPr>
          <p:spPr bwMode="auto">
            <a:xfrm>
              <a:off x="6086" y="1447"/>
              <a:ext cx="6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" name="Group 189"/>
            <p:cNvGrpSpPr>
              <a:grpSpLocks noChangeAspect="1"/>
            </p:cNvGrpSpPr>
            <p:nvPr/>
          </p:nvGrpSpPr>
          <p:grpSpPr bwMode="auto">
            <a:xfrm>
              <a:off x="4009" y="1590"/>
              <a:ext cx="435" cy="123"/>
              <a:chOff x="4009" y="1590"/>
              <a:chExt cx="435" cy="123"/>
            </a:xfrm>
          </p:grpSpPr>
          <p:sp>
            <p:nvSpPr>
              <p:cNvPr id="17552" name="Freeform 190"/>
              <p:cNvSpPr>
                <a:spLocks noChangeAspect="1"/>
              </p:cNvSpPr>
              <p:nvPr/>
            </p:nvSpPr>
            <p:spPr bwMode="auto">
              <a:xfrm>
                <a:off x="4009" y="1590"/>
                <a:ext cx="435" cy="123"/>
              </a:xfrm>
              <a:custGeom>
                <a:avLst/>
                <a:gdLst>
                  <a:gd name="T0" fmla="*/ 169 w 435"/>
                  <a:gd name="T1" fmla="*/ 0 h 123"/>
                  <a:gd name="T2" fmla="*/ 84 w 435"/>
                  <a:gd name="T3" fmla="*/ 49 h 123"/>
                  <a:gd name="T4" fmla="*/ 0 w 435"/>
                  <a:gd name="T5" fmla="*/ 110 h 123"/>
                  <a:gd name="T6" fmla="*/ 265 w 435"/>
                  <a:gd name="T7" fmla="*/ 123 h 123"/>
                  <a:gd name="T8" fmla="*/ 337 w 435"/>
                  <a:gd name="T9" fmla="*/ 111 h 123"/>
                  <a:gd name="T10" fmla="*/ 342 w 435"/>
                  <a:gd name="T11" fmla="*/ 111 h 123"/>
                  <a:gd name="T12" fmla="*/ 397 w 435"/>
                  <a:gd name="T13" fmla="*/ 100 h 123"/>
                  <a:gd name="T14" fmla="*/ 435 w 435"/>
                  <a:gd name="T15" fmla="*/ 13 h 123"/>
                  <a:gd name="T16" fmla="*/ 380 w 435"/>
                  <a:gd name="T17" fmla="*/ 6 h 123"/>
                  <a:gd name="T18" fmla="*/ 330 w 435"/>
                  <a:gd name="T19" fmla="*/ 0 h 123"/>
                  <a:gd name="T20" fmla="*/ 169 w 435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5"/>
                  <a:gd name="T34" fmla="*/ 0 h 123"/>
                  <a:gd name="T35" fmla="*/ 435 w 435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5" h="123">
                    <a:moveTo>
                      <a:pt x="169" y="0"/>
                    </a:moveTo>
                    <a:lnTo>
                      <a:pt x="84" y="49"/>
                    </a:lnTo>
                    <a:lnTo>
                      <a:pt x="0" y="110"/>
                    </a:lnTo>
                    <a:lnTo>
                      <a:pt x="265" y="123"/>
                    </a:lnTo>
                    <a:lnTo>
                      <a:pt x="337" y="111"/>
                    </a:lnTo>
                    <a:lnTo>
                      <a:pt x="342" y="111"/>
                    </a:lnTo>
                    <a:lnTo>
                      <a:pt x="397" y="100"/>
                    </a:lnTo>
                    <a:lnTo>
                      <a:pt x="435" y="13"/>
                    </a:lnTo>
                    <a:lnTo>
                      <a:pt x="380" y="6"/>
                    </a:lnTo>
                    <a:lnTo>
                      <a:pt x="330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3" name="Line 191"/>
              <p:cNvSpPr>
                <a:spLocks noChangeAspect="1" noChangeShapeType="1"/>
              </p:cNvSpPr>
              <p:nvPr/>
            </p:nvSpPr>
            <p:spPr bwMode="auto">
              <a:xfrm>
                <a:off x="4397" y="1601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34" name="Line 192"/>
            <p:cNvSpPr>
              <a:spLocks noChangeAspect="1" noChangeShapeType="1"/>
            </p:cNvSpPr>
            <p:nvPr/>
          </p:nvSpPr>
          <p:spPr bwMode="auto">
            <a:xfrm>
              <a:off x="4804" y="1916"/>
              <a:ext cx="17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5" name="Freeform 193"/>
            <p:cNvSpPr>
              <a:spLocks noChangeAspect="1"/>
            </p:cNvSpPr>
            <p:nvPr/>
          </p:nvSpPr>
          <p:spPr bwMode="auto">
            <a:xfrm>
              <a:off x="6388" y="1600"/>
              <a:ext cx="198" cy="84"/>
            </a:xfrm>
            <a:custGeom>
              <a:avLst/>
              <a:gdLst>
                <a:gd name="T0" fmla="*/ 0 w 198"/>
                <a:gd name="T1" fmla="*/ 1 h 84"/>
                <a:gd name="T2" fmla="*/ 58 w 198"/>
                <a:gd name="T3" fmla="*/ 84 h 84"/>
                <a:gd name="T4" fmla="*/ 198 w 198"/>
                <a:gd name="T5" fmla="*/ 82 h 84"/>
                <a:gd name="T6" fmla="*/ 198 w 198"/>
                <a:gd name="T7" fmla="*/ 0 h 84"/>
                <a:gd name="T8" fmla="*/ 0 w 198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84"/>
                <a:gd name="T17" fmla="*/ 198 w 19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84">
                  <a:moveTo>
                    <a:pt x="0" y="1"/>
                  </a:moveTo>
                  <a:lnTo>
                    <a:pt x="58" y="84"/>
                  </a:lnTo>
                  <a:lnTo>
                    <a:pt x="198" y="82"/>
                  </a:lnTo>
                  <a:lnTo>
                    <a:pt x="19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6" name="Freeform 194"/>
            <p:cNvSpPr>
              <a:spLocks noChangeAspect="1"/>
            </p:cNvSpPr>
            <p:nvPr/>
          </p:nvSpPr>
          <p:spPr bwMode="auto">
            <a:xfrm>
              <a:off x="4417" y="1622"/>
              <a:ext cx="2388" cy="361"/>
            </a:xfrm>
            <a:custGeom>
              <a:avLst/>
              <a:gdLst>
                <a:gd name="T0" fmla="*/ 320 w 2388"/>
                <a:gd name="T1" fmla="*/ 30 h 361"/>
                <a:gd name="T2" fmla="*/ 159 w 2388"/>
                <a:gd name="T3" fmla="*/ 35 h 361"/>
                <a:gd name="T4" fmla="*/ 103 w 2388"/>
                <a:gd name="T5" fmla="*/ 42 h 361"/>
                <a:gd name="T6" fmla="*/ 62 w 2388"/>
                <a:gd name="T7" fmla="*/ 49 h 361"/>
                <a:gd name="T8" fmla="*/ 37 w 2388"/>
                <a:gd name="T9" fmla="*/ 56 h 361"/>
                <a:gd name="T10" fmla="*/ 21 w 2388"/>
                <a:gd name="T11" fmla="*/ 68 h 361"/>
                <a:gd name="T12" fmla="*/ 10 w 2388"/>
                <a:gd name="T13" fmla="*/ 83 h 361"/>
                <a:gd name="T14" fmla="*/ 3 w 2388"/>
                <a:gd name="T15" fmla="*/ 104 h 361"/>
                <a:gd name="T16" fmla="*/ 0 w 2388"/>
                <a:gd name="T17" fmla="*/ 132 h 361"/>
                <a:gd name="T18" fmla="*/ 0 w 2388"/>
                <a:gd name="T19" fmla="*/ 219 h 361"/>
                <a:gd name="T20" fmla="*/ 3 w 2388"/>
                <a:gd name="T21" fmla="*/ 242 h 361"/>
                <a:gd name="T22" fmla="*/ 10 w 2388"/>
                <a:gd name="T23" fmla="*/ 260 h 361"/>
                <a:gd name="T24" fmla="*/ 27 w 2388"/>
                <a:gd name="T25" fmla="*/ 269 h 361"/>
                <a:gd name="T26" fmla="*/ 56 w 2388"/>
                <a:gd name="T27" fmla="*/ 274 h 361"/>
                <a:gd name="T28" fmla="*/ 84 w 2388"/>
                <a:gd name="T29" fmla="*/ 277 h 361"/>
                <a:gd name="T30" fmla="*/ 170 w 2388"/>
                <a:gd name="T31" fmla="*/ 280 h 361"/>
                <a:gd name="T32" fmla="*/ 292 w 2388"/>
                <a:gd name="T33" fmla="*/ 287 h 361"/>
                <a:gd name="T34" fmla="*/ 427 w 2388"/>
                <a:gd name="T35" fmla="*/ 296 h 361"/>
                <a:gd name="T36" fmla="*/ 600 w 2388"/>
                <a:gd name="T37" fmla="*/ 307 h 361"/>
                <a:gd name="T38" fmla="*/ 735 w 2388"/>
                <a:gd name="T39" fmla="*/ 314 h 361"/>
                <a:gd name="T40" fmla="*/ 838 w 2388"/>
                <a:gd name="T41" fmla="*/ 316 h 361"/>
                <a:gd name="T42" fmla="*/ 937 w 2388"/>
                <a:gd name="T43" fmla="*/ 327 h 361"/>
                <a:gd name="T44" fmla="*/ 1062 w 2388"/>
                <a:gd name="T45" fmla="*/ 344 h 361"/>
                <a:gd name="T46" fmla="*/ 1131 w 2388"/>
                <a:gd name="T47" fmla="*/ 359 h 361"/>
                <a:gd name="T48" fmla="*/ 1187 w 2388"/>
                <a:gd name="T49" fmla="*/ 361 h 361"/>
                <a:gd name="T50" fmla="*/ 1221 w 2388"/>
                <a:gd name="T51" fmla="*/ 337 h 361"/>
                <a:gd name="T52" fmla="*/ 1303 w 2388"/>
                <a:gd name="T53" fmla="*/ 304 h 361"/>
                <a:gd name="T54" fmla="*/ 1268 w 2388"/>
                <a:gd name="T55" fmla="*/ 316 h 361"/>
                <a:gd name="T56" fmla="*/ 1355 w 2388"/>
                <a:gd name="T57" fmla="*/ 299 h 361"/>
                <a:gd name="T58" fmla="*/ 1449 w 2388"/>
                <a:gd name="T59" fmla="*/ 284 h 361"/>
                <a:gd name="T60" fmla="*/ 1626 w 2388"/>
                <a:gd name="T61" fmla="*/ 263 h 361"/>
                <a:gd name="T62" fmla="*/ 1762 w 2388"/>
                <a:gd name="T63" fmla="*/ 253 h 361"/>
                <a:gd name="T64" fmla="*/ 1901 w 2388"/>
                <a:gd name="T65" fmla="*/ 240 h 361"/>
                <a:gd name="T66" fmla="*/ 2002 w 2388"/>
                <a:gd name="T67" fmla="*/ 229 h 361"/>
                <a:gd name="T68" fmla="*/ 2090 w 2388"/>
                <a:gd name="T69" fmla="*/ 214 h 361"/>
                <a:gd name="T70" fmla="*/ 2191 w 2388"/>
                <a:gd name="T71" fmla="*/ 191 h 361"/>
                <a:gd name="T72" fmla="*/ 2279 w 2388"/>
                <a:gd name="T73" fmla="*/ 158 h 361"/>
                <a:gd name="T74" fmla="*/ 2327 w 2388"/>
                <a:gd name="T75" fmla="*/ 129 h 361"/>
                <a:gd name="T76" fmla="*/ 2388 w 2388"/>
                <a:gd name="T77" fmla="*/ 72 h 361"/>
                <a:gd name="T78" fmla="*/ 2286 w 2388"/>
                <a:gd name="T79" fmla="*/ 72 h 361"/>
                <a:gd name="T80" fmla="*/ 2166 w 2388"/>
                <a:gd name="T81" fmla="*/ 61 h 361"/>
                <a:gd name="T82" fmla="*/ 2023 w 2388"/>
                <a:gd name="T83" fmla="*/ 53 h 361"/>
                <a:gd name="T84" fmla="*/ 2006 w 2388"/>
                <a:gd name="T85" fmla="*/ 13 h 361"/>
                <a:gd name="T86" fmla="*/ 1927 w 2388"/>
                <a:gd name="T87" fmla="*/ 13 h 361"/>
                <a:gd name="T88" fmla="*/ 1692 w 2388"/>
                <a:gd name="T89" fmla="*/ 8 h 361"/>
                <a:gd name="T90" fmla="*/ 1449 w 2388"/>
                <a:gd name="T91" fmla="*/ 2 h 361"/>
                <a:gd name="T92" fmla="*/ 1046 w 2388"/>
                <a:gd name="T93" fmla="*/ 0 h 361"/>
                <a:gd name="T94" fmla="*/ 683 w 2388"/>
                <a:gd name="T95" fmla="*/ 12 h 361"/>
                <a:gd name="T96" fmla="*/ 483 w 2388"/>
                <a:gd name="T97" fmla="*/ 23 h 361"/>
                <a:gd name="T98" fmla="*/ 320 w 2388"/>
                <a:gd name="T99" fmla="*/ 30 h 3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88"/>
                <a:gd name="T151" fmla="*/ 0 h 361"/>
                <a:gd name="T152" fmla="*/ 2388 w 2388"/>
                <a:gd name="T153" fmla="*/ 361 h 3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88" h="361">
                  <a:moveTo>
                    <a:pt x="320" y="30"/>
                  </a:moveTo>
                  <a:lnTo>
                    <a:pt x="159" y="35"/>
                  </a:lnTo>
                  <a:lnTo>
                    <a:pt x="103" y="42"/>
                  </a:lnTo>
                  <a:lnTo>
                    <a:pt x="62" y="49"/>
                  </a:lnTo>
                  <a:lnTo>
                    <a:pt x="37" y="56"/>
                  </a:lnTo>
                  <a:lnTo>
                    <a:pt x="21" y="68"/>
                  </a:lnTo>
                  <a:lnTo>
                    <a:pt x="10" y="83"/>
                  </a:lnTo>
                  <a:lnTo>
                    <a:pt x="3" y="104"/>
                  </a:lnTo>
                  <a:lnTo>
                    <a:pt x="0" y="132"/>
                  </a:lnTo>
                  <a:lnTo>
                    <a:pt x="0" y="219"/>
                  </a:lnTo>
                  <a:lnTo>
                    <a:pt x="3" y="242"/>
                  </a:lnTo>
                  <a:lnTo>
                    <a:pt x="10" y="260"/>
                  </a:lnTo>
                  <a:lnTo>
                    <a:pt x="27" y="269"/>
                  </a:lnTo>
                  <a:lnTo>
                    <a:pt x="56" y="274"/>
                  </a:lnTo>
                  <a:lnTo>
                    <a:pt x="84" y="277"/>
                  </a:lnTo>
                  <a:lnTo>
                    <a:pt x="170" y="280"/>
                  </a:lnTo>
                  <a:lnTo>
                    <a:pt x="292" y="287"/>
                  </a:lnTo>
                  <a:lnTo>
                    <a:pt x="427" y="296"/>
                  </a:lnTo>
                  <a:lnTo>
                    <a:pt x="600" y="307"/>
                  </a:lnTo>
                  <a:lnTo>
                    <a:pt x="735" y="314"/>
                  </a:lnTo>
                  <a:lnTo>
                    <a:pt x="838" y="316"/>
                  </a:lnTo>
                  <a:lnTo>
                    <a:pt x="937" y="327"/>
                  </a:lnTo>
                  <a:lnTo>
                    <a:pt x="1062" y="344"/>
                  </a:lnTo>
                  <a:lnTo>
                    <a:pt x="1131" y="359"/>
                  </a:lnTo>
                  <a:lnTo>
                    <a:pt x="1187" y="361"/>
                  </a:lnTo>
                  <a:lnTo>
                    <a:pt x="1221" y="337"/>
                  </a:lnTo>
                  <a:lnTo>
                    <a:pt x="1303" y="304"/>
                  </a:lnTo>
                  <a:lnTo>
                    <a:pt x="1268" y="316"/>
                  </a:lnTo>
                  <a:lnTo>
                    <a:pt x="1355" y="299"/>
                  </a:lnTo>
                  <a:lnTo>
                    <a:pt x="1449" y="284"/>
                  </a:lnTo>
                  <a:lnTo>
                    <a:pt x="1626" y="263"/>
                  </a:lnTo>
                  <a:lnTo>
                    <a:pt x="1762" y="253"/>
                  </a:lnTo>
                  <a:lnTo>
                    <a:pt x="1901" y="240"/>
                  </a:lnTo>
                  <a:lnTo>
                    <a:pt x="2002" y="229"/>
                  </a:lnTo>
                  <a:lnTo>
                    <a:pt x="2090" y="214"/>
                  </a:lnTo>
                  <a:lnTo>
                    <a:pt x="2191" y="191"/>
                  </a:lnTo>
                  <a:lnTo>
                    <a:pt x="2279" y="158"/>
                  </a:lnTo>
                  <a:lnTo>
                    <a:pt x="2327" y="129"/>
                  </a:lnTo>
                  <a:lnTo>
                    <a:pt x="2388" y="72"/>
                  </a:lnTo>
                  <a:lnTo>
                    <a:pt x="2286" y="72"/>
                  </a:lnTo>
                  <a:lnTo>
                    <a:pt x="2166" y="61"/>
                  </a:lnTo>
                  <a:lnTo>
                    <a:pt x="2023" y="53"/>
                  </a:lnTo>
                  <a:lnTo>
                    <a:pt x="2006" y="13"/>
                  </a:lnTo>
                  <a:lnTo>
                    <a:pt x="1927" y="13"/>
                  </a:lnTo>
                  <a:lnTo>
                    <a:pt x="1692" y="8"/>
                  </a:lnTo>
                  <a:lnTo>
                    <a:pt x="1449" y="2"/>
                  </a:lnTo>
                  <a:lnTo>
                    <a:pt x="1046" y="0"/>
                  </a:lnTo>
                  <a:lnTo>
                    <a:pt x="683" y="12"/>
                  </a:lnTo>
                  <a:lnTo>
                    <a:pt x="483" y="23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" name="Group 195"/>
            <p:cNvGrpSpPr>
              <a:grpSpLocks noChangeAspect="1"/>
            </p:cNvGrpSpPr>
            <p:nvPr/>
          </p:nvGrpSpPr>
          <p:grpSpPr bwMode="auto">
            <a:xfrm>
              <a:off x="4761" y="1718"/>
              <a:ext cx="79" cy="96"/>
              <a:chOff x="4761" y="1718"/>
              <a:chExt cx="79" cy="96"/>
            </a:xfrm>
          </p:grpSpPr>
          <p:sp>
            <p:nvSpPr>
              <p:cNvPr id="17550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4766" y="1718"/>
                <a:ext cx="69" cy="96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1" name="Freeform 197"/>
              <p:cNvSpPr>
                <a:spLocks noChangeAspect="1"/>
              </p:cNvSpPr>
              <p:nvPr/>
            </p:nvSpPr>
            <p:spPr bwMode="auto">
              <a:xfrm>
                <a:off x="4761" y="1752"/>
                <a:ext cx="79" cy="23"/>
              </a:xfrm>
              <a:custGeom>
                <a:avLst/>
                <a:gdLst>
                  <a:gd name="T0" fmla="*/ 2 w 79"/>
                  <a:gd name="T1" fmla="*/ 0 h 23"/>
                  <a:gd name="T2" fmla="*/ 79 w 79"/>
                  <a:gd name="T3" fmla="*/ 0 h 23"/>
                  <a:gd name="T4" fmla="*/ 79 w 79"/>
                  <a:gd name="T5" fmla="*/ 23 h 23"/>
                  <a:gd name="T6" fmla="*/ 0 w 79"/>
                  <a:gd name="T7" fmla="*/ 23 h 23"/>
                  <a:gd name="T8" fmla="*/ 2 w 7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3"/>
                  <a:gd name="T17" fmla="*/ 79 w 7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3">
                    <a:moveTo>
                      <a:pt x="2" y="0"/>
                    </a:moveTo>
                    <a:lnTo>
                      <a:pt x="79" y="0"/>
                    </a:lnTo>
                    <a:lnTo>
                      <a:pt x="79" y="23"/>
                    </a:lnTo>
                    <a:lnTo>
                      <a:pt x="0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198"/>
            <p:cNvGrpSpPr>
              <a:grpSpLocks noChangeAspect="1"/>
            </p:cNvGrpSpPr>
            <p:nvPr/>
          </p:nvGrpSpPr>
          <p:grpSpPr bwMode="auto">
            <a:xfrm>
              <a:off x="5350" y="1726"/>
              <a:ext cx="291" cy="203"/>
              <a:chOff x="5350" y="1726"/>
              <a:chExt cx="291" cy="203"/>
            </a:xfrm>
          </p:grpSpPr>
          <p:sp>
            <p:nvSpPr>
              <p:cNvPr id="17548" name="Freeform 199"/>
              <p:cNvSpPr>
                <a:spLocks noChangeAspect="1"/>
              </p:cNvSpPr>
              <p:nvPr/>
            </p:nvSpPr>
            <p:spPr bwMode="auto">
              <a:xfrm>
                <a:off x="5447" y="1726"/>
                <a:ext cx="177" cy="97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97 h 97"/>
                  <a:gd name="T4" fmla="*/ 177 w 177"/>
                  <a:gd name="T5" fmla="*/ 97 h 97"/>
                  <a:gd name="T6" fmla="*/ 85 w 177"/>
                  <a:gd name="T7" fmla="*/ 6 h 97"/>
                  <a:gd name="T8" fmla="*/ 0 w 17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97"/>
                  <a:gd name="T17" fmla="*/ 177 w 17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97">
                    <a:moveTo>
                      <a:pt x="0" y="0"/>
                    </a:moveTo>
                    <a:lnTo>
                      <a:pt x="0" y="97"/>
                    </a:lnTo>
                    <a:lnTo>
                      <a:pt x="177" y="97"/>
                    </a:lnTo>
                    <a:lnTo>
                      <a:pt x="8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9" name="Freeform 200"/>
              <p:cNvSpPr>
                <a:spLocks noChangeAspect="1"/>
              </p:cNvSpPr>
              <p:nvPr/>
            </p:nvSpPr>
            <p:spPr bwMode="auto">
              <a:xfrm>
                <a:off x="5350" y="1823"/>
                <a:ext cx="291" cy="106"/>
              </a:xfrm>
              <a:custGeom>
                <a:avLst/>
                <a:gdLst>
                  <a:gd name="T0" fmla="*/ 97 w 291"/>
                  <a:gd name="T1" fmla="*/ 0 h 106"/>
                  <a:gd name="T2" fmla="*/ 280 w 291"/>
                  <a:gd name="T3" fmla="*/ 0 h 106"/>
                  <a:gd name="T4" fmla="*/ 291 w 291"/>
                  <a:gd name="T5" fmla="*/ 106 h 106"/>
                  <a:gd name="T6" fmla="*/ 58 w 291"/>
                  <a:gd name="T7" fmla="*/ 106 h 106"/>
                  <a:gd name="T8" fmla="*/ 0 w 291"/>
                  <a:gd name="T9" fmla="*/ 62 h 106"/>
                  <a:gd name="T10" fmla="*/ 97 w 291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06"/>
                  <a:gd name="T20" fmla="*/ 291 w 291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06">
                    <a:moveTo>
                      <a:pt x="97" y="0"/>
                    </a:moveTo>
                    <a:lnTo>
                      <a:pt x="280" y="0"/>
                    </a:lnTo>
                    <a:lnTo>
                      <a:pt x="291" y="106"/>
                    </a:lnTo>
                    <a:lnTo>
                      <a:pt x="58" y="106"/>
                    </a:lnTo>
                    <a:lnTo>
                      <a:pt x="0" y="6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39" name="Line 201"/>
            <p:cNvSpPr>
              <a:spLocks noChangeAspect="1" noChangeShapeType="1"/>
            </p:cNvSpPr>
            <p:nvPr/>
          </p:nvSpPr>
          <p:spPr bwMode="auto">
            <a:xfrm>
              <a:off x="4469" y="1681"/>
              <a:ext cx="1" cy="2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0" name="Freeform 202"/>
            <p:cNvSpPr>
              <a:spLocks noChangeAspect="1"/>
            </p:cNvSpPr>
            <p:nvPr/>
          </p:nvSpPr>
          <p:spPr bwMode="auto">
            <a:xfrm>
              <a:off x="6165" y="1687"/>
              <a:ext cx="779" cy="39"/>
            </a:xfrm>
            <a:custGeom>
              <a:avLst/>
              <a:gdLst>
                <a:gd name="T0" fmla="*/ 35 w 779"/>
                <a:gd name="T1" fmla="*/ 0 h 39"/>
                <a:gd name="T2" fmla="*/ 779 w 779"/>
                <a:gd name="T3" fmla="*/ 1 h 39"/>
                <a:gd name="T4" fmla="*/ 777 w 779"/>
                <a:gd name="T5" fmla="*/ 38 h 39"/>
                <a:gd name="T6" fmla="*/ 31 w 779"/>
                <a:gd name="T7" fmla="*/ 39 h 39"/>
                <a:gd name="T8" fmla="*/ 13 w 779"/>
                <a:gd name="T9" fmla="*/ 34 h 39"/>
                <a:gd name="T10" fmla="*/ 0 w 779"/>
                <a:gd name="T11" fmla="*/ 22 h 39"/>
                <a:gd name="T12" fmla="*/ 8 w 779"/>
                <a:gd name="T13" fmla="*/ 1 h 39"/>
                <a:gd name="T14" fmla="*/ 35 w 779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9"/>
                <a:gd name="T25" fmla="*/ 0 h 39"/>
                <a:gd name="T26" fmla="*/ 779 w 77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9" h="39">
                  <a:moveTo>
                    <a:pt x="35" y="0"/>
                  </a:moveTo>
                  <a:lnTo>
                    <a:pt x="779" y="1"/>
                  </a:lnTo>
                  <a:lnTo>
                    <a:pt x="777" y="38"/>
                  </a:lnTo>
                  <a:lnTo>
                    <a:pt x="31" y="39"/>
                  </a:lnTo>
                  <a:lnTo>
                    <a:pt x="13" y="34"/>
                  </a:lnTo>
                  <a:lnTo>
                    <a:pt x="0" y="22"/>
                  </a:lnTo>
                  <a:lnTo>
                    <a:pt x="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Group 203"/>
            <p:cNvGrpSpPr>
              <a:grpSpLocks noChangeAspect="1"/>
            </p:cNvGrpSpPr>
            <p:nvPr/>
          </p:nvGrpSpPr>
          <p:grpSpPr bwMode="auto">
            <a:xfrm>
              <a:off x="4959" y="1705"/>
              <a:ext cx="326" cy="64"/>
              <a:chOff x="4959" y="1705"/>
              <a:chExt cx="326" cy="64"/>
            </a:xfrm>
          </p:grpSpPr>
          <p:sp>
            <p:nvSpPr>
              <p:cNvPr id="17546" name="Freeform 204"/>
              <p:cNvSpPr>
                <a:spLocks noChangeAspect="1"/>
              </p:cNvSpPr>
              <p:nvPr/>
            </p:nvSpPr>
            <p:spPr bwMode="auto">
              <a:xfrm>
                <a:off x="4959" y="1705"/>
                <a:ext cx="326" cy="60"/>
              </a:xfrm>
              <a:custGeom>
                <a:avLst/>
                <a:gdLst>
                  <a:gd name="T0" fmla="*/ 153 w 326"/>
                  <a:gd name="T1" fmla="*/ 0 h 60"/>
                  <a:gd name="T2" fmla="*/ 73 w 326"/>
                  <a:gd name="T3" fmla="*/ 0 h 60"/>
                  <a:gd name="T4" fmla="*/ 35 w 326"/>
                  <a:gd name="T5" fmla="*/ 4 h 60"/>
                  <a:gd name="T6" fmla="*/ 10 w 326"/>
                  <a:gd name="T7" fmla="*/ 12 h 60"/>
                  <a:gd name="T8" fmla="*/ 0 w 326"/>
                  <a:gd name="T9" fmla="*/ 27 h 60"/>
                  <a:gd name="T10" fmla="*/ 6 w 326"/>
                  <a:gd name="T11" fmla="*/ 46 h 60"/>
                  <a:gd name="T12" fmla="*/ 21 w 326"/>
                  <a:gd name="T13" fmla="*/ 50 h 60"/>
                  <a:gd name="T14" fmla="*/ 38 w 326"/>
                  <a:gd name="T15" fmla="*/ 54 h 60"/>
                  <a:gd name="T16" fmla="*/ 73 w 326"/>
                  <a:gd name="T17" fmla="*/ 60 h 60"/>
                  <a:gd name="T18" fmla="*/ 119 w 326"/>
                  <a:gd name="T19" fmla="*/ 60 h 60"/>
                  <a:gd name="T20" fmla="*/ 171 w 326"/>
                  <a:gd name="T21" fmla="*/ 57 h 60"/>
                  <a:gd name="T22" fmla="*/ 267 w 326"/>
                  <a:gd name="T23" fmla="*/ 47 h 60"/>
                  <a:gd name="T24" fmla="*/ 326 w 326"/>
                  <a:gd name="T25" fmla="*/ 39 h 60"/>
                  <a:gd name="T26" fmla="*/ 326 w 326"/>
                  <a:gd name="T27" fmla="*/ 21 h 60"/>
                  <a:gd name="T28" fmla="*/ 258 w 326"/>
                  <a:gd name="T29" fmla="*/ 12 h 60"/>
                  <a:gd name="T30" fmla="*/ 201 w 326"/>
                  <a:gd name="T31" fmla="*/ 6 h 60"/>
                  <a:gd name="T32" fmla="*/ 153 w 32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60"/>
                  <a:gd name="T53" fmla="*/ 326 w 32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60">
                    <a:moveTo>
                      <a:pt x="153" y="0"/>
                    </a:moveTo>
                    <a:lnTo>
                      <a:pt x="73" y="0"/>
                    </a:lnTo>
                    <a:lnTo>
                      <a:pt x="35" y="4"/>
                    </a:lnTo>
                    <a:lnTo>
                      <a:pt x="10" y="12"/>
                    </a:lnTo>
                    <a:lnTo>
                      <a:pt x="0" y="27"/>
                    </a:lnTo>
                    <a:lnTo>
                      <a:pt x="6" y="46"/>
                    </a:lnTo>
                    <a:lnTo>
                      <a:pt x="21" y="50"/>
                    </a:lnTo>
                    <a:lnTo>
                      <a:pt x="38" y="54"/>
                    </a:lnTo>
                    <a:lnTo>
                      <a:pt x="73" y="60"/>
                    </a:lnTo>
                    <a:lnTo>
                      <a:pt x="119" y="60"/>
                    </a:lnTo>
                    <a:lnTo>
                      <a:pt x="171" y="57"/>
                    </a:lnTo>
                    <a:lnTo>
                      <a:pt x="267" y="47"/>
                    </a:lnTo>
                    <a:lnTo>
                      <a:pt x="326" y="39"/>
                    </a:lnTo>
                    <a:lnTo>
                      <a:pt x="326" y="21"/>
                    </a:lnTo>
                    <a:lnTo>
                      <a:pt x="258" y="12"/>
                    </a:lnTo>
                    <a:lnTo>
                      <a:pt x="201" y="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" name="Line 205"/>
              <p:cNvSpPr>
                <a:spLocks noChangeAspect="1" noChangeShapeType="1"/>
              </p:cNvSpPr>
              <p:nvPr/>
            </p:nvSpPr>
            <p:spPr bwMode="auto">
              <a:xfrm>
                <a:off x="4995" y="1709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42" name="Freeform 206"/>
            <p:cNvSpPr>
              <a:spLocks noChangeAspect="1"/>
            </p:cNvSpPr>
            <p:nvPr/>
          </p:nvSpPr>
          <p:spPr bwMode="auto">
            <a:xfrm>
              <a:off x="4688" y="1617"/>
              <a:ext cx="1045" cy="115"/>
            </a:xfrm>
            <a:custGeom>
              <a:avLst/>
              <a:gdLst>
                <a:gd name="T0" fmla="*/ 0 w 1045"/>
                <a:gd name="T1" fmla="*/ 28 h 115"/>
                <a:gd name="T2" fmla="*/ 73 w 1045"/>
                <a:gd name="T3" fmla="*/ 17 h 115"/>
                <a:gd name="T4" fmla="*/ 141 w 1045"/>
                <a:gd name="T5" fmla="*/ 9 h 115"/>
                <a:gd name="T6" fmla="*/ 274 w 1045"/>
                <a:gd name="T7" fmla="*/ 0 h 115"/>
                <a:gd name="T8" fmla="*/ 536 w 1045"/>
                <a:gd name="T9" fmla="*/ 0 h 115"/>
                <a:gd name="T10" fmla="*/ 651 w 1045"/>
                <a:gd name="T11" fmla="*/ 11 h 115"/>
                <a:gd name="T12" fmla="*/ 714 w 1045"/>
                <a:gd name="T13" fmla="*/ 17 h 115"/>
                <a:gd name="T14" fmla="*/ 780 w 1045"/>
                <a:gd name="T15" fmla="*/ 27 h 115"/>
                <a:gd name="T16" fmla="*/ 826 w 1045"/>
                <a:gd name="T17" fmla="*/ 38 h 115"/>
                <a:gd name="T18" fmla="*/ 891 w 1045"/>
                <a:gd name="T19" fmla="*/ 53 h 115"/>
                <a:gd name="T20" fmla="*/ 987 w 1045"/>
                <a:gd name="T21" fmla="*/ 75 h 115"/>
                <a:gd name="T22" fmla="*/ 1045 w 1045"/>
                <a:gd name="T23" fmla="*/ 98 h 115"/>
                <a:gd name="T24" fmla="*/ 998 w 1045"/>
                <a:gd name="T25" fmla="*/ 104 h 115"/>
                <a:gd name="T26" fmla="*/ 947 w 1045"/>
                <a:gd name="T27" fmla="*/ 109 h 115"/>
                <a:gd name="T28" fmla="*/ 867 w 1045"/>
                <a:gd name="T29" fmla="*/ 113 h 115"/>
                <a:gd name="T30" fmla="*/ 798 w 1045"/>
                <a:gd name="T31" fmla="*/ 115 h 115"/>
                <a:gd name="T32" fmla="*/ 651 w 1045"/>
                <a:gd name="T33" fmla="*/ 115 h 115"/>
                <a:gd name="T34" fmla="*/ 480 w 1045"/>
                <a:gd name="T35" fmla="*/ 109 h 115"/>
                <a:gd name="T36" fmla="*/ 335 w 1045"/>
                <a:gd name="T37" fmla="*/ 100 h 115"/>
                <a:gd name="T38" fmla="*/ 236 w 1045"/>
                <a:gd name="T39" fmla="*/ 91 h 115"/>
                <a:gd name="T40" fmla="*/ 162 w 1045"/>
                <a:gd name="T41" fmla="*/ 77 h 115"/>
                <a:gd name="T42" fmla="*/ 86 w 1045"/>
                <a:gd name="T43" fmla="*/ 64 h 115"/>
                <a:gd name="T44" fmla="*/ 29 w 1045"/>
                <a:gd name="T45" fmla="*/ 47 h 115"/>
                <a:gd name="T46" fmla="*/ 0 w 1045"/>
                <a:gd name="T47" fmla="*/ 28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5"/>
                <a:gd name="T73" fmla="*/ 0 h 115"/>
                <a:gd name="T74" fmla="*/ 1045 w 104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5" h="115">
                  <a:moveTo>
                    <a:pt x="0" y="28"/>
                  </a:moveTo>
                  <a:lnTo>
                    <a:pt x="73" y="17"/>
                  </a:lnTo>
                  <a:lnTo>
                    <a:pt x="141" y="9"/>
                  </a:lnTo>
                  <a:lnTo>
                    <a:pt x="274" y="0"/>
                  </a:lnTo>
                  <a:lnTo>
                    <a:pt x="536" y="0"/>
                  </a:lnTo>
                  <a:lnTo>
                    <a:pt x="651" y="11"/>
                  </a:lnTo>
                  <a:lnTo>
                    <a:pt x="714" y="17"/>
                  </a:lnTo>
                  <a:lnTo>
                    <a:pt x="780" y="27"/>
                  </a:lnTo>
                  <a:lnTo>
                    <a:pt x="826" y="38"/>
                  </a:lnTo>
                  <a:lnTo>
                    <a:pt x="891" y="53"/>
                  </a:lnTo>
                  <a:lnTo>
                    <a:pt x="987" y="75"/>
                  </a:lnTo>
                  <a:lnTo>
                    <a:pt x="1045" y="98"/>
                  </a:lnTo>
                  <a:lnTo>
                    <a:pt x="998" y="104"/>
                  </a:lnTo>
                  <a:lnTo>
                    <a:pt x="947" y="109"/>
                  </a:lnTo>
                  <a:lnTo>
                    <a:pt x="867" y="113"/>
                  </a:lnTo>
                  <a:lnTo>
                    <a:pt x="798" y="115"/>
                  </a:lnTo>
                  <a:lnTo>
                    <a:pt x="651" y="115"/>
                  </a:lnTo>
                  <a:lnTo>
                    <a:pt x="480" y="109"/>
                  </a:lnTo>
                  <a:lnTo>
                    <a:pt x="335" y="100"/>
                  </a:lnTo>
                  <a:lnTo>
                    <a:pt x="236" y="91"/>
                  </a:lnTo>
                  <a:lnTo>
                    <a:pt x="162" y="77"/>
                  </a:lnTo>
                  <a:lnTo>
                    <a:pt x="86" y="64"/>
                  </a:lnTo>
                  <a:lnTo>
                    <a:pt x="29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" name="Group 207"/>
            <p:cNvGrpSpPr>
              <a:grpSpLocks noChangeAspect="1"/>
            </p:cNvGrpSpPr>
            <p:nvPr/>
          </p:nvGrpSpPr>
          <p:grpSpPr bwMode="auto">
            <a:xfrm>
              <a:off x="3946" y="1601"/>
              <a:ext cx="491" cy="337"/>
              <a:chOff x="3946" y="1601"/>
              <a:chExt cx="491" cy="337"/>
            </a:xfrm>
          </p:grpSpPr>
          <p:sp>
            <p:nvSpPr>
              <p:cNvPr id="17544" name="Freeform 208"/>
              <p:cNvSpPr>
                <a:spLocks noChangeAspect="1"/>
              </p:cNvSpPr>
              <p:nvPr/>
            </p:nvSpPr>
            <p:spPr bwMode="auto">
              <a:xfrm>
                <a:off x="3946" y="1601"/>
                <a:ext cx="491" cy="337"/>
              </a:xfrm>
              <a:custGeom>
                <a:avLst/>
                <a:gdLst>
                  <a:gd name="T0" fmla="*/ 491 w 491"/>
                  <a:gd name="T1" fmla="*/ 0 h 337"/>
                  <a:gd name="T2" fmla="*/ 366 w 491"/>
                  <a:gd name="T3" fmla="*/ 292 h 337"/>
                  <a:gd name="T4" fmla="*/ 0 w 491"/>
                  <a:gd name="T5" fmla="*/ 292 h 337"/>
                  <a:gd name="T6" fmla="*/ 0 w 491"/>
                  <a:gd name="T7" fmla="*/ 337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1"/>
                  <a:gd name="T13" fmla="*/ 0 h 337"/>
                  <a:gd name="T14" fmla="*/ 491 w 491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1" h="337">
                    <a:moveTo>
                      <a:pt x="491" y="0"/>
                    </a:moveTo>
                    <a:lnTo>
                      <a:pt x="366" y="292"/>
                    </a:lnTo>
                    <a:lnTo>
                      <a:pt x="0" y="292"/>
                    </a:lnTo>
                    <a:lnTo>
                      <a:pt x="0" y="3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" name="Line 209"/>
              <p:cNvSpPr>
                <a:spLocks noChangeAspect="1" noChangeShapeType="1"/>
              </p:cNvSpPr>
              <p:nvPr/>
            </p:nvSpPr>
            <p:spPr bwMode="auto">
              <a:xfrm>
                <a:off x="4008" y="1704"/>
                <a:ext cx="1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xjhwt1"/>
          <p:cNvGrpSpPr>
            <a:grpSpLocks noChangeAspect="1"/>
          </p:cNvGrpSpPr>
          <p:nvPr/>
        </p:nvGrpSpPr>
        <p:grpSpPr bwMode="auto">
          <a:xfrm flipH="1">
            <a:off x="4140200" y="932090"/>
            <a:ext cx="971550" cy="390525"/>
            <a:chOff x="3385" y="1140"/>
            <a:chExt cx="3562" cy="1042"/>
          </a:xfrm>
        </p:grpSpPr>
        <p:grpSp>
          <p:nvGrpSpPr>
            <p:cNvPr id="31" name="Group 211"/>
            <p:cNvGrpSpPr>
              <a:grpSpLocks noChangeAspect="1"/>
            </p:cNvGrpSpPr>
            <p:nvPr/>
          </p:nvGrpSpPr>
          <p:grpSpPr bwMode="auto">
            <a:xfrm>
              <a:off x="3469" y="1590"/>
              <a:ext cx="3312" cy="393"/>
              <a:chOff x="3469" y="1590"/>
              <a:chExt cx="3312" cy="393"/>
            </a:xfrm>
          </p:grpSpPr>
          <p:sp>
            <p:nvSpPr>
              <p:cNvPr id="17519" name="Freeform 212"/>
              <p:cNvSpPr>
                <a:spLocks noChangeAspect="1"/>
              </p:cNvSpPr>
              <p:nvPr/>
            </p:nvSpPr>
            <p:spPr bwMode="auto">
              <a:xfrm>
                <a:off x="3469" y="1590"/>
                <a:ext cx="3312" cy="393"/>
              </a:xfrm>
              <a:custGeom>
                <a:avLst/>
                <a:gdLst>
                  <a:gd name="T0" fmla="*/ 1 w 3312"/>
                  <a:gd name="T1" fmla="*/ 305 h 393"/>
                  <a:gd name="T2" fmla="*/ 401 w 3312"/>
                  <a:gd name="T3" fmla="*/ 161 h 393"/>
                  <a:gd name="T4" fmla="*/ 527 w 3312"/>
                  <a:gd name="T5" fmla="*/ 115 h 393"/>
                  <a:gd name="T6" fmla="*/ 633 w 3312"/>
                  <a:gd name="T7" fmla="*/ 40 h 393"/>
                  <a:gd name="T8" fmla="*/ 703 w 3312"/>
                  <a:gd name="T9" fmla="*/ 0 h 393"/>
                  <a:gd name="T10" fmla="*/ 886 w 3312"/>
                  <a:gd name="T11" fmla="*/ 0 h 393"/>
                  <a:gd name="T12" fmla="*/ 937 w 3312"/>
                  <a:gd name="T13" fmla="*/ 6 h 393"/>
                  <a:gd name="T14" fmla="*/ 2981 w 3312"/>
                  <a:gd name="T15" fmla="*/ 11 h 393"/>
                  <a:gd name="T16" fmla="*/ 3118 w 3312"/>
                  <a:gd name="T17" fmla="*/ 11 h 393"/>
                  <a:gd name="T18" fmla="*/ 3202 w 3312"/>
                  <a:gd name="T19" fmla="*/ 23 h 393"/>
                  <a:gd name="T20" fmla="*/ 3277 w 3312"/>
                  <a:gd name="T21" fmla="*/ 40 h 393"/>
                  <a:gd name="T22" fmla="*/ 3312 w 3312"/>
                  <a:gd name="T23" fmla="*/ 62 h 393"/>
                  <a:gd name="T24" fmla="*/ 3312 w 3312"/>
                  <a:gd name="T25" fmla="*/ 277 h 393"/>
                  <a:gd name="T26" fmla="*/ 3282 w 3312"/>
                  <a:gd name="T27" fmla="*/ 303 h 393"/>
                  <a:gd name="T28" fmla="*/ 3248 w 3312"/>
                  <a:gd name="T29" fmla="*/ 315 h 393"/>
                  <a:gd name="T30" fmla="*/ 3202 w 3312"/>
                  <a:gd name="T31" fmla="*/ 320 h 393"/>
                  <a:gd name="T32" fmla="*/ 3043 w 3312"/>
                  <a:gd name="T33" fmla="*/ 326 h 393"/>
                  <a:gd name="T34" fmla="*/ 2644 w 3312"/>
                  <a:gd name="T35" fmla="*/ 336 h 393"/>
                  <a:gd name="T36" fmla="*/ 2261 w 3312"/>
                  <a:gd name="T37" fmla="*/ 359 h 393"/>
                  <a:gd name="T38" fmla="*/ 2182 w 3312"/>
                  <a:gd name="T39" fmla="*/ 359 h 393"/>
                  <a:gd name="T40" fmla="*/ 2147 w 3312"/>
                  <a:gd name="T41" fmla="*/ 382 h 393"/>
                  <a:gd name="T42" fmla="*/ 2107 w 3312"/>
                  <a:gd name="T43" fmla="*/ 393 h 393"/>
                  <a:gd name="T44" fmla="*/ 1851 w 3312"/>
                  <a:gd name="T45" fmla="*/ 365 h 393"/>
                  <a:gd name="T46" fmla="*/ 1748 w 3312"/>
                  <a:gd name="T47" fmla="*/ 365 h 393"/>
                  <a:gd name="T48" fmla="*/ 1485 w 3312"/>
                  <a:gd name="T49" fmla="*/ 382 h 393"/>
                  <a:gd name="T50" fmla="*/ 1392 w 3312"/>
                  <a:gd name="T51" fmla="*/ 386 h 393"/>
                  <a:gd name="T52" fmla="*/ 1358 w 3312"/>
                  <a:gd name="T53" fmla="*/ 387 h 393"/>
                  <a:gd name="T54" fmla="*/ 1326 w 3312"/>
                  <a:gd name="T55" fmla="*/ 382 h 393"/>
                  <a:gd name="T56" fmla="*/ 1303 w 3312"/>
                  <a:gd name="T57" fmla="*/ 348 h 393"/>
                  <a:gd name="T58" fmla="*/ 257 w 3312"/>
                  <a:gd name="T59" fmla="*/ 348 h 393"/>
                  <a:gd name="T60" fmla="*/ 202 w 3312"/>
                  <a:gd name="T61" fmla="*/ 342 h 393"/>
                  <a:gd name="T62" fmla="*/ 0 w 3312"/>
                  <a:gd name="T63" fmla="*/ 336 h 393"/>
                  <a:gd name="T64" fmla="*/ 1 w 3312"/>
                  <a:gd name="T65" fmla="*/ 305 h 3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2"/>
                  <a:gd name="T100" fmla="*/ 0 h 393"/>
                  <a:gd name="T101" fmla="*/ 3312 w 3312"/>
                  <a:gd name="T102" fmla="*/ 393 h 3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2" h="393">
                    <a:moveTo>
                      <a:pt x="1" y="305"/>
                    </a:moveTo>
                    <a:lnTo>
                      <a:pt x="401" y="161"/>
                    </a:lnTo>
                    <a:lnTo>
                      <a:pt x="527" y="115"/>
                    </a:lnTo>
                    <a:lnTo>
                      <a:pt x="633" y="40"/>
                    </a:lnTo>
                    <a:lnTo>
                      <a:pt x="703" y="0"/>
                    </a:lnTo>
                    <a:lnTo>
                      <a:pt x="886" y="0"/>
                    </a:lnTo>
                    <a:lnTo>
                      <a:pt x="937" y="6"/>
                    </a:lnTo>
                    <a:lnTo>
                      <a:pt x="2981" y="11"/>
                    </a:lnTo>
                    <a:lnTo>
                      <a:pt x="3118" y="11"/>
                    </a:lnTo>
                    <a:lnTo>
                      <a:pt x="3202" y="23"/>
                    </a:lnTo>
                    <a:lnTo>
                      <a:pt x="3277" y="40"/>
                    </a:lnTo>
                    <a:lnTo>
                      <a:pt x="3312" y="62"/>
                    </a:lnTo>
                    <a:lnTo>
                      <a:pt x="3312" y="277"/>
                    </a:lnTo>
                    <a:lnTo>
                      <a:pt x="3282" y="303"/>
                    </a:lnTo>
                    <a:lnTo>
                      <a:pt x="3248" y="315"/>
                    </a:lnTo>
                    <a:lnTo>
                      <a:pt x="3202" y="320"/>
                    </a:lnTo>
                    <a:lnTo>
                      <a:pt x="3043" y="326"/>
                    </a:lnTo>
                    <a:lnTo>
                      <a:pt x="2644" y="336"/>
                    </a:lnTo>
                    <a:lnTo>
                      <a:pt x="2261" y="359"/>
                    </a:lnTo>
                    <a:lnTo>
                      <a:pt x="2182" y="359"/>
                    </a:lnTo>
                    <a:lnTo>
                      <a:pt x="2147" y="382"/>
                    </a:lnTo>
                    <a:lnTo>
                      <a:pt x="2107" y="393"/>
                    </a:lnTo>
                    <a:lnTo>
                      <a:pt x="1851" y="365"/>
                    </a:lnTo>
                    <a:lnTo>
                      <a:pt x="1748" y="365"/>
                    </a:lnTo>
                    <a:lnTo>
                      <a:pt x="1485" y="382"/>
                    </a:lnTo>
                    <a:lnTo>
                      <a:pt x="1392" y="386"/>
                    </a:lnTo>
                    <a:lnTo>
                      <a:pt x="1358" y="387"/>
                    </a:lnTo>
                    <a:lnTo>
                      <a:pt x="1326" y="382"/>
                    </a:lnTo>
                    <a:lnTo>
                      <a:pt x="1303" y="348"/>
                    </a:lnTo>
                    <a:lnTo>
                      <a:pt x="257" y="348"/>
                    </a:lnTo>
                    <a:lnTo>
                      <a:pt x="202" y="342"/>
                    </a:lnTo>
                    <a:lnTo>
                      <a:pt x="0" y="336"/>
                    </a:lnTo>
                    <a:lnTo>
                      <a:pt x="1" y="305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" name="Line 213"/>
              <p:cNvSpPr>
                <a:spLocks noChangeAspect="1" noChangeShapeType="1"/>
              </p:cNvSpPr>
              <p:nvPr/>
            </p:nvSpPr>
            <p:spPr bwMode="auto">
              <a:xfrm>
                <a:off x="6760" y="1643"/>
                <a:ext cx="1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87" name="Freeform 214"/>
            <p:cNvSpPr>
              <a:spLocks noChangeAspect="1"/>
            </p:cNvSpPr>
            <p:nvPr/>
          </p:nvSpPr>
          <p:spPr bwMode="auto">
            <a:xfrm>
              <a:off x="6423" y="1785"/>
              <a:ext cx="206" cy="136"/>
            </a:xfrm>
            <a:custGeom>
              <a:avLst/>
              <a:gdLst>
                <a:gd name="T0" fmla="*/ 12 w 206"/>
                <a:gd name="T1" fmla="*/ 136 h 136"/>
                <a:gd name="T2" fmla="*/ 0 w 206"/>
                <a:gd name="T3" fmla="*/ 45 h 136"/>
                <a:gd name="T4" fmla="*/ 206 w 206"/>
                <a:gd name="T5" fmla="*/ 0 h 136"/>
                <a:gd name="T6" fmla="*/ 206 w 206"/>
                <a:gd name="T7" fmla="*/ 131 h 136"/>
                <a:gd name="T8" fmla="*/ 12 w 206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136"/>
                <a:gd name="T17" fmla="*/ 206 w 2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136">
                  <a:moveTo>
                    <a:pt x="12" y="136"/>
                  </a:moveTo>
                  <a:lnTo>
                    <a:pt x="0" y="45"/>
                  </a:lnTo>
                  <a:lnTo>
                    <a:pt x="206" y="0"/>
                  </a:lnTo>
                  <a:lnTo>
                    <a:pt x="206" y="131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8" name="Freeform 215"/>
            <p:cNvSpPr>
              <a:spLocks noChangeAspect="1"/>
            </p:cNvSpPr>
            <p:nvPr/>
          </p:nvSpPr>
          <p:spPr bwMode="auto">
            <a:xfrm>
              <a:off x="5870" y="1922"/>
              <a:ext cx="730" cy="250"/>
            </a:xfrm>
            <a:custGeom>
              <a:avLst/>
              <a:gdLst>
                <a:gd name="T0" fmla="*/ 0 w 730"/>
                <a:gd name="T1" fmla="*/ 23 h 250"/>
                <a:gd name="T2" fmla="*/ 548 w 730"/>
                <a:gd name="T3" fmla="*/ 250 h 250"/>
                <a:gd name="T4" fmla="*/ 616 w 730"/>
                <a:gd name="T5" fmla="*/ 233 h 250"/>
                <a:gd name="T6" fmla="*/ 730 w 730"/>
                <a:gd name="T7" fmla="*/ 205 h 250"/>
                <a:gd name="T8" fmla="*/ 719 w 730"/>
                <a:gd name="T9" fmla="*/ 0 h 250"/>
                <a:gd name="T10" fmla="*/ 364 w 730"/>
                <a:gd name="T11" fmla="*/ 0 h 250"/>
                <a:gd name="T12" fmla="*/ 0 w 730"/>
                <a:gd name="T13" fmla="*/ 23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250"/>
                <a:gd name="T23" fmla="*/ 730 w 73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250">
                  <a:moveTo>
                    <a:pt x="0" y="23"/>
                  </a:moveTo>
                  <a:lnTo>
                    <a:pt x="548" y="250"/>
                  </a:lnTo>
                  <a:lnTo>
                    <a:pt x="616" y="233"/>
                  </a:lnTo>
                  <a:lnTo>
                    <a:pt x="730" y="205"/>
                  </a:lnTo>
                  <a:lnTo>
                    <a:pt x="719" y="0"/>
                  </a:lnTo>
                  <a:lnTo>
                    <a:pt x="36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9" name="Freeform 216"/>
            <p:cNvSpPr>
              <a:spLocks noChangeAspect="1"/>
            </p:cNvSpPr>
            <p:nvPr/>
          </p:nvSpPr>
          <p:spPr bwMode="auto">
            <a:xfrm>
              <a:off x="6035" y="1997"/>
              <a:ext cx="554" cy="51"/>
            </a:xfrm>
            <a:custGeom>
              <a:avLst/>
              <a:gdLst>
                <a:gd name="T0" fmla="*/ 0 w 554"/>
                <a:gd name="T1" fmla="*/ 11 h 51"/>
                <a:gd name="T2" fmla="*/ 239 w 554"/>
                <a:gd name="T3" fmla="*/ 0 h 51"/>
                <a:gd name="T4" fmla="*/ 250 w 554"/>
                <a:gd name="T5" fmla="*/ 51 h 51"/>
                <a:gd name="T6" fmla="*/ 554 w 554"/>
                <a:gd name="T7" fmla="*/ 17 h 51"/>
                <a:gd name="T8" fmla="*/ 548 w 554"/>
                <a:gd name="T9" fmla="*/ 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51"/>
                <a:gd name="T17" fmla="*/ 554 w 5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51">
                  <a:moveTo>
                    <a:pt x="0" y="11"/>
                  </a:moveTo>
                  <a:lnTo>
                    <a:pt x="239" y="0"/>
                  </a:lnTo>
                  <a:lnTo>
                    <a:pt x="250" y="51"/>
                  </a:lnTo>
                  <a:lnTo>
                    <a:pt x="554" y="17"/>
                  </a:lnTo>
                  <a:lnTo>
                    <a:pt x="548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0" name="Line 217"/>
            <p:cNvSpPr>
              <a:spLocks noChangeAspect="1" noChangeShapeType="1"/>
            </p:cNvSpPr>
            <p:nvPr/>
          </p:nvSpPr>
          <p:spPr bwMode="auto">
            <a:xfrm>
              <a:off x="6394" y="2042"/>
              <a:ext cx="36" cy="1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1" name="Line 218"/>
            <p:cNvSpPr>
              <a:spLocks noChangeAspect="1" noChangeShapeType="1"/>
            </p:cNvSpPr>
            <p:nvPr/>
          </p:nvSpPr>
          <p:spPr bwMode="auto">
            <a:xfrm>
              <a:off x="6246" y="1927"/>
              <a:ext cx="1" cy="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2" name="Freeform 219"/>
            <p:cNvSpPr>
              <a:spLocks noChangeAspect="1"/>
            </p:cNvSpPr>
            <p:nvPr/>
          </p:nvSpPr>
          <p:spPr bwMode="auto">
            <a:xfrm>
              <a:off x="3385" y="1896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22 h 30"/>
                <a:gd name="T4" fmla="*/ 84 w 84"/>
                <a:gd name="T5" fmla="*/ 30 h 30"/>
                <a:gd name="T6" fmla="*/ 84 w 8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30"/>
                <a:gd name="T14" fmla="*/ 84 w 8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30">
                  <a:moveTo>
                    <a:pt x="84" y="0"/>
                  </a:moveTo>
                  <a:lnTo>
                    <a:pt x="0" y="22"/>
                  </a:lnTo>
                  <a:lnTo>
                    <a:pt x="84" y="3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3" name="Freeform 220"/>
            <p:cNvSpPr>
              <a:spLocks noChangeAspect="1"/>
            </p:cNvSpPr>
            <p:nvPr/>
          </p:nvSpPr>
          <p:spPr bwMode="auto">
            <a:xfrm>
              <a:off x="4655" y="1938"/>
              <a:ext cx="171" cy="36"/>
            </a:xfrm>
            <a:custGeom>
              <a:avLst/>
              <a:gdLst>
                <a:gd name="T0" fmla="*/ 0 w 171"/>
                <a:gd name="T1" fmla="*/ 5 h 36"/>
                <a:gd name="T2" fmla="*/ 31 w 171"/>
                <a:gd name="T3" fmla="*/ 13 h 36"/>
                <a:gd name="T4" fmla="*/ 81 w 171"/>
                <a:gd name="T5" fmla="*/ 22 h 36"/>
                <a:gd name="T6" fmla="*/ 171 w 171"/>
                <a:gd name="T7" fmla="*/ 36 h 36"/>
                <a:gd name="T8" fmla="*/ 158 w 171"/>
                <a:gd name="T9" fmla="*/ 0 h 36"/>
                <a:gd name="T10" fmla="*/ 0 w 171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6"/>
                <a:gd name="T20" fmla="*/ 171 w 17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6">
                  <a:moveTo>
                    <a:pt x="0" y="5"/>
                  </a:moveTo>
                  <a:lnTo>
                    <a:pt x="31" y="13"/>
                  </a:lnTo>
                  <a:lnTo>
                    <a:pt x="81" y="22"/>
                  </a:lnTo>
                  <a:lnTo>
                    <a:pt x="171" y="36"/>
                  </a:lnTo>
                  <a:lnTo>
                    <a:pt x="15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4" name="Freeform 221"/>
            <p:cNvSpPr>
              <a:spLocks noChangeAspect="1"/>
            </p:cNvSpPr>
            <p:nvPr/>
          </p:nvSpPr>
          <p:spPr bwMode="auto">
            <a:xfrm>
              <a:off x="5447" y="1140"/>
              <a:ext cx="1416" cy="460"/>
            </a:xfrm>
            <a:custGeom>
              <a:avLst/>
              <a:gdLst>
                <a:gd name="T0" fmla="*/ 0 w 1416"/>
                <a:gd name="T1" fmla="*/ 460 h 460"/>
                <a:gd name="T2" fmla="*/ 582 w 1416"/>
                <a:gd name="T3" fmla="*/ 329 h 460"/>
                <a:gd name="T4" fmla="*/ 1136 w 1416"/>
                <a:gd name="T5" fmla="*/ 69 h 460"/>
                <a:gd name="T6" fmla="*/ 1205 w 1416"/>
                <a:gd name="T7" fmla="*/ 22 h 460"/>
                <a:gd name="T8" fmla="*/ 1251 w 1416"/>
                <a:gd name="T9" fmla="*/ 5 h 460"/>
                <a:gd name="T10" fmla="*/ 1300 w 1416"/>
                <a:gd name="T11" fmla="*/ 0 h 460"/>
                <a:gd name="T12" fmla="*/ 1369 w 1416"/>
                <a:gd name="T13" fmla="*/ 22 h 460"/>
                <a:gd name="T14" fmla="*/ 1410 w 1416"/>
                <a:gd name="T15" fmla="*/ 46 h 460"/>
                <a:gd name="T16" fmla="*/ 1416 w 1416"/>
                <a:gd name="T17" fmla="*/ 90 h 460"/>
                <a:gd name="T18" fmla="*/ 1399 w 1416"/>
                <a:gd name="T19" fmla="*/ 90 h 460"/>
                <a:gd name="T20" fmla="*/ 1375 w 1416"/>
                <a:gd name="T21" fmla="*/ 375 h 460"/>
                <a:gd name="T22" fmla="*/ 1130 w 1416"/>
                <a:gd name="T23" fmla="*/ 380 h 460"/>
                <a:gd name="T24" fmla="*/ 1113 w 1416"/>
                <a:gd name="T25" fmla="*/ 460 h 460"/>
                <a:gd name="T26" fmla="*/ 0 w 1416"/>
                <a:gd name="T27" fmla="*/ 460 h 4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6"/>
                <a:gd name="T43" fmla="*/ 0 h 460"/>
                <a:gd name="T44" fmla="*/ 1416 w 1416"/>
                <a:gd name="T45" fmla="*/ 460 h 4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6" h="460">
                  <a:moveTo>
                    <a:pt x="0" y="460"/>
                  </a:moveTo>
                  <a:lnTo>
                    <a:pt x="582" y="329"/>
                  </a:lnTo>
                  <a:lnTo>
                    <a:pt x="1136" y="69"/>
                  </a:lnTo>
                  <a:lnTo>
                    <a:pt x="1205" y="22"/>
                  </a:lnTo>
                  <a:lnTo>
                    <a:pt x="1251" y="5"/>
                  </a:lnTo>
                  <a:lnTo>
                    <a:pt x="1300" y="0"/>
                  </a:lnTo>
                  <a:lnTo>
                    <a:pt x="1369" y="22"/>
                  </a:lnTo>
                  <a:lnTo>
                    <a:pt x="1410" y="46"/>
                  </a:lnTo>
                  <a:lnTo>
                    <a:pt x="1416" y="90"/>
                  </a:lnTo>
                  <a:lnTo>
                    <a:pt x="1399" y="90"/>
                  </a:lnTo>
                  <a:lnTo>
                    <a:pt x="1375" y="375"/>
                  </a:lnTo>
                  <a:lnTo>
                    <a:pt x="1130" y="380"/>
                  </a:lnTo>
                  <a:lnTo>
                    <a:pt x="1113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5" name="Freeform 222"/>
            <p:cNvSpPr>
              <a:spLocks noChangeAspect="1"/>
            </p:cNvSpPr>
            <p:nvPr/>
          </p:nvSpPr>
          <p:spPr bwMode="auto">
            <a:xfrm>
              <a:off x="6354" y="1532"/>
              <a:ext cx="593" cy="62"/>
            </a:xfrm>
            <a:custGeom>
              <a:avLst/>
              <a:gdLst>
                <a:gd name="T0" fmla="*/ 0 w 593"/>
                <a:gd name="T1" fmla="*/ 18 h 62"/>
                <a:gd name="T2" fmla="*/ 115 w 593"/>
                <a:gd name="T3" fmla="*/ 5 h 62"/>
                <a:gd name="T4" fmla="*/ 275 w 593"/>
                <a:gd name="T5" fmla="*/ 0 h 62"/>
                <a:gd name="T6" fmla="*/ 451 w 593"/>
                <a:gd name="T7" fmla="*/ 5 h 62"/>
                <a:gd name="T8" fmla="*/ 565 w 593"/>
                <a:gd name="T9" fmla="*/ 18 h 62"/>
                <a:gd name="T10" fmla="*/ 593 w 593"/>
                <a:gd name="T11" fmla="*/ 22 h 62"/>
                <a:gd name="T12" fmla="*/ 582 w 593"/>
                <a:gd name="T13" fmla="*/ 35 h 62"/>
                <a:gd name="T14" fmla="*/ 537 w 593"/>
                <a:gd name="T15" fmla="*/ 44 h 62"/>
                <a:gd name="T16" fmla="*/ 496 w 593"/>
                <a:gd name="T17" fmla="*/ 51 h 62"/>
                <a:gd name="T18" fmla="*/ 371 w 593"/>
                <a:gd name="T19" fmla="*/ 62 h 62"/>
                <a:gd name="T20" fmla="*/ 223 w 593"/>
                <a:gd name="T21" fmla="*/ 56 h 62"/>
                <a:gd name="T22" fmla="*/ 132 w 593"/>
                <a:gd name="T23" fmla="*/ 47 h 62"/>
                <a:gd name="T24" fmla="*/ 52 w 593"/>
                <a:gd name="T25" fmla="*/ 35 h 62"/>
                <a:gd name="T26" fmla="*/ 0 w 593"/>
                <a:gd name="T27" fmla="*/ 18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3"/>
                <a:gd name="T43" fmla="*/ 0 h 62"/>
                <a:gd name="T44" fmla="*/ 593 w 593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3" h="62">
                  <a:moveTo>
                    <a:pt x="0" y="18"/>
                  </a:moveTo>
                  <a:lnTo>
                    <a:pt x="115" y="5"/>
                  </a:lnTo>
                  <a:lnTo>
                    <a:pt x="275" y="0"/>
                  </a:lnTo>
                  <a:lnTo>
                    <a:pt x="451" y="5"/>
                  </a:lnTo>
                  <a:lnTo>
                    <a:pt x="565" y="18"/>
                  </a:lnTo>
                  <a:lnTo>
                    <a:pt x="593" y="22"/>
                  </a:lnTo>
                  <a:lnTo>
                    <a:pt x="582" y="35"/>
                  </a:lnTo>
                  <a:lnTo>
                    <a:pt x="537" y="44"/>
                  </a:lnTo>
                  <a:lnTo>
                    <a:pt x="496" y="51"/>
                  </a:lnTo>
                  <a:lnTo>
                    <a:pt x="371" y="62"/>
                  </a:lnTo>
                  <a:lnTo>
                    <a:pt x="223" y="56"/>
                  </a:lnTo>
                  <a:lnTo>
                    <a:pt x="132" y="47"/>
                  </a:lnTo>
                  <a:lnTo>
                    <a:pt x="52" y="3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6" name="Freeform 223"/>
            <p:cNvSpPr>
              <a:spLocks noChangeAspect="1"/>
            </p:cNvSpPr>
            <p:nvPr/>
          </p:nvSpPr>
          <p:spPr bwMode="auto">
            <a:xfrm>
              <a:off x="6576" y="1213"/>
              <a:ext cx="287" cy="17"/>
            </a:xfrm>
            <a:custGeom>
              <a:avLst/>
              <a:gdLst>
                <a:gd name="T0" fmla="*/ 0 w 287"/>
                <a:gd name="T1" fmla="*/ 0 h 17"/>
                <a:gd name="T2" fmla="*/ 70 w 287"/>
                <a:gd name="T3" fmla="*/ 17 h 17"/>
                <a:gd name="T4" fmla="*/ 287 w 287"/>
                <a:gd name="T5" fmla="*/ 17 h 17"/>
                <a:gd name="T6" fmla="*/ 0 60000 65536"/>
                <a:gd name="T7" fmla="*/ 0 60000 65536"/>
                <a:gd name="T8" fmla="*/ 0 60000 65536"/>
                <a:gd name="T9" fmla="*/ 0 w 287"/>
                <a:gd name="T10" fmla="*/ 0 h 17"/>
                <a:gd name="T11" fmla="*/ 287 w 28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17">
                  <a:moveTo>
                    <a:pt x="0" y="0"/>
                  </a:moveTo>
                  <a:lnTo>
                    <a:pt x="70" y="17"/>
                  </a:lnTo>
                  <a:lnTo>
                    <a:pt x="287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Line 224"/>
            <p:cNvSpPr>
              <a:spLocks noChangeAspect="1" noChangeShapeType="1"/>
            </p:cNvSpPr>
            <p:nvPr/>
          </p:nvSpPr>
          <p:spPr bwMode="auto">
            <a:xfrm>
              <a:off x="6086" y="1447"/>
              <a:ext cx="65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896" name="Group 225"/>
            <p:cNvGrpSpPr>
              <a:grpSpLocks noChangeAspect="1"/>
            </p:cNvGrpSpPr>
            <p:nvPr/>
          </p:nvGrpSpPr>
          <p:grpSpPr bwMode="auto">
            <a:xfrm>
              <a:off x="4009" y="1590"/>
              <a:ext cx="435" cy="123"/>
              <a:chOff x="4009" y="1590"/>
              <a:chExt cx="435" cy="123"/>
            </a:xfrm>
          </p:grpSpPr>
          <p:sp>
            <p:nvSpPr>
              <p:cNvPr id="17517" name="Freeform 226"/>
              <p:cNvSpPr>
                <a:spLocks noChangeAspect="1"/>
              </p:cNvSpPr>
              <p:nvPr/>
            </p:nvSpPr>
            <p:spPr bwMode="auto">
              <a:xfrm>
                <a:off x="4009" y="1590"/>
                <a:ext cx="435" cy="123"/>
              </a:xfrm>
              <a:custGeom>
                <a:avLst/>
                <a:gdLst>
                  <a:gd name="T0" fmla="*/ 169 w 435"/>
                  <a:gd name="T1" fmla="*/ 0 h 123"/>
                  <a:gd name="T2" fmla="*/ 84 w 435"/>
                  <a:gd name="T3" fmla="*/ 49 h 123"/>
                  <a:gd name="T4" fmla="*/ 0 w 435"/>
                  <a:gd name="T5" fmla="*/ 110 h 123"/>
                  <a:gd name="T6" fmla="*/ 265 w 435"/>
                  <a:gd name="T7" fmla="*/ 123 h 123"/>
                  <a:gd name="T8" fmla="*/ 337 w 435"/>
                  <a:gd name="T9" fmla="*/ 111 h 123"/>
                  <a:gd name="T10" fmla="*/ 342 w 435"/>
                  <a:gd name="T11" fmla="*/ 111 h 123"/>
                  <a:gd name="T12" fmla="*/ 397 w 435"/>
                  <a:gd name="T13" fmla="*/ 100 h 123"/>
                  <a:gd name="T14" fmla="*/ 435 w 435"/>
                  <a:gd name="T15" fmla="*/ 13 h 123"/>
                  <a:gd name="T16" fmla="*/ 380 w 435"/>
                  <a:gd name="T17" fmla="*/ 6 h 123"/>
                  <a:gd name="T18" fmla="*/ 330 w 435"/>
                  <a:gd name="T19" fmla="*/ 0 h 123"/>
                  <a:gd name="T20" fmla="*/ 169 w 435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5"/>
                  <a:gd name="T34" fmla="*/ 0 h 123"/>
                  <a:gd name="T35" fmla="*/ 435 w 435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5" h="123">
                    <a:moveTo>
                      <a:pt x="169" y="0"/>
                    </a:moveTo>
                    <a:lnTo>
                      <a:pt x="84" y="49"/>
                    </a:lnTo>
                    <a:lnTo>
                      <a:pt x="0" y="110"/>
                    </a:lnTo>
                    <a:lnTo>
                      <a:pt x="265" y="123"/>
                    </a:lnTo>
                    <a:lnTo>
                      <a:pt x="337" y="111"/>
                    </a:lnTo>
                    <a:lnTo>
                      <a:pt x="342" y="111"/>
                    </a:lnTo>
                    <a:lnTo>
                      <a:pt x="397" y="100"/>
                    </a:lnTo>
                    <a:lnTo>
                      <a:pt x="435" y="13"/>
                    </a:lnTo>
                    <a:lnTo>
                      <a:pt x="380" y="6"/>
                    </a:lnTo>
                    <a:lnTo>
                      <a:pt x="330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" name="Line 227"/>
              <p:cNvSpPr>
                <a:spLocks noChangeAspect="1" noChangeShapeType="1"/>
              </p:cNvSpPr>
              <p:nvPr/>
            </p:nvSpPr>
            <p:spPr bwMode="auto">
              <a:xfrm>
                <a:off x="4397" y="1601"/>
                <a:ext cx="1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99" name="Line 228"/>
            <p:cNvSpPr>
              <a:spLocks noChangeAspect="1" noChangeShapeType="1"/>
            </p:cNvSpPr>
            <p:nvPr/>
          </p:nvSpPr>
          <p:spPr bwMode="auto">
            <a:xfrm>
              <a:off x="4804" y="1916"/>
              <a:ext cx="17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0" name="Freeform 229"/>
            <p:cNvSpPr>
              <a:spLocks noChangeAspect="1"/>
            </p:cNvSpPr>
            <p:nvPr/>
          </p:nvSpPr>
          <p:spPr bwMode="auto">
            <a:xfrm>
              <a:off x="6388" y="1600"/>
              <a:ext cx="198" cy="84"/>
            </a:xfrm>
            <a:custGeom>
              <a:avLst/>
              <a:gdLst>
                <a:gd name="T0" fmla="*/ 0 w 198"/>
                <a:gd name="T1" fmla="*/ 1 h 84"/>
                <a:gd name="T2" fmla="*/ 58 w 198"/>
                <a:gd name="T3" fmla="*/ 84 h 84"/>
                <a:gd name="T4" fmla="*/ 198 w 198"/>
                <a:gd name="T5" fmla="*/ 82 h 84"/>
                <a:gd name="T6" fmla="*/ 198 w 198"/>
                <a:gd name="T7" fmla="*/ 0 h 84"/>
                <a:gd name="T8" fmla="*/ 0 w 198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84"/>
                <a:gd name="T17" fmla="*/ 198 w 19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84">
                  <a:moveTo>
                    <a:pt x="0" y="1"/>
                  </a:moveTo>
                  <a:lnTo>
                    <a:pt x="58" y="84"/>
                  </a:lnTo>
                  <a:lnTo>
                    <a:pt x="198" y="82"/>
                  </a:lnTo>
                  <a:lnTo>
                    <a:pt x="19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1" name="Freeform 230"/>
            <p:cNvSpPr>
              <a:spLocks noChangeAspect="1"/>
            </p:cNvSpPr>
            <p:nvPr/>
          </p:nvSpPr>
          <p:spPr bwMode="auto">
            <a:xfrm>
              <a:off x="4417" y="1622"/>
              <a:ext cx="2388" cy="361"/>
            </a:xfrm>
            <a:custGeom>
              <a:avLst/>
              <a:gdLst>
                <a:gd name="T0" fmla="*/ 320 w 2388"/>
                <a:gd name="T1" fmla="*/ 30 h 361"/>
                <a:gd name="T2" fmla="*/ 159 w 2388"/>
                <a:gd name="T3" fmla="*/ 35 h 361"/>
                <a:gd name="T4" fmla="*/ 103 w 2388"/>
                <a:gd name="T5" fmla="*/ 42 h 361"/>
                <a:gd name="T6" fmla="*/ 62 w 2388"/>
                <a:gd name="T7" fmla="*/ 49 h 361"/>
                <a:gd name="T8" fmla="*/ 37 w 2388"/>
                <a:gd name="T9" fmla="*/ 56 h 361"/>
                <a:gd name="T10" fmla="*/ 21 w 2388"/>
                <a:gd name="T11" fmla="*/ 68 h 361"/>
                <a:gd name="T12" fmla="*/ 10 w 2388"/>
                <a:gd name="T13" fmla="*/ 83 h 361"/>
                <a:gd name="T14" fmla="*/ 3 w 2388"/>
                <a:gd name="T15" fmla="*/ 104 h 361"/>
                <a:gd name="T16" fmla="*/ 0 w 2388"/>
                <a:gd name="T17" fmla="*/ 132 h 361"/>
                <a:gd name="T18" fmla="*/ 0 w 2388"/>
                <a:gd name="T19" fmla="*/ 219 h 361"/>
                <a:gd name="T20" fmla="*/ 3 w 2388"/>
                <a:gd name="T21" fmla="*/ 242 h 361"/>
                <a:gd name="T22" fmla="*/ 10 w 2388"/>
                <a:gd name="T23" fmla="*/ 260 h 361"/>
                <a:gd name="T24" fmla="*/ 27 w 2388"/>
                <a:gd name="T25" fmla="*/ 269 h 361"/>
                <a:gd name="T26" fmla="*/ 56 w 2388"/>
                <a:gd name="T27" fmla="*/ 274 h 361"/>
                <a:gd name="T28" fmla="*/ 84 w 2388"/>
                <a:gd name="T29" fmla="*/ 277 h 361"/>
                <a:gd name="T30" fmla="*/ 170 w 2388"/>
                <a:gd name="T31" fmla="*/ 280 h 361"/>
                <a:gd name="T32" fmla="*/ 292 w 2388"/>
                <a:gd name="T33" fmla="*/ 287 h 361"/>
                <a:gd name="T34" fmla="*/ 427 w 2388"/>
                <a:gd name="T35" fmla="*/ 296 h 361"/>
                <a:gd name="T36" fmla="*/ 600 w 2388"/>
                <a:gd name="T37" fmla="*/ 307 h 361"/>
                <a:gd name="T38" fmla="*/ 735 w 2388"/>
                <a:gd name="T39" fmla="*/ 314 h 361"/>
                <a:gd name="T40" fmla="*/ 838 w 2388"/>
                <a:gd name="T41" fmla="*/ 316 h 361"/>
                <a:gd name="T42" fmla="*/ 937 w 2388"/>
                <a:gd name="T43" fmla="*/ 327 h 361"/>
                <a:gd name="T44" fmla="*/ 1062 w 2388"/>
                <a:gd name="T45" fmla="*/ 344 h 361"/>
                <a:gd name="T46" fmla="*/ 1131 w 2388"/>
                <a:gd name="T47" fmla="*/ 359 h 361"/>
                <a:gd name="T48" fmla="*/ 1187 w 2388"/>
                <a:gd name="T49" fmla="*/ 361 h 361"/>
                <a:gd name="T50" fmla="*/ 1221 w 2388"/>
                <a:gd name="T51" fmla="*/ 337 h 361"/>
                <a:gd name="T52" fmla="*/ 1303 w 2388"/>
                <a:gd name="T53" fmla="*/ 304 h 361"/>
                <a:gd name="T54" fmla="*/ 1268 w 2388"/>
                <a:gd name="T55" fmla="*/ 316 h 361"/>
                <a:gd name="T56" fmla="*/ 1355 w 2388"/>
                <a:gd name="T57" fmla="*/ 299 h 361"/>
                <a:gd name="T58" fmla="*/ 1449 w 2388"/>
                <a:gd name="T59" fmla="*/ 284 h 361"/>
                <a:gd name="T60" fmla="*/ 1626 w 2388"/>
                <a:gd name="T61" fmla="*/ 263 h 361"/>
                <a:gd name="T62" fmla="*/ 1762 w 2388"/>
                <a:gd name="T63" fmla="*/ 253 h 361"/>
                <a:gd name="T64" fmla="*/ 1901 w 2388"/>
                <a:gd name="T65" fmla="*/ 240 h 361"/>
                <a:gd name="T66" fmla="*/ 2002 w 2388"/>
                <a:gd name="T67" fmla="*/ 229 h 361"/>
                <a:gd name="T68" fmla="*/ 2090 w 2388"/>
                <a:gd name="T69" fmla="*/ 214 h 361"/>
                <a:gd name="T70" fmla="*/ 2191 w 2388"/>
                <a:gd name="T71" fmla="*/ 191 h 361"/>
                <a:gd name="T72" fmla="*/ 2279 w 2388"/>
                <a:gd name="T73" fmla="*/ 158 h 361"/>
                <a:gd name="T74" fmla="*/ 2327 w 2388"/>
                <a:gd name="T75" fmla="*/ 129 h 361"/>
                <a:gd name="T76" fmla="*/ 2388 w 2388"/>
                <a:gd name="T77" fmla="*/ 72 h 361"/>
                <a:gd name="T78" fmla="*/ 2286 w 2388"/>
                <a:gd name="T79" fmla="*/ 72 h 361"/>
                <a:gd name="T80" fmla="*/ 2166 w 2388"/>
                <a:gd name="T81" fmla="*/ 61 h 361"/>
                <a:gd name="T82" fmla="*/ 2023 w 2388"/>
                <a:gd name="T83" fmla="*/ 53 h 361"/>
                <a:gd name="T84" fmla="*/ 2006 w 2388"/>
                <a:gd name="T85" fmla="*/ 13 h 361"/>
                <a:gd name="T86" fmla="*/ 1927 w 2388"/>
                <a:gd name="T87" fmla="*/ 13 h 361"/>
                <a:gd name="T88" fmla="*/ 1692 w 2388"/>
                <a:gd name="T89" fmla="*/ 8 h 361"/>
                <a:gd name="T90" fmla="*/ 1449 w 2388"/>
                <a:gd name="T91" fmla="*/ 2 h 361"/>
                <a:gd name="T92" fmla="*/ 1046 w 2388"/>
                <a:gd name="T93" fmla="*/ 0 h 361"/>
                <a:gd name="T94" fmla="*/ 683 w 2388"/>
                <a:gd name="T95" fmla="*/ 12 h 361"/>
                <a:gd name="T96" fmla="*/ 483 w 2388"/>
                <a:gd name="T97" fmla="*/ 23 h 361"/>
                <a:gd name="T98" fmla="*/ 320 w 2388"/>
                <a:gd name="T99" fmla="*/ 30 h 3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88"/>
                <a:gd name="T151" fmla="*/ 0 h 361"/>
                <a:gd name="T152" fmla="*/ 2388 w 2388"/>
                <a:gd name="T153" fmla="*/ 361 h 3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88" h="361">
                  <a:moveTo>
                    <a:pt x="320" y="30"/>
                  </a:moveTo>
                  <a:lnTo>
                    <a:pt x="159" y="35"/>
                  </a:lnTo>
                  <a:lnTo>
                    <a:pt x="103" y="42"/>
                  </a:lnTo>
                  <a:lnTo>
                    <a:pt x="62" y="49"/>
                  </a:lnTo>
                  <a:lnTo>
                    <a:pt x="37" y="56"/>
                  </a:lnTo>
                  <a:lnTo>
                    <a:pt x="21" y="68"/>
                  </a:lnTo>
                  <a:lnTo>
                    <a:pt x="10" y="83"/>
                  </a:lnTo>
                  <a:lnTo>
                    <a:pt x="3" y="104"/>
                  </a:lnTo>
                  <a:lnTo>
                    <a:pt x="0" y="132"/>
                  </a:lnTo>
                  <a:lnTo>
                    <a:pt x="0" y="219"/>
                  </a:lnTo>
                  <a:lnTo>
                    <a:pt x="3" y="242"/>
                  </a:lnTo>
                  <a:lnTo>
                    <a:pt x="10" y="260"/>
                  </a:lnTo>
                  <a:lnTo>
                    <a:pt x="27" y="269"/>
                  </a:lnTo>
                  <a:lnTo>
                    <a:pt x="56" y="274"/>
                  </a:lnTo>
                  <a:lnTo>
                    <a:pt x="84" y="277"/>
                  </a:lnTo>
                  <a:lnTo>
                    <a:pt x="170" y="280"/>
                  </a:lnTo>
                  <a:lnTo>
                    <a:pt x="292" y="287"/>
                  </a:lnTo>
                  <a:lnTo>
                    <a:pt x="427" y="296"/>
                  </a:lnTo>
                  <a:lnTo>
                    <a:pt x="600" y="307"/>
                  </a:lnTo>
                  <a:lnTo>
                    <a:pt x="735" y="314"/>
                  </a:lnTo>
                  <a:lnTo>
                    <a:pt x="838" y="316"/>
                  </a:lnTo>
                  <a:lnTo>
                    <a:pt x="937" y="327"/>
                  </a:lnTo>
                  <a:lnTo>
                    <a:pt x="1062" y="344"/>
                  </a:lnTo>
                  <a:lnTo>
                    <a:pt x="1131" y="359"/>
                  </a:lnTo>
                  <a:lnTo>
                    <a:pt x="1187" y="361"/>
                  </a:lnTo>
                  <a:lnTo>
                    <a:pt x="1221" y="337"/>
                  </a:lnTo>
                  <a:lnTo>
                    <a:pt x="1303" y="304"/>
                  </a:lnTo>
                  <a:lnTo>
                    <a:pt x="1268" y="316"/>
                  </a:lnTo>
                  <a:lnTo>
                    <a:pt x="1355" y="299"/>
                  </a:lnTo>
                  <a:lnTo>
                    <a:pt x="1449" y="284"/>
                  </a:lnTo>
                  <a:lnTo>
                    <a:pt x="1626" y="263"/>
                  </a:lnTo>
                  <a:lnTo>
                    <a:pt x="1762" y="253"/>
                  </a:lnTo>
                  <a:lnTo>
                    <a:pt x="1901" y="240"/>
                  </a:lnTo>
                  <a:lnTo>
                    <a:pt x="2002" y="229"/>
                  </a:lnTo>
                  <a:lnTo>
                    <a:pt x="2090" y="214"/>
                  </a:lnTo>
                  <a:lnTo>
                    <a:pt x="2191" y="191"/>
                  </a:lnTo>
                  <a:lnTo>
                    <a:pt x="2279" y="158"/>
                  </a:lnTo>
                  <a:lnTo>
                    <a:pt x="2327" y="129"/>
                  </a:lnTo>
                  <a:lnTo>
                    <a:pt x="2388" y="72"/>
                  </a:lnTo>
                  <a:lnTo>
                    <a:pt x="2286" y="72"/>
                  </a:lnTo>
                  <a:lnTo>
                    <a:pt x="2166" y="61"/>
                  </a:lnTo>
                  <a:lnTo>
                    <a:pt x="2023" y="53"/>
                  </a:lnTo>
                  <a:lnTo>
                    <a:pt x="2006" y="13"/>
                  </a:lnTo>
                  <a:lnTo>
                    <a:pt x="1927" y="13"/>
                  </a:lnTo>
                  <a:lnTo>
                    <a:pt x="1692" y="8"/>
                  </a:lnTo>
                  <a:lnTo>
                    <a:pt x="1449" y="2"/>
                  </a:lnTo>
                  <a:lnTo>
                    <a:pt x="1046" y="0"/>
                  </a:lnTo>
                  <a:lnTo>
                    <a:pt x="683" y="12"/>
                  </a:lnTo>
                  <a:lnTo>
                    <a:pt x="483" y="23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897" name="Group 231"/>
            <p:cNvGrpSpPr>
              <a:grpSpLocks noChangeAspect="1"/>
            </p:cNvGrpSpPr>
            <p:nvPr/>
          </p:nvGrpSpPr>
          <p:grpSpPr bwMode="auto">
            <a:xfrm>
              <a:off x="4761" y="1718"/>
              <a:ext cx="79" cy="96"/>
              <a:chOff x="4761" y="1718"/>
              <a:chExt cx="79" cy="96"/>
            </a:xfrm>
          </p:grpSpPr>
          <p:sp>
            <p:nvSpPr>
              <p:cNvPr id="17515" name="Rectangle 232"/>
              <p:cNvSpPr>
                <a:spLocks noChangeAspect="1" noChangeArrowheads="1"/>
              </p:cNvSpPr>
              <p:nvPr/>
            </p:nvSpPr>
            <p:spPr bwMode="auto">
              <a:xfrm>
                <a:off x="4766" y="1718"/>
                <a:ext cx="69" cy="96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" name="Freeform 233"/>
              <p:cNvSpPr>
                <a:spLocks noChangeAspect="1"/>
              </p:cNvSpPr>
              <p:nvPr/>
            </p:nvSpPr>
            <p:spPr bwMode="auto">
              <a:xfrm>
                <a:off x="4761" y="1752"/>
                <a:ext cx="79" cy="23"/>
              </a:xfrm>
              <a:custGeom>
                <a:avLst/>
                <a:gdLst>
                  <a:gd name="T0" fmla="*/ 2 w 79"/>
                  <a:gd name="T1" fmla="*/ 0 h 23"/>
                  <a:gd name="T2" fmla="*/ 79 w 79"/>
                  <a:gd name="T3" fmla="*/ 0 h 23"/>
                  <a:gd name="T4" fmla="*/ 79 w 79"/>
                  <a:gd name="T5" fmla="*/ 23 h 23"/>
                  <a:gd name="T6" fmla="*/ 0 w 79"/>
                  <a:gd name="T7" fmla="*/ 23 h 23"/>
                  <a:gd name="T8" fmla="*/ 2 w 7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3"/>
                  <a:gd name="T17" fmla="*/ 79 w 7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3">
                    <a:moveTo>
                      <a:pt x="2" y="0"/>
                    </a:moveTo>
                    <a:lnTo>
                      <a:pt x="79" y="0"/>
                    </a:lnTo>
                    <a:lnTo>
                      <a:pt x="79" y="23"/>
                    </a:lnTo>
                    <a:lnTo>
                      <a:pt x="0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898" name="Group 234"/>
            <p:cNvGrpSpPr>
              <a:grpSpLocks noChangeAspect="1"/>
            </p:cNvGrpSpPr>
            <p:nvPr/>
          </p:nvGrpSpPr>
          <p:grpSpPr bwMode="auto">
            <a:xfrm>
              <a:off x="5350" y="1726"/>
              <a:ext cx="291" cy="203"/>
              <a:chOff x="5350" y="1726"/>
              <a:chExt cx="291" cy="203"/>
            </a:xfrm>
          </p:grpSpPr>
          <p:sp>
            <p:nvSpPr>
              <p:cNvPr id="17513" name="Freeform 235"/>
              <p:cNvSpPr>
                <a:spLocks noChangeAspect="1"/>
              </p:cNvSpPr>
              <p:nvPr/>
            </p:nvSpPr>
            <p:spPr bwMode="auto">
              <a:xfrm>
                <a:off x="5447" y="1726"/>
                <a:ext cx="177" cy="97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97 h 97"/>
                  <a:gd name="T4" fmla="*/ 177 w 177"/>
                  <a:gd name="T5" fmla="*/ 97 h 97"/>
                  <a:gd name="T6" fmla="*/ 85 w 177"/>
                  <a:gd name="T7" fmla="*/ 6 h 97"/>
                  <a:gd name="T8" fmla="*/ 0 w 17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97"/>
                  <a:gd name="T17" fmla="*/ 177 w 17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97">
                    <a:moveTo>
                      <a:pt x="0" y="0"/>
                    </a:moveTo>
                    <a:lnTo>
                      <a:pt x="0" y="97"/>
                    </a:lnTo>
                    <a:lnTo>
                      <a:pt x="177" y="97"/>
                    </a:lnTo>
                    <a:lnTo>
                      <a:pt x="8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" name="Freeform 236"/>
              <p:cNvSpPr>
                <a:spLocks noChangeAspect="1"/>
              </p:cNvSpPr>
              <p:nvPr/>
            </p:nvSpPr>
            <p:spPr bwMode="auto">
              <a:xfrm>
                <a:off x="5350" y="1823"/>
                <a:ext cx="291" cy="106"/>
              </a:xfrm>
              <a:custGeom>
                <a:avLst/>
                <a:gdLst>
                  <a:gd name="T0" fmla="*/ 97 w 291"/>
                  <a:gd name="T1" fmla="*/ 0 h 106"/>
                  <a:gd name="T2" fmla="*/ 280 w 291"/>
                  <a:gd name="T3" fmla="*/ 0 h 106"/>
                  <a:gd name="T4" fmla="*/ 291 w 291"/>
                  <a:gd name="T5" fmla="*/ 106 h 106"/>
                  <a:gd name="T6" fmla="*/ 58 w 291"/>
                  <a:gd name="T7" fmla="*/ 106 h 106"/>
                  <a:gd name="T8" fmla="*/ 0 w 291"/>
                  <a:gd name="T9" fmla="*/ 62 h 106"/>
                  <a:gd name="T10" fmla="*/ 97 w 291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06"/>
                  <a:gd name="T20" fmla="*/ 291 w 291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06">
                    <a:moveTo>
                      <a:pt x="97" y="0"/>
                    </a:moveTo>
                    <a:lnTo>
                      <a:pt x="280" y="0"/>
                    </a:lnTo>
                    <a:lnTo>
                      <a:pt x="291" y="106"/>
                    </a:lnTo>
                    <a:lnTo>
                      <a:pt x="58" y="106"/>
                    </a:lnTo>
                    <a:lnTo>
                      <a:pt x="0" y="6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04" name="Line 237"/>
            <p:cNvSpPr>
              <a:spLocks noChangeAspect="1" noChangeShapeType="1"/>
            </p:cNvSpPr>
            <p:nvPr/>
          </p:nvSpPr>
          <p:spPr bwMode="auto">
            <a:xfrm>
              <a:off x="4469" y="1681"/>
              <a:ext cx="1" cy="2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Freeform 238"/>
            <p:cNvSpPr>
              <a:spLocks noChangeAspect="1"/>
            </p:cNvSpPr>
            <p:nvPr/>
          </p:nvSpPr>
          <p:spPr bwMode="auto">
            <a:xfrm>
              <a:off x="6165" y="1687"/>
              <a:ext cx="779" cy="39"/>
            </a:xfrm>
            <a:custGeom>
              <a:avLst/>
              <a:gdLst>
                <a:gd name="T0" fmla="*/ 35 w 779"/>
                <a:gd name="T1" fmla="*/ 0 h 39"/>
                <a:gd name="T2" fmla="*/ 779 w 779"/>
                <a:gd name="T3" fmla="*/ 1 h 39"/>
                <a:gd name="T4" fmla="*/ 777 w 779"/>
                <a:gd name="T5" fmla="*/ 38 h 39"/>
                <a:gd name="T6" fmla="*/ 31 w 779"/>
                <a:gd name="T7" fmla="*/ 39 h 39"/>
                <a:gd name="T8" fmla="*/ 13 w 779"/>
                <a:gd name="T9" fmla="*/ 34 h 39"/>
                <a:gd name="T10" fmla="*/ 0 w 779"/>
                <a:gd name="T11" fmla="*/ 22 h 39"/>
                <a:gd name="T12" fmla="*/ 8 w 779"/>
                <a:gd name="T13" fmla="*/ 1 h 39"/>
                <a:gd name="T14" fmla="*/ 35 w 779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9"/>
                <a:gd name="T25" fmla="*/ 0 h 39"/>
                <a:gd name="T26" fmla="*/ 779 w 77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9" h="39">
                  <a:moveTo>
                    <a:pt x="35" y="0"/>
                  </a:moveTo>
                  <a:lnTo>
                    <a:pt x="779" y="1"/>
                  </a:lnTo>
                  <a:lnTo>
                    <a:pt x="777" y="38"/>
                  </a:lnTo>
                  <a:lnTo>
                    <a:pt x="31" y="39"/>
                  </a:lnTo>
                  <a:lnTo>
                    <a:pt x="13" y="34"/>
                  </a:lnTo>
                  <a:lnTo>
                    <a:pt x="0" y="22"/>
                  </a:lnTo>
                  <a:lnTo>
                    <a:pt x="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899" name="Group 239"/>
            <p:cNvGrpSpPr>
              <a:grpSpLocks noChangeAspect="1"/>
            </p:cNvGrpSpPr>
            <p:nvPr/>
          </p:nvGrpSpPr>
          <p:grpSpPr bwMode="auto">
            <a:xfrm>
              <a:off x="4959" y="1705"/>
              <a:ext cx="326" cy="64"/>
              <a:chOff x="4959" y="1705"/>
              <a:chExt cx="326" cy="64"/>
            </a:xfrm>
          </p:grpSpPr>
          <p:sp>
            <p:nvSpPr>
              <p:cNvPr id="17511" name="Freeform 240"/>
              <p:cNvSpPr>
                <a:spLocks noChangeAspect="1"/>
              </p:cNvSpPr>
              <p:nvPr/>
            </p:nvSpPr>
            <p:spPr bwMode="auto">
              <a:xfrm>
                <a:off x="4959" y="1705"/>
                <a:ext cx="326" cy="60"/>
              </a:xfrm>
              <a:custGeom>
                <a:avLst/>
                <a:gdLst>
                  <a:gd name="T0" fmla="*/ 153 w 326"/>
                  <a:gd name="T1" fmla="*/ 0 h 60"/>
                  <a:gd name="T2" fmla="*/ 73 w 326"/>
                  <a:gd name="T3" fmla="*/ 0 h 60"/>
                  <a:gd name="T4" fmla="*/ 35 w 326"/>
                  <a:gd name="T5" fmla="*/ 4 h 60"/>
                  <a:gd name="T6" fmla="*/ 10 w 326"/>
                  <a:gd name="T7" fmla="*/ 12 h 60"/>
                  <a:gd name="T8" fmla="*/ 0 w 326"/>
                  <a:gd name="T9" fmla="*/ 27 h 60"/>
                  <a:gd name="T10" fmla="*/ 6 w 326"/>
                  <a:gd name="T11" fmla="*/ 46 h 60"/>
                  <a:gd name="T12" fmla="*/ 21 w 326"/>
                  <a:gd name="T13" fmla="*/ 50 h 60"/>
                  <a:gd name="T14" fmla="*/ 38 w 326"/>
                  <a:gd name="T15" fmla="*/ 54 h 60"/>
                  <a:gd name="T16" fmla="*/ 73 w 326"/>
                  <a:gd name="T17" fmla="*/ 60 h 60"/>
                  <a:gd name="T18" fmla="*/ 119 w 326"/>
                  <a:gd name="T19" fmla="*/ 60 h 60"/>
                  <a:gd name="T20" fmla="*/ 171 w 326"/>
                  <a:gd name="T21" fmla="*/ 57 h 60"/>
                  <a:gd name="T22" fmla="*/ 267 w 326"/>
                  <a:gd name="T23" fmla="*/ 47 h 60"/>
                  <a:gd name="T24" fmla="*/ 326 w 326"/>
                  <a:gd name="T25" fmla="*/ 39 h 60"/>
                  <a:gd name="T26" fmla="*/ 326 w 326"/>
                  <a:gd name="T27" fmla="*/ 21 h 60"/>
                  <a:gd name="T28" fmla="*/ 258 w 326"/>
                  <a:gd name="T29" fmla="*/ 12 h 60"/>
                  <a:gd name="T30" fmla="*/ 201 w 326"/>
                  <a:gd name="T31" fmla="*/ 6 h 60"/>
                  <a:gd name="T32" fmla="*/ 153 w 32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60"/>
                  <a:gd name="T53" fmla="*/ 326 w 32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60">
                    <a:moveTo>
                      <a:pt x="153" y="0"/>
                    </a:moveTo>
                    <a:lnTo>
                      <a:pt x="73" y="0"/>
                    </a:lnTo>
                    <a:lnTo>
                      <a:pt x="35" y="4"/>
                    </a:lnTo>
                    <a:lnTo>
                      <a:pt x="10" y="12"/>
                    </a:lnTo>
                    <a:lnTo>
                      <a:pt x="0" y="27"/>
                    </a:lnTo>
                    <a:lnTo>
                      <a:pt x="6" y="46"/>
                    </a:lnTo>
                    <a:lnTo>
                      <a:pt x="21" y="50"/>
                    </a:lnTo>
                    <a:lnTo>
                      <a:pt x="38" y="54"/>
                    </a:lnTo>
                    <a:lnTo>
                      <a:pt x="73" y="60"/>
                    </a:lnTo>
                    <a:lnTo>
                      <a:pt x="119" y="60"/>
                    </a:lnTo>
                    <a:lnTo>
                      <a:pt x="171" y="57"/>
                    </a:lnTo>
                    <a:lnTo>
                      <a:pt x="267" y="47"/>
                    </a:lnTo>
                    <a:lnTo>
                      <a:pt x="326" y="39"/>
                    </a:lnTo>
                    <a:lnTo>
                      <a:pt x="326" y="21"/>
                    </a:lnTo>
                    <a:lnTo>
                      <a:pt x="258" y="12"/>
                    </a:lnTo>
                    <a:lnTo>
                      <a:pt x="201" y="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" name="Line 241"/>
              <p:cNvSpPr>
                <a:spLocks noChangeAspect="1" noChangeShapeType="1"/>
              </p:cNvSpPr>
              <p:nvPr/>
            </p:nvSpPr>
            <p:spPr bwMode="auto">
              <a:xfrm>
                <a:off x="4995" y="1709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07" name="Freeform 242"/>
            <p:cNvSpPr>
              <a:spLocks noChangeAspect="1"/>
            </p:cNvSpPr>
            <p:nvPr/>
          </p:nvSpPr>
          <p:spPr bwMode="auto">
            <a:xfrm>
              <a:off x="4688" y="1617"/>
              <a:ext cx="1045" cy="115"/>
            </a:xfrm>
            <a:custGeom>
              <a:avLst/>
              <a:gdLst>
                <a:gd name="T0" fmla="*/ 0 w 1045"/>
                <a:gd name="T1" fmla="*/ 28 h 115"/>
                <a:gd name="T2" fmla="*/ 73 w 1045"/>
                <a:gd name="T3" fmla="*/ 17 h 115"/>
                <a:gd name="T4" fmla="*/ 141 w 1045"/>
                <a:gd name="T5" fmla="*/ 9 h 115"/>
                <a:gd name="T6" fmla="*/ 274 w 1045"/>
                <a:gd name="T7" fmla="*/ 0 h 115"/>
                <a:gd name="T8" fmla="*/ 536 w 1045"/>
                <a:gd name="T9" fmla="*/ 0 h 115"/>
                <a:gd name="T10" fmla="*/ 651 w 1045"/>
                <a:gd name="T11" fmla="*/ 11 h 115"/>
                <a:gd name="T12" fmla="*/ 714 w 1045"/>
                <a:gd name="T13" fmla="*/ 17 h 115"/>
                <a:gd name="T14" fmla="*/ 780 w 1045"/>
                <a:gd name="T15" fmla="*/ 27 h 115"/>
                <a:gd name="T16" fmla="*/ 826 w 1045"/>
                <a:gd name="T17" fmla="*/ 38 h 115"/>
                <a:gd name="T18" fmla="*/ 891 w 1045"/>
                <a:gd name="T19" fmla="*/ 53 h 115"/>
                <a:gd name="T20" fmla="*/ 987 w 1045"/>
                <a:gd name="T21" fmla="*/ 75 h 115"/>
                <a:gd name="T22" fmla="*/ 1045 w 1045"/>
                <a:gd name="T23" fmla="*/ 98 h 115"/>
                <a:gd name="T24" fmla="*/ 998 w 1045"/>
                <a:gd name="T25" fmla="*/ 104 h 115"/>
                <a:gd name="T26" fmla="*/ 947 w 1045"/>
                <a:gd name="T27" fmla="*/ 109 h 115"/>
                <a:gd name="T28" fmla="*/ 867 w 1045"/>
                <a:gd name="T29" fmla="*/ 113 h 115"/>
                <a:gd name="T30" fmla="*/ 798 w 1045"/>
                <a:gd name="T31" fmla="*/ 115 h 115"/>
                <a:gd name="T32" fmla="*/ 651 w 1045"/>
                <a:gd name="T33" fmla="*/ 115 h 115"/>
                <a:gd name="T34" fmla="*/ 480 w 1045"/>
                <a:gd name="T35" fmla="*/ 109 h 115"/>
                <a:gd name="T36" fmla="*/ 335 w 1045"/>
                <a:gd name="T37" fmla="*/ 100 h 115"/>
                <a:gd name="T38" fmla="*/ 236 w 1045"/>
                <a:gd name="T39" fmla="*/ 91 h 115"/>
                <a:gd name="T40" fmla="*/ 162 w 1045"/>
                <a:gd name="T41" fmla="*/ 77 h 115"/>
                <a:gd name="T42" fmla="*/ 86 w 1045"/>
                <a:gd name="T43" fmla="*/ 64 h 115"/>
                <a:gd name="T44" fmla="*/ 29 w 1045"/>
                <a:gd name="T45" fmla="*/ 47 h 115"/>
                <a:gd name="T46" fmla="*/ 0 w 1045"/>
                <a:gd name="T47" fmla="*/ 28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5"/>
                <a:gd name="T73" fmla="*/ 0 h 115"/>
                <a:gd name="T74" fmla="*/ 1045 w 104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5" h="115">
                  <a:moveTo>
                    <a:pt x="0" y="28"/>
                  </a:moveTo>
                  <a:lnTo>
                    <a:pt x="73" y="17"/>
                  </a:lnTo>
                  <a:lnTo>
                    <a:pt x="141" y="9"/>
                  </a:lnTo>
                  <a:lnTo>
                    <a:pt x="274" y="0"/>
                  </a:lnTo>
                  <a:lnTo>
                    <a:pt x="536" y="0"/>
                  </a:lnTo>
                  <a:lnTo>
                    <a:pt x="651" y="11"/>
                  </a:lnTo>
                  <a:lnTo>
                    <a:pt x="714" y="17"/>
                  </a:lnTo>
                  <a:lnTo>
                    <a:pt x="780" y="27"/>
                  </a:lnTo>
                  <a:lnTo>
                    <a:pt x="826" y="38"/>
                  </a:lnTo>
                  <a:lnTo>
                    <a:pt x="891" y="53"/>
                  </a:lnTo>
                  <a:lnTo>
                    <a:pt x="987" y="75"/>
                  </a:lnTo>
                  <a:lnTo>
                    <a:pt x="1045" y="98"/>
                  </a:lnTo>
                  <a:lnTo>
                    <a:pt x="998" y="104"/>
                  </a:lnTo>
                  <a:lnTo>
                    <a:pt x="947" y="109"/>
                  </a:lnTo>
                  <a:lnTo>
                    <a:pt x="867" y="113"/>
                  </a:lnTo>
                  <a:lnTo>
                    <a:pt x="798" y="115"/>
                  </a:lnTo>
                  <a:lnTo>
                    <a:pt x="651" y="115"/>
                  </a:lnTo>
                  <a:lnTo>
                    <a:pt x="480" y="109"/>
                  </a:lnTo>
                  <a:lnTo>
                    <a:pt x="335" y="100"/>
                  </a:lnTo>
                  <a:lnTo>
                    <a:pt x="236" y="91"/>
                  </a:lnTo>
                  <a:lnTo>
                    <a:pt x="162" y="77"/>
                  </a:lnTo>
                  <a:lnTo>
                    <a:pt x="86" y="64"/>
                  </a:lnTo>
                  <a:lnTo>
                    <a:pt x="29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900" name="Group 243"/>
            <p:cNvGrpSpPr>
              <a:grpSpLocks noChangeAspect="1"/>
            </p:cNvGrpSpPr>
            <p:nvPr/>
          </p:nvGrpSpPr>
          <p:grpSpPr bwMode="auto">
            <a:xfrm>
              <a:off x="3946" y="1601"/>
              <a:ext cx="491" cy="337"/>
              <a:chOff x="3946" y="1601"/>
              <a:chExt cx="491" cy="337"/>
            </a:xfrm>
          </p:grpSpPr>
          <p:sp>
            <p:nvSpPr>
              <p:cNvPr id="17509" name="Freeform 244"/>
              <p:cNvSpPr>
                <a:spLocks noChangeAspect="1"/>
              </p:cNvSpPr>
              <p:nvPr/>
            </p:nvSpPr>
            <p:spPr bwMode="auto">
              <a:xfrm>
                <a:off x="3946" y="1601"/>
                <a:ext cx="491" cy="337"/>
              </a:xfrm>
              <a:custGeom>
                <a:avLst/>
                <a:gdLst>
                  <a:gd name="T0" fmla="*/ 491 w 491"/>
                  <a:gd name="T1" fmla="*/ 0 h 337"/>
                  <a:gd name="T2" fmla="*/ 366 w 491"/>
                  <a:gd name="T3" fmla="*/ 292 h 337"/>
                  <a:gd name="T4" fmla="*/ 0 w 491"/>
                  <a:gd name="T5" fmla="*/ 292 h 337"/>
                  <a:gd name="T6" fmla="*/ 0 w 491"/>
                  <a:gd name="T7" fmla="*/ 337 h 3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1"/>
                  <a:gd name="T13" fmla="*/ 0 h 337"/>
                  <a:gd name="T14" fmla="*/ 491 w 491"/>
                  <a:gd name="T15" fmla="*/ 337 h 3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1" h="337">
                    <a:moveTo>
                      <a:pt x="491" y="0"/>
                    </a:moveTo>
                    <a:lnTo>
                      <a:pt x="366" y="292"/>
                    </a:lnTo>
                    <a:lnTo>
                      <a:pt x="0" y="292"/>
                    </a:lnTo>
                    <a:lnTo>
                      <a:pt x="0" y="3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0" name="Line 245"/>
              <p:cNvSpPr>
                <a:spLocks noChangeAspect="1" noChangeShapeType="1"/>
              </p:cNvSpPr>
              <p:nvPr/>
            </p:nvSpPr>
            <p:spPr bwMode="auto">
              <a:xfrm>
                <a:off x="4008" y="1704"/>
                <a:ext cx="1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68" name="Oval 247"/>
          <p:cNvSpPr>
            <a:spLocks noChangeArrowheads="1"/>
          </p:cNvSpPr>
          <p:nvPr/>
        </p:nvSpPr>
        <p:spPr bwMode="auto">
          <a:xfrm>
            <a:off x="395288" y="1182915"/>
            <a:ext cx="144462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22" name="Oval 250"/>
          <p:cNvSpPr>
            <a:spLocks noChangeArrowheads="1"/>
          </p:cNvSpPr>
          <p:nvPr/>
        </p:nvSpPr>
        <p:spPr bwMode="auto">
          <a:xfrm>
            <a:off x="2411413" y="1652815"/>
            <a:ext cx="144462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23" name="Oval 251"/>
          <p:cNvSpPr>
            <a:spLocks noChangeArrowheads="1"/>
          </p:cNvSpPr>
          <p:nvPr/>
        </p:nvSpPr>
        <p:spPr bwMode="auto">
          <a:xfrm>
            <a:off x="4519722" y="3232159"/>
            <a:ext cx="144462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25" name="Oval 253"/>
          <p:cNvSpPr>
            <a:spLocks noChangeArrowheads="1"/>
          </p:cNvSpPr>
          <p:nvPr/>
        </p:nvSpPr>
        <p:spPr bwMode="auto">
          <a:xfrm>
            <a:off x="6551613" y="5829527"/>
            <a:ext cx="144462" cy="180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27" name="Oval 255"/>
          <p:cNvSpPr>
            <a:spLocks noChangeArrowheads="1"/>
          </p:cNvSpPr>
          <p:nvPr/>
        </p:nvSpPr>
        <p:spPr bwMode="auto">
          <a:xfrm>
            <a:off x="2411413" y="1184502"/>
            <a:ext cx="144462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28" name="Oval 256"/>
          <p:cNvSpPr>
            <a:spLocks noChangeArrowheads="1"/>
          </p:cNvSpPr>
          <p:nvPr/>
        </p:nvSpPr>
        <p:spPr bwMode="auto">
          <a:xfrm>
            <a:off x="4488190" y="1684347"/>
            <a:ext cx="144462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29" name="Oval 257"/>
          <p:cNvSpPr>
            <a:spLocks noChangeArrowheads="1"/>
          </p:cNvSpPr>
          <p:nvPr/>
        </p:nvSpPr>
        <p:spPr bwMode="auto">
          <a:xfrm>
            <a:off x="8604250" y="5840313"/>
            <a:ext cx="144463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0" name="Oval 258"/>
          <p:cNvSpPr>
            <a:spLocks noChangeArrowheads="1"/>
          </p:cNvSpPr>
          <p:nvPr/>
        </p:nvSpPr>
        <p:spPr bwMode="auto">
          <a:xfrm>
            <a:off x="6556593" y="3237140"/>
            <a:ext cx="144463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1" name="Oval 259"/>
          <p:cNvSpPr>
            <a:spLocks noChangeArrowheads="1"/>
          </p:cNvSpPr>
          <p:nvPr/>
        </p:nvSpPr>
        <p:spPr bwMode="auto">
          <a:xfrm>
            <a:off x="4500563" y="1147990"/>
            <a:ext cx="144462" cy="180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2" name="Oval 260"/>
          <p:cNvSpPr>
            <a:spLocks noChangeArrowheads="1"/>
          </p:cNvSpPr>
          <p:nvPr/>
        </p:nvSpPr>
        <p:spPr bwMode="auto">
          <a:xfrm>
            <a:off x="6551613" y="1687740"/>
            <a:ext cx="144462" cy="180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3" name="Oval 261"/>
          <p:cNvSpPr>
            <a:spLocks noChangeArrowheads="1"/>
          </p:cNvSpPr>
          <p:nvPr/>
        </p:nvSpPr>
        <p:spPr bwMode="auto">
          <a:xfrm>
            <a:off x="8604250" y="3237140"/>
            <a:ext cx="144463" cy="180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4" name="Oval 262"/>
          <p:cNvSpPr>
            <a:spLocks noChangeArrowheads="1"/>
          </p:cNvSpPr>
          <p:nvPr/>
        </p:nvSpPr>
        <p:spPr bwMode="auto">
          <a:xfrm>
            <a:off x="6551613" y="1184502"/>
            <a:ext cx="144462" cy="180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5" name="Oval 263"/>
          <p:cNvSpPr>
            <a:spLocks noChangeArrowheads="1"/>
          </p:cNvSpPr>
          <p:nvPr/>
        </p:nvSpPr>
        <p:spPr bwMode="auto">
          <a:xfrm>
            <a:off x="8604250" y="1616302"/>
            <a:ext cx="144463" cy="180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36" name="Oval 264"/>
          <p:cNvSpPr>
            <a:spLocks noChangeArrowheads="1"/>
          </p:cNvSpPr>
          <p:nvPr/>
        </p:nvSpPr>
        <p:spPr bwMode="auto">
          <a:xfrm>
            <a:off x="8604250" y="1182915"/>
            <a:ext cx="144463" cy="18097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940" name="Freeform 268"/>
          <p:cNvSpPr>
            <a:spLocks/>
          </p:cNvSpPr>
          <p:nvPr/>
        </p:nvSpPr>
        <p:spPr bwMode="auto">
          <a:xfrm>
            <a:off x="503238" y="1255940"/>
            <a:ext cx="6121400" cy="4645025"/>
          </a:xfrm>
          <a:custGeom>
            <a:avLst/>
            <a:gdLst>
              <a:gd name="T0" fmla="*/ 0 w 3856"/>
              <a:gd name="T1" fmla="*/ 0 h 2926"/>
              <a:gd name="T2" fmla="*/ 2147483647 w 3856"/>
              <a:gd name="T3" fmla="*/ 2147483647 h 2926"/>
              <a:gd name="T4" fmla="*/ 2147483647 w 3856"/>
              <a:gd name="T5" fmla="*/ 2147483647 h 2926"/>
              <a:gd name="T6" fmla="*/ 2147483647 w 3856"/>
              <a:gd name="T7" fmla="*/ 2147483647 h 2926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2926"/>
              <a:gd name="T14" fmla="*/ 3856 w 3856"/>
              <a:gd name="T15" fmla="*/ 2926 h 2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2926">
                <a:moveTo>
                  <a:pt x="0" y="0"/>
                </a:moveTo>
                <a:cubicBezTo>
                  <a:pt x="408" y="40"/>
                  <a:pt x="817" y="80"/>
                  <a:pt x="1248" y="295"/>
                </a:cubicBezTo>
                <a:cubicBezTo>
                  <a:pt x="1679" y="510"/>
                  <a:pt x="2151" y="855"/>
                  <a:pt x="2586" y="1293"/>
                </a:cubicBezTo>
                <a:cubicBezTo>
                  <a:pt x="3021" y="1731"/>
                  <a:pt x="3438" y="2328"/>
                  <a:pt x="3856" y="2926"/>
                </a:cubicBezTo>
              </a:path>
            </a:pathLst>
          </a:cu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941" name="Freeform 269"/>
          <p:cNvSpPr>
            <a:spLocks/>
          </p:cNvSpPr>
          <p:nvPr/>
        </p:nvSpPr>
        <p:spPr bwMode="auto">
          <a:xfrm>
            <a:off x="2484438" y="1255940"/>
            <a:ext cx="6121400" cy="4645025"/>
          </a:xfrm>
          <a:custGeom>
            <a:avLst/>
            <a:gdLst>
              <a:gd name="T0" fmla="*/ 0 w 3856"/>
              <a:gd name="T1" fmla="*/ 0 h 2926"/>
              <a:gd name="T2" fmla="*/ 2147483647 w 3856"/>
              <a:gd name="T3" fmla="*/ 2147483647 h 2926"/>
              <a:gd name="T4" fmla="*/ 2147483647 w 3856"/>
              <a:gd name="T5" fmla="*/ 2147483647 h 2926"/>
              <a:gd name="T6" fmla="*/ 2147483647 w 3856"/>
              <a:gd name="T7" fmla="*/ 2147483647 h 2926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2926"/>
              <a:gd name="T14" fmla="*/ 3856 w 3856"/>
              <a:gd name="T15" fmla="*/ 2926 h 2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2926">
                <a:moveTo>
                  <a:pt x="0" y="0"/>
                </a:moveTo>
                <a:cubicBezTo>
                  <a:pt x="408" y="40"/>
                  <a:pt x="817" y="80"/>
                  <a:pt x="1248" y="295"/>
                </a:cubicBezTo>
                <a:cubicBezTo>
                  <a:pt x="1679" y="510"/>
                  <a:pt x="2151" y="855"/>
                  <a:pt x="2586" y="1293"/>
                </a:cubicBezTo>
                <a:cubicBezTo>
                  <a:pt x="3021" y="1731"/>
                  <a:pt x="3438" y="2328"/>
                  <a:pt x="3856" y="2926"/>
                </a:cubicBezTo>
              </a:path>
            </a:pathLst>
          </a:custGeom>
          <a:noFill/>
          <a:ln w="31750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943" name="Freeform 271"/>
          <p:cNvSpPr>
            <a:spLocks/>
          </p:cNvSpPr>
          <p:nvPr/>
        </p:nvSpPr>
        <p:spPr bwMode="auto">
          <a:xfrm>
            <a:off x="4643438" y="1292452"/>
            <a:ext cx="6121400" cy="4645025"/>
          </a:xfrm>
          <a:custGeom>
            <a:avLst/>
            <a:gdLst>
              <a:gd name="T0" fmla="*/ 0 w 3856"/>
              <a:gd name="T1" fmla="*/ 0 h 2926"/>
              <a:gd name="T2" fmla="*/ 2147483647 w 3856"/>
              <a:gd name="T3" fmla="*/ 2147483647 h 2926"/>
              <a:gd name="T4" fmla="*/ 2147483647 w 3856"/>
              <a:gd name="T5" fmla="*/ 2147483647 h 2926"/>
              <a:gd name="T6" fmla="*/ 2147483647 w 3856"/>
              <a:gd name="T7" fmla="*/ 2147483647 h 2926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2926"/>
              <a:gd name="T14" fmla="*/ 3856 w 3856"/>
              <a:gd name="T15" fmla="*/ 2926 h 2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2926">
                <a:moveTo>
                  <a:pt x="0" y="0"/>
                </a:moveTo>
                <a:cubicBezTo>
                  <a:pt x="408" y="40"/>
                  <a:pt x="817" y="80"/>
                  <a:pt x="1248" y="295"/>
                </a:cubicBezTo>
                <a:cubicBezTo>
                  <a:pt x="1679" y="510"/>
                  <a:pt x="2151" y="855"/>
                  <a:pt x="2586" y="1293"/>
                </a:cubicBezTo>
                <a:cubicBezTo>
                  <a:pt x="3021" y="1731"/>
                  <a:pt x="3438" y="2328"/>
                  <a:pt x="3856" y="2926"/>
                </a:cubicBezTo>
              </a:path>
            </a:pathLst>
          </a:custGeom>
          <a:noFill/>
          <a:ln w="3175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944" name="Freeform 272"/>
          <p:cNvSpPr>
            <a:spLocks/>
          </p:cNvSpPr>
          <p:nvPr/>
        </p:nvSpPr>
        <p:spPr bwMode="auto">
          <a:xfrm>
            <a:off x="6588125" y="1221015"/>
            <a:ext cx="6121400" cy="4645025"/>
          </a:xfrm>
          <a:custGeom>
            <a:avLst/>
            <a:gdLst>
              <a:gd name="T0" fmla="*/ 0 w 3856"/>
              <a:gd name="T1" fmla="*/ 0 h 2926"/>
              <a:gd name="T2" fmla="*/ 2147483647 w 3856"/>
              <a:gd name="T3" fmla="*/ 2147483647 h 2926"/>
              <a:gd name="T4" fmla="*/ 2147483647 w 3856"/>
              <a:gd name="T5" fmla="*/ 2147483647 h 2926"/>
              <a:gd name="T6" fmla="*/ 2147483647 w 3856"/>
              <a:gd name="T7" fmla="*/ 2147483647 h 2926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2926"/>
              <a:gd name="T14" fmla="*/ 3856 w 3856"/>
              <a:gd name="T15" fmla="*/ 2926 h 2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2926">
                <a:moveTo>
                  <a:pt x="0" y="0"/>
                </a:moveTo>
                <a:cubicBezTo>
                  <a:pt x="408" y="40"/>
                  <a:pt x="817" y="80"/>
                  <a:pt x="1248" y="295"/>
                </a:cubicBezTo>
                <a:cubicBezTo>
                  <a:pt x="1679" y="510"/>
                  <a:pt x="2151" y="855"/>
                  <a:pt x="2586" y="1293"/>
                </a:cubicBezTo>
                <a:cubicBezTo>
                  <a:pt x="3021" y="1731"/>
                  <a:pt x="3438" y="2328"/>
                  <a:pt x="3856" y="2926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6391288" y="785794"/>
            <a:ext cx="500066" cy="5572164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20604" y="1462604"/>
          <a:ext cx="649265" cy="57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公式" r:id="rId4" imgW="444240" imgH="393480" progId="Equation.3">
                  <p:embed/>
                </p:oleObj>
              </mc:Choice>
              <mc:Fallback>
                <p:oleObj name="公式" r:id="rId4" imgW="444240" imgH="393480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" y="1462604"/>
                        <a:ext cx="649265" cy="572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3036359"/>
          <a:ext cx="68738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公式" r:id="rId6" imgW="469800" imgH="393480" progId="Equation.3">
                  <p:embed/>
                </p:oleObj>
              </mc:Choice>
              <mc:Fallback>
                <p:oleObj name="公式" r:id="rId6" imgW="469800" imgH="39348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36359"/>
                        <a:ext cx="68738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0" y="5643578"/>
          <a:ext cx="669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公式" r:id="rId8" imgW="457200" imgH="393480" progId="Equation.3">
                  <p:embed/>
                </p:oleObj>
              </mc:Choice>
              <mc:Fallback>
                <p:oleObj name="公式" r:id="rId8" imgW="457200" imgH="39348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43578"/>
                        <a:ext cx="6699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198426" y="857232"/>
          <a:ext cx="495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公式" r:id="rId10" imgW="279360" imgH="228600" progId="Equation.3">
                  <p:embed/>
                </p:oleObj>
              </mc:Choice>
              <mc:Fallback>
                <p:oleObj name="公式" r:id="rId10" imgW="279360" imgH="228600" progId="Equation.3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426" y="857232"/>
                        <a:ext cx="4954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286116" y="857232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公式" r:id="rId12" imgW="304560" imgH="228600" progId="Equation.3">
                  <p:embed/>
                </p:oleObj>
              </mc:Choice>
              <mc:Fallback>
                <p:oleObj name="公式" r:id="rId12" imgW="304560" imgH="228600" progId="Equation.3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857232"/>
                        <a:ext cx="5397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429256" y="857232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公式" r:id="rId14" imgW="304560" imgH="228600" progId="Equation.3">
                  <p:embed/>
                </p:oleObj>
              </mc:Choice>
              <mc:Fallback>
                <p:oleObj name="公式" r:id="rId14" imgW="304560" imgH="228600" progId="Equation.3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857232"/>
                        <a:ext cx="5397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7500958" y="857232"/>
          <a:ext cx="539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公式" r:id="rId16" imgW="304560" imgH="228600" progId="Equation.3">
                  <p:embed/>
                </p:oleObj>
              </mc:Choice>
              <mc:Fallback>
                <p:oleObj name="公式" r:id="rId16" imgW="304560" imgH="228600" progId="Equation.3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857232"/>
                        <a:ext cx="5397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6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8" grpId="0" animBg="1"/>
      <p:bldP spid="28922" grpId="0" animBg="1"/>
      <p:bldP spid="28923" grpId="0" animBg="1"/>
      <p:bldP spid="28925" grpId="0" animBg="1"/>
      <p:bldP spid="28927" grpId="0" animBg="1"/>
      <p:bldP spid="28928" grpId="0" animBg="1"/>
      <p:bldP spid="28929" grpId="0" animBg="1"/>
      <p:bldP spid="28930" grpId="0" animBg="1"/>
      <p:bldP spid="28931" grpId="0" animBg="1"/>
      <p:bldP spid="28932" grpId="0" animBg="1"/>
      <p:bldP spid="28933" grpId="0" animBg="1"/>
      <p:bldP spid="28934" grpId="0" animBg="1"/>
      <p:bldP spid="28935" grpId="0" animBg="1"/>
      <p:bldP spid="28936" grpId="0" animBg="1"/>
      <p:bldP spid="28940" grpId="0" animBg="1"/>
      <p:bldP spid="28941" grpId="0" animBg="1"/>
      <p:bldP spid="28943" grpId="0" animBg="1"/>
      <p:bldP spid="28944" grpId="0" animBg="1"/>
      <p:bldP spid="2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276200" y="3284984"/>
          <a:ext cx="8616280" cy="30963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47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28"/>
          <p:cNvSpPr txBox="1">
            <a:spLocks noChangeArrowheads="1"/>
          </p:cNvSpPr>
          <p:nvPr/>
        </p:nvSpPr>
        <p:spPr bwMode="auto">
          <a:xfrm>
            <a:off x="107504" y="550421"/>
            <a:ext cx="28928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、斜抛运动</a:t>
            </a:r>
          </a:p>
        </p:txBody>
      </p:sp>
      <p:sp>
        <p:nvSpPr>
          <p:cNvPr id="19" name="弧形 18"/>
          <p:cNvSpPr/>
          <p:nvPr/>
        </p:nvSpPr>
        <p:spPr>
          <a:xfrm rot="3645172">
            <a:off x="5279008" y="2174118"/>
            <a:ext cx="319130" cy="229370"/>
          </a:xfrm>
          <a:prstGeom prst="arc">
            <a:avLst>
              <a:gd name="adj1" fmla="val 15366816"/>
              <a:gd name="adj2" fmla="val 2148033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580112" y="2044126"/>
            <a:ext cx="576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292080" y="1554276"/>
            <a:ext cx="2570143" cy="1592765"/>
            <a:chOff x="1043608" y="1577820"/>
            <a:chExt cx="2570143" cy="1592765"/>
          </a:xfrm>
        </p:grpSpPr>
        <p:sp>
          <p:nvSpPr>
            <p:cNvPr id="15" name="任意多边形 14"/>
            <p:cNvSpPr/>
            <p:nvPr/>
          </p:nvSpPr>
          <p:spPr>
            <a:xfrm>
              <a:off x="1043608" y="1700808"/>
              <a:ext cx="2570143" cy="743607"/>
            </a:xfrm>
            <a:custGeom>
              <a:avLst/>
              <a:gdLst>
                <a:gd name="connsiteX0" fmla="*/ 0 w 1560786"/>
                <a:gd name="connsiteY0" fmla="*/ 743607 h 743607"/>
                <a:gd name="connsiteX1" fmla="*/ 772510 w 1560786"/>
                <a:gd name="connsiteY1" fmla="*/ 2628 h 743607"/>
                <a:gd name="connsiteX2" fmla="*/ 1560786 w 1560786"/>
                <a:gd name="connsiteY2" fmla="*/ 727841 h 743607"/>
                <a:gd name="connsiteX3" fmla="*/ 1560786 w 1560786"/>
                <a:gd name="connsiteY3" fmla="*/ 727841 h 74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786" h="743607">
                  <a:moveTo>
                    <a:pt x="0" y="743607"/>
                  </a:moveTo>
                  <a:cubicBezTo>
                    <a:pt x="256189" y="374431"/>
                    <a:pt x="512379" y="5256"/>
                    <a:pt x="772510" y="2628"/>
                  </a:cubicBezTo>
                  <a:cubicBezTo>
                    <a:pt x="1032641" y="0"/>
                    <a:pt x="1560786" y="727841"/>
                    <a:pt x="1560786" y="727841"/>
                  </a:cubicBezTo>
                  <a:lnTo>
                    <a:pt x="1560786" y="72784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1043608" y="2004606"/>
              <a:ext cx="432048" cy="43204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306930" y="1577820"/>
              <a:ext cx="651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v</a:t>
              </a:r>
              <a:r>
                <a:rPr lang="en-US" altLang="zh-CN" sz="2400" b="1" i="1" baseline="-25000" dirty="0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i</a:t>
              </a:r>
              <a:endParaRPr lang="en-US" altLang="zh-CN" sz="2400" b="1" i="1" dirty="0">
                <a:solidFill>
                  <a:srgbClr val="000099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1043608" y="2420888"/>
              <a:ext cx="0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043608" y="2708920"/>
              <a:ext cx="651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g</a:t>
              </a: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292080" y="241311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680248" y="1124744"/>
            <a:ext cx="3852192" cy="2105164"/>
            <a:chOff x="589436" y="857232"/>
            <a:chExt cx="3852192" cy="2105164"/>
          </a:xfrm>
        </p:grpSpPr>
        <p:cxnSp>
          <p:nvCxnSpPr>
            <p:cNvPr id="34" name="直接箭头连接符 33"/>
            <p:cNvCxnSpPr/>
            <p:nvPr/>
          </p:nvCxnSpPr>
          <p:spPr>
            <a:xfrm>
              <a:off x="589436" y="2150508"/>
              <a:ext cx="3456000" cy="1588"/>
            </a:xfrm>
            <a:prstGeom prst="straightConnector1">
              <a:avLst/>
            </a:prstGeom>
            <a:ln w="12700">
              <a:solidFill>
                <a:srgbClr val="0033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rot="16200000">
              <a:off x="300474" y="2061602"/>
              <a:ext cx="1800000" cy="1588"/>
            </a:xfrm>
            <a:prstGeom prst="straightConnector1">
              <a:avLst/>
            </a:prstGeom>
            <a:ln w="12700">
              <a:solidFill>
                <a:srgbClr val="0033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941562" y="214311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7224" y="85723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32380" y="1645448"/>
            <a:ext cx="847732" cy="751904"/>
            <a:chOff x="648930" y="1254614"/>
            <a:chExt cx="847732" cy="751904"/>
          </a:xfrm>
        </p:grpSpPr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 flipV="1">
              <a:off x="1220117" y="1574518"/>
              <a:ext cx="0" cy="43200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48930" y="1254614"/>
              <a:ext cx="8477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 err="1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v</a:t>
              </a:r>
              <a:r>
                <a:rPr lang="en-US" altLang="zh-CN" sz="2400" b="1" i="1" baseline="-25000" dirty="0" err="1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iy</a:t>
              </a:r>
              <a:endParaRPr lang="en-US" altLang="zh-CN" sz="2400" b="1" i="1" dirty="0">
                <a:solidFill>
                  <a:srgbClr val="000099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91482" y="2319636"/>
            <a:ext cx="1023224" cy="461665"/>
            <a:chOff x="1208032" y="1928802"/>
            <a:chExt cx="1023224" cy="461665"/>
          </a:xfrm>
        </p:grpSpPr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1208032" y="2035789"/>
              <a:ext cx="468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496662" y="1928802"/>
              <a:ext cx="7345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 err="1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v</a:t>
              </a:r>
              <a:r>
                <a:rPr lang="en-US" altLang="zh-CN" sz="2400" b="1" i="1" baseline="-25000" dirty="0" err="1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ix</a:t>
              </a:r>
              <a:endParaRPr lang="en-US" altLang="zh-CN" sz="2400" b="1" i="1" dirty="0">
                <a:solidFill>
                  <a:srgbClr val="000099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7762" y="3331760"/>
            <a:ext cx="1800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水平方向</a:t>
            </a: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20771"/>
              </p:ext>
            </p:extLst>
          </p:nvPr>
        </p:nvGraphicFramePr>
        <p:xfrm>
          <a:off x="652698" y="1369487"/>
          <a:ext cx="3665682" cy="57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公式" r:id="rId4" imgW="1612800" imgH="253800" progId="Equation.3">
                  <p:embed/>
                </p:oleObj>
              </mc:Choice>
              <mc:Fallback>
                <p:oleObj name="公式" r:id="rId4" imgW="161280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98" y="1369487"/>
                        <a:ext cx="3665682" cy="574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4236"/>
              </p:ext>
            </p:extLst>
          </p:nvPr>
        </p:nvGraphicFramePr>
        <p:xfrm>
          <a:off x="713109" y="4494317"/>
          <a:ext cx="970868" cy="46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公式" r:id="rId6" imgW="469800" imgH="228600" progId="Equation.3">
                  <p:embed/>
                </p:oleObj>
              </mc:Choice>
              <mc:Fallback>
                <p:oleObj name="公式" r:id="rId6" imgW="4698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9" y="4494317"/>
                        <a:ext cx="970868" cy="469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39268"/>
              </p:ext>
            </p:extLst>
          </p:nvPr>
        </p:nvGraphicFramePr>
        <p:xfrm>
          <a:off x="762887" y="5214248"/>
          <a:ext cx="970868" cy="46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公式" r:id="rId8" imgW="469800" imgH="228600" progId="Equation.3">
                  <p:embed/>
                </p:oleObj>
              </mc:Choice>
              <mc:Fallback>
                <p:oleObj name="公式" r:id="rId8" imgW="469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887" y="5214248"/>
                        <a:ext cx="970868" cy="469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234090" y="3350170"/>
            <a:ext cx="1800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竖直方向</a:t>
            </a:r>
          </a:p>
        </p:txBody>
      </p:sp>
      <p:grpSp>
        <p:nvGrpSpPr>
          <p:cNvPr id="46" name="Group 313"/>
          <p:cNvGrpSpPr>
            <a:grpSpLocks/>
          </p:cNvGrpSpPr>
          <p:nvPr/>
        </p:nvGrpSpPr>
        <p:grpSpPr bwMode="auto">
          <a:xfrm>
            <a:off x="323528" y="2420888"/>
            <a:ext cx="1527824" cy="755223"/>
            <a:chOff x="2735" y="1633"/>
            <a:chExt cx="1578" cy="439"/>
          </a:xfrm>
        </p:grpSpPr>
        <p:sp>
          <p:nvSpPr>
            <p:cNvPr id="47" name="AutoShape 314"/>
            <p:cNvSpPr>
              <a:spLocks noChangeArrowheads="1"/>
            </p:cNvSpPr>
            <p:nvPr/>
          </p:nvSpPr>
          <p:spPr bwMode="auto">
            <a:xfrm>
              <a:off x="2735" y="1633"/>
              <a:ext cx="1524" cy="439"/>
            </a:xfrm>
            <a:prstGeom prst="cloudCallout">
              <a:avLst>
                <a:gd name="adj1" fmla="val 18200"/>
                <a:gd name="adj2" fmla="val 90834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315"/>
            <p:cNvSpPr txBox="1">
              <a:spLocks noChangeArrowheads="1"/>
            </p:cNvSpPr>
            <p:nvPr/>
          </p:nvSpPr>
          <p:spPr bwMode="auto">
            <a:xfrm>
              <a:off x="2751" y="1723"/>
              <a:ext cx="1562" cy="2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匀速直线</a:t>
              </a:r>
              <a:endPara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9" name="Group 313"/>
          <p:cNvGrpSpPr>
            <a:grpSpLocks/>
          </p:cNvGrpSpPr>
          <p:nvPr/>
        </p:nvGrpSpPr>
        <p:grpSpPr bwMode="auto">
          <a:xfrm>
            <a:off x="2396104" y="2420888"/>
            <a:ext cx="1527824" cy="755223"/>
            <a:chOff x="2735" y="1633"/>
            <a:chExt cx="1578" cy="439"/>
          </a:xfrm>
        </p:grpSpPr>
        <p:sp>
          <p:nvSpPr>
            <p:cNvPr id="50" name="AutoShape 314"/>
            <p:cNvSpPr>
              <a:spLocks noChangeArrowheads="1"/>
            </p:cNvSpPr>
            <p:nvPr/>
          </p:nvSpPr>
          <p:spPr bwMode="auto">
            <a:xfrm>
              <a:off x="2735" y="1633"/>
              <a:ext cx="1524" cy="439"/>
            </a:xfrm>
            <a:prstGeom prst="cloudCallout">
              <a:avLst>
                <a:gd name="adj1" fmla="val -24538"/>
                <a:gd name="adj2" fmla="val 8665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315"/>
            <p:cNvSpPr txBox="1">
              <a:spLocks noChangeArrowheads="1"/>
            </p:cNvSpPr>
            <p:nvPr/>
          </p:nvSpPr>
          <p:spPr bwMode="auto">
            <a:xfrm>
              <a:off x="2751" y="1723"/>
              <a:ext cx="1562" cy="2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竖直上抛</a:t>
              </a:r>
              <a:endPara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25642"/>
              </p:ext>
            </p:extLst>
          </p:nvPr>
        </p:nvGraphicFramePr>
        <p:xfrm>
          <a:off x="2282543" y="5096871"/>
          <a:ext cx="1736148" cy="74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公式" r:id="rId10" imgW="914400" imgH="393480" progId="Equation.3">
                  <p:embed/>
                </p:oleObj>
              </mc:Choice>
              <mc:Fallback>
                <p:oleObj name="公式" r:id="rId10" imgW="914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543" y="5096871"/>
                        <a:ext cx="1736148" cy="743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89659"/>
              </p:ext>
            </p:extLst>
          </p:nvPr>
        </p:nvGraphicFramePr>
        <p:xfrm>
          <a:off x="2311834" y="4438075"/>
          <a:ext cx="1500909" cy="47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公式" r:id="rId12" imgW="749160" imgH="241200" progId="Equation.3">
                  <p:embed/>
                </p:oleObj>
              </mc:Choice>
              <mc:Fallback>
                <p:oleObj name="公式" r:id="rId12" imgW="7491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834" y="4438075"/>
                        <a:ext cx="1500909" cy="479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椭圆 53"/>
          <p:cNvSpPr/>
          <p:nvPr/>
        </p:nvSpPr>
        <p:spPr>
          <a:xfrm>
            <a:off x="3272630" y="4468644"/>
            <a:ext cx="216000" cy="396000"/>
          </a:xfrm>
          <a:prstGeom prst="ellipse">
            <a:avLst/>
          </a:prstGeom>
          <a:noFill/>
          <a:ln w="22225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163372" y="5276498"/>
            <a:ext cx="216000" cy="396000"/>
          </a:xfrm>
          <a:prstGeom prst="ellipse">
            <a:avLst/>
          </a:prstGeom>
          <a:noFill/>
          <a:ln w="22225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211960" y="3350170"/>
            <a:ext cx="1800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最高点 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01943"/>
              </p:ext>
            </p:extLst>
          </p:nvPr>
        </p:nvGraphicFramePr>
        <p:xfrm>
          <a:off x="4589607" y="4029437"/>
          <a:ext cx="352136" cy="48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" name="公式" r:id="rId14" imgW="164880" imgH="228600" progId="Equation.3">
                  <p:embed/>
                </p:oleObj>
              </mc:Choice>
              <mc:Fallback>
                <p:oleObj name="公式" r:id="rId14" imgW="1648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607" y="4029437"/>
                        <a:ext cx="352136" cy="483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035159"/>
              </p:ext>
            </p:extLst>
          </p:nvPr>
        </p:nvGraphicFramePr>
        <p:xfrm>
          <a:off x="4589607" y="4607069"/>
          <a:ext cx="352136" cy="51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" name="公式" r:id="rId16" imgW="164880" imgH="241200" progId="Equation.3">
                  <p:embed/>
                </p:oleObj>
              </mc:Choice>
              <mc:Fallback>
                <p:oleObj name="公式" r:id="rId16" imgW="1648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607" y="4607069"/>
                        <a:ext cx="352136" cy="510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22952"/>
              </p:ext>
            </p:extLst>
          </p:nvPr>
        </p:nvGraphicFramePr>
        <p:xfrm>
          <a:off x="4585566" y="5272593"/>
          <a:ext cx="271318" cy="29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0" name="公式" r:id="rId18" imgW="126720" imgH="139680" progId="Equation.3">
                  <p:embed/>
                </p:oleObj>
              </mc:Choice>
              <mc:Fallback>
                <p:oleObj name="公式" r:id="rId18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566" y="5272593"/>
                        <a:ext cx="271318" cy="295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67409"/>
              </p:ext>
            </p:extLst>
          </p:nvPr>
        </p:nvGraphicFramePr>
        <p:xfrm>
          <a:off x="4425749" y="5743071"/>
          <a:ext cx="356466" cy="46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" name="公式" r:id="rId20" imgW="177480" imgH="215640" progId="Equation.3">
                  <p:embed/>
                </p:oleObj>
              </mc:Choice>
              <mc:Fallback>
                <p:oleObj name="公式" r:id="rId20" imgW="1774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749" y="5743071"/>
                        <a:ext cx="356466" cy="466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6228184" y="3337828"/>
            <a:ext cx="252028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滞空时间</a:t>
            </a:r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9118"/>
              </p:ext>
            </p:extLst>
          </p:nvPr>
        </p:nvGraphicFramePr>
        <p:xfrm>
          <a:off x="670658" y="1965430"/>
          <a:ext cx="944628" cy="46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公式" r:id="rId22" imgW="457200" imgH="228600" progId="Equation.3">
                  <p:embed/>
                </p:oleObj>
              </mc:Choice>
              <mc:Fallback>
                <p:oleObj name="公式" r:id="rId22" imgW="4572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58" y="1965430"/>
                        <a:ext cx="944628" cy="469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44485"/>
              </p:ext>
            </p:extLst>
          </p:nvPr>
        </p:nvGraphicFramePr>
        <p:xfrm>
          <a:off x="6837291" y="4242666"/>
          <a:ext cx="1300307" cy="46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3" name="公式" r:id="rId24" imgW="672840" imgH="241200" progId="Equation.3">
                  <p:embed/>
                </p:oleObj>
              </mc:Choice>
              <mc:Fallback>
                <p:oleObj name="公式" r:id="rId24" imgW="67284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291" y="4242666"/>
                        <a:ext cx="1300307" cy="461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86598"/>
              </p:ext>
            </p:extLst>
          </p:nvPr>
        </p:nvGraphicFramePr>
        <p:xfrm>
          <a:off x="6731217" y="4816299"/>
          <a:ext cx="1496579" cy="46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" name="公式" r:id="rId26" imgW="774360" imgH="241200" progId="Equation.3">
                  <p:embed/>
                </p:oleObj>
              </mc:Choice>
              <mc:Fallback>
                <p:oleObj name="公式" r:id="rId26" imgW="77436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217" y="4816299"/>
                        <a:ext cx="1496579" cy="461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66267"/>
              </p:ext>
            </p:extLst>
          </p:nvPr>
        </p:nvGraphicFramePr>
        <p:xfrm>
          <a:off x="6757988" y="5465763"/>
          <a:ext cx="14493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Equation" r:id="rId28" imgW="749160" imgH="241200" progId="Equation.DSMT4">
                  <p:embed/>
                </p:oleObj>
              </mc:Choice>
              <mc:Fallback>
                <p:oleObj name="Equation" r:id="rId28" imgW="74916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465763"/>
                        <a:ext cx="14493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4958153" y="2373590"/>
            <a:ext cx="541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7812360" y="2060848"/>
            <a:ext cx="541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47298"/>
              </p:ext>
            </p:extLst>
          </p:nvPr>
        </p:nvGraphicFramePr>
        <p:xfrm>
          <a:off x="1837049" y="1978550"/>
          <a:ext cx="944628" cy="4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公式" r:id="rId30" imgW="457200" imgH="215640" progId="Equation.3">
                  <p:embed/>
                </p:oleObj>
              </mc:Choice>
              <mc:Fallback>
                <p:oleObj name="公式" r:id="rId30" imgW="45720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049" y="1978550"/>
                        <a:ext cx="944628" cy="44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椭圆 56"/>
          <p:cNvSpPr/>
          <p:nvPr/>
        </p:nvSpPr>
        <p:spPr>
          <a:xfrm>
            <a:off x="6516216" y="164456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6381144" y="1284526"/>
            <a:ext cx="541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39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00918"/>
              </p:ext>
            </p:extLst>
          </p:nvPr>
        </p:nvGraphicFramePr>
        <p:xfrm>
          <a:off x="2987824" y="2082432"/>
          <a:ext cx="1067955" cy="37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公式" r:id="rId32" imgW="469800" imgH="164880" progId="Equation.3">
                  <p:embed/>
                </p:oleObj>
              </mc:Choice>
              <mc:Fallback>
                <p:oleObj name="公式" r:id="rId32" imgW="469800" imgH="1648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082432"/>
                        <a:ext cx="1067955" cy="373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椭圆 58"/>
          <p:cNvSpPr/>
          <p:nvPr/>
        </p:nvSpPr>
        <p:spPr>
          <a:xfrm>
            <a:off x="3573936" y="2012940"/>
            <a:ext cx="216000" cy="396000"/>
          </a:xfrm>
          <a:prstGeom prst="ellipse">
            <a:avLst/>
          </a:prstGeom>
          <a:noFill/>
          <a:ln w="22225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140852" y="5176308"/>
            <a:ext cx="216000" cy="396000"/>
          </a:xfrm>
          <a:prstGeom prst="ellipse">
            <a:avLst/>
          </a:prstGeom>
          <a:noFill/>
          <a:ln w="22225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03910"/>
              </p:ext>
            </p:extLst>
          </p:nvPr>
        </p:nvGraphicFramePr>
        <p:xfrm>
          <a:off x="4952080" y="4024678"/>
          <a:ext cx="647989" cy="48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公式" r:id="rId34" imgW="304560" imgH="228600" progId="Equation.3">
                  <p:embed/>
                </p:oleObj>
              </mc:Choice>
              <mc:Fallback>
                <p:oleObj name="公式" r:id="rId34" imgW="30456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080" y="4024678"/>
                        <a:ext cx="647989" cy="483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43778"/>
              </p:ext>
            </p:extLst>
          </p:nvPr>
        </p:nvGraphicFramePr>
        <p:xfrm>
          <a:off x="4948557" y="4624710"/>
          <a:ext cx="513773" cy="37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" name="公式" r:id="rId36" imgW="241200" imgH="177480" progId="Equation.3">
                  <p:embed/>
                </p:oleObj>
              </mc:Choice>
              <mc:Fallback>
                <p:oleObj name="公式" r:id="rId36" imgW="241200" imgH="177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557" y="4624710"/>
                        <a:ext cx="513773" cy="376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005915"/>
              </p:ext>
            </p:extLst>
          </p:nvPr>
        </p:nvGraphicFramePr>
        <p:xfrm>
          <a:off x="4841132" y="5249346"/>
          <a:ext cx="757671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" name="公式" r:id="rId38" imgW="355320" imgH="164880" progId="Equation.3">
                  <p:embed/>
                </p:oleObj>
              </mc:Choice>
              <mc:Fallback>
                <p:oleObj name="公式" r:id="rId38" imgW="355320" imgH="1648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132" y="5249346"/>
                        <a:ext cx="757671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36550"/>
              </p:ext>
            </p:extLst>
          </p:nvPr>
        </p:nvGraphicFramePr>
        <p:xfrm>
          <a:off x="4757712" y="5704867"/>
          <a:ext cx="1121352" cy="54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公式" r:id="rId40" imgW="558720" imgH="253800" progId="Equation.3">
                  <p:embed/>
                </p:oleObj>
              </mc:Choice>
              <mc:Fallback>
                <p:oleObj name="公式" r:id="rId40" imgW="558720" imgH="253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12" y="5704867"/>
                        <a:ext cx="1121352" cy="548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/>
      <p:bldP spid="39" grpId="0"/>
      <p:bldP spid="45" grpId="0"/>
      <p:bldP spid="54" grpId="0" animBg="1"/>
      <p:bldP spid="55" grpId="0" animBg="1"/>
      <p:bldP spid="56" grpId="0"/>
      <p:bldP spid="61" grpId="0"/>
      <p:bldP spid="52" grpId="0"/>
      <p:bldP spid="53" grpId="0"/>
      <p:bldP spid="57" grpId="0" animBg="1"/>
      <p:bldP spid="58" grpId="0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rrowheads="1"/>
          </p:cNvSpPr>
          <p:nvPr/>
        </p:nvSpPr>
        <p:spPr bwMode="auto">
          <a:xfrm>
            <a:off x="683568" y="188640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§5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　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2696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5.2  Projectile Motion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107504" y="1307365"/>
            <a:ext cx="60486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、平抛运动 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(Horizontal Projectile Motion)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1799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200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沿水平方向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1916832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200" b="1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44208" y="1916832"/>
            <a:ext cx="2448588" cy="755224"/>
            <a:chOff x="4067944" y="2401228"/>
            <a:chExt cx="2448588" cy="755224"/>
          </a:xfrm>
        </p:grpSpPr>
        <p:grpSp>
          <p:nvGrpSpPr>
            <p:cNvPr id="9" name="Group 313"/>
            <p:cNvGrpSpPr>
              <a:grpSpLocks/>
            </p:cNvGrpSpPr>
            <p:nvPr/>
          </p:nvGrpSpPr>
          <p:grpSpPr bwMode="auto">
            <a:xfrm>
              <a:off x="4067944" y="2401228"/>
              <a:ext cx="2448588" cy="755224"/>
              <a:chOff x="2702" y="1615"/>
              <a:chExt cx="2529" cy="439"/>
            </a:xfrm>
          </p:grpSpPr>
          <p:sp>
            <p:nvSpPr>
              <p:cNvPr id="10" name="AutoShape 314"/>
              <p:cNvSpPr>
                <a:spLocks noChangeArrowheads="1"/>
              </p:cNvSpPr>
              <p:nvPr/>
            </p:nvSpPr>
            <p:spPr bwMode="auto">
              <a:xfrm>
                <a:off x="2702" y="1615"/>
                <a:ext cx="2454" cy="439"/>
              </a:xfrm>
              <a:prstGeom prst="cloudCallout">
                <a:avLst>
                  <a:gd name="adj1" fmla="val -68426"/>
                  <a:gd name="adj2" fmla="val -72186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algn="ctr">
                  <a:defRPr/>
                </a:pPr>
                <a:endParaRPr lang="zh-CN" altLang="en-US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315"/>
              <p:cNvSpPr txBox="1">
                <a:spLocks noChangeArrowheads="1"/>
              </p:cNvSpPr>
              <p:nvPr/>
            </p:nvSpPr>
            <p:spPr bwMode="auto">
              <a:xfrm>
                <a:off x="2772" y="1710"/>
                <a:ext cx="2459" cy="2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2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匀变速         </a:t>
                </a:r>
                <a:r>
                  <a:rPr lang="zh-CN" alt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运动</a:t>
                </a:r>
                <a:endParaRPr lang="en-US" altLang="zh-CN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" name="Text Box 315"/>
            <p:cNvSpPr txBox="1">
              <a:spLocks noChangeArrowheads="1"/>
            </p:cNvSpPr>
            <p:nvPr/>
          </p:nvSpPr>
          <p:spPr bwMode="auto">
            <a:xfrm>
              <a:off x="5004048" y="2564904"/>
              <a:ext cx="864096" cy="43088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曲线</a:t>
              </a:r>
              <a:endParaRPr lang="en-US" altLang="zh-CN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4" name="Text Box 228"/>
          <p:cNvSpPr txBox="1">
            <a:spLocks noChangeArrowheads="1"/>
          </p:cNvSpPr>
          <p:nvPr/>
        </p:nvSpPr>
        <p:spPr bwMode="auto">
          <a:xfrm>
            <a:off x="107504" y="2564904"/>
            <a:ext cx="266429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、平抛运动 性质</a:t>
            </a:r>
          </a:p>
        </p:txBody>
      </p:sp>
      <p:sp>
        <p:nvSpPr>
          <p:cNvPr id="15" name="Text Box 228"/>
          <p:cNvSpPr txBox="1">
            <a:spLocks noChangeArrowheads="1"/>
          </p:cNvSpPr>
          <p:nvPr/>
        </p:nvSpPr>
        <p:spPr bwMode="auto">
          <a:xfrm>
            <a:off x="107504" y="3789040"/>
            <a:ext cx="266429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、平抛运动 规律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314096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水平：匀速直线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5856" y="314096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竖直：自由落体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86860" y="4365104"/>
            <a:ext cx="1332812" cy="48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位移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498812" y="5013176"/>
            <a:ext cx="108000" cy="75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60610"/>
              </p:ext>
            </p:extLst>
          </p:nvPr>
        </p:nvGraphicFramePr>
        <p:xfrm>
          <a:off x="622760" y="4797152"/>
          <a:ext cx="948844" cy="48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公式" r:id="rId4" imgW="419040" imgH="228600" progId="Equation.3">
                  <p:embed/>
                </p:oleObj>
              </mc:Choice>
              <mc:Fallback>
                <p:oleObj name="公式" r:id="rId4" imgW="4190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60" y="4797152"/>
                        <a:ext cx="948844" cy="482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65587"/>
              </p:ext>
            </p:extLst>
          </p:nvPr>
        </p:nvGraphicFramePr>
        <p:xfrm>
          <a:off x="554393" y="5229200"/>
          <a:ext cx="1231525" cy="8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公式" r:id="rId6" imgW="596641" imgH="393529" progId="Equation.3">
                  <p:embed/>
                </p:oleObj>
              </mc:Choice>
              <mc:Fallback>
                <p:oleObj name="公式" r:id="rId6" imgW="596641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93" y="5229200"/>
                        <a:ext cx="1231525" cy="812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05570"/>
              </p:ext>
            </p:extLst>
          </p:nvPr>
        </p:nvGraphicFramePr>
        <p:xfrm>
          <a:off x="2395230" y="4581128"/>
          <a:ext cx="1962456" cy="64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公式" r:id="rId8" imgW="825500" imgH="279400" progId="Equation.3">
                  <p:embed/>
                </p:oleObj>
              </mc:Choice>
              <mc:Fallback>
                <p:oleObj name="公式" r:id="rId8" imgW="825500" imgH="279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230" y="4581128"/>
                        <a:ext cx="1962456" cy="644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54279"/>
              </p:ext>
            </p:extLst>
          </p:nvPr>
        </p:nvGraphicFramePr>
        <p:xfrm>
          <a:off x="2351712" y="5312987"/>
          <a:ext cx="14652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Equation" r:id="rId10" imgW="723600" imgH="330120" progId="Equation.3">
                  <p:embed/>
                </p:oleObj>
              </mc:Choice>
              <mc:Fallback>
                <p:oleObj name="Equation" r:id="rId10" imgW="72360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712" y="5312987"/>
                        <a:ext cx="1465262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427984" y="4315102"/>
            <a:ext cx="1369704" cy="48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速度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4499992" y="5796778"/>
            <a:ext cx="108000" cy="57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78820"/>
              </p:ext>
            </p:extLst>
          </p:nvPr>
        </p:nvGraphicFramePr>
        <p:xfrm>
          <a:off x="4649609" y="5509486"/>
          <a:ext cx="815640" cy="53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2" name="公式" r:id="rId12" imgW="419040" imgH="228600" progId="Equation.3">
                  <p:embed/>
                </p:oleObj>
              </mc:Choice>
              <mc:Fallback>
                <p:oleObj name="公式" r:id="rId12" imgW="4190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609" y="5509486"/>
                        <a:ext cx="815640" cy="539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62155"/>
              </p:ext>
            </p:extLst>
          </p:nvPr>
        </p:nvGraphicFramePr>
        <p:xfrm>
          <a:off x="4632132" y="6174230"/>
          <a:ext cx="1081830" cy="5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公式" r:id="rId14" imgW="469696" imgH="241195" progId="Equation.3">
                  <p:embed/>
                </p:oleObj>
              </mc:Choice>
              <mc:Fallback>
                <p:oleObj name="公式" r:id="rId14" imgW="469696" imgH="24119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132" y="6174230"/>
                        <a:ext cx="1081830" cy="55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06512"/>
              </p:ext>
            </p:extLst>
          </p:nvPr>
        </p:nvGraphicFramePr>
        <p:xfrm>
          <a:off x="6465380" y="5363655"/>
          <a:ext cx="1912118" cy="72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公式" r:id="rId16" imgW="888614" imgH="317362" progId="Equation.3">
                  <p:embed/>
                </p:oleObj>
              </mc:Choice>
              <mc:Fallback>
                <p:oleObj name="公式" r:id="rId16" imgW="888614" imgH="31736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380" y="5363655"/>
                        <a:ext cx="1912118" cy="729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3169"/>
              </p:ext>
            </p:extLst>
          </p:nvPr>
        </p:nvGraphicFramePr>
        <p:xfrm>
          <a:off x="6470127" y="5994942"/>
          <a:ext cx="16192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18" imgW="799920" imgH="393480" progId="Equation.3">
                  <p:embed/>
                </p:oleObj>
              </mc:Choice>
              <mc:Fallback>
                <p:oleObj name="Equation" r:id="rId18" imgW="79992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127" y="5994942"/>
                        <a:ext cx="16192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左大括号 29"/>
          <p:cNvSpPr/>
          <p:nvPr/>
        </p:nvSpPr>
        <p:spPr>
          <a:xfrm>
            <a:off x="2213806" y="4916310"/>
            <a:ext cx="108000" cy="75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6251066" y="5729836"/>
            <a:ext cx="108000" cy="57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1713740" y="5175796"/>
            <a:ext cx="360000" cy="285752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33" name="左弧形箭头 32"/>
          <p:cNvSpPr/>
          <p:nvPr/>
        </p:nvSpPr>
        <p:spPr>
          <a:xfrm>
            <a:off x="71406" y="5373216"/>
            <a:ext cx="357190" cy="1071570"/>
          </a:xfrm>
          <a:prstGeom prst="curvedRightArrow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sz="2200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00034" y="5924376"/>
            <a:ext cx="1500198" cy="889000"/>
            <a:chOff x="500034" y="5518181"/>
            <a:chExt cx="1500198" cy="889000"/>
          </a:xfrm>
        </p:grpSpPr>
        <p:sp>
          <p:nvSpPr>
            <p:cNvPr id="35" name="矩形 34"/>
            <p:cNvSpPr/>
            <p:nvPr/>
          </p:nvSpPr>
          <p:spPr>
            <a:xfrm>
              <a:off x="500034" y="5612777"/>
              <a:ext cx="1500198" cy="756000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graphicFrame>
          <p:nvGraphicFramePr>
            <p:cNvPr id="36" name="Object 9"/>
            <p:cNvGraphicFramePr>
              <a:graphicFrameLocks noChangeAspect="1"/>
            </p:cNvGraphicFramePr>
            <p:nvPr/>
          </p:nvGraphicFramePr>
          <p:xfrm>
            <a:off x="571472" y="5518181"/>
            <a:ext cx="1389063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6" name="Equation" r:id="rId20" imgW="672840" imgH="431640" progId="Equation.3">
                    <p:embed/>
                  </p:oleObj>
                </mc:Choice>
                <mc:Fallback>
                  <p:oleObj name="Equation" r:id="rId20" imgW="672840" imgH="4316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5518181"/>
                          <a:ext cx="1389063" cy="889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13"/>
          <p:cNvGrpSpPr>
            <a:grpSpLocks/>
          </p:cNvGrpSpPr>
          <p:nvPr/>
        </p:nvGrpSpPr>
        <p:grpSpPr bwMode="auto">
          <a:xfrm>
            <a:off x="2555776" y="6165304"/>
            <a:ext cx="1569459" cy="621038"/>
            <a:chOff x="2735" y="1702"/>
            <a:chExt cx="1621" cy="361"/>
          </a:xfrm>
        </p:grpSpPr>
        <p:sp>
          <p:nvSpPr>
            <p:cNvPr id="38" name="AutoShape 314"/>
            <p:cNvSpPr>
              <a:spLocks noChangeArrowheads="1"/>
            </p:cNvSpPr>
            <p:nvPr/>
          </p:nvSpPr>
          <p:spPr bwMode="auto">
            <a:xfrm>
              <a:off x="2735" y="1702"/>
              <a:ext cx="1621" cy="361"/>
            </a:xfrm>
            <a:prstGeom prst="cloudCallout">
              <a:avLst>
                <a:gd name="adj1" fmla="val -79025"/>
                <a:gd name="adj2" fmla="val -1761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315"/>
            <p:cNvSpPr txBox="1">
              <a:spLocks noChangeArrowheads="1"/>
            </p:cNvSpPr>
            <p:nvPr/>
          </p:nvSpPr>
          <p:spPr bwMode="auto">
            <a:xfrm>
              <a:off x="2935" y="1744"/>
              <a:ext cx="1363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parabola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 rot="5400000">
            <a:off x="3258770" y="5484540"/>
            <a:ext cx="21960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燕尾形箭头 40"/>
          <p:cNvSpPr/>
          <p:nvPr/>
        </p:nvSpPr>
        <p:spPr>
          <a:xfrm>
            <a:off x="5679562" y="5872712"/>
            <a:ext cx="360000" cy="285752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sz="2200">
              <a:solidFill>
                <a:schemeClr val="tx1"/>
              </a:solidFill>
            </a:endParaRPr>
          </a:p>
        </p:txBody>
      </p:sp>
      <p:pic>
        <p:nvPicPr>
          <p:cNvPr id="42" name="图片 41" descr="图片3.png"/>
          <p:cNvPicPr>
            <a:picLocks noChangeAspect="1"/>
          </p:cNvPicPr>
          <p:nvPr/>
        </p:nvPicPr>
        <p:blipFill>
          <a:blip r:embed="rId22" cstate="print">
            <a:lum bright="-20000" contrast="40000"/>
          </a:blip>
          <a:stretch>
            <a:fillRect/>
          </a:stretch>
        </p:blipFill>
        <p:spPr>
          <a:xfrm>
            <a:off x="6588224" y="3212976"/>
            <a:ext cx="2288087" cy="179778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42910" y="1196752"/>
            <a:ext cx="7772400" cy="137499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</a:t>
            </a:r>
            <a:r>
              <a:rPr lang="en-US" altLang="zh-CN" sz="60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 </a:t>
            </a:r>
            <a:r>
              <a:rPr lang="zh-CN" altLang="en-US" sz="60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395536" y="3792460"/>
            <a:ext cx="8358246" cy="170824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altLang="zh-CN" sz="50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5.2</a:t>
            </a:r>
            <a:r>
              <a:rPr lang="zh-CN" altLang="en-US" sz="50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 </a:t>
            </a:r>
            <a:r>
              <a:rPr lang="en-US" altLang="zh-C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Projectile Motion</a:t>
            </a:r>
            <a:endParaRPr lang="en-US" altLang="zh-CN" sz="50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r>
              <a:rPr lang="en-US" altLang="zh-C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</a:t>
            </a:r>
            <a:r>
              <a:rPr lang="zh-CN" altLang="en-US" sz="50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抛体运动</a:t>
            </a:r>
            <a:r>
              <a:rPr lang="en-US" altLang="zh-CN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</a:t>
            </a:r>
            <a:endParaRPr lang="zh-CN" alt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timgsa.baidu.com/timg?image&amp;quality=80&amp;size=b9999_10000&amp;sec=1486188723756&amp;di=bf3d60907bd25a3251b5928ba3dd5119&amp;imgtype=jpg&amp;src=http%3A%2F%2Fimg2.imgtn.bdimg.com%2Fit%2Fu%3D3751557845%2C1474215190%26fm%3D214%26gp%3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96591" cy="4392000"/>
          </a:xfrm>
          <a:prstGeom prst="rect">
            <a:avLst/>
          </a:prstGeom>
          <a:noFill/>
        </p:spPr>
      </p:pic>
      <p:pic>
        <p:nvPicPr>
          <p:cNvPr id="13318" name="Picture 6" descr="https://timgsa.baidu.com/timg?image&amp;quality=80&amp;size=b9999_10000&amp;sec=1486190068849&amp;di=adef008e75b5b0329ebc2f24b133eea1&amp;imgtype=0&amp;src=http%3A%2F%2Fwww.fansimg.com%2Falbum%2Fuploads2013%2F10%2Fuserid186141time20131013170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6000" y="0"/>
            <a:ext cx="6588000" cy="4392000"/>
          </a:xfrm>
          <a:prstGeom prst="rect">
            <a:avLst/>
          </a:prstGeom>
          <a:noFill/>
        </p:spPr>
      </p:pic>
      <p:pic>
        <p:nvPicPr>
          <p:cNvPr id="13322" name="Picture 10" descr="https://timgsa.baidu.com/timg?image&amp;quality=80&amp;size=b10000_10000&amp;sec=1486182508&amp;di=087b8a4b49b6236ff04bbc120a49d6d0&amp;src=http://www.afwing.com/intro/f15/legend/GBU-31.jpg"/>
          <p:cNvPicPr>
            <a:picLocks noChangeAspect="1" noChangeArrowheads="1"/>
          </p:cNvPicPr>
          <p:nvPr/>
        </p:nvPicPr>
        <p:blipFill>
          <a:blip r:embed="rId5" cstate="print"/>
          <a:srcRect l="8571" t="6696" r="1428"/>
          <a:stretch>
            <a:fillRect/>
          </a:stretch>
        </p:blipFill>
        <p:spPr bwMode="auto">
          <a:xfrm>
            <a:off x="2524458" y="2466000"/>
            <a:ext cx="6619574" cy="4392000"/>
          </a:xfrm>
          <a:prstGeom prst="rect">
            <a:avLst/>
          </a:prstGeom>
          <a:noFill/>
        </p:spPr>
      </p:pic>
      <p:pic>
        <p:nvPicPr>
          <p:cNvPr id="13320" name="Picture 8" descr="https://timgsa.baidu.com/timg?image&amp;quality=80&amp;size=b9999_10000&amp;sec=1486190950912&amp;di=1f1e79ca8603342fe12488ddbc3cc58d&amp;imgtype=0&amp;src=http%3A%2F%2Fimg4.cache.netease.com%2Fphoto%2F0001%2F2016-12-29%2FC9EHTMA000AP0001.jpg"/>
          <p:cNvPicPr>
            <a:picLocks noChangeAspect="1" noChangeArrowheads="1"/>
          </p:cNvPicPr>
          <p:nvPr/>
        </p:nvPicPr>
        <p:blipFill>
          <a:blip r:embed="rId6" cstate="print"/>
          <a:srcRect l="6477" b="5634"/>
          <a:stretch>
            <a:fillRect/>
          </a:stretch>
        </p:blipFill>
        <p:spPr bwMode="auto">
          <a:xfrm>
            <a:off x="-13590" y="2466000"/>
            <a:ext cx="6625760" cy="439200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-15766" y="5286388"/>
            <a:ext cx="9180000" cy="12858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0166" y="5614541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抛体运动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14744" y="5286388"/>
            <a:ext cx="571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3000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zh-CN" altLang="en-US" sz="3000" i="1" dirty="0">
              <a:solidFill>
                <a:srgbClr val="000099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00430" y="6049052"/>
            <a:ext cx="20717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+mn-ea"/>
                <a:cs typeface="Times New Roman" pitchFamily="18" charset="0"/>
              </a:rPr>
              <a:t> </a:t>
            </a:r>
            <a:r>
              <a:rPr lang="zh-CN" altLang="en-US" sz="3000" b="1" dirty="0">
                <a:solidFill>
                  <a:srgbClr val="C00000"/>
                </a:solidFill>
                <a:latin typeface="+mn-ea"/>
                <a:cs typeface="Times New Roman" pitchFamily="18" charset="0"/>
              </a:rPr>
              <a:t>仅受重力</a:t>
            </a:r>
            <a:endParaRPr lang="zh-CN" altLang="en-US" sz="3000" i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3429974" y="5548986"/>
            <a:ext cx="216000" cy="78581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29058" y="535782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（水平 </a:t>
            </a:r>
            <a:r>
              <a:rPr lang="en-US" altLang="zh-CN" sz="2800" b="1" i="1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or</a:t>
            </a:r>
            <a:r>
              <a:rPr lang="en-US" altLang="zh-CN" sz="2800" b="1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倾斜）</a:t>
            </a:r>
            <a:endParaRPr lang="zh-CN" altLang="en-US" sz="2800" i="1" dirty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8"/>
          <p:cNvSpPr txBox="1">
            <a:spLocks noChangeArrowheads="1"/>
          </p:cNvSpPr>
          <p:nvPr/>
        </p:nvSpPr>
        <p:spPr bwMode="auto">
          <a:xfrm>
            <a:off x="107504" y="478413"/>
            <a:ext cx="8856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、平抛运动 </a:t>
            </a: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(Horizontal Projectile Motion)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645433" y="898515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3000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zh-CN" altLang="en-US" sz="3000" b="1" dirty="0">
                <a:latin typeface="Times New Roman" pitchFamily="18" charset="0"/>
                <a:cs typeface="Times New Roman" pitchFamily="18" charset="0"/>
              </a:rPr>
              <a:t>沿水平方向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132856"/>
            <a:ext cx="1891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3000" b="1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zh-CN" alt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13"/>
          <p:cNvGrpSpPr>
            <a:grpSpLocks/>
          </p:cNvGrpSpPr>
          <p:nvPr/>
        </p:nvGrpSpPr>
        <p:grpSpPr bwMode="auto">
          <a:xfrm>
            <a:off x="4067944" y="1556792"/>
            <a:ext cx="3286085" cy="1259280"/>
            <a:chOff x="2702" y="1606"/>
            <a:chExt cx="3394" cy="732"/>
          </a:xfrm>
        </p:grpSpPr>
        <p:sp>
          <p:nvSpPr>
            <p:cNvPr id="9" name="AutoShape 314"/>
            <p:cNvSpPr>
              <a:spLocks noChangeArrowheads="1"/>
            </p:cNvSpPr>
            <p:nvPr/>
          </p:nvSpPr>
          <p:spPr bwMode="auto">
            <a:xfrm>
              <a:off x="2702" y="1606"/>
              <a:ext cx="3394" cy="732"/>
            </a:xfrm>
            <a:prstGeom prst="cloudCallout">
              <a:avLst>
                <a:gd name="adj1" fmla="val -68426"/>
                <a:gd name="adj2" fmla="val -72186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315"/>
            <p:cNvSpPr txBox="1">
              <a:spLocks noChangeArrowheads="1"/>
            </p:cNvSpPr>
            <p:nvPr/>
          </p:nvSpPr>
          <p:spPr bwMode="auto">
            <a:xfrm>
              <a:off x="2772" y="1815"/>
              <a:ext cx="3275" cy="34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匀变速         </a:t>
              </a: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运动</a:t>
              </a:r>
              <a:endPara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3" name="Text Box 315"/>
          <p:cNvSpPr txBox="1">
            <a:spLocks noChangeArrowheads="1"/>
          </p:cNvSpPr>
          <p:nvPr/>
        </p:nvSpPr>
        <p:spPr bwMode="auto">
          <a:xfrm>
            <a:off x="5395620" y="1908121"/>
            <a:ext cx="1152128" cy="584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曲线</a:t>
            </a:r>
            <a:endParaRPr lang="en-US" altLang="zh-CN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2844" y="2996952"/>
            <a:ext cx="8858280" cy="332398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、物体做平抛运动时，下列说法正确的是（      ）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速度大小、方向均变化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加速度大小、方向都不变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加速度大小、方向都变化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加速度大小不变、方向变化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492796" y="3100478"/>
            <a:ext cx="704027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11" grpId="0" animBg="1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23528" y="1557932"/>
            <a:ext cx="8496944" cy="372845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23528" y="1600323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58848"/>
            <a:ext cx="381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如何研究曲线运动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  <a:hlinkClick r:id="" action="ppaction://hlinkshowjump?jump=nextslide"/>
              </a:rPr>
              <a:t>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4690736" y="2254460"/>
            <a:ext cx="18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运动分解</a:t>
            </a: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4572000" y="3111716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水平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&amp;</a:t>
            </a:r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竖直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064" y="3120094"/>
            <a:ext cx="388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如何分解平抛运动？</a:t>
            </a:r>
          </a:p>
        </p:txBody>
      </p:sp>
      <p:sp>
        <p:nvSpPr>
          <p:cNvPr id="17" name="燕尾形箭头 16"/>
          <p:cNvSpPr/>
          <p:nvPr/>
        </p:nvSpPr>
        <p:spPr>
          <a:xfrm>
            <a:off x="4174904" y="2349056"/>
            <a:ext cx="428628" cy="35719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箭头 18"/>
          <p:cNvSpPr/>
          <p:nvPr/>
        </p:nvSpPr>
        <p:spPr>
          <a:xfrm>
            <a:off x="4143372" y="3198920"/>
            <a:ext cx="428628" cy="357190"/>
          </a:xfrm>
          <a:prstGeom prst="notchedRight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86578" y="1785926"/>
            <a:ext cx="2092355" cy="1714512"/>
            <a:chOff x="6732240" y="-27285"/>
            <a:chExt cx="2449513" cy="2016125"/>
          </a:xfrm>
        </p:grpSpPr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6732240" y="-27285"/>
              <a:ext cx="2449513" cy="2016125"/>
              <a:chOff x="2789" y="2115"/>
              <a:chExt cx="1543" cy="1270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1543" cy="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3198" y="2432"/>
                <a:ext cx="590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3210" y="2420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3220" y="2682"/>
                <a:ext cx="608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i="1" dirty="0">
                    <a:solidFill>
                      <a:srgbClr val="C00000"/>
                    </a:solidFill>
                    <a:latin typeface="Times New Roman" pitchFamily="18" charset="0"/>
                    <a:ea typeface="华文新魏" pitchFamily="2" charset="-122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8303876" y="44624"/>
              <a:ext cx="763103" cy="76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 dirty="0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v</a:t>
              </a:r>
              <a:r>
                <a:rPr lang="en-US" altLang="zh-CN" sz="3600" b="1" i="1" baseline="-25000" dirty="0">
                  <a:solidFill>
                    <a:srgbClr val="000099"/>
                  </a:solidFill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i</a:t>
              </a:r>
              <a:endParaRPr lang="en-US" altLang="zh-CN" sz="3600" b="1" i="1" dirty="0">
                <a:solidFill>
                  <a:srgbClr val="000099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7064" y="3977350"/>
            <a:ext cx="303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水平分运动？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8592" y="4763168"/>
            <a:ext cx="324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竖直分运动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  <a:hlinkClick r:id="rId3" action="ppaction://hlinksldjump"/>
              </a:rPr>
              <a:t>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utoUpdateAnimBg="0"/>
      <p:bldP spid="10" grpId="0" autoUpdateAnimBg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8596" y="357166"/>
          <a:ext cx="8215368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25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1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6566" y="58772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  <a:hlinkClick r:id="" action="ppaction://hlinkshowjump?jump=previousslide"/>
              </a:rPr>
              <a:t>匀速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437112"/>
            <a:ext cx="492443" cy="1215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匀加速</a:t>
            </a:r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←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820" y="354428"/>
            <a:ext cx="9108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496" y="6588280"/>
            <a:ext cx="9108000" cy="0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15"/>
          <p:cNvGrpSpPr/>
          <p:nvPr/>
        </p:nvGrpSpPr>
        <p:grpSpPr>
          <a:xfrm>
            <a:off x="284178" y="6287548"/>
            <a:ext cx="245697" cy="360040"/>
            <a:chOff x="6774575" y="548680"/>
            <a:chExt cx="245685" cy="444775"/>
          </a:xfrm>
        </p:grpSpPr>
        <p:sp>
          <p:nvSpPr>
            <p:cNvPr id="10" name="弦形 9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直角三角形 11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97016" y="6474822"/>
            <a:ext cx="80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4×1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647482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4×2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5328" y="6452830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4×3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5564" y="646133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4×4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2128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8" y="494116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4096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48680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组合 15"/>
          <p:cNvGrpSpPr/>
          <p:nvPr/>
        </p:nvGrpSpPr>
        <p:grpSpPr>
          <a:xfrm>
            <a:off x="1659022" y="5927508"/>
            <a:ext cx="245697" cy="360040"/>
            <a:chOff x="6774575" y="548680"/>
            <a:chExt cx="245685" cy="444775"/>
          </a:xfrm>
        </p:grpSpPr>
        <p:sp>
          <p:nvSpPr>
            <p:cNvPr id="22" name="弦形 21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直角三角形 23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15"/>
          <p:cNvGrpSpPr/>
          <p:nvPr/>
        </p:nvGrpSpPr>
        <p:grpSpPr>
          <a:xfrm>
            <a:off x="3031368" y="4825616"/>
            <a:ext cx="245697" cy="360040"/>
            <a:chOff x="6774575" y="548680"/>
            <a:chExt cx="245685" cy="444775"/>
          </a:xfrm>
        </p:grpSpPr>
        <p:sp>
          <p:nvSpPr>
            <p:cNvPr id="26" name="弦形 25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15"/>
          <p:cNvGrpSpPr/>
          <p:nvPr/>
        </p:nvGrpSpPr>
        <p:grpSpPr>
          <a:xfrm>
            <a:off x="4388634" y="2992758"/>
            <a:ext cx="245697" cy="360040"/>
            <a:chOff x="6774575" y="548680"/>
            <a:chExt cx="245685" cy="444775"/>
          </a:xfrm>
        </p:grpSpPr>
        <p:sp>
          <p:nvSpPr>
            <p:cNvPr id="30" name="弦形 29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直角三角形 31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15"/>
          <p:cNvGrpSpPr/>
          <p:nvPr/>
        </p:nvGrpSpPr>
        <p:grpSpPr>
          <a:xfrm>
            <a:off x="5756786" y="433128"/>
            <a:ext cx="245697" cy="360040"/>
            <a:chOff x="6774575" y="548680"/>
            <a:chExt cx="245685" cy="444775"/>
          </a:xfrm>
        </p:grpSpPr>
        <p:sp>
          <p:nvSpPr>
            <p:cNvPr id="34" name="弦形 33"/>
            <p:cNvSpPr/>
            <p:nvPr/>
          </p:nvSpPr>
          <p:spPr>
            <a:xfrm rot="-3840000">
              <a:off x="6804248" y="777443"/>
              <a:ext cx="216024" cy="216000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914356" y="548680"/>
              <a:ext cx="0" cy="28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直角三角形 35"/>
            <p:cNvSpPr/>
            <p:nvPr/>
          </p:nvSpPr>
          <p:spPr>
            <a:xfrm rot="-5400000">
              <a:off x="6774575" y="548680"/>
              <a:ext cx="144016" cy="14401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任意多边形 36"/>
          <p:cNvSpPr/>
          <p:nvPr/>
        </p:nvSpPr>
        <p:spPr>
          <a:xfrm flipV="1">
            <a:off x="430306" y="692695"/>
            <a:ext cx="5509845" cy="5904433"/>
          </a:xfrm>
          <a:custGeom>
            <a:avLst/>
            <a:gdLst>
              <a:gd name="connsiteX0" fmla="*/ 0 w 5701553"/>
              <a:gd name="connsiteY0" fmla="*/ 0 h 6293223"/>
              <a:gd name="connsiteX1" fmla="*/ 1371600 w 5701553"/>
              <a:gd name="connsiteY1" fmla="*/ 376517 h 6293223"/>
              <a:gd name="connsiteX2" fmla="*/ 2743200 w 5701553"/>
              <a:gd name="connsiteY2" fmla="*/ 1479176 h 6293223"/>
              <a:gd name="connsiteX3" fmla="*/ 4128247 w 5701553"/>
              <a:gd name="connsiteY3" fmla="*/ 3307976 h 6293223"/>
              <a:gd name="connsiteX4" fmla="*/ 5472953 w 5701553"/>
              <a:gd name="connsiteY4" fmla="*/ 5862917 h 6293223"/>
              <a:gd name="connsiteX5" fmla="*/ 5499847 w 5701553"/>
              <a:gd name="connsiteY5" fmla="*/ 5889811 h 6293223"/>
              <a:gd name="connsiteX6" fmla="*/ 5647765 w 5701553"/>
              <a:gd name="connsiteY6" fmla="*/ 6239435 h 6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53" h="6293223">
                <a:moveTo>
                  <a:pt x="0" y="0"/>
                </a:moveTo>
                <a:cubicBezTo>
                  <a:pt x="457200" y="64994"/>
                  <a:pt x="914400" y="129988"/>
                  <a:pt x="1371600" y="376517"/>
                </a:cubicBezTo>
                <a:cubicBezTo>
                  <a:pt x="1828800" y="623046"/>
                  <a:pt x="2283759" y="990600"/>
                  <a:pt x="2743200" y="1479176"/>
                </a:cubicBezTo>
                <a:cubicBezTo>
                  <a:pt x="3202641" y="1967753"/>
                  <a:pt x="3673288" y="2577352"/>
                  <a:pt x="4128247" y="3307976"/>
                </a:cubicBezTo>
                <a:cubicBezTo>
                  <a:pt x="4583206" y="4038600"/>
                  <a:pt x="5244353" y="5432611"/>
                  <a:pt x="5472953" y="5862917"/>
                </a:cubicBezTo>
                <a:cubicBezTo>
                  <a:pt x="5701553" y="6293223"/>
                  <a:pt x="5470712" y="5827058"/>
                  <a:pt x="5499847" y="5889811"/>
                </a:cubicBezTo>
                <a:cubicBezTo>
                  <a:pt x="5528982" y="5952564"/>
                  <a:pt x="5588373" y="6095999"/>
                  <a:pt x="5647765" y="6239435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75934"/>
              </p:ext>
            </p:extLst>
          </p:nvPr>
        </p:nvGraphicFramePr>
        <p:xfrm>
          <a:off x="285720" y="1556792"/>
          <a:ext cx="8501122" cy="21320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14340" y="642918"/>
            <a:ext cx="22365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理论分析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00826" y="2347029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匀速直线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496282" y="3061409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自由落体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71800" y="2331857"/>
            <a:ext cx="409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b="1" i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800" b="1" i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228219" y="2331263"/>
            <a:ext cx="127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i="1" dirty="0" err="1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i="1" baseline="-25000" dirty="0" err="1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i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714612" y="3045643"/>
            <a:ext cx="63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000496" y="3045643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zh-CN" altLang="en-US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62928" y="162525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初速度</a:t>
            </a:r>
          </a:p>
        </p:txBody>
      </p:sp>
      <p:sp>
        <p:nvSpPr>
          <p:cNvPr id="21" name="矩形 20"/>
          <p:cNvSpPr/>
          <p:nvPr/>
        </p:nvSpPr>
        <p:spPr>
          <a:xfrm>
            <a:off x="3857620" y="1648415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受力情况</a:t>
            </a:r>
          </a:p>
        </p:txBody>
      </p:sp>
      <p:sp>
        <p:nvSpPr>
          <p:cNvPr id="22" name="矩形 21"/>
          <p:cNvSpPr/>
          <p:nvPr/>
        </p:nvSpPr>
        <p:spPr>
          <a:xfrm>
            <a:off x="6357950" y="1648415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运动性质</a:t>
            </a:r>
          </a:p>
        </p:txBody>
      </p:sp>
      <p:sp>
        <p:nvSpPr>
          <p:cNvPr id="23" name="矩形 22"/>
          <p:cNvSpPr/>
          <p:nvPr/>
        </p:nvSpPr>
        <p:spPr>
          <a:xfrm>
            <a:off x="500034" y="2315497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水平</a:t>
            </a:r>
          </a:p>
        </p:txBody>
      </p:sp>
      <p:sp>
        <p:nvSpPr>
          <p:cNvPr id="24" name="矩形 23"/>
          <p:cNvSpPr/>
          <p:nvPr/>
        </p:nvSpPr>
        <p:spPr>
          <a:xfrm>
            <a:off x="500034" y="3029877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竖直</a:t>
            </a:r>
          </a:p>
        </p:txBody>
      </p:sp>
      <p:sp>
        <p:nvSpPr>
          <p:cNvPr id="25" name="矩形 24"/>
          <p:cNvSpPr/>
          <p:nvPr/>
        </p:nvSpPr>
        <p:spPr>
          <a:xfrm>
            <a:off x="314534" y="3933056"/>
            <a:ext cx="22365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实验验证</a:t>
            </a:r>
          </a:p>
        </p:txBody>
      </p:sp>
      <p:sp>
        <p:nvSpPr>
          <p:cNvPr id="26" name="矩形 25"/>
          <p:cNvSpPr/>
          <p:nvPr/>
        </p:nvSpPr>
        <p:spPr>
          <a:xfrm>
            <a:off x="395536" y="4869160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平抛竖落实验</a:t>
            </a:r>
            <a:endParaRPr lang="zh-CN" altLang="en-US" sz="32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5873054" y="3941523"/>
            <a:ext cx="2515370" cy="2412000"/>
            <a:chOff x="5873054" y="3933056"/>
            <a:chExt cx="2515370" cy="2412000"/>
          </a:xfrm>
        </p:grpSpPr>
        <p:pic>
          <p:nvPicPr>
            <p:cNvPr id="29" name="图片 28" descr="380c88b7e25007c9954556a6941655d7.gif"/>
            <p:cNvPicPr>
              <a:picLocks noChangeAspect="1"/>
            </p:cNvPicPr>
            <p:nvPr/>
          </p:nvPicPr>
          <p:blipFill>
            <a:blip r:embed="rId3" cstate="print"/>
            <a:srcRect l="2059" t="2201" r="2380" b="9601"/>
            <a:stretch>
              <a:fillRect/>
            </a:stretch>
          </p:blipFill>
          <p:spPr>
            <a:xfrm>
              <a:off x="5873054" y="3933056"/>
              <a:ext cx="2515370" cy="2412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156176" y="47903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328" y="479715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5" descr="2010032423055771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771800" y="3933056"/>
            <a:ext cx="2846029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28"/>
          <p:cNvSpPr txBox="1">
            <a:spLocks noChangeArrowheads="1"/>
          </p:cNvSpPr>
          <p:nvPr/>
        </p:nvSpPr>
        <p:spPr bwMode="auto">
          <a:xfrm>
            <a:off x="107504" y="478413"/>
            <a:ext cx="3780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、平抛运动性质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44" y="1412776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Times New Roman" pitchFamily="18" charset="0"/>
                <a:cs typeface="Times New Roman" pitchFamily="18" charset="0"/>
              </a:rPr>
              <a:t>水平：匀速直线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44" y="2132856"/>
            <a:ext cx="3891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Times New Roman" pitchFamily="18" charset="0"/>
                <a:cs typeface="Times New Roman" pitchFamily="18" charset="0"/>
              </a:rPr>
              <a:t>竖直：自由落体</a:t>
            </a:r>
          </a:p>
        </p:txBody>
      </p:sp>
      <p:sp>
        <p:nvSpPr>
          <p:cNvPr id="25" name="Text Box 228"/>
          <p:cNvSpPr txBox="1">
            <a:spLocks noChangeArrowheads="1"/>
          </p:cNvSpPr>
          <p:nvPr/>
        </p:nvSpPr>
        <p:spPr bwMode="auto">
          <a:xfrm>
            <a:off x="87172" y="2996983"/>
            <a:ext cx="3780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、平抛运动规律</a:t>
            </a:r>
          </a:p>
        </p:txBody>
      </p:sp>
      <p:sp>
        <p:nvSpPr>
          <p:cNvPr id="26" name="Arc 11"/>
          <p:cNvSpPr>
            <a:spLocks/>
          </p:cNvSpPr>
          <p:nvPr/>
        </p:nvSpPr>
        <p:spPr bwMode="auto">
          <a:xfrm>
            <a:off x="4888250" y="821552"/>
            <a:ext cx="3464533" cy="2750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16"/>
              <a:gd name="T1" fmla="*/ 0 h 21600"/>
              <a:gd name="T2" fmla="*/ 21416 w 21416"/>
              <a:gd name="T3" fmla="*/ 18783 h 21600"/>
              <a:gd name="T4" fmla="*/ 0 w 214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6" h="21600" fill="none" extrusionOk="0">
                <a:moveTo>
                  <a:pt x="-1" y="0"/>
                </a:moveTo>
                <a:cubicBezTo>
                  <a:pt x="10840" y="0"/>
                  <a:pt x="20001" y="8035"/>
                  <a:pt x="21415" y="18783"/>
                </a:cubicBezTo>
              </a:path>
              <a:path w="21416" h="21600" stroke="0" extrusionOk="0">
                <a:moveTo>
                  <a:pt x="-1" y="0"/>
                </a:moveTo>
                <a:cubicBezTo>
                  <a:pt x="10840" y="0"/>
                  <a:pt x="20001" y="8035"/>
                  <a:pt x="21415" y="1878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888249" y="821552"/>
            <a:ext cx="385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4888249" y="821552"/>
            <a:ext cx="0" cy="2376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888249" y="821552"/>
            <a:ext cx="81255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8136380" y="2576732"/>
            <a:ext cx="0" cy="104400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8136380" y="2592498"/>
            <a:ext cx="504000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0"/>
          <p:cNvSpPr>
            <a:spLocks noChangeAspect="1" noChangeShapeType="1"/>
          </p:cNvSpPr>
          <p:nvPr/>
        </p:nvSpPr>
        <p:spPr bwMode="auto">
          <a:xfrm>
            <a:off x="8138469" y="2572057"/>
            <a:ext cx="470503" cy="999819"/>
          </a:xfrm>
          <a:prstGeom prst="line">
            <a:avLst/>
          </a:prstGeom>
          <a:noFill/>
          <a:ln w="31750">
            <a:solidFill>
              <a:srgbClr val="7030A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H="1">
            <a:off x="8615377" y="2585544"/>
            <a:ext cx="0" cy="972000"/>
          </a:xfrm>
          <a:prstGeom prst="line">
            <a:avLst/>
          </a:prstGeom>
          <a:noFill/>
          <a:ln w="19050">
            <a:solidFill>
              <a:srgbClr val="7030A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8136380" y="3556110"/>
            <a:ext cx="504000" cy="0"/>
          </a:xfrm>
          <a:prstGeom prst="line">
            <a:avLst/>
          </a:prstGeom>
          <a:noFill/>
          <a:ln w="19050">
            <a:solidFill>
              <a:srgbClr val="7030A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619245" y="3094968"/>
            <a:ext cx="541007" cy="5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530859" y="480128"/>
            <a:ext cx="54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8709973" y="500355"/>
            <a:ext cx="361368" cy="5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5418811" y="265090"/>
            <a:ext cx="902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704410" y="3357562"/>
            <a:ext cx="719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b="1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zh-CN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直接箭头连接符 39"/>
          <p:cNvCxnSpPr>
            <a:cxnSpLocks noChangeAspect="1"/>
          </p:cNvCxnSpPr>
          <p:nvPr/>
        </p:nvCxnSpPr>
        <p:spPr>
          <a:xfrm>
            <a:off x="4894931" y="825791"/>
            <a:ext cx="3276000" cy="17885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16200000" flipH="1">
            <a:off x="3972226" y="1739470"/>
            <a:ext cx="1836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16200000" flipH="1">
            <a:off x="6554193" y="-852447"/>
            <a:ext cx="0" cy="3348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>
            <a:off x="7254367" y="1695714"/>
            <a:ext cx="1836000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918745" y="2626590"/>
            <a:ext cx="3240000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4524417" y="1376792"/>
            <a:ext cx="469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zh-CN" sz="28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6460437" y="305222"/>
            <a:ext cx="509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CN" sz="28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6061753" y="1530880"/>
            <a:ext cx="90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zh-C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7767891" y="2531012"/>
            <a:ext cx="90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9" name="弧形 48"/>
          <p:cNvSpPr/>
          <p:nvPr/>
        </p:nvSpPr>
        <p:spPr>
          <a:xfrm rot="3256777">
            <a:off x="8101554" y="2493639"/>
            <a:ext cx="255322" cy="469582"/>
          </a:xfrm>
          <a:prstGeom prst="arc">
            <a:avLst>
              <a:gd name="adj1" fmla="val 16200000"/>
              <a:gd name="adj2" fmla="val 185723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弧形 49"/>
          <p:cNvSpPr/>
          <p:nvPr/>
        </p:nvSpPr>
        <p:spPr>
          <a:xfrm rot="3645172">
            <a:off x="5331331" y="736558"/>
            <a:ext cx="576892" cy="618019"/>
          </a:xfrm>
          <a:prstGeom prst="arc">
            <a:avLst>
              <a:gd name="adj1" fmla="val 15366816"/>
              <a:gd name="adj2" fmla="val 214803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5918877" y="864624"/>
            <a:ext cx="541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zh-CN" sz="2400" i="1" dirty="0">
                <a:latin typeface="Times New Roman" pitchFamily="18" charset="0"/>
                <a:cs typeface="Times New Roman" pitchFamily="18" charset="0"/>
              </a:rPr>
              <a:t>α</a:t>
            </a:r>
            <a:endParaRPr lang="en-US" altLang="zh-CN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8334074" y="2548586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zh-CN" sz="2400" i="1" dirty="0">
                <a:latin typeface="Times New Roman" pitchFamily="18" charset="0"/>
                <a:cs typeface="Times New Roman" pitchFamily="18" charset="0"/>
              </a:rPr>
              <a:t>β</a:t>
            </a:r>
            <a:endParaRPr lang="en-US" altLang="zh-CN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104425" y="25530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8495659" y="2109207"/>
            <a:ext cx="719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b="1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CN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8556762" y="3357562"/>
            <a:ext cx="57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zh-CN" sz="2800" b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142844" y="3714752"/>
            <a:ext cx="150019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位移</a:t>
            </a:r>
          </a:p>
        </p:txBody>
      </p:sp>
      <p:sp>
        <p:nvSpPr>
          <p:cNvPr id="57" name="左大括号 56"/>
          <p:cNvSpPr/>
          <p:nvPr/>
        </p:nvSpPr>
        <p:spPr>
          <a:xfrm>
            <a:off x="498812" y="4487260"/>
            <a:ext cx="108000" cy="75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对象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562155"/>
              </p:ext>
            </p:extLst>
          </p:nvPr>
        </p:nvGraphicFramePr>
        <p:xfrm>
          <a:off x="635410" y="4285774"/>
          <a:ext cx="862585" cy="438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公式" r:id="rId3" imgW="419040" imgH="228600" progId="Equation.3">
                  <p:embed/>
                </p:oleObj>
              </mc:Choice>
              <mc:Fallback>
                <p:oleObj name="公式" r:id="rId3" imgW="41904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10" y="4285774"/>
                        <a:ext cx="862585" cy="438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035784"/>
              </p:ext>
            </p:extLst>
          </p:nvPr>
        </p:nvGraphicFramePr>
        <p:xfrm>
          <a:off x="600211" y="4815002"/>
          <a:ext cx="1119568" cy="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公式" r:id="rId5" imgW="596641" imgH="393529" progId="Equation.3">
                  <p:embed/>
                </p:oleObj>
              </mc:Choice>
              <mc:Fallback>
                <p:oleObj name="公式" r:id="rId5" imgW="596641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11" y="4815002"/>
                        <a:ext cx="1119568" cy="73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22876"/>
              </p:ext>
            </p:extLst>
          </p:nvPr>
        </p:nvGraphicFramePr>
        <p:xfrm>
          <a:off x="2382833" y="4172684"/>
          <a:ext cx="1784051" cy="58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公式" r:id="rId7" imgW="825500" imgH="279400" progId="Equation.3">
                  <p:embed/>
                </p:oleObj>
              </mc:Choice>
              <mc:Fallback>
                <p:oleObj name="公式" r:id="rId7" imgW="8255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3" y="4172684"/>
                        <a:ext cx="1784051" cy="586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97030"/>
              </p:ext>
            </p:extLst>
          </p:nvPr>
        </p:nvGraphicFramePr>
        <p:xfrm>
          <a:off x="2333625" y="5010150"/>
          <a:ext cx="13795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9" imgW="749160" imgH="215640" progId="Equation.DSMT4">
                  <p:embed/>
                </p:oleObj>
              </mc:Choice>
              <mc:Fallback>
                <p:oleObj name="Equation" r:id="rId9" imgW="74916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5010150"/>
                        <a:ext cx="137953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4642456" y="3929066"/>
            <a:ext cx="160016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速度</a:t>
            </a:r>
          </a:p>
        </p:txBody>
      </p:sp>
      <p:sp>
        <p:nvSpPr>
          <p:cNvPr id="64" name="左大括号 63"/>
          <p:cNvSpPr/>
          <p:nvPr/>
        </p:nvSpPr>
        <p:spPr>
          <a:xfrm>
            <a:off x="4821190" y="4935829"/>
            <a:ext cx="108000" cy="57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29974"/>
              </p:ext>
            </p:extLst>
          </p:nvPr>
        </p:nvGraphicFramePr>
        <p:xfrm>
          <a:off x="4967242" y="4693389"/>
          <a:ext cx="741491" cy="4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公式" r:id="rId11" imgW="419040" imgH="228600" progId="Equation.3">
                  <p:embed/>
                </p:oleObj>
              </mc:Choice>
              <mc:Fallback>
                <p:oleObj name="公式" r:id="rId11" imgW="419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42" y="4693389"/>
                        <a:ext cx="741491" cy="4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421294"/>
              </p:ext>
            </p:extLst>
          </p:nvPr>
        </p:nvGraphicFramePr>
        <p:xfrm>
          <a:off x="4972024" y="5338544"/>
          <a:ext cx="983482" cy="50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公式" r:id="rId13" imgW="469696" imgH="241195" progId="Equation.3">
                  <p:embed/>
                </p:oleObj>
              </mc:Choice>
              <mc:Fallback>
                <p:oleObj name="公式" r:id="rId13" imgW="469696" imgH="24119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24" y="5338544"/>
                        <a:ext cx="983482" cy="505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68135"/>
              </p:ext>
            </p:extLst>
          </p:nvPr>
        </p:nvGraphicFramePr>
        <p:xfrm>
          <a:off x="6751573" y="4473424"/>
          <a:ext cx="1738289" cy="66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5" imgW="888614" imgH="317362" progId="Equation.DSMT4">
                  <p:embed/>
                </p:oleObj>
              </mc:Choice>
              <mc:Fallback>
                <p:oleObj name="Equation" r:id="rId15" imgW="888614" imgH="317362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573" y="4473424"/>
                        <a:ext cx="1738289" cy="663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86523"/>
              </p:ext>
            </p:extLst>
          </p:nvPr>
        </p:nvGraphicFramePr>
        <p:xfrm>
          <a:off x="6686550" y="5310188"/>
          <a:ext cx="15652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17" imgW="850680" imgH="241200" progId="Equation.DSMT4">
                  <p:embed/>
                </p:oleObj>
              </mc:Choice>
              <mc:Fallback>
                <p:oleObj name="Equation" r:id="rId17" imgW="85068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5310188"/>
                        <a:ext cx="15652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左大括号 69"/>
          <p:cNvSpPr/>
          <p:nvPr/>
        </p:nvSpPr>
        <p:spPr>
          <a:xfrm>
            <a:off x="2213806" y="4478562"/>
            <a:ext cx="108000" cy="75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左大括号 70"/>
          <p:cNvSpPr/>
          <p:nvPr/>
        </p:nvSpPr>
        <p:spPr>
          <a:xfrm>
            <a:off x="6572264" y="4868887"/>
            <a:ext cx="108000" cy="576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燕尾形箭头 71"/>
          <p:cNvSpPr/>
          <p:nvPr/>
        </p:nvSpPr>
        <p:spPr>
          <a:xfrm>
            <a:off x="1713740" y="4670042"/>
            <a:ext cx="360000" cy="285752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左弧形箭头 72"/>
          <p:cNvSpPr/>
          <p:nvPr/>
        </p:nvSpPr>
        <p:spPr>
          <a:xfrm>
            <a:off x="71406" y="4875239"/>
            <a:ext cx="357190" cy="1071570"/>
          </a:xfrm>
          <a:prstGeom prst="curvedRightArrow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0034" y="5558590"/>
            <a:ext cx="1296000" cy="810187"/>
            <a:chOff x="500034" y="5558590"/>
            <a:chExt cx="1296000" cy="810187"/>
          </a:xfrm>
        </p:grpSpPr>
        <p:sp>
          <p:nvSpPr>
            <p:cNvPr id="74" name="矩形 73"/>
            <p:cNvSpPr/>
            <p:nvPr/>
          </p:nvSpPr>
          <p:spPr>
            <a:xfrm>
              <a:off x="500034" y="5612777"/>
              <a:ext cx="1296000" cy="756000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92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395831"/>
                </p:ext>
              </p:extLst>
            </p:nvPr>
          </p:nvGraphicFramePr>
          <p:xfrm>
            <a:off x="502531" y="5558590"/>
            <a:ext cx="1262785" cy="808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8" name="Equation" r:id="rId19" imgW="672840" imgH="431640" progId="Equation.3">
                    <p:embed/>
                  </p:oleObj>
                </mc:Choice>
                <mc:Fallback>
                  <p:oleObj name="Equation" r:id="rId19" imgW="672840" imgH="431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31" y="5558590"/>
                          <a:ext cx="1262785" cy="808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Group 313"/>
          <p:cNvGrpSpPr>
            <a:grpSpLocks/>
          </p:cNvGrpSpPr>
          <p:nvPr/>
        </p:nvGrpSpPr>
        <p:grpSpPr bwMode="auto">
          <a:xfrm>
            <a:off x="2483768" y="5518181"/>
            <a:ext cx="2039038" cy="899731"/>
            <a:chOff x="2735" y="1633"/>
            <a:chExt cx="2106" cy="523"/>
          </a:xfrm>
        </p:grpSpPr>
        <p:sp>
          <p:nvSpPr>
            <p:cNvPr id="76" name="AutoShape 314"/>
            <p:cNvSpPr>
              <a:spLocks noChangeArrowheads="1"/>
            </p:cNvSpPr>
            <p:nvPr/>
          </p:nvSpPr>
          <p:spPr bwMode="auto">
            <a:xfrm>
              <a:off x="2735" y="1633"/>
              <a:ext cx="1933" cy="523"/>
            </a:xfrm>
            <a:prstGeom prst="cloudCallout">
              <a:avLst>
                <a:gd name="adj1" fmla="val -79025"/>
                <a:gd name="adj2" fmla="val -2939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315"/>
            <p:cNvSpPr txBox="1">
              <a:spLocks noChangeArrowheads="1"/>
            </p:cNvSpPr>
            <p:nvPr/>
          </p:nvSpPr>
          <p:spPr bwMode="auto">
            <a:xfrm>
              <a:off x="2919" y="1717"/>
              <a:ext cx="1922" cy="3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parabola</a:t>
              </a:r>
            </a:p>
          </p:txBody>
        </p:sp>
      </p:grpSp>
      <p:cxnSp>
        <p:nvCxnSpPr>
          <p:cNvPr id="79" name="直接连接符 78"/>
          <p:cNvCxnSpPr/>
          <p:nvPr/>
        </p:nvCxnSpPr>
        <p:spPr>
          <a:xfrm rot="5400000">
            <a:off x="3233649" y="5179231"/>
            <a:ext cx="2786082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燕尾形箭头 79"/>
          <p:cNvSpPr/>
          <p:nvPr/>
        </p:nvSpPr>
        <p:spPr>
          <a:xfrm>
            <a:off x="6000760" y="5011763"/>
            <a:ext cx="360000" cy="285752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3866629" y="-24340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6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 animBg="1"/>
      <p:bldP spid="63" grpId="0"/>
      <p:bldP spid="64" grpId="0" animBg="1"/>
      <p:bldP spid="70" grpId="0" animBg="1"/>
      <p:bldP spid="71" grpId="0" animBg="1"/>
      <p:bldP spid="72" grpId="0" animBg="1"/>
      <p:bldP spid="73" grpId="0" animBg="1"/>
      <p:bldP spid="80" grpId="0" animBg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07504" y="714356"/>
            <a:ext cx="8929148" cy="5262979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、一飞机水平匀速飞行，从飞机上每隔</a:t>
            </a: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s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释放一枚炸弹，先后释放</a:t>
            </a: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枚，不计空阻，则</a:t>
            </a: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枚炸弹在空中任意时刻（      ）</a:t>
            </a:r>
            <a:endParaRPr lang="en-US" altLang="zh-CN" sz="3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总排成抛物线，它们的落地点等间距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总排成抛物线，落地点不等间距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总在飞机正下方排成竖直线，且落地点等间距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总在飞机正下方排成竖直线，且落地间距不等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946774" y="2308404"/>
            <a:ext cx="481210" cy="5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428</Words>
  <Application>Microsoft Office PowerPoint</Application>
  <PresentationFormat>全屏显示(4:3)</PresentationFormat>
  <Paragraphs>129</Paragraphs>
  <Slides>12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黑体</vt:lpstr>
      <vt:lpstr>华文行楷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公式</vt:lpstr>
      <vt:lpstr>Equation</vt:lpstr>
      <vt:lpstr>MathType 6.0 Equation</vt:lpstr>
      <vt:lpstr>PowerPoint 演示文稿</vt:lpstr>
      <vt:lpstr>§5 曲线运动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ADMINIBM</dc:creator>
  <cp:lastModifiedBy>admin</cp:lastModifiedBy>
  <cp:revision>192</cp:revision>
  <dcterms:created xsi:type="dcterms:W3CDTF">2013-12-24T10:19:58Z</dcterms:created>
  <dcterms:modified xsi:type="dcterms:W3CDTF">2019-02-24T06:08:55Z</dcterms:modified>
</cp:coreProperties>
</file>