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6" r:id="rId2"/>
    <p:sldId id="257" r:id="rId3"/>
    <p:sldId id="256" r:id="rId4"/>
    <p:sldId id="277" r:id="rId5"/>
    <p:sldId id="278" r:id="rId6"/>
    <p:sldId id="284" r:id="rId7"/>
    <p:sldId id="259" r:id="rId8"/>
    <p:sldId id="258" r:id="rId9"/>
    <p:sldId id="280" r:id="rId10"/>
    <p:sldId id="289" r:id="rId11"/>
    <p:sldId id="279" r:id="rId12"/>
    <p:sldId id="286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FF66"/>
    <a:srgbClr val="000099"/>
    <a:srgbClr val="E420BA"/>
    <a:srgbClr val="302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80607" autoAdjust="0"/>
  </p:normalViewPr>
  <p:slideViewPr>
    <p:cSldViewPr>
      <p:cViewPr varScale="1">
        <p:scale>
          <a:sx n="92" d="100"/>
          <a:sy n="92" d="100"/>
        </p:scale>
        <p:origin x="233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7.wmf"/><Relationship Id="rId18" Type="http://schemas.openxmlformats.org/officeDocument/2006/relationships/image" Target="../media/image4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17" Type="http://schemas.openxmlformats.org/officeDocument/2006/relationships/image" Target="../media/image41.wmf"/><Relationship Id="rId2" Type="http://schemas.openxmlformats.org/officeDocument/2006/relationships/image" Target="../media/image26.wmf"/><Relationship Id="rId16" Type="http://schemas.openxmlformats.org/officeDocument/2006/relationships/image" Target="../media/image40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5" Type="http://schemas.openxmlformats.org/officeDocument/2006/relationships/image" Target="../media/image39.wmf"/><Relationship Id="rId10" Type="http://schemas.openxmlformats.org/officeDocument/2006/relationships/image" Target="../media/image34.wmf"/><Relationship Id="rId19" Type="http://schemas.openxmlformats.org/officeDocument/2006/relationships/image" Target="../media/image43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Relationship Id="rId14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44.wmf"/><Relationship Id="rId9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4AFE1-1DDA-4F03-B624-92A2D6FD8CF2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15638-4C23-4043-88EA-C23E1DF5EF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462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典型问题之飞机投弹</a:t>
            </a:r>
            <a:r>
              <a:rPr lang="en-US" altLang="zh-CN" dirty="0"/>
              <a:t>】</a:t>
            </a:r>
            <a:br>
              <a:rPr lang="en-US" altLang="zh-CN" dirty="0"/>
            </a:br>
            <a:r>
              <a:rPr lang="zh-CN" altLang="en-US" dirty="0"/>
              <a:t>系列问题思考：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1. </a:t>
            </a:r>
            <a:r>
              <a:rPr lang="zh-CN" altLang="en-US" dirty="0"/>
              <a:t>一枚炸弹离开飞机后，在空中</a:t>
            </a:r>
            <a:r>
              <a:rPr lang="zh-CN" altLang="en-US" dirty="0" smtClean="0"/>
              <a:t>的运动</a:t>
            </a:r>
            <a:r>
              <a:rPr lang="zh-CN" altLang="en-US" dirty="0"/>
              <a:t>特点？运动轨迹？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2. </a:t>
            </a:r>
            <a:r>
              <a:rPr lang="zh-CN" altLang="en-US" dirty="0"/>
              <a:t>多枚炸弹离开飞机后，地面观测者看到它们的排列方式？飞机上的观测者看到的排列方式？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3. </a:t>
            </a:r>
            <a:r>
              <a:rPr lang="zh-CN" altLang="en-US" dirty="0"/>
              <a:t>既然炸弹离开飞机后，都在做平抛运动，为什么多枚炸弹没有排列在一条抛物线上，而是排在一条直线上？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4. </a:t>
            </a:r>
            <a:r>
              <a:rPr lang="zh-CN" altLang="en-US" dirty="0"/>
              <a:t>多枚炸弹落地的情况？即地点、间隔距离、时间等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dirty="0"/>
              <a:t>各炸弹轨迹一样，都是抛物线，但依次平移。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023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48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45078-ECBB-49B4-8FD6-1AF4FCDDE6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ADF45-8B8A-40EB-87F5-7F975C023386}" type="datetimeFigureOut">
              <a:rPr lang="zh-CN" altLang="en-US" smtClean="0"/>
              <a:pPr/>
              <a:t>2019/2/24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2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4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wmf"/><Relationship Id="rId18" Type="http://schemas.openxmlformats.org/officeDocument/2006/relationships/oleObject" Target="../embeddings/oleObject24.bin"/><Relationship Id="rId26" Type="http://schemas.openxmlformats.org/officeDocument/2006/relationships/oleObject" Target="../embeddings/oleObject28.bin"/><Relationship Id="rId39" Type="http://schemas.openxmlformats.org/officeDocument/2006/relationships/image" Target="../media/image42.wmf"/><Relationship Id="rId21" Type="http://schemas.openxmlformats.org/officeDocument/2006/relationships/image" Target="../media/image33.wmf"/><Relationship Id="rId34" Type="http://schemas.openxmlformats.org/officeDocument/2006/relationships/oleObject" Target="../embeddings/oleObject32.bin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29" Type="http://schemas.openxmlformats.org/officeDocument/2006/relationships/image" Target="../media/image37.wmf"/><Relationship Id="rId41" Type="http://schemas.openxmlformats.org/officeDocument/2006/relationships/image" Target="../media/image43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8.wmf"/><Relationship Id="rId24" Type="http://schemas.openxmlformats.org/officeDocument/2006/relationships/oleObject" Target="../embeddings/oleObject27.bin"/><Relationship Id="rId32" Type="http://schemas.openxmlformats.org/officeDocument/2006/relationships/oleObject" Target="../embeddings/oleObject31.bin"/><Relationship Id="rId37" Type="http://schemas.openxmlformats.org/officeDocument/2006/relationships/image" Target="../media/image41.wmf"/><Relationship Id="rId40" Type="http://schemas.openxmlformats.org/officeDocument/2006/relationships/oleObject" Target="../embeddings/oleObject35.bin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23" Type="http://schemas.openxmlformats.org/officeDocument/2006/relationships/image" Target="../media/image34.wmf"/><Relationship Id="rId28" Type="http://schemas.openxmlformats.org/officeDocument/2006/relationships/oleObject" Target="../embeddings/oleObject29.bin"/><Relationship Id="rId36" Type="http://schemas.openxmlformats.org/officeDocument/2006/relationships/oleObject" Target="../embeddings/oleObject33.bin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32.wmf"/><Relationship Id="rId31" Type="http://schemas.openxmlformats.org/officeDocument/2006/relationships/image" Target="../media/image38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Relationship Id="rId27" Type="http://schemas.openxmlformats.org/officeDocument/2006/relationships/image" Target="../media/image36.wmf"/><Relationship Id="rId30" Type="http://schemas.openxmlformats.org/officeDocument/2006/relationships/oleObject" Target="../embeddings/oleObject30.bin"/><Relationship Id="rId35" Type="http://schemas.openxmlformats.org/officeDocument/2006/relationships/image" Target="../media/image40.wmf"/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7.xml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31.wmf"/><Relationship Id="rId25" Type="http://schemas.openxmlformats.org/officeDocument/2006/relationships/image" Target="../media/image35.wmf"/><Relationship Id="rId33" Type="http://schemas.openxmlformats.org/officeDocument/2006/relationships/image" Target="../media/image39.wmf"/><Relationship Id="rId38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43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17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40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2.bin"/><Relationship Id="rId20" Type="http://schemas.openxmlformats.org/officeDocument/2006/relationships/oleObject" Target="../embeddings/oleObject4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4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39.bin"/><Relationship Id="rId19" Type="http://schemas.openxmlformats.org/officeDocument/2006/relationships/image" Target="../media/image45.wmf"/><Relationship Id="rId4" Type="http://schemas.openxmlformats.org/officeDocument/2006/relationships/oleObject" Target="../embeddings/oleObject36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41.bin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&#24179;&#25243;&#31446;&#33853;&#23454;&#39564;&#8212;&#8212;&#29992;&#22352;&#26631;&#20998;&#26512;_&#26631;&#28165;.flv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wmf"/><Relationship Id="rId20" Type="http://schemas.openxmlformats.org/officeDocument/2006/relationships/image" Target="../media/image1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2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9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557932"/>
            <a:ext cx="8496944" cy="372845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600323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58848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何为“曲线运动”？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500438"/>
            <a:ext cx="453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曲线运动中速度的方向？</a:t>
            </a: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214810" y="2206004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轨迹曲线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4786314" y="4704380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不共线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064" y="4720146"/>
            <a:ext cx="4675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物体做曲线运动的条件？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5072066" y="3071810"/>
            <a:ext cx="1924836" cy="869397"/>
            <a:chOff x="2714612" y="1842188"/>
            <a:chExt cx="3429569" cy="2850858"/>
          </a:xfrm>
        </p:grpSpPr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714612" y="3124401"/>
              <a:ext cx="3429569" cy="1568645"/>
            </a:xfrm>
            <a:custGeom>
              <a:avLst/>
              <a:gdLst>
                <a:gd name="T0" fmla="*/ 0 w 1632"/>
                <a:gd name="T1" fmla="*/ 1053 h 456"/>
                <a:gd name="T2" fmla="*/ 1298 w 1632"/>
                <a:gd name="T3" fmla="*/ 55 h 456"/>
                <a:gd name="T4" fmla="*/ 2451 w 1632"/>
                <a:gd name="T5" fmla="*/ 720 h 456"/>
                <a:gd name="T6" fmla="*/ 0 60000 65536"/>
                <a:gd name="T7" fmla="*/ 0 60000 65536"/>
                <a:gd name="T8" fmla="*/ 0 60000 65536"/>
                <a:gd name="T9" fmla="*/ 0 w 1632"/>
                <a:gd name="T10" fmla="*/ 0 h 456"/>
                <a:gd name="T11" fmla="*/ 1632 w 1632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56">
                  <a:moveTo>
                    <a:pt x="0" y="456"/>
                  </a:moveTo>
                  <a:cubicBezTo>
                    <a:pt x="296" y="252"/>
                    <a:pt x="592" y="48"/>
                    <a:pt x="864" y="24"/>
                  </a:cubicBezTo>
                  <a:cubicBezTo>
                    <a:pt x="1136" y="0"/>
                    <a:pt x="1504" y="264"/>
                    <a:pt x="1632" y="31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4486396" y="3072702"/>
              <a:ext cx="128286" cy="23609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4234915" y="1842188"/>
              <a:ext cx="763706" cy="121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083974" y="3132236"/>
            <a:ext cx="1288046" cy="523220"/>
            <a:chOff x="4443400" y="2829131"/>
            <a:chExt cx="1288046" cy="523220"/>
          </a:xfrm>
        </p:grpSpPr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V="1">
              <a:off x="4443400" y="3178267"/>
              <a:ext cx="90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5284890" y="2829131"/>
              <a:ext cx="4465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800" b="1" i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utoUpdateAnimBg="0"/>
      <p:bldP spid="1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45" name="Group 273"/>
          <p:cNvGraphicFramePr>
            <a:graphicFrameLocks noGrp="1"/>
          </p:cNvGraphicFramePr>
          <p:nvPr>
            <p:ph idx="1"/>
          </p:nvPr>
        </p:nvGraphicFramePr>
        <p:xfrm>
          <a:off x="457200" y="1263877"/>
          <a:ext cx="8229600" cy="466344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" name="xjhwt1"/>
          <p:cNvGrpSpPr>
            <a:grpSpLocks noChangeAspect="1"/>
          </p:cNvGrpSpPr>
          <p:nvPr/>
        </p:nvGrpSpPr>
        <p:grpSpPr bwMode="auto">
          <a:xfrm flipH="1">
            <a:off x="0" y="932090"/>
            <a:ext cx="971550" cy="390525"/>
            <a:chOff x="3385" y="1140"/>
            <a:chExt cx="3562" cy="1042"/>
          </a:xfrm>
        </p:grpSpPr>
        <p:grpSp>
          <p:nvGrpSpPr>
            <p:cNvPr id="3" name="Group 66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659" name="Freeform 67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60" name="Line 68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27" name="Freeform 69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28" name="Freeform 70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29" name="Freeform 71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0" name="Line 72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1" name="Line 73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2" name="Freeform 74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3" name="Freeform 75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4" name="Freeform 76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5" name="Freeform 77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6" name="Freeform 78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7" name="Line 79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" name="Group 80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657" name="Freeform 81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8" name="Line 82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39" name="Line 83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0" name="Freeform 84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1" name="Freeform 85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Group 86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655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6" name="Freeform 88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Group 89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653" name="Freeform 90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4" name="Freeform 91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44" name="Line 92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5" name="Freeform 93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" name="Group 94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651" name="Freeform 95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2" name="Line 96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47" name="Freeform 97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8" name="Group 98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649" name="Freeform 99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0" name="Line 100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9" name="xjhwt1"/>
          <p:cNvGrpSpPr>
            <a:grpSpLocks noChangeAspect="1"/>
          </p:cNvGrpSpPr>
          <p:nvPr/>
        </p:nvGrpSpPr>
        <p:grpSpPr bwMode="auto">
          <a:xfrm flipH="1">
            <a:off x="1979613" y="932090"/>
            <a:ext cx="971550" cy="390525"/>
            <a:chOff x="3385" y="1140"/>
            <a:chExt cx="3562" cy="1042"/>
          </a:xfrm>
        </p:grpSpPr>
        <p:grpSp>
          <p:nvGrpSpPr>
            <p:cNvPr id="10" name="Group 103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624" name="Freeform 104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5" name="Line 105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92" name="Freeform 106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3" name="Freeform 107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4" name="Freeform 108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5" name="Line 109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6" name="Line 110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7" name="Freeform 111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8" name="Freeform 112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9" name="Freeform 113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0" name="Freeform 114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1" name="Freeform 115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2" name="Line 116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117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622" name="Freeform 118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3" name="Line 119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04" name="Line 120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5" name="Freeform 121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6" name="Freeform 122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123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620" name="Rectangle 124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1" name="Freeform 125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126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618" name="Freeform 127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9" name="Freeform 128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09" name="Line 129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10" name="Freeform 130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" name="Group 131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616" name="Freeform 132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7" name="Line 133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12" name="Freeform 134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" name="Group 135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614" name="Freeform 136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5" name="Line 137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6" name="xjhwt1"/>
          <p:cNvGrpSpPr>
            <a:grpSpLocks noChangeAspect="1"/>
          </p:cNvGrpSpPr>
          <p:nvPr/>
        </p:nvGrpSpPr>
        <p:grpSpPr bwMode="auto">
          <a:xfrm flipH="1">
            <a:off x="8172450" y="932090"/>
            <a:ext cx="971550" cy="390525"/>
            <a:chOff x="3385" y="1140"/>
            <a:chExt cx="3562" cy="1042"/>
          </a:xfrm>
        </p:grpSpPr>
        <p:grpSp>
          <p:nvGrpSpPr>
            <p:cNvPr id="17" name="Group 139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89" name="Freeform 140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90" name="Line 141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57" name="Freeform 142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58" name="Freeform 143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59" name="Freeform 144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0" name="Line 145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1" name="Line 146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2" name="Freeform 147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3" name="Freeform 148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4" name="Freeform 149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5" name="Freeform 150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6" name="Freeform 151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7" name="Line 152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8" name="Group 153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87" name="Freeform 154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8" name="Line 155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69" name="Line 156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0" name="Freeform 157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1" name="Freeform 158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" name="Group 159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85" name="Rectangle 160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6" name="Freeform 161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0" name="Group 162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83" name="Freeform 163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4" name="Freeform 164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74" name="Line 165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5" name="Freeform 166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" name="Group 167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81" name="Freeform 168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2" name="Line 169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77" name="Freeform 170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" name="Group 171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79" name="Freeform 172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0" name="Line 173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3" name="xjhwt1"/>
          <p:cNvGrpSpPr>
            <a:grpSpLocks noChangeAspect="1"/>
          </p:cNvGrpSpPr>
          <p:nvPr/>
        </p:nvGrpSpPr>
        <p:grpSpPr bwMode="auto">
          <a:xfrm flipH="1">
            <a:off x="6227763" y="932090"/>
            <a:ext cx="971550" cy="390525"/>
            <a:chOff x="3385" y="1140"/>
            <a:chExt cx="3562" cy="1042"/>
          </a:xfrm>
        </p:grpSpPr>
        <p:grpSp>
          <p:nvGrpSpPr>
            <p:cNvPr id="24" name="Group 175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54" name="Freeform 176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5" name="Line 177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22" name="Freeform 178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3" name="Freeform 179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4" name="Freeform 180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5" name="Line 181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6" name="Line 182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7" name="Freeform 183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8" name="Freeform 184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9" name="Freeform 185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0" name="Freeform 186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1" name="Freeform 187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2" name="Line 188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5" name="Group 189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52" name="Freeform 190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3" name="Line 191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34" name="Line 192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5" name="Freeform 193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6" name="Freeform 194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" name="Group 195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50" name="Rectangle 196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1" name="Freeform 197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" name="Group 198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48" name="Freeform 199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9" name="Freeform 200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39" name="Line 201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40" name="Freeform 202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" name="Group 203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46" name="Freeform 204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7" name="Line 205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42" name="Freeform 206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9" name="Group 207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44" name="Freeform 208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5" name="Line 209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0" name="xjhwt1"/>
          <p:cNvGrpSpPr>
            <a:grpSpLocks noChangeAspect="1"/>
          </p:cNvGrpSpPr>
          <p:nvPr/>
        </p:nvGrpSpPr>
        <p:grpSpPr bwMode="auto">
          <a:xfrm flipH="1">
            <a:off x="4140200" y="932090"/>
            <a:ext cx="971550" cy="390525"/>
            <a:chOff x="3385" y="1140"/>
            <a:chExt cx="3562" cy="1042"/>
          </a:xfrm>
        </p:grpSpPr>
        <p:grpSp>
          <p:nvGrpSpPr>
            <p:cNvPr id="31" name="Group 211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19" name="Freeform 212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20" name="Line 213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87" name="Freeform 214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88" name="Freeform 215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89" name="Freeform 216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0" name="Line 217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1" name="Line 218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2" name="Freeform 219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3" name="Freeform 220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4" name="Freeform 221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5" name="Freeform 222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6" name="Freeform 223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7" name="Line 224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6" name="Group 225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17" name="Freeform 226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8" name="Line 227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99" name="Line 228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0" name="Freeform 229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1" name="Freeform 230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7" name="Group 231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15" name="Rectangle 232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6" name="Freeform 233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898" name="Group 234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13" name="Freeform 235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4" name="Freeform 236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04" name="Line 237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5" name="Freeform 238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9" name="Group 239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11" name="Freeform 240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2" name="Line 241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07" name="Freeform 242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900" name="Group 243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09" name="Freeform 244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0" name="Line 245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7468" name="Oval 247"/>
          <p:cNvSpPr>
            <a:spLocks noChangeArrowheads="1"/>
          </p:cNvSpPr>
          <p:nvPr/>
        </p:nvSpPr>
        <p:spPr bwMode="auto">
          <a:xfrm>
            <a:off x="395288" y="1182915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2" name="Oval 250"/>
          <p:cNvSpPr>
            <a:spLocks noChangeArrowheads="1"/>
          </p:cNvSpPr>
          <p:nvPr/>
        </p:nvSpPr>
        <p:spPr bwMode="auto">
          <a:xfrm>
            <a:off x="2411413" y="1652815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3" name="Oval 251"/>
          <p:cNvSpPr>
            <a:spLocks noChangeArrowheads="1"/>
          </p:cNvSpPr>
          <p:nvPr/>
        </p:nvSpPr>
        <p:spPr bwMode="auto">
          <a:xfrm>
            <a:off x="4519722" y="3232159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5" name="Oval 253"/>
          <p:cNvSpPr>
            <a:spLocks noChangeArrowheads="1"/>
          </p:cNvSpPr>
          <p:nvPr/>
        </p:nvSpPr>
        <p:spPr bwMode="auto">
          <a:xfrm>
            <a:off x="6551613" y="5829527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7" name="Oval 255"/>
          <p:cNvSpPr>
            <a:spLocks noChangeArrowheads="1"/>
          </p:cNvSpPr>
          <p:nvPr/>
        </p:nvSpPr>
        <p:spPr bwMode="auto">
          <a:xfrm>
            <a:off x="2411413" y="1184502"/>
            <a:ext cx="144462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8" name="Oval 256"/>
          <p:cNvSpPr>
            <a:spLocks noChangeArrowheads="1"/>
          </p:cNvSpPr>
          <p:nvPr/>
        </p:nvSpPr>
        <p:spPr bwMode="auto">
          <a:xfrm>
            <a:off x="4488190" y="1684347"/>
            <a:ext cx="144462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9" name="Oval 257"/>
          <p:cNvSpPr>
            <a:spLocks noChangeArrowheads="1"/>
          </p:cNvSpPr>
          <p:nvPr/>
        </p:nvSpPr>
        <p:spPr bwMode="auto">
          <a:xfrm>
            <a:off x="8604250" y="5840313"/>
            <a:ext cx="144463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0" name="Oval 258"/>
          <p:cNvSpPr>
            <a:spLocks noChangeArrowheads="1"/>
          </p:cNvSpPr>
          <p:nvPr/>
        </p:nvSpPr>
        <p:spPr bwMode="auto">
          <a:xfrm>
            <a:off x="6556593" y="3237140"/>
            <a:ext cx="144463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1" name="Oval 259"/>
          <p:cNvSpPr>
            <a:spLocks noChangeArrowheads="1"/>
          </p:cNvSpPr>
          <p:nvPr/>
        </p:nvSpPr>
        <p:spPr bwMode="auto">
          <a:xfrm>
            <a:off x="4500563" y="1147990"/>
            <a:ext cx="144462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2" name="Oval 260"/>
          <p:cNvSpPr>
            <a:spLocks noChangeArrowheads="1"/>
          </p:cNvSpPr>
          <p:nvPr/>
        </p:nvSpPr>
        <p:spPr bwMode="auto">
          <a:xfrm>
            <a:off x="6551613" y="1687740"/>
            <a:ext cx="144462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3" name="Oval 261"/>
          <p:cNvSpPr>
            <a:spLocks noChangeArrowheads="1"/>
          </p:cNvSpPr>
          <p:nvPr/>
        </p:nvSpPr>
        <p:spPr bwMode="auto">
          <a:xfrm>
            <a:off x="8604250" y="3237140"/>
            <a:ext cx="144463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4" name="Oval 262"/>
          <p:cNvSpPr>
            <a:spLocks noChangeArrowheads="1"/>
          </p:cNvSpPr>
          <p:nvPr/>
        </p:nvSpPr>
        <p:spPr bwMode="auto">
          <a:xfrm>
            <a:off x="6551613" y="1184502"/>
            <a:ext cx="144462" cy="1809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5" name="Oval 263"/>
          <p:cNvSpPr>
            <a:spLocks noChangeArrowheads="1"/>
          </p:cNvSpPr>
          <p:nvPr/>
        </p:nvSpPr>
        <p:spPr bwMode="auto">
          <a:xfrm>
            <a:off x="8604250" y="1616302"/>
            <a:ext cx="144463" cy="1809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6" name="Oval 264"/>
          <p:cNvSpPr>
            <a:spLocks noChangeArrowheads="1"/>
          </p:cNvSpPr>
          <p:nvPr/>
        </p:nvSpPr>
        <p:spPr bwMode="auto">
          <a:xfrm>
            <a:off x="8604250" y="1182915"/>
            <a:ext cx="144463" cy="180975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40" name="Freeform 268"/>
          <p:cNvSpPr>
            <a:spLocks/>
          </p:cNvSpPr>
          <p:nvPr/>
        </p:nvSpPr>
        <p:spPr bwMode="auto">
          <a:xfrm>
            <a:off x="503238" y="1255940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1" name="Freeform 269"/>
          <p:cNvSpPr>
            <a:spLocks/>
          </p:cNvSpPr>
          <p:nvPr/>
        </p:nvSpPr>
        <p:spPr bwMode="auto">
          <a:xfrm>
            <a:off x="2484438" y="1255940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3" name="Freeform 271"/>
          <p:cNvSpPr>
            <a:spLocks/>
          </p:cNvSpPr>
          <p:nvPr/>
        </p:nvSpPr>
        <p:spPr bwMode="auto">
          <a:xfrm>
            <a:off x="4643438" y="1292452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4" name="Freeform 272"/>
          <p:cNvSpPr>
            <a:spLocks/>
          </p:cNvSpPr>
          <p:nvPr/>
        </p:nvSpPr>
        <p:spPr bwMode="auto">
          <a:xfrm>
            <a:off x="6588125" y="1221015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FFC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" name="椭圆 209"/>
          <p:cNvSpPr/>
          <p:nvPr/>
        </p:nvSpPr>
        <p:spPr>
          <a:xfrm>
            <a:off x="6391288" y="785794"/>
            <a:ext cx="500066" cy="5572164"/>
          </a:xfrm>
          <a:prstGeom prst="ellipse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20604" y="1462604"/>
          <a:ext cx="649265" cy="57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name="公式" r:id="rId4" imgW="444240" imgH="393480" progId="Equation.3">
                  <p:embed/>
                </p:oleObj>
              </mc:Choice>
              <mc:Fallback>
                <p:oleObj name="公式" r:id="rId4" imgW="444240" imgH="393480" progId="Equation.3">
                  <p:embed/>
                  <p:pic>
                    <p:nvPicPr>
                      <p:cNvPr id="4198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04" y="1462604"/>
                        <a:ext cx="649265" cy="5722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0" y="3036359"/>
          <a:ext cx="68738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公式" r:id="rId6" imgW="469800" imgH="393480" progId="Equation.3">
                  <p:embed/>
                </p:oleObj>
              </mc:Choice>
              <mc:Fallback>
                <p:oleObj name="公式" r:id="rId6" imgW="469800" imgH="393480" progId="Equation.3">
                  <p:embed/>
                  <p:pic>
                    <p:nvPicPr>
                      <p:cNvPr id="419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36359"/>
                        <a:ext cx="687388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0" y="5643578"/>
          <a:ext cx="66992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公式" r:id="rId8" imgW="457200" imgH="393480" progId="Equation.3">
                  <p:embed/>
                </p:oleObj>
              </mc:Choice>
              <mc:Fallback>
                <p:oleObj name="公式" r:id="rId8" imgW="457200" imgH="393480" progId="Equation.3">
                  <p:embed/>
                  <p:pic>
                    <p:nvPicPr>
                      <p:cNvPr id="419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643578"/>
                        <a:ext cx="669925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1198426" y="857232"/>
          <a:ext cx="495413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公式" r:id="rId10" imgW="279360" imgH="228600" progId="Equation.3">
                  <p:embed/>
                </p:oleObj>
              </mc:Choice>
              <mc:Fallback>
                <p:oleObj name="公式" r:id="rId10" imgW="279360" imgH="228600" progId="Equation.3">
                  <p:embed/>
                  <p:pic>
                    <p:nvPicPr>
                      <p:cNvPr id="419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426" y="857232"/>
                        <a:ext cx="495413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3286116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0" name="公式" r:id="rId12" imgW="304560" imgH="228600" progId="Equation.3">
                  <p:embed/>
                </p:oleObj>
              </mc:Choice>
              <mc:Fallback>
                <p:oleObj name="公式" r:id="rId12" imgW="304560" imgH="228600" progId="Equation.3">
                  <p:embed/>
                  <p:pic>
                    <p:nvPicPr>
                      <p:cNvPr id="419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5429256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公式" r:id="rId14" imgW="304560" imgH="228600" progId="Equation.3">
                  <p:embed/>
                </p:oleObj>
              </mc:Choice>
              <mc:Fallback>
                <p:oleObj name="公式" r:id="rId14" imgW="304560" imgH="228600" progId="Equation.3">
                  <p:embed/>
                  <p:pic>
                    <p:nvPicPr>
                      <p:cNvPr id="419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7500958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name="公式" r:id="rId16" imgW="304560" imgH="228600" progId="Equation.3">
                  <p:embed/>
                </p:oleObj>
              </mc:Choice>
              <mc:Fallback>
                <p:oleObj name="公式" r:id="rId16" imgW="304560" imgH="228600" progId="Equation.3">
                  <p:embed/>
                  <p:pic>
                    <p:nvPicPr>
                      <p:cNvPr id="419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58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360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2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2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2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2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2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2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8" grpId="0" animBg="1"/>
      <p:bldP spid="28922" grpId="0" animBg="1"/>
      <p:bldP spid="28923" grpId="0" animBg="1"/>
      <p:bldP spid="28925" grpId="0" animBg="1"/>
      <p:bldP spid="28927" grpId="0" animBg="1"/>
      <p:bldP spid="28928" grpId="0" animBg="1"/>
      <p:bldP spid="28929" grpId="0" animBg="1"/>
      <p:bldP spid="28930" grpId="0" animBg="1"/>
      <p:bldP spid="28931" grpId="0" animBg="1"/>
      <p:bldP spid="28932" grpId="0" animBg="1"/>
      <p:bldP spid="28933" grpId="0" animBg="1"/>
      <p:bldP spid="28934" grpId="0" animBg="1"/>
      <p:bldP spid="28935" grpId="0" animBg="1"/>
      <p:bldP spid="28936" grpId="0" animBg="1"/>
      <p:bldP spid="28940" grpId="0" animBg="1"/>
      <p:bldP spid="28941" grpId="0" animBg="1"/>
      <p:bldP spid="28943" grpId="0" animBg="1"/>
      <p:bldP spid="28944" grpId="0" animBg="1"/>
      <p:bldP spid="2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表格 43"/>
          <p:cNvGraphicFramePr>
            <a:graphicFrameLocks noGrp="1"/>
          </p:cNvGraphicFramePr>
          <p:nvPr/>
        </p:nvGraphicFramePr>
        <p:xfrm>
          <a:off x="276200" y="3284984"/>
          <a:ext cx="8616280" cy="309634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47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827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289286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、斜抛运动</a:t>
            </a:r>
          </a:p>
        </p:txBody>
      </p:sp>
      <p:sp>
        <p:nvSpPr>
          <p:cNvPr id="19" name="弧形 18"/>
          <p:cNvSpPr/>
          <p:nvPr/>
        </p:nvSpPr>
        <p:spPr>
          <a:xfrm rot="3645172">
            <a:off x="5279008" y="2174118"/>
            <a:ext cx="319130" cy="229370"/>
          </a:xfrm>
          <a:prstGeom prst="arc">
            <a:avLst>
              <a:gd name="adj1" fmla="val 15366816"/>
              <a:gd name="adj2" fmla="val 214803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5580112" y="2044126"/>
            <a:ext cx="5765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292080" y="1554276"/>
            <a:ext cx="2570143" cy="1592765"/>
            <a:chOff x="1043608" y="1577820"/>
            <a:chExt cx="2570143" cy="1592765"/>
          </a:xfrm>
        </p:grpSpPr>
        <p:sp>
          <p:nvSpPr>
            <p:cNvPr id="15" name="任意多边形 14"/>
            <p:cNvSpPr/>
            <p:nvPr/>
          </p:nvSpPr>
          <p:spPr>
            <a:xfrm>
              <a:off x="1043608" y="1700808"/>
              <a:ext cx="2570143" cy="743607"/>
            </a:xfrm>
            <a:custGeom>
              <a:avLst/>
              <a:gdLst>
                <a:gd name="connsiteX0" fmla="*/ 0 w 1560786"/>
                <a:gd name="connsiteY0" fmla="*/ 743607 h 743607"/>
                <a:gd name="connsiteX1" fmla="*/ 772510 w 1560786"/>
                <a:gd name="connsiteY1" fmla="*/ 2628 h 743607"/>
                <a:gd name="connsiteX2" fmla="*/ 1560786 w 1560786"/>
                <a:gd name="connsiteY2" fmla="*/ 727841 h 743607"/>
                <a:gd name="connsiteX3" fmla="*/ 1560786 w 1560786"/>
                <a:gd name="connsiteY3" fmla="*/ 727841 h 74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0786" h="743607">
                  <a:moveTo>
                    <a:pt x="0" y="743607"/>
                  </a:moveTo>
                  <a:cubicBezTo>
                    <a:pt x="256189" y="374431"/>
                    <a:pt x="512379" y="5256"/>
                    <a:pt x="772510" y="2628"/>
                  </a:cubicBezTo>
                  <a:cubicBezTo>
                    <a:pt x="1032641" y="0"/>
                    <a:pt x="1560786" y="727841"/>
                    <a:pt x="1560786" y="727841"/>
                  </a:cubicBezTo>
                  <a:lnTo>
                    <a:pt x="1560786" y="727841"/>
                  </a:ln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箭头连接符 16"/>
            <p:cNvCxnSpPr/>
            <p:nvPr/>
          </p:nvCxnSpPr>
          <p:spPr>
            <a:xfrm flipV="1">
              <a:off x="1043608" y="2004606"/>
              <a:ext cx="432048" cy="43204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306930" y="1577820"/>
              <a:ext cx="65183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>
              <a:off x="1043608" y="2420888"/>
              <a:ext cx="0" cy="57606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1043608" y="2708920"/>
              <a:ext cx="65183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g</a:t>
              </a:r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5292080" y="2413110"/>
            <a:ext cx="648072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4680248" y="1124744"/>
            <a:ext cx="3852192" cy="2105164"/>
            <a:chOff x="589436" y="857232"/>
            <a:chExt cx="3852192" cy="2105164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589436" y="2150508"/>
              <a:ext cx="3456000" cy="1588"/>
            </a:xfrm>
            <a:prstGeom prst="straightConnector1">
              <a:avLst/>
            </a:prstGeom>
            <a:ln w="12700">
              <a:solidFill>
                <a:srgbClr val="0033CC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 rot="16200000">
              <a:off x="300474" y="2061602"/>
              <a:ext cx="1800000" cy="1588"/>
            </a:xfrm>
            <a:prstGeom prst="straightConnector1">
              <a:avLst/>
            </a:prstGeom>
            <a:ln w="12700">
              <a:solidFill>
                <a:srgbClr val="0033CC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941562" y="214311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57224" y="85723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zh-CN" altLang="en-US" sz="2400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32380" y="1645448"/>
            <a:ext cx="847732" cy="751904"/>
            <a:chOff x="648930" y="1254614"/>
            <a:chExt cx="847732" cy="751904"/>
          </a:xfrm>
        </p:grpSpPr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 flipV="1">
              <a:off x="1220117" y="1574518"/>
              <a:ext cx="0" cy="43200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648930" y="1254614"/>
              <a:ext cx="8477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iy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291482" y="2319636"/>
            <a:ext cx="1023224" cy="461665"/>
            <a:chOff x="1208032" y="1928802"/>
            <a:chExt cx="1023224" cy="461665"/>
          </a:xfrm>
        </p:grpSpPr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V="1">
              <a:off x="1208032" y="2035789"/>
              <a:ext cx="468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1496662" y="1928802"/>
              <a:ext cx="7345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ix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07762" y="333176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水平方向</a:t>
            </a:r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620771"/>
              </p:ext>
            </p:extLst>
          </p:nvPr>
        </p:nvGraphicFramePr>
        <p:xfrm>
          <a:off x="652698" y="1369487"/>
          <a:ext cx="3665682" cy="574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3" name="公式" r:id="rId4" imgW="1612800" imgH="253800" progId="Equation.3">
                  <p:embed/>
                </p:oleObj>
              </mc:Choice>
              <mc:Fallback>
                <p:oleObj name="公式" r:id="rId4" imgW="1612800" imgH="253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698" y="1369487"/>
                        <a:ext cx="3665682" cy="574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04236"/>
              </p:ext>
            </p:extLst>
          </p:nvPr>
        </p:nvGraphicFramePr>
        <p:xfrm>
          <a:off x="713109" y="4494317"/>
          <a:ext cx="97086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4" name="公式" r:id="rId6" imgW="469800" imgH="228600" progId="Equation.3">
                  <p:embed/>
                </p:oleObj>
              </mc:Choice>
              <mc:Fallback>
                <p:oleObj name="公式" r:id="rId6" imgW="4698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09" y="4494317"/>
                        <a:ext cx="97086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539268"/>
              </p:ext>
            </p:extLst>
          </p:nvPr>
        </p:nvGraphicFramePr>
        <p:xfrm>
          <a:off x="762887" y="5214248"/>
          <a:ext cx="97086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5" name="公式" r:id="rId8" imgW="469800" imgH="228600" progId="Equation.3">
                  <p:embed/>
                </p:oleObj>
              </mc:Choice>
              <mc:Fallback>
                <p:oleObj name="公式" r:id="rId8" imgW="4698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887" y="5214248"/>
                        <a:ext cx="97086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234090" y="335017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竖直方向</a:t>
            </a:r>
          </a:p>
        </p:txBody>
      </p:sp>
      <p:grpSp>
        <p:nvGrpSpPr>
          <p:cNvPr id="46" name="Group 313"/>
          <p:cNvGrpSpPr>
            <a:grpSpLocks/>
          </p:cNvGrpSpPr>
          <p:nvPr/>
        </p:nvGrpSpPr>
        <p:grpSpPr bwMode="auto">
          <a:xfrm>
            <a:off x="323528" y="2420888"/>
            <a:ext cx="1527824" cy="755223"/>
            <a:chOff x="2735" y="1633"/>
            <a:chExt cx="1578" cy="439"/>
          </a:xfrm>
        </p:grpSpPr>
        <p:sp>
          <p:nvSpPr>
            <p:cNvPr id="47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524" cy="439"/>
            </a:xfrm>
            <a:prstGeom prst="cloudCallout">
              <a:avLst>
                <a:gd name="adj1" fmla="val 18200"/>
                <a:gd name="adj2" fmla="val 90834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315"/>
            <p:cNvSpPr txBox="1">
              <a:spLocks noChangeArrowheads="1"/>
            </p:cNvSpPr>
            <p:nvPr/>
          </p:nvSpPr>
          <p:spPr bwMode="auto">
            <a:xfrm>
              <a:off x="2751" y="1723"/>
              <a:ext cx="1562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匀速直线</a:t>
              </a:r>
              <a:endPara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9" name="Group 313"/>
          <p:cNvGrpSpPr>
            <a:grpSpLocks/>
          </p:cNvGrpSpPr>
          <p:nvPr/>
        </p:nvGrpSpPr>
        <p:grpSpPr bwMode="auto">
          <a:xfrm>
            <a:off x="2396104" y="2420888"/>
            <a:ext cx="1527824" cy="755223"/>
            <a:chOff x="2735" y="1633"/>
            <a:chExt cx="1578" cy="439"/>
          </a:xfrm>
        </p:grpSpPr>
        <p:sp>
          <p:nvSpPr>
            <p:cNvPr id="50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524" cy="439"/>
            </a:xfrm>
            <a:prstGeom prst="cloudCallout">
              <a:avLst>
                <a:gd name="adj1" fmla="val -24538"/>
                <a:gd name="adj2" fmla="val 86659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315"/>
            <p:cNvSpPr txBox="1">
              <a:spLocks noChangeArrowheads="1"/>
            </p:cNvSpPr>
            <p:nvPr/>
          </p:nvSpPr>
          <p:spPr bwMode="auto">
            <a:xfrm>
              <a:off x="2751" y="1723"/>
              <a:ext cx="1562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竖直上抛</a:t>
              </a:r>
              <a:endPara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399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125642"/>
              </p:ext>
            </p:extLst>
          </p:nvPr>
        </p:nvGraphicFramePr>
        <p:xfrm>
          <a:off x="2282543" y="5096871"/>
          <a:ext cx="1736148" cy="743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6" name="公式" r:id="rId10" imgW="914400" imgH="393480" progId="Equation.3">
                  <p:embed/>
                </p:oleObj>
              </mc:Choice>
              <mc:Fallback>
                <p:oleObj name="公式" r:id="rId10" imgW="91440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543" y="5096871"/>
                        <a:ext cx="1736148" cy="7432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89659"/>
              </p:ext>
            </p:extLst>
          </p:nvPr>
        </p:nvGraphicFramePr>
        <p:xfrm>
          <a:off x="2311834" y="4438075"/>
          <a:ext cx="1500909" cy="479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7" name="公式" r:id="rId12" imgW="749160" imgH="241200" progId="Equation.3">
                  <p:embed/>
                </p:oleObj>
              </mc:Choice>
              <mc:Fallback>
                <p:oleObj name="公式" r:id="rId12" imgW="74916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834" y="4438075"/>
                        <a:ext cx="1500909" cy="479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椭圆 53"/>
          <p:cNvSpPr/>
          <p:nvPr/>
        </p:nvSpPr>
        <p:spPr>
          <a:xfrm>
            <a:off x="3272630" y="4468644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/>
          <p:nvPr/>
        </p:nvSpPr>
        <p:spPr>
          <a:xfrm>
            <a:off x="3163372" y="5276498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4211960" y="335017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最高点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301943"/>
              </p:ext>
            </p:extLst>
          </p:nvPr>
        </p:nvGraphicFramePr>
        <p:xfrm>
          <a:off x="4589607" y="4029437"/>
          <a:ext cx="352136" cy="48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8" name="公式" r:id="rId14" imgW="164880" imgH="228600" progId="Equation.3">
                  <p:embed/>
                </p:oleObj>
              </mc:Choice>
              <mc:Fallback>
                <p:oleObj name="公式" r:id="rId14" imgW="1648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607" y="4029437"/>
                        <a:ext cx="352136" cy="4834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035159"/>
              </p:ext>
            </p:extLst>
          </p:nvPr>
        </p:nvGraphicFramePr>
        <p:xfrm>
          <a:off x="4589607" y="4607069"/>
          <a:ext cx="352136" cy="510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59" name="公式" r:id="rId16" imgW="164880" imgH="241200" progId="Equation.3">
                  <p:embed/>
                </p:oleObj>
              </mc:Choice>
              <mc:Fallback>
                <p:oleObj name="公式" r:id="rId16" imgW="1648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607" y="4607069"/>
                        <a:ext cx="352136" cy="5108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322952"/>
              </p:ext>
            </p:extLst>
          </p:nvPr>
        </p:nvGraphicFramePr>
        <p:xfrm>
          <a:off x="4585566" y="5272593"/>
          <a:ext cx="271318" cy="295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0" name="公式" r:id="rId18" imgW="126720" imgH="139680" progId="Equation.3">
                  <p:embed/>
                </p:oleObj>
              </mc:Choice>
              <mc:Fallback>
                <p:oleObj name="公式" r:id="rId18" imgW="126720" imgH="1396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5566" y="5272593"/>
                        <a:ext cx="271318" cy="2958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367409"/>
              </p:ext>
            </p:extLst>
          </p:nvPr>
        </p:nvGraphicFramePr>
        <p:xfrm>
          <a:off x="4425749" y="5743071"/>
          <a:ext cx="356466" cy="466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1" name="公式" r:id="rId20" imgW="177480" imgH="215640" progId="Equation.3">
                  <p:embed/>
                </p:oleObj>
              </mc:Choice>
              <mc:Fallback>
                <p:oleObj name="公式" r:id="rId20" imgW="1774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749" y="5743071"/>
                        <a:ext cx="356466" cy="4661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6228184" y="3337828"/>
            <a:ext cx="252028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滞空时间</a:t>
            </a:r>
          </a:p>
        </p:txBody>
      </p:sp>
      <p:graphicFrame>
        <p:nvGraphicFramePr>
          <p:cNvPr id="3994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59118"/>
              </p:ext>
            </p:extLst>
          </p:nvPr>
        </p:nvGraphicFramePr>
        <p:xfrm>
          <a:off x="670658" y="1965430"/>
          <a:ext cx="94462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2" name="公式" r:id="rId22" imgW="457200" imgH="228600" progId="Equation.3">
                  <p:embed/>
                </p:oleObj>
              </mc:Choice>
              <mc:Fallback>
                <p:oleObj name="公式" r:id="rId22" imgW="45720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658" y="1965430"/>
                        <a:ext cx="94462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44485"/>
              </p:ext>
            </p:extLst>
          </p:nvPr>
        </p:nvGraphicFramePr>
        <p:xfrm>
          <a:off x="6837291" y="4242666"/>
          <a:ext cx="1300307" cy="461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3" name="公式" r:id="rId24" imgW="672840" imgH="241200" progId="Equation.3">
                  <p:embed/>
                </p:oleObj>
              </mc:Choice>
              <mc:Fallback>
                <p:oleObj name="公式" r:id="rId24" imgW="672840" imgH="241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291" y="4242666"/>
                        <a:ext cx="1300307" cy="461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686598"/>
              </p:ext>
            </p:extLst>
          </p:nvPr>
        </p:nvGraphicFramePr>
        <p:xfrm>
          <a:off x="6731217" y="4816299"/>
          <a:ext cx="1496579" cy="461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4" name="公式" r:id="rId26" imgW="774360" imgH="241200" progId="Equation.3">
                  <p:embed/>
                </p:oleObj>
              </mc:Choice>
              <mc:Fallback>
                <p:oleObj name="公式" r:id="rId26" imgW="774360" imgH="241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217" y="4816299"/>
                        <a:ext cx="1496579" cy="461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766267"/>
              </p:ext>
            </p:extLst>
          </p:nvPr>
        </p:nvGraphicFramePr>
        <p:xfrm>
          <a:off x="6757988" y="5465763"/>
          <a:ext cx="14493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5" name="Equation" r:id="rId28" imgW="749160" imgH="241200" progId="Equation.DSMT4">
                  <p:embed/>
                </p:oleObj>
              </mc:Choice>
              <mc:Fallback>
                <p:oleObj name="Equation" r:id="rId28" imgW="74916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5465763"/>
                        <a:ext cx="14493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4958153" y="2373590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7812360" y="2060848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graphicFrame>
        <p:nvGraphicFramePr>
          <p:cNvPr id="399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747298"/>
              </p:ext>
            </p:extLst>
          </p:nvPr>
        </p:nvGraphicFramePr>
        <p:xfrm>
          <a:off x="1837049" y="1978550"/>
          <a:ext cx="944628" cy="44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6" name="公式" r:id="rId30" imgW="457200" imgH="215640" progId="Equation.3">
                  <p:embed/>
                </p:oleObj>
              </mc:Choice>
              <mc:Fallback>
                <p:oleObj name="公式" r:id="rId30" imgW="457200" imgH="2156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7049" y="1978550"/>
                        <a:ext cx="944628" cy="44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椭圆 56"/>
          <p:cNvSpPr/>
          <p:nvPr/>
        </p:nvSpPr>
        <p:spPr>
          <a:xfrm>
            <a:off x="6516216" y="164456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6381144" y="1284526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aphicFrame>
        <p:nvGraphicFramePr>
          <p:cNvPr id="3995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400918"/>
              </p:ext>
            </p:extLst>
          </p:nvPr>
        </p:nvGraphicFramePr>
        <p:xfrm>
          <a:off x="2987824" y="2082432"/>
          <a:ext cx="1067955" cy="373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7" name="公式" r:id="rId32" imgW="469800" imgH="164880" progId="Equation.3">
                  <p:embed/>
                </p:oleObj>
              </mc:Choice>
              <mc:Fallback>
                <p:oleObj name="公式" r:id="rId32" imgW="469800" imgH="1648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2082432"/>
                        <a:ext cx="1067955" cy="373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椭圆 58"/>
          <p:cNvSpPr/>
          <p:nvPr/>
        </p:nvSpPr>
        <p:spPr>
          <a:xfrm>
            <a:off x="3573936" y="2012940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5140852" y="5176308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99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703910"/>
              </p:ext>
            </p:extLst>
          </p:nvPr>
        </p:nvGraphicFramePr>
        <p:xfrm>
          <a:off x="4952080" y="4024678"/>
          <a:ext cx="647989" cy="48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8" name="公式" r:id="rId34" imgW="304560" imgH="228600" progId="Equation.3">
                  <p:embed/>
                </p:oleObj>
              </mc:Choice>
              <mc:Fallback>
                <p:oleObj name="公式" r:id="rId34" imgW="30456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2080" y="4024678"/>
                        <a:ext cx="647989" cy="4834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643778"/>
              </p:ext>
            </p:extLst>
          </p:nvPr>
        </p:nvGraphicFramePr>
        <p:xfrm>
          <a:off x="4948557" y="4624710"/>
          <a:ext cx="513773" cy="376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9" name="公式" r:id="rId36" imgW="241200" imgH="177480" progId="Equation.3">
                  <p:embed/>
                </p:oleObj>
              </mc:Choice>
              <mc:Fallback>
                <p:oleObj name="公式" r:id="rId36" imgW="241200" imgH="177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557" y="4624710"/>
                        <a:ext cx="513773" cy="3766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005915"/>
              </p:ext>
            </p:extLst>
          </p:nvPr>
        </p:nvGraphicFramePr>
        <p:xfrm>
          <a:off x="4841132" y="5249346"/>
          <a:ext cx="757671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0" name="公式" r:id="rId38" imgW="355320" imgH="164880" progId="Equation.3">
                  <p:embed/>
                </p:oleObj>
              </mc:Choice>
              <mc:Fallback>
                <p:oleObj name="公式" r:id="rId38" imgW="355320" imgH="1648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132" y="5249346"/>
                        <a:ext cx="757671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836550"/>
              </p:ext>
            </p:extLst>
          </p:nvPr>
        </p:nvGraphicFramePr>
        <p:xfrm>
          <a:off x="4757712" y="5704867"/>
          <a:ext cx="1121352" cy="548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1" name="公式" r:id="rId40" imgW="558720" imgH="253800" progId="Equation.3">
                  <p:embed/>
                </p:oleObj>
              </mc:Choice>
              <mc:Fallback>
                <p:oleObj name="公式" r:id="rId40" imgW="558720" imgH="2538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712" y="5704867"/>
                        <a:ext cx="1121352" cy="5484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0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4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/>
      <p:bldP spid="39" grpId="0"/>
      <p:bldP spid="45" grpId="0"/>
      <p:bldP spid="54" grpId="0" animBg="1"/>
      <p:bldP spid="55" grpId="0" animBg="1"/>
      <p:bldP spid="56" grpId="0"/>
      <p:bldP spid="61" grpId="0"/>
      <p:bldP spid="52" grpId="0"/>
      <p:bldP spid="53" grpId="0"/>
      <p:bldP spid="57" grpId="0" animBg="1"/>
      <p:bldP spid="58" grpId="0"/>
      <p:bldP spid="59" grpId="0" animBg="1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5.2  Projectile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107504" y="1307365"/>
            <a:ext cx="60486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(Horizontal Projectile Motion)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917993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200" b="1" i="1" baseline="-25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沿水平方向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5816" y="1916832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444208" y="1916832"/>
            <a:ext cx="2448588" cy="755224"/>
            <a:chOff x="4067944" y="2401228"/>
            <a:chExt cx="2448588" cy="755224"/>
          </a:xfrm>
        </p:grpSpPr>
        <p:grpSp>
          <p:nvGrpSpPr>
            <p:cNvPr id="9" name="Group 313"/>
            <p:cNvGrpSpPr>
              <a:grpSpLocks/>
            </p:cNvGrpSpPr>
            <p:nvPr/>
          </p:nvGrpSpPr>
          <p:grpSpPr bwMode="auto">
            <a:xfrm>
              <a:off x="4067944" y="2401228"/>
              <a:ext cx="2448588" cy="755224"/>
              <a:chOff x="2702" y="1615"/>
              <a:chExt cx="2529" cy="439"/>
            </a:xfrm>
          </p:grpSpPr>
          <p:sp>
            <p:nvSpPr>
              <p:cNvPr id="10" name="AutoShape 314"/>
              <p:cNvSpPr>
                <a:spLocks noChangeArrowheads="1"/>
              </p:cNvSpPr>
              <p:nvPr/>
            </p:nvSpPr>
            <p:spPr bwMode="auto">
              <a:xfrm>
                <a:off x="2702" y="1615"/>
                <a:ext cx="2454" cy="439"/>
              </a:xfrm>
              <a:prstGeom prst="cloudCallout">
                <a:avLst>
                  <a:gd name="adj1" fmla="val -68426"/>
                  <a:gd name="adj2" fmla="val -72186"/>
                </a:avLst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ctr">
                  <a:defRPr/>
                </a:pPr>
                <a:endParaRPr lang="zh-CN" altLang="en-US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315"/>
              <p:cNvSpPr txBox="1">
                <a:spLocks noChangeArrowheads="1"/>
              </p:cNvSpPr>
              <p:nvPr/>
            </p:nvSpPr>
            <p:spPr bwMode="auto">
              <a:xfrm>
                <a:off x="2772" y="1710"/>
                <a:ext cx="2459" cy="25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2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匀变速         </a:t>
                </a:r>
                <a:r>
                  <a:rPr lang="zh-CN" altLang="en-US" sz="2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运动</a:t>
                </a:r>
                <a:endPara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2" name="Text Box 315"/>
            <p:cNvSpPr txBox="1">
              <a:spLocks noChangeArrowheads="1"/>
            </p:cNvSpPr>
            <p:nvPr/>
          </p:nvSpPr>
          <p:spPr bwMode="auto">
            <a:xfrm>
              <a:off x="5004048" y="2564904"/>
              <a:ext cx="864096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</a:t>
              </a:r>
              <a:endParaRPr lang="en-US" altLang="zh-CN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" name="Text Box 228"/>
          <p:cNvSpPr txBox="1">
            <a:spLocks noChangeArrowheads="1"/>
          </p:cNvSpPr>
          <p:nvPr/>
        </p:nvSpPr>
        <p:spPr bwMode="auto">
          <a:xfrm>
            <a:off x="107504" y="2564904"/>
            <a:ext cx="26642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性质</a:t>
            </a:r>
          </a:p>
        </p:txBody>
      </p:sp>
      <p:sp>
        <p:nvSpPr>
          <p:cNvPr id="15" name="Text Box 228"/>
          <p:cNvSpPr txBox="1">
            <a:spLocks noChangeArrowheads="1"/>
          </p:cNvSpPr>
          <p:nvPr/>
        </p:nvSpPr>
        <p:spPr bwMode="auto">
          <a:xfrm>
            <a:off x="107504" y="3789040"/>
            <a:ext cx="26642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规律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520" y="3140968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水平：匀速直线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75856" y="3140968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竖直：自由落体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286860" y="4365104"/>
            <a:ext cx="1332812" cy="482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2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位移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498812" y="5013176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对象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460610"/>
              </p:ext>
            </p:extLst>
          </p:nvPr>
        </p:nvGraphicFramePr>
        <p:xfrm>
          <a:off x="622760" y="4797152"/>
          <a:ext cx="948844" cy="482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8" name="公式" r:id="rId4" imgW="419040" imgH="228600" progId="Equation.3">
                  <p:embed/>
                </p:oleObj>
              </mc:Choice>
              <mc:Fallback>
                <p:oleObj name="公式" r:id="rId4" imgW="4190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60" y="4797152"/>
                        <a:ext cx="948844" cy="4825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65587"/>
              </p:ext>
            </p:extLst>
          </p:nvPr>
        </p:nvGraphicFramePr>
        <p:xfrm>
          <a:off x="554393" y="5229200"/>
          <a:ext cx="1231525" cy="812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9" name="公式" r:id="rId6" imgW="596641" imgH="393529" progId="Equation.3">
                  <p:embed/>
                </p:oleObj>
              </mc:Choice>
              <mc:Fallback>
                <p:oleObj name="公式" r:id="rId6" imgW="596641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93" y="5229200"/>
                        <a:ext cx="1231525" cy="8122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305570"/>
              </p:ext>
            </p:extLst>
          </p:nvPr>
        </p:nvGraphicFramePr>
        <p:xfrm>
          <a:off x="2395230" y="4581128"/>
          <a:ext cx="1962456" cy="644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0" name="公式" r:id="rId8" imgW="825500" imgH="279400" progId="Equation.3">
                  <p:embed/>
                </p:oleObj>
              </mc:Choice>
              <mc:Fallback>
                <p:oleObj name="公式" r:id="rId8" imgW="825500" imgH="279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5230" y="4581128"/>
                        <a:ext cx="1962456" cy="6446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154279"/>
              </p:ext>
            </p:extLst>
          </p:nvPr>
        </p:nvGraphicFramePr>
        <p:xfrm>
          <a:off x="2351712" y="5312987"/>
          <a:ext cx="1465262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1" name="Equation" r:id="rId10" imgW="723600" imgH="330120" progId="Equation.3">
                  <p:embed/>
                </p:oleObj>
              </mc:Choice>
              <mc:Fallback>
                <p:oleObj name="Equation" r:id="rId10" imgW="723600" imgH="33012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712" y="5312987"/>
                        <a:ext cx="1465262" cy="668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4427984" y="4315102"/>
            <a:ext cx="1369704" cy="482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速度</a:t>
            </a:r>
          </a:p>
        </p:txBody>
      </p:sp>
      <p:sp>
        <p:nvSpPr>
          <p:cNvPr id="25" name="左大括号 24"/>
          <p:cNvSpPr/>
          <p:nvPr/>
        </p:nvSpPr>
        <p:spPr>
          <a:xfrm>
            <a:off x="4499992" y="5796778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对象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478820"/>
              </p:ext>
            </p:extLst>
          </p:nvPr>
        </p:nvGraphicFramePr>
        <p:xfrm>
          <a:off x="4649609" y="5509486"/>
          <a:ext cx="815640" cy="539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2" name="公式" r:id="rId12" imgW="419040" imgH="228600" progId="Equation.3">
                  <p:embed/>
                </p:oleObj>
              </mc:Choice>
              <mc:Fallback>
                <p:oleObj name="公式" r:id="rId12" imgW="41904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609" y="5509486"/>
                        <a:ext cx="815640" cy="5397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762155"/>
              </p:ext>
            </p:extLst>
          </p:nvPr>
        </p:nvGraphicFramePr>
        <p:xfrm>
          <a:off x="4632132" y="6174230"/>
          <a:ext cx="1081830" cy="5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3" name="公式" r:id="rId14" imgW="469696" imgH="241195" progId="Equation.3">
                  <p:embed/>
                </p:oleObj>
              </mc:Choice>
              <mc:Fallback>
                <p:oleObj name="公式" r:id="rId14" imgW="469696" imgH="241195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132" y="6174230"/>
                        <a:ext cx="1081830" cy="555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606512"/>
              </p:ext>
            </p:extLst>
          </p:nvPr>
        </p:nvGraphicFramePr>
        <p:xfrm>
          <a:off x="6465380" y="5363655"/>
          <a:ext cx="1912118" cy="729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4" name="公式" r:id="rId16" imgW="888614" imgH="317362" progId="Equation.3">
                  <p:embed/>
                </p:oleObj>
              </mc:Choice>
              <mc:Fallback>
                <p:oleObj name="公式" r:id="rId16" imgW="888614" imgH="317362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380" y="5363655"/>
                        <a:ext cx="1912118" cy="7296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433169"/>
              </p:ext>
            </p:extLst>
          </p:nvPr>
        </p:nvGraphicFramePr>
        <p:xfrm>
          <a:off x="6470127" y="5994942"/>
          <a:ext cx="1619250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5" name="Equation" r:id="rId18" imgW="799920" imgH="393480" progId="Equation.3">
                  <p:embed/>
                </p:oleObj>
              </mc:Choice>
              <mc:Fallback>
                <p:oleObj name="Equation" r:id="rId18" imgW="79992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127" y="5994942"/>
                        <a:ext cx="1619250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左大括号 29"/>
          <p:cNvSpPr/>
          <p:nvPr/>
        </p:nvSpPr>
        <p:spPr>
          <a:xfrm>
            <a:off x="2213806" y="4916310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左大括号 30"/>
          <p:cNvSpPr/>
          <p:nvPr/>
        </p:nvSpPr>
        <p:spPr>
          <a:xfrm>
            <a:off x="6251066" y="5729836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>
            <a:off x="1713740" y="5175796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sp>
        <p:nvSpPr>
          <p:cNvPr id="33" name="左弧形箭头 32"/>
          <p:cNvSpPr/>
          <p:nvPr/>
        </p:nvSpPr>
        <p:spPr>
          <a:xfrm>
            <a:off x="71406" y="5373216"/>
            <a:ext cx="357190" cy="1071570"/>
          </a:xfrm>
          <a:prstGeom prst="curvedRightArrow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00034" y="5924376"/>
            <a:ext cx="1500198" cy="889000"/>
            <a:chOff x="500034" y="5518181"/>
            <a:chExt cx="1500198" cy="889000"/>
          </a:xfrm>
        </p:grpSpPr>
        <p:sp>
          <p:nvSpPr>
            <p:cNvPr id="35" name="矩形 34"/>
            <p:cNvSpPr/>
            <p:nvPr/>
          </p:nvSpPr>
          <p:spPr>
            <a:xfrm>
              <a:off x="500034" y="5612777"/>
              <a:ext cx="1500198" cy="756000"/>
            </a:xfrm>
            <a:prstGeom prst="rect">
              <a:avLst/>
            </a:prstGeom>
            <a:solidFill>
              <a:schemeClr val="lt1">
                <a:alpha val="50000"/>
              </a:schemeClr>
            </a:solidFill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6" name="Object 9"/>
            <p:cNvGraphicFramePr>
              <a:graphicFrameLocks noChangeAspect="1"/>
            </p:cNvGraphicFramePr>
            <p:nvPr/>
          </p:nvGraphicFramePr>
          <p:xfrm>
            <a:off x="571472" y="5518181"/>
            <a:ext cx="1389063" cy="88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96" name="Equation" r:id="rId20" imgW="672840" imgH="431640" progId="Equation.3">
                    <p:embed/>
                  </p:oleObj>
                </mc:Choice>
                <mc:Fallback>
                  <p:oleObj name="Equation" r:id="rId20" imgW="672840" imgH="4316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472" y="5518181"/>
                          <a:ext cx="1389063" cy="889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" name="Group 313"/>
          <p:cNvGrpSpPr>
            <a:grpSpLocks/>
          </p:cNvGrpSpPr>
          <p:nvPr/>
        </p:nvGrpSpPr>
        <p:grpSpPr bwMode="auto">
          <a:xfrm>
            <a:off x="2555776" y="6165304"/>
            <a:ext cx="1569459" cy="621038"/>
            <a:chOff x="2735" y="1702"/>
            <a:chExt cx="1621" cy="361"/>
          </a:xfrm>
        </p:grpSpPr>
        <p:sp>
          <p:nvSpPr>
            <p:cNvPr id="38" name="AutoShape 314"/>
            <p:cNvSpPr>
              <a:spLocks noChangeArrowheads="1"/>
            </p:cNvSpPr>
            <p:nvPr/>
          </p:nvSpPr>
          <p:spPr bwMode="auto">
            <a:xfrm>
              <a:off x="2735" y="1702"/>
              <a:ext cx="1621" cy="361"/>
            </a:xfrm>
            <a:prstGeom prst="cloudCallout">
              <a:avLst>
                <a:gd name="adj1" fmla="val -79025"/>
                <a:gd name="adj2" fmla="val -17619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315"/>
            <p:cNvSpPr txBox="1">
              <a:spLocks noChangeArrowheads="1"/>
            </p:cNvSpPr>
            <p:nvPr/>
          </p:nvSpPr>
          <p:spPr bwMode="auto">
            <a:xfrm>
              <a:off x="2935" y="1744"/>
              <a:ext cx="1363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2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parabola</a:t>
              </a:r>
            </a:p>
          </p:txBody>
        </p:sp>
      </p:grpSp>
      <p:cxnSp>
        <p:nvCxnSpPr>
          <p:cNvPr id="40" name="直接连接符 39"/>
          <p:cNvCxnSpPr/>
          <p:nvPr/>
        </p:nvCxnSpPr>
        <p:spPr>
          <a:xfrm rot="5400000">
            <a:off x="3258770" y="5484540"/>
            <a:ext cx="21960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燕尾形箭头 40"/>
          <p:cNvSpPr/>
          <p:nvPr/>
        </p:nvSpPr>
        <p:spPr>
          <a:xfrm>
            <a:off x="5679562" y="5872712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pic>
        <p:nvPicPr>
          <p:cNvPr id="42" name="图片 41" descr="图片3.png"/>
          <p:cNvPicPr>
            <a:picLocks noChangeAspect="1"/>
          </p:cNvPicPr>
          <p:nvPr/>
        </p:nvPicPr>
        <p:blipFill>
          <a:blip r:embed="rId22" cstate="print">
            <a:lum bright="-20000" contrast="40000"/>
          </a:blip>
          <a:stretch>
            <a:fillRect/>
          </a:stretch>
        </p:blipFill>
        <p:spPr>
          <a:xfrm>
            <a:off x="6588224" y="3212976"/>
            <a:ext cx="2288087" cy="179778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642910" y="1196752"/>
            <a:ext cx="7772400" cy="137499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lang="zh-CN" altLang="en-US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副标题 2"/>
          <p:cNvSpPr>
            <a:spLocks noGrp="1"/>
          </p:cNvSpPr>
          <p:nvPr>
            <p:ph type="subTitle" idx="1"/>
          </p:nvPr>
        </p:nvSpPr>
        <p:spPr>
          <a:xfrm>
            <a:off x="395536" y="3792460"/>
            <a:ext cx="8358246" cy="170824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5.2</a:t>
            </a:r>
            <a:r>
              <a:rPr lang="zh-CN" altLang="en-US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  </a:t>
            </a:r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Projectile Motion</a:t>
            </a:r>
            <a:endParaRPr lang="en-US" altLang="zh-CN" sz="5000" b="1" dirty="0">
              <a:solidFill>
                <a:srgbClr val="C00000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lang="zh-CN" altLang="en-US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抛体运动</a:t>
            </a:r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5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timgsa.baidu.com/timg?image&amp;quality=80&amp;size=b9999_10000&amp;sec=1486188723756&amp;di=bf3d60907bd25a3251b5928ba3dd5119&amp;imgtype=jpg&amp;src=http%3A%2F%2Fimg2.imgtn.bdimg.com%2Fit%2Fu%3D3751557845%2C1474215190%26fm%3D214%26gp%3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596591" cy="4392000"/>
          </a:xfrm>
          <a:prstGeom prst="rect">
            <a:avLst/>
          </a:prstGeom>
          <a:noFill/>
        </p:spPr>
      </p:pic>
      <p:pic>
        <p:nvPicPr>
          <p:cNvPr id="13318" name="Picture 6" descr="https://timgsa.baidu.com/timg?image&amp;quality=80&amp;size=b9999_10000&amp;sec=1486190068849&amp;di=adef008e75b5b0329ebc2f24b133eea1&amp;imgtype=0&amp;src=http%3A%2F%2Fwww.fansimg.com%2Falbum%2Fuploads2013%2F10%2Fuserid186141time201310131708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000" y="0"/>
            <a:ext cx="6588000" cy="4392000"/>
          </a:xfrm>
          <a:prstGeom prst="rect">
            <a:avLst/>
          </a:prstGeom>
          <a:noFill/>
        </p:spPr>
      </p:pic>
      <p:pic>
        <p:nvPicPr>
          <p:cNvPr id="13322" name="Picture 10" descr="https://timgsa.baidu.com/timg?image&amp;quality=80&amp;size=b10000_10000&amp;sec=1486182508&amp;di=087b8a4b49b6236ff04bbc120a49d6d0&amp;src=http://www.afwing.com/intro/f15/legend/GBU-31.jpg"/>
          <p:cNvPicPr>
            <a:picLocks noChangeAspect="1" noChangeArrowheads="1"/>
          </p:cNvPicPr>
          <p:nvPr/>
        </p:nvPicPr>
        <p:blipFill>
          <a:blip r:embed="rId5" cstate="print"/>
          <a:srcRect l="8571" t="6696" r="1428"/>
          <a:stretch>
            <a:fillRect/>
          </a:stretch>
        </p:blipFill>
        <p:spPr bwMode="auto">
          <a:xfrm>
            <a:off x="2524458" y="2466000"/>
            <a:ext cx="6619574" cy="4392000"/>
          </a:xfrm>
          <a:prstGeom prst="rect">
            <a:avLst/>
          </a:prstGeom>
          <a:noFill/>
        </p:spPr>
      </p:pic>
      <p:pic>
        <p:nvPicPr>
          <p:cNvPr id="13320" name="Picture 8" descr="https://timgsa.baidu.com/timg?image&amp;quality=80&amp;size=b9999_10000&amp;sec=1486190950912&amp;di=1f1e79ca8603342fe12488ddbc3cc58d&amp;imgtype=0&amp;src=http%3A%2F%2Fimg4.cache.netease.com%2Fphoto%2F0001%2F2016-12-29%2FC9EHTMA000AP0001.jpg"/>
          <p:cNvPicPr>
            <a:picLocks noChangeAspect="1" noChangeArrowheads="1"/>
          </p:cNvPicPr>
          <p:nvPr/>
        </p:nvPicPr>
        <p:blipFill>
          <a:blip r:embed="rId6" cstate="print"/>
          <a:srcRect l="6477" b="5634"/>
          <a:stretch>
            <a:fillRect/>
          </a:stretch>
        </p:blipFill>
        <p:spPr bwMode="auto">
          <a:xfrm>
            <a:off x="-13590" y="2466000"/>
            <a:ext cx="6625760" cy="4392000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-15766" y="5286388"/>
            <a:ext cx="9180000" cy="1285860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500166" y="5614541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抛体运动</a:t>
            </a:r>
            <a:endParaRPr lang="en-US" altLang="zh-C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14744" y="5286388"/>
            <a:ext cx="5715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000" b="1" i="1" baseline="-25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zh-CN" altLang="en-US" sz="3000" i="1" dirty="0">
              <a:solidFill>
                <a:srgbClr val="000099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00430" y="6049052"/>
            <a:ext cx="20717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仅受重力</a:t>
            </a:r>
            <a:endParaRPr lang="zh-CN" altLang="en-US" sz="3000" i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3429974" y="5548986"/>
            <a:ext cx="216000" cy="78581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929058" y="5357826"/>
            <a:ext cx="292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（水平 </a:t>
            </a:r>
            <a:r>
              <a:rPr lang="en-US" altLang="zh-CN" sz="2800" b="1" i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倾斜）</a:t>
            </a:r>
            <a:endParaRPr lang="zh-CN" altLang="en-US" sz="2800" i="1" dirty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8856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(Horizontal Projectile Motion)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645433" y="89851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000" b="1" i="1" baseline="-25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沿水平方向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2132856"/>
            <a:ext cx="18915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13"/>
          <p:cNvGrpSpPr>
            <a:grpSpLocks/>
          </p:cNvGrpSpPr>
          <p:nvPr/>
        </p:nvGrpSpPr>
        <p:grpSpPr bwMode="auto">
          <a:xfrm>
            <a:off x="4067944" y="1556792"/>
            <a:ext cx="3286085" cy="1259280"/>
            <a:chOff x="2702" y="1606"/>
            <a:chExt cx="3394" cy="732"/>
          </a:xfrm>
        </p:grpSpPr>
        <p:sp>
          <p:nvSpPr>
            <p:cNvPr id="9" name="AutoShape 314"/>
            <p:cNvSpPr>
              <a:spLocks noChangeArrowheads="1"/>
            </p:cNvSpPr>
            <p:nvPr/>
          </p:nvSpPr>
          <p:spPr bwMode="auto">
            <a:xfrm>
              <a:off x="2702" y="1606"/>
              <a:ext cx="3394" cy="732"/>
            </a:xfrm>
            <a:prstGeom prst="cloudCallout">
              <a:avLst>
                <a:gd name="adj1" fmla="val -68426"/>
                <a:gd name="adj2" fmla="val -72186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3275" cy="34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匀变速         </a:t>
              </a:r>
              <a:r>
                <a:rPr lang="zh-CN" alt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" name="Text Box 315"/>
          <p:cNvSpPr txBox="1">
            <a:spLocks noChangeArrowheads="1"/>
          </p:cNvSpPr>
          <p:nvPr/>
        </p:nvSpPr>
        <p:spPr bwMode="auto">
          <a:xfrm>
            <a:off x="5395620" y="1908121"/>
            <a:ext cx="1152128" cy="5847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</a:t>
            </a:r>
            <a:endParaRPr lang="en-US" altLang="zh-CN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42844" y="2996952"/>
            <a:ext cx="8858280" cy="332398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、物体做平抛运动时，下列说法正确的是（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速度大小、方向均变化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加速度大小、方向都不变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加速度大小、方向都变化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加速度大小不变、方向变化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7492796" y="3100478"/>
            <a:ext cx="704027" cy="52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/>
      <p:bldP spid="11" grpId="0" animBg="1"/>
      <p:bldP spid="1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557932"/>
            <a:ext cx="8496944" cy="372845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600323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58848"/>
            <a:ext cx="381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如何研究曲线运动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" action="ppaction://hlinkshowjump?jump=nextslide"/>
              </a:rPr>
              <a:t>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690736" y="2254460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运动分解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4572000" y="3111716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</a:t>
            </a:r>
            <a:r>
              <a: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竖直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064" y="3120094"/>
            <a:ext cx="3889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如何分解平抛运动？</a:t>
            </a:r>
          </a:p>
        </p:txBody>
      </p:sp>
      <p:sp>
        <p:nvSpPr>
          <p:cNvPr id="17" name="燕尾形箭头 16"/>
          <p:cNvSpPr/>
          <p:nvPr/>
        </p:nvSpPr>
        <p:spPr>
          <a:xfrm>
            <a:off x="4174904" y="2349056"/>
            <a:ext cx="428628" cy="35719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燕尾形箭头 18"/>
          <p:cNvSpPr/>
          <p:nvPr/>
        </p:nvSpPr>
        <p:spPr>
          <a:xfrm>
            <a:off x="4143372" y="3198920"/>
            <a:ext cx="428628" cy="35719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786578" y="1785926"/>
            <a:ext cx="2092355" cy="1714512"/>
            <a:chOff x="6732240" y="-27285"/>
            <a:chExt cx="2449513" cy="2016125"/>
          </a:xfrm>
        </p:grpSpPr>
        <p:grpSp>
          <p:nvGrpSpPr>
            <p:cNvPr id="23" name="Group 16"/>
            <p:cNvGrpSpPr>
              <a:grpSpLocks/>
            </p:cNvGrpSpPr>
            <p:nvPr/>
          </p:nvGrpSpPr>
          <p:grpSpPr bwMode="auto">
            <a:xfrm>
              <a:off x="6732240" y="-27285"/>
              <a:ext cx="2449513" cy="2016125"/>
              <a:chOff x="2789" y="2115"/>
              <a:chExt cx="1543" cy="1270"/>
            </a:xfrm>
          </p:grpSpPr>
          <p:sp>
            <p:nvSpPr>
              <p:cNvPr id="25" name="Rectangle 15"/>
              <p:cNvSpPr>
                <a:spLocks noChangeArrowheads="1"/>
              </p:cNvSpPr>
              <p:nvPr/>
            </p:nvSpPr>
            <p:spPr bwMode="auto">
              <a:xfrm>
                <a:off x="2789" y="2115"/>
                <a:ext cx="1543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Line 12"/>
              <p:cNvSpPr>
                <a:spLocks noChangeShapeType="1"/>
              </p:cNvSpPr>
              <p:nvPr/>
            </p:nvSpPr>
            <p:spPr bwMode="auto">
              <a:xfrm>
                <a:off x="3198" y="2432"/>
                <a:ext cx="590" cy="0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3210" y="2420"/>
                <a:ext cx="0" cy="499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4"/>
              <p:cNvSpPr txBox="1">
                <a:spLocks noChangeArrowheads="1"/>
              </p:cNvSpPr>
              <p:nvPr/>
            </p:nvSpPr>
            <p:spPr bwMode="auto">
              <a:xfrm>
                <a:off x="3220" y="2682"/>
                <a:ext cx="608" cy="4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 dirty="0">
                    <a:solidFill>
                      <a:srgbClr val="C00000"/>
                    </a:solidFill>
                    <a:latin typeface="Times New Roman" pitchFamily="18" charset="0"/>
                    <a:ea typeface="华文新魏" pitchFamily="2" charset="-122"/>
                    <a:cs typeface="Times New Roman" pitchFamily="18" charset="0"/>
                  </a:rPr>
                  <a:t>g</a:t>
                </a:r>
              </a:p>
            </p:txBody>
          </p:sp>
        </p:grp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8303876" y="44624"/>
              <a:ext cx="763103" cy="760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3600" b="1" i="1" baseline="-25000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</a:t>
              </a:r>
              <a:endParaRPr lang="en-US" altLang="zh-CN" sz="36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7064" y="3977350"/>
            <a:ext cx="3031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水平分运动？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8592" y="4763168"/>
            <a:ext cx="3244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竖直分运动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rId3" action="ppaction://hlinksldjump"/>
              </a:rPr>
              <a:t>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utoUpdateAnimBg="0"/>
      <p:bldP spid="10" grpId="0" autoUpdateAnimBg="0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28596" y="357166"/>
          <a:ext cx="8215368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91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06566" y="587727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itchFamily="49" charset="-122"/>
                <a:ea typeface="黑体" pitchFamily="49" charset="-122"/>
                <a:hlinkClick r:id="" action="ppaction://hlinkshowjump?jump=previousslide"/>
              </a:rPr>
              <a:t>匀速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4437112"/>
            <a:ext cx="492443" cy="12150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匀加速</a:t>
            </a:r>
            <a:r>
              <a:rPr lang="zh-CN" altLang="en-US" sz="20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←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23820" y="354428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5496" y="6588280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15"/>
          <p:cNvGrpSpPr/>
          <p:nvPr/>
        </p:nvGrpSpPr>
        <p:grpSpPr>
          <a:xfrm>
            <a:off x="284178" y="6287548"/>
            <a:ext cx="245697" cy="360040"/>
            <a:chOff x="6774575" y="548680"/>
            <a:chExt cx="245685" cy="444775"/>
          </a:xfrm>
        </p:grpSpPr>
        <p:sp>
          <p:nvSpPr>
            <p:cNvPr id="10" name="弦形 9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直角三角形 11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97016" y="6474822"/>
            <a:ext cx="80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3808" y="647482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05328" y="6452830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95564" y="646133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602128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38" y="49411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1409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48680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15"/>
          <p:cNvGrpSpPr/>
          <p:nvPr/>
        </p:nvGrpSpPr>
        <p:grpSpPr>
          <a:xfrm>
            <a:off x="1659022" y="5927508"/>
            <a:ext cx="245697" cy="360040"/>
            <a:chOff x="6774575" y="548680"/>
            <a:chExt cx="245685" cy="444775"/>
          </a:xfrm>
        </p:grpSpPr>
        <p:sp>
          <p:nvSpPr>
            <p:cNvPr id="22" name="弦形 2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直角三角形 2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15"/>
          <p:cNvGrpSpPr/>
          <p:nvPr/>
        </p:nvGrpSpPr>
        <p:grpSpPr>
          <a:xfrm>
            <a:off x="3031368" y="4825616"/>
            <a:ext cx="245697" cy="360040"/>
            <a:chOff x="6774575" y="548680"/>
            <a:chExt cx="245685" cy="444775"/>
          </a:xfrm>
        </p:grpSpPr>
        <p:sp>
          <p:nvSpPr>
            <p:cNvPr id="26" name="弦形 2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直角三角形 2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15"/>
          <p:cNvGrpSpPr/>
          <p:nvPr/>
        </p:nvGrpSpPr>
        <p:grpSpPr>
          <a:xfrm>
            <a:off x="4388634" y="2992758"/>
            <a:ext cx="245697" cy="360040"/>
            <a:chOff x="6774575" y="548680"/>
            <a:chExt cx="245685" cy="444775"/>
          </a:xfrm>
        </p:grpSpPr>
        <p:sp>
          <p:nvSpPr>
            <p:cNvPr id="30" name="弦形 29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直角三角形 31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15"/>
          <p:cNvGrpSpPr/>
          <p:nvPr/>
        </p:nvGrpSpPr>
        <p:grpSpPr>
          <a:xfrm>
            <a:off x="5756786" y="433128"/>
            <a:ext cx="245697" cy="360040"/>
            <a:chOff x="6774575" y="548680"/>
            <a:chExt cx="245685" cy="444775"/>
          </a:xfrm>
        </p:grpSpPr>
        <p:sp>
          <p:nvSpPr>
            <p:cNvPr id="34" name="弦形 33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直角三角形 35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" name="任意多边形 36"/>
          <p:cNvSpPr/>
          <p:nvPr/>
        </p:nvSpPr>
        <p:spPr>
          <a:xfrm flipV="1">
            <a:off x="430306" y="692695"/>
            <a:ext cx="5509845" cy="5904433"/>
          </a:xfrm>
          <a:custGeom>
            <a:avLst/>
            <a:gdLst>
              <a:gd name="connsiteX0" fmla="*/ 0 w 5701553"/>
              <a:gd name="connsiteY0" fmla="*/ 0 h 6293223"/>
              <a:gd name="connsiteX1" fmla="*/ 1371600 w 5701553"/>
              <a:gd name="connsiteY1" fmla="*/ 376517 h 6293223"/>
              <a:gd name="connsiteX2" fmla="*/ 2743200 w 5701553"/>
              <a:gd name="connsiteY2" fmla="*/ 1479176 h 6293223"/>
              <a:gd name="connsiteX3" fmla="*/ 4128247 w 5701553"/>
              <a:gd name="connsiteY3" fmla="*/ 3307976 h 6293223"/>
              <a:gd name="connsiteX4" fmla="*/ 5472953 w 5701553"/>
              <a:gd name="connsiteY4" fmla="*/ 5862917 h 6293223"/>
              <a:gd name="connsiteX5" fmla="*/ 5499847 w 5701553"/>
              <a:gd name="connsiteY5" fmla="*/ 5889811 h 6293223"/>
              <a:gd name="connsiteX6" fmla="*/ 5647765 w 5701553"/>
              <a:gd name="connsiteY6" fmla="*/ 6239435 h 6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1553" h="6293223">
                <a:moveTo>
                  <a:pt x="0" y="0"/>
                </a:moveTo>
                <a:cubicBezTo>
                  <a:pt x="457200" y="64994"/>
                  <a:pt x="914400" y="129988"/>
                  <a:pt x="1371600" y="376517"/>
                </a:cubicBezTo>
                <a:cubicBezTo>
                  <a:pt x="1828800" y="623046"/>
                  <a:pt x="2283759" y="990600"/>
                  <a:pt x="2743200" y="1479176"/>
                </a:cubicBezTo>
                <a:cubicBezTo>
                  <a:pt x="3202641" y="1967753"/>
                  <a:pt x="3673288" y="2577352"/>
                  <a:pt x="4128247" y="3307976"/>
                </a:cubicBezTo>
                <a:cubicBezTo>
                  <a:pt x="4583206" y="4038600"/>
                  <a:pt x="5244353" y="5432611"/>
                  <a:pt x="5472953" y="5862917"/>
                </a:cubicBezTo>
                <a:cubicBezTo>
                  <a:pt x="5701553" y="6293223"/>
                  <a:pt x="5470712" y="5827058"/>
                  <a:pt x="5499847" y="5889811"/>
                </a:cubicBezTo>
                <a:cubicBezTo>
                  <a:pt x="5528982" y="5952564"/>
                  <a:pt x="5588373" y="6095999"/>
                  <a:pt x="5647765" y="6239435"/>
                </a:cubicBezTo>
              </a:path>
            </a:pathLst>
          </a:cu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675934"/>
              </p:ext>
            </p:extLst>
          </p:nvPr>
        </p:nvGraphicFramePr>
        <p:xfrm>
          <a:off x="285720" y="1556792"/>
          <a:ext cx="8501122" cy="213200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87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5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14340" y="642918"/>
            <a:ext cx="223651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理论分析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500826" y="2347029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匀速直线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496282" y="3061409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itchFamily="49" charset="-122"/>
                <a:ea typeface="黑体" pitchFamily="49" charset="-122"/>
              </a:rPr>
              <a:t>自由落体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2771800" y="2331857"/>
            <a:ext cx="4090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800" b="1" i="1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228219" y="2331263"/>
            <a:ext cx="12724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b="1" i="1" dirty="0" err="1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-25000" dirty="0" err="1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714612" y="3045643"/>
            <a:ext cx="63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000496" y="3045643"/>
            <a:ext cx="1714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-25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sz="28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362928" y="162525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初速度</a:t>
            </a:r>
          </a:p>
        </p:txBody>
      </p:sp>
      <p:sp>
        <p:nvSpPr>
          <p:cNvPr id="21" name="矩形 20"/>
          <p:cNvSpPr/>
          <p:nvPr/>
        </p:nvSpPr>
        <p:spPr>
          <a:xfrm>
            <a:off x="3857620" y="1648415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受力情况</a:t>
            </a:r>
          </a:p>
        </p:txBody>
      </p:sp>
      <p:sp>
        <p:nvSpPr>
          <p:cNvPr id="22" name="矩形 21"/>
          <p:cNvSpPr/>
          <p:nvPr/>
        </p:nvSpPr>
        <p:spPr>
          <a:xfrm>
            <a:off x="6357950" y="1648415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运动性质</a:t>
            </a:r>
          </a:p>
        </p:txBody>
      </p:sp>
      <p:sp>
        <p:nvSpPr>
          <p:cNvPr id="23" name="矩形 22"/>
          <p:cNvSpPr/>
          <p:nvPr/>
        </p:nvSpPr>
        <p:spPr>
          <a:xfrm>
            <a:off x="500034" y="2315497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水平</a:t>
            </a:r>
          </a:p>
        </p:txBody>
      </p:sp>
      <p:sp>
        <p:nvSpPr>
          <p:cNvPr id="24" name="矩形 23"/>
          <p:cNvSpPr/>
          <p:nvPr/>
        </p:nvSpPr>
        <p:spPr>
          <a:xfrm>
            <a:off x="500034" y="3029877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竖直</a:t>
            </a:r>
          </a:p>
        </p:txBody>
      </p:sp>
      <p:sp>
        <p:nvSpPr>
          <p:cNvPr id="25" name="矩形 24"/>
          <p:cNvSpPr/>
          <p:nvPr/>
        </p:nvSpPr>
        <p:spPr>
          <a:xfrm>
            <a:off x="314534" y="3933056"/>
            <a:ext cx="223651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实验验证</a:t>
            </a:r>
          </a:p>
        </p:txBody>
      </p:sp>
      <p:sp>
        <p:nvSpPr>
          <p:cNvPr id="26" name="矩形 25"/>
          <p:cNvSpPr/>
          <p:nvPr/>
        </p:nvSpPr>
        <p:spPr>
          <a:xfrm>
            <a:off x="395536" y="4869160"/>
            <a:ext cx="2016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平抛竖落实验</a:t>
            </a:r>
            <a:endParaRPr lang="zh-CN" altLang="en-US" sz="3200" dirty="0"/>
          </a:p>
        </p:txBody>
      </p:sp>
      <p:grpSp>
        <p:nvGrpSpPr>
          <p:cNvPr id="32" name="组合 31"/>
          <p:cNvGrpSpPr/>
          <p:nvPr/>
        </p:nvGrpSpPr>
        <p:grpSpPr>
          <a:xfrm>
            <a:off x="5873054" y="3941523"/>
            <a:ext cx="2515370" cy="2412000"/>
            <a:chOff x="5873054" y="3933056"/>
            <a:chExt cx="2515370" cy="2412000"/>
          </a:xfrm>
        </p:grpSpPr>
        <p:pic>
          <p:nvPicPr>
            <p:cNvPr id="29" name="图片 28" descr="380c88b7e25007c9954556a6941655d7.gif"/>
            <p:cNvPicPr>
              <a:picLocks noChangeAspect="1"/>
            </p:cNvPicPr>
            <p:nvPr/>
          </p:nvPicPr>
          <p:blipFill>
            <a:blip r:embed="rId3" cstate="print"/>
            <a:srcRect l="2059" t="2201" r="2380" b="9601"/>
            <a:stretch>
              <a:fillRect/>
            </a:stretch>
          </p:blipFill>
          <p:spPr>
            <a:xfrm>
              <a:off x="5873054" y="3933056"/>
              <a:ext cx="2515370" cy="2412000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156176" y="479033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524328" y="479715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8" name="Picture 5" descr="20100324230557717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771800" y="3933056"/>
            <a:ext cx="2846029" cy="241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3780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、平抛运动性质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2844" y="1412776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水平：匀速直线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2844" y="2132856"/>
            <a:ext cx="3891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竖直：自由落体</a:t>
            </a:r>
          </a:p>
        </p:txBody>
      </p:sp>
      <p:sp>
        <p:nvSpPr>
          <p:cNvPr id="25" name="Text Box 228"/>
          <p:cNvSpPr txBox="1">
            <a:spLocks noChangeArrowheads="1"/>
          </p:cNvSpPr>
          <p:nvPr/>
        </p:nvSpPr>
        <p:spPr bwMode="auto">
          <a:xfrm>
            <a:off x="87172" y="2996983"/>
            <a:ext cx="3780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、平抛运动规律</a:t>
            </a:r>
          </a:p>
        </p:txBody>
      </p:sp>
      <p:sp>
        <p:nvSpPr>
          <p:cNvPr id="26" name="Arc 11"/>
          <p:cNvSpPr>
            <a:spLocks/>
          </p:cNvSpPr>
          <p:nvPr/>
        </p:nvSpPr>
        <p:spPr bwMode="auto">
          <a:xfrm>
            <a:off x="4888250" y="821552"/>
            <a:ext cx="3464533" cy="27506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416"/>
              <a:gd name="T1" fmla="*/ 0 h 21600"/>
              <a:gd name="T2" fmla="*/ 21416 w 21416"/>
              <a:gd name="T3" fmla="*/ 18783 h 21600"/>
              <a:gd name="T4" fmla="*/ 0 w 2141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16" h="21600" fill="none" extrusionOk="0">
                <a:moveTo>
                  <a:pt x="-1" y="0"/>
                </a:moveTo>
                <a:cubicBezTo>
                  <a:pt x="10840" y="0"/>
                  <a:pt x="20001" y="8035"/>
                  <a:pt x="21415" y="18783"/>
                </a:cubicBezTo>
              </a:path>
              <a:path w="21416" h="21600" stroke="0" extrusionOk="0">
                <a:moveTo>
                  <a:pt x="-1" y="0"/>
                </a:moveTo>
                <a:cubicBezTo>
                  <a:pt x="10840" y="0"/>
                  <a:pt x="20001" y="8035"/>
                  <a:pt x="21415" y="18783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>
            <a:off x="4888249" y="821552"/>
            <a:ext cx="38520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4888249" y="821552"/>
            <a:ext cx="0" cy="2376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4888249" y="821552"/>
            <a:ext cx="812555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8136380" y="2576732"/>
            <a:ext cx="0" cy="104400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8136380" y="2592498"/>
            <a:ext cx="50400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20"/>
          <p:cNvSpPr>
            <a:spLocks noChangeAspect="1" noChangeShapeType="1"/>
          </p:cNvSpPr>
          <p:nvPr/>
        </p:nvSpPr>
        <p:spPr bwMode="auto">
          <a:xfrm>
            <a:off x="8138469" y="2572057"/>
            <a:ext cx="470503" cy="999819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22"/>
          <p:cNvSpPr>
            <a:spLocks noChangeShapeType="1"/>
          </p:cNvSpPr>
          <p:nvPr/>
        </p:nvSpPr>
        <p:spPr bwMode="auto">
          <a:xfrm flipH="1">
            <a:off x="8615377" y="2585544"/>
            <a:ext cx="0" cy="972000"/>
          </a:xfrm>
          <a:prstGeom prst="line">
            <a:avLst/>
          </a:prstGeom>
          <a:noFill/>
          <a:ln w="19050">
            <a:solidFill>
              <a:srgbClr val="7030A0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Line 23"/>
          <p:cNvSpPr>
            <a:spLocks noChangeShapeType="1"/>
          </p:cNvSpPr>
          <p:nvPr/>
        </p:nvSpPr>
        <p:spPr bwMode="auto">
          <a:xfrm>
            <a:off x="8136380" y="3556110"/>
            <a:ext cx="504000" cy="0"/>
          </a:xfrm>
          <a:prstGeom prst="line">
            <a:avLst/>
          </a:prstGeom>
          <a:noFill/>
          <a:ln w="19050">
            <a:solidFill>
              <a:srgbClr val="7030A0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4619245" y="3094968"/>
            <a:ext cx="541007" cy="52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4530859" y="480128"/>
            <a:ext cx="5410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8709973" y="500355"/>
            <a:ext cx="361368" cy="52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5418811" y="265090"/>
            <a:ext cx="902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i="1" baseline="-25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7704410" y="3357562"/>
            <a:ext cx="71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altLang="zh-CN" sz="28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直接箭头连接符 39"/>
          <p:cNvCxnSpPr>
            <a:cxnSpLocks noChangeAspect="1"/>
          </p:cNvCxnSpPr>
          <p:nvPr/>
        </p:nvCxnSpPr>
        <p:spPr>
          <a:xfrm>
            <a:off x="4894931" y="825791"/>
            <a:ext cx="3276000" cy="178859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 rot="16200000" flipH="1">
            <a:off x="3972226" y="1739470"/>
            <a:ext cx="18360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 rot="16200000" flipH="1">
            <a:off x="6554193" y="-852447"/>
            <a:ext cx="0" cy="3348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rot="5400000">
            <a:off x="7254367" y="1695714"/>
            <a:ext cx="1836000" cy="0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4918745" y="2626590"/>
            <a:ext cx="3240000" cy="1588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4524417" y="1376792"/>
            <a:ext cx="469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7"/>
          <p:cNvSpPr txBox="1">
            <a:spLocks noChangeArrowheads="1"/>
          </p:cNvSpPr>
          <p:nvPr/>
        </p:nvSpPr>
        <p:spPr bwMode="auto">
          <a:xfrm>
            <a:off x="6460437" y="305222"/>
            <a:ext cx="5096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7"/>
          <p:cNvSpPr txBox="1">
            <a:spLocks noChangeArrowheads="1"/>
          </p:cNvSpPr>
          <p:nvPr/>
        </p:nvSpPr>
        <p:spPr bwMode="auto">
          <a:xfrm>
            <a:off x="6061753" y="1530880"/>
            <a:ext cx="902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altLang="zh-CN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7767891" y="2531012"/>
            <a:ext cx="902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49" name="弧形 48"/>
          <p:cNvSpPr/>
          <p:nvPr/>
        </p:nvSpPr>
        <p:spPr>
          <a:xfrm rot="3256777">
            <a:off x="8101554" y="2493639"/>
            <a:ext cx="255322" cy="469582"/>
          </a:xfrm>
          <a:prstGeom prst="arc">
            <a:avLst>
              <a:gd name="adj1" fmla="val 16200000"/>
              <a:gd name="adj2" fmla="val 185723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弧形 49"/>
          <p:cNvSpPr/>
          <p:nvPr/>
        </p:nvSpPr>
        <p:spPr>
          <a:xfrm rot="3645172">
            <a:off x="5331331" y="736558"/>
            <a:ext cx="576892" cy="618019"/>
          </a:xfrm>
          <a:prstGeom prst="arc">
            <a:avLst>
              <a:gd name="adj1" fmla="val 15366816"/>
              <a:gd name="adj2" fmla="val 2148033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7"/>
          <p:cNvSpPr txBox="1">
            <a:spLocks noChangeArrowheads="1"/>
          </p:cNvSpPr>
          <p:nvPr/>
        </p:nvSpPr>
        <p:spPr bwMode="auto">
          <a:xfrm>
            <a:off x="5918877" y="864624"/>
            <a:ext cx="5410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zh-CN" sz="2400" i="1" dirty="0">
                <a:latin typeface="Times New Roman" pitchFamily="18" charset="0"/>
                <a:cs typeface="Times New Roman" pitchFamily="18" charset="0"/>
              </a:rPr>
              <a:t>α</a:t>
            </a:r>
            <a:endParaRPr lang="en-US" altLang="zh-CN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7"/>
          <p:cNvSpPr txBox="1">
            <a:spLocks noChangeArrowheads="1"/>
          </p:cNvSpPr>
          <p:nvPr/>
        </p:nvSpPr>
        <p:spPr bwMode="auto">
          <a:xfrm>
            <a:off x="8334074" y="2548586"/>
            <a:ext cx="4286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zh-CN" sz="2400" i="1" dirty="0">
                <a:latin typeface="Times New Roman" pitchFamily="18" charset="0"/>
                <a:cs typeface="Times New Roman" pitchFamily="18" charset="0"/>
              </a:rPr>
              <a:t>β</a:t>
            </a:r>
            <a:endParaRPr lang="en-US" altLang="zh-CN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8104425" y="2553075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29"/>
          <p:cNvSpPr txBox="1">
            <a:spLocks noChangeArrowheads="1"/>
          </p:cNvSpPr>
          <p:nvPr/>
        </p:nvSpPr>
        <p:spPr bwMode="auto">
          <a:xfrm>
            <a:off x="8495659" y="2109207"/>
            <a:ext cx="71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CN" sz="28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8"/>
          <p:cNvSpPr txBox="1">
            <a:spLocks noChangeArrowheads="1"/>
          </p:cNvSpPr>
          <p:nvPr/>
        </p:nvSpPr>
        <p:spPr bwMode="auto">
          <a:xfrm>
            <a:off x="8556762" y="3357562"/>
            <a:ext cx="571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800" b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3"/>
          <p:cNvSpPr txBox="1">
            <a:spLocks noChangeArrowheads="1"/>
          </p:cNvSpPr>
          <p:nvPr/>
        </p:nvSpPr>
        <p:spPr>
          <a:xfrm>
            <a:off x="142844" y="3714752"/>
            <a:ext cx="1500198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位移</a:t>
            </a:r>
          </a:p>
        </p:txBody>
      </p:sp>
      <p:sp>
        <p:nvSpPr>
          <p:cNvPr id="57" name="左大括号 56"/>
          <p:cNvSpPr/>
          <p:nvPr/>
        </p:nvSpPr>
        <p:spPr>
          <a:xfrm>
            <a:off x="498812" y="4487260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8" name="对象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562155"/>
              </p:ext>
            </p:extLst>
          </p:nvPr>
        </p:nvGraphicFramePr>
        <p:xfrm>
          <a:off x="635410" y="4285774"/>
          <a:ext cx="862585" cy="438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0" name="公式" r:id="rId3" imgW="419040" imgH="228600" progId="Equation.3">
                  <p:embed/>
                </p:oleObj>
              </mc:Choice>
              <mc:Fallback>
                <p:oleObj name="公式" r:id="rId3" imgW="41904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410" y="4285774"/>
                        <a:ext cx="862585" cy="4387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对象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035784"/>
              </p:ext>
            </p:extLst>
          </p:nvPr>
        </p:nvGraphicFramePr>
        <p:xfrm>
          <a:off x="600211" y="4815002"/>
          <a:ext cx="1119568" cy="73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1" name="公式" r:id="rId5" imgW="596641" imgH="393529" progId="Equation.3">
                  <p:embed/>
                </p:oleObj>
              </mc:Choice>
              <mc:Fallback>
                <p:oleObj name="公式" r:id="rId5" imgW="596641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211" y="4815002"/>
                        <a:ext cx="1119568" cy="73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对象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122876"/>
              </p:ext>
            </p:extLst>
          </p:nvPr>
        </p:nvGraphicFramePr>
        <p:xfrm>
          <a:off x="2382833" y="4172684"/>
          <a:ext cx="1784051" cy="586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2" name="公式" r:id="rId7" imgW="825500" imgH="279400" progId="Equation.3">
                  <p:embed/>
                </p:oleObj>
              </mc:Choice>
              <mc:Fallback>
                <p:oleObj name="公式" r:id="rId7" imgW="825500" imgH="279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833" y="4172684"/>
                        <a:ext cx="1784051" cy="5860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对象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397030"/>
              </p:ext>
            </p:extLst>
          </p:nvPr>
        </p:nvGraphicFramePr>
        <p:xfrm>
          <a:off x="2333625" y="5010150"/>
          <a:ext cx="13795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3" name="Equation" r:id="rId9" imgW="749160" imgH="215640" progId="Equation.DSMT4">
                  <p:embed/>
                </p:oleObj>
              </mc:Choice>
              <mc:Fallback>
                <p:oleObj name="Equation" r:id="rId9" imgW="74916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5010150"/>
                        <a:ext cx="1379538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3"/>
          <p:cNvSpPr txBox="1">
            <a:spLocks noChangeArrowheads="1"/>
          </p:cNvSpPr>
          <p:nvPr/>
        </p:nvSpPr>
        <p:spPr>
          <a:xfrm>
            <a:off x="4642456" y="3929066"/>
            <a:ext cx="1600168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速度</a:t>
            </a:r>
          </a:p>
        </p:txBody>
      </p:sp>
      <p:sp>
        <p:nvSpPr>
          <p:cNvPr id="64" name="左大括号 63"/>
          <p:cNvSpPr/>
          <p:nvPr/>
        </p:nvSpPr>
        <p:spPr>
          <a:xfrm>
            <a:off x="4821190" y="4935829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5" name="对象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929974"/>
              </p:ext>
            </p:extLst>
          </p:nvPr>
        </p:nvGraphicFramePr>
        <p:xfrm>
          <a:off x="4967242" y="4693389"/>
          <a:ext cx="741491" cy="49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公式" r:id="rId11" imgW="419040" imgH="228600" progId="Equation.3">
                  <p:embed/>
                </p:oleObj>
              </mc:Choice>
              <mc:Fallback>
                <p:oleObj name="公式" r:id="rId11" imgW="4190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242" y="4693389"/>
                        <a:ext cx="741491" cy="490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对象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421294"/>
              </p:ext>
            </p:extLst>
          </p:nvPr>
        </p:nvGraphicFramePr>
        <p:xfrm>
          <a:off x="4972024" y="5338544"/>
          <a:ext cx="983482" cy="505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5" name="公式" r:id="rId13" imgW="469696" imgH="241195" progId="Equation.3">
                  <p:embed/>
                </p:oleObj>
              </mc:Choice>
              <mc:Fallback>
                <p:oleObj name="公式" r:id="rId13" imgW="469696" imgH="241195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24" y="5338544"/>
                        <a:ext cx="983482" cy="5052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对象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168135"/>
              </p:ext>
            </p:extLst>
          </p:nvPr>
        </p:nvGraphicFramePr>
        <p:xfrm>
          <a:off x="6751573" y="4473424"/>
          <a:ext cx="1738289" cy="663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Equation" r:id="rId15" imgW="888614" imgH="317362" progId="Equation.DSMT4">
                  <p:embed/>
                </p:oleObj>
              </mc:Choice>
              <mc:Fallback>
                <p:oleObj name="Equation" r:id="rId15" imgW="888614" imgH="317362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1573" y="4473424"/>
                        <a:ext cx="1738289" cy="663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对象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286523"/>
              </p:ext>
            </p:extLst>
          </p:nvPr>
        </p:nvGraphicFramePr>
        <p:xfrm>
          <a:off x="6686550" y="5310188"/>
          <a:ext cx="15652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Equation" r:id="rId17" imgW="850680" imgH="241200" progId="Equation.DSMT4">
                  <p:embed/>
                </p:oleObj>
              </mc:Choice>
              <mc:Fallback>
                <p:oleObj name="Equation" r:id="rId17" imgW="85068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5310188"/>
                        <a:ext cx="1565275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左大括号 69"/>
          <p:cNvSpPr/>
          <p:nvPr/>
        </p:nvSpPr>
        <p:spPr>
          <a:xfrm>
            <a:off x="2213806" y="4478562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左大括号 70"/>
          <p:cNvSpPr/>
          <p:nvPr/>
        </p:nvSpPr>
        <p:spPr>
          <a:xfrm>
            <a:off x="6572264" y="4868887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燕尾形箭头 71"/>
          <p:cNvSpPr/>
          <p:nvPr/>
        </p:nvSpPr>
        <p:spPr>
          <a:xfrm>
            <a:off x="1713740" y="4670042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3" name="左弧形箭头 72"/>
          <p:cNvSpPr/>
          <p:nvPr/>
        </p:nvSpPr>
        <p:spPr>
          <a:xfrm>
            <a:off x="71406" y="4875239"/>
            <a:ext cx="357190" cy="1071570"/>
          </a:xfrm>
          <a:prstGeom prst="curvedRightArrow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500034" y="5558590"/>
            <a:ext cx="1296000" cy="810187"/>
            <a:chOff x="500034" y="5558590"/>
            <a:chExt cx="1296000" cy="810187"/>
          </a:xfrm>
        </p:grpSpPr>
        <p:sp>
          <p:nvSpPr>
            <p:cNvPr id="74" name="矩形 73"/>
            <p:cNvSpPr/>
            <p:nvPr/>
          </p:nvSpPr>
          <p:spPr>
            <a:xfrm>
              <a:off x="500034" y="5612777"/>
              <a:ext cx="1296000" cy="756000"/>
            </a:xfrm>
            <a:prstGeom prst="rect">
              <a:avLst/>
            </a:prstGeom>
            <a:solidFill>
              <a:schemeClr val="lt1">
                <a:alpha val="50000"/>
              </a:schemeClr>
            </a:solidFill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225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4395831"/>
                </p:ext>
              </p:extLst>
            </p:nvPr>
          </p:nvGraphicFramePr>
          <p:xfrm>
            <a:off x="502531" y="5558590"/>
            <a:ext cx="1262785" cy="808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88" name="Equation" r:id="rId19" imgW="672840" imgH="431640" progId="Equation.3">
                    <p:embed/>
                  </p:oleObj>
                </mc:Choice>
                <mc:Fallback>
                  <p:oleObj name="Equation" r:id="rId19" imgW="672840" imgH="4316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531" y="5558590"/>
                          <a:ext cx="1262785" cy="808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" name="Group 313"/>
          <p:cNvGrpSpPr>
            <a:grpSpLocks/>
          </p:cNvGrpSpPr>
          <p:nvPr/>
        </p:nvGrpSpPr>
        <p:grpSpPr bwMode="auto">
          <a:xfrm>
            <a:off x="2483768" y="5518181"/>
            <a:ext cx="2039038" cy="899731"/>
            <a:chOff x="2735" y="1633"/>
            <a:chExt cx="2106" cy="523"/>
          </a:xfrm>
        </p:grpSpPr>
        <p:sp>
          <p:nvSpPr>
            <p:cNvPr id="76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933" cy="523"/>
            </a:xfrm>
            <a:prstGeom prst="cloudCallout">
              <a:avLst>
                <a:gd name="adj1" fmla="val -79025"/>
                <a:gd name="adj2" fmla="val -2939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15"/>
            <p:cNvSpPr txBox="1">
              <a:spLocks noChangeArrowheads="1"/>
            </p:cNvSpPr>
            <p:nvPr/>
          </p:nvSpPr>
          <p:spPr bwMode="auto">
            <a:xfrm>
              <a:off x="2919" y="1717"/>
              <a:ext cx="1922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parabola</a:t>
              </a:r>
            </a:p>
          </p:txBody>
        </p:sp>
      </p:grpSp>
      <p:cxnSp>
        <p:nvCxnSpPr>
          <p:cNvPr id="79" name="直接连接符 78"/>
          <p:cNvCxnSpPr/>
          <p:nvPr/>
        </p:nvCxnSpPr>
        <p:spPr>
          <a:xfrm rot="5400000">
            <a:off x="3233649" y="5179231"/>
            <a:ext cx="2786082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燕尾形箭头 79"/>
          <p:cNvSpPr/>
          <p:nvPr/>
        </p:nvSpPr>
        <p:spPr>
          <a:xfrm>
            <a:off x="6000760" y="5011763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8" name="矩形 77"/>
          <p:cNvSpPr>
            <a:spLocks noChangeArrowheads="1"/>
          </p:cNvSpPr>
          <p:nvPr/>
        </p:nvSpPr>
        <p:spPr bwMode="auto">
          <a:xfrm>
            <a:off x="3866629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6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6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5" grpId="0"/>
      <p:bldP spid="46" grpId="0"/>
      <p:bldP spid="47" grpId="0"/>
      <p:bldP spid="48" grpId="0"/>
      <p:bldP spid="49" grpId="0" animBg="1"/>
      <p:bldP spid="50" grpId="0" animBg="1"/>
      <p:bldP spid="51" grpId="0"/>
      <p:bldP spid="52" grpId="0"/>
      <p:bldP spid="53" grpId="0" animBg="1"/>
      <p:bldP spid="54" grpId="0"/>
      <p:bldP spid="55" grpId="0"/>
      <p:bldP spid="56" grpId="0"/>
      <p:bldP spid="57" grpId="0" animBg="1"/>
      <p:bldP spid="63" grpId="0"/>
      <p:bldP spid="64" grpId="0" animBg="1"/>
      <p:bldP spid="70" grpId="0" animBg="1"/>
      <p:bldP spid="71" grpId="0" animBg="1"/>
      <p:bldP spid="72" grpId="0" animBg="1"/>
      <p:bldP spid="73" grpId="0" animBg="1"/>
      <p:bldP spid="80" grpId="0" animBg="1"/>
      <p:bldP spid="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07504" y="714356"/>
            <a:ext cx="8929148" cy="5262979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、一飞机水平匀速飞行，从飞机上每隔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释放一枚炸弹，先后释放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枚，不计空阻，则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枚炸弹在空中任意时刻（      ）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总排成抛物线，它们的落地点等间距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总排成抛物线，落地点不等间距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总在飞机正下方排成竖直线，且落地点等间距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总在飞机正下方排成竖直线，且落地间距不等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3946774" y="2308404"/>
            <a:ext cx="481210" cy="58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3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428</Words>
  <Application>Microsoft Office PowerPoint</Application>
  <PresentationFormat>全屏显示(4:3)</PresentationFormat>
  <Paragraphs>129</Paragraphs>
  <Slides>12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黑体</vt:lpstr>
      <vt:lpstr>华文行楷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MathType 6.0 Equation</vt:lpstr>
      <vt:lpstr>PowerPoint 演示文稿</vt:lpstr>
      <vt:lpstr>§5 曲线运动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admin</cp:lastModifiedBy>
  <cp:revision>192</cp:revision>
  <dcterms:created xsi:type="dcterms:W3CDTF">2013-12-24T10:19:58Z</dcterms:created>
  <dcterms:modified xsi:type="dcterms:W3CDTF">2019-02-24T06:08:55Z</dcterms:modified>
</cp:coreProperties>
</file>