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9" r:id="rId3"/>
    <p:sldId id="260" r:id="rId4"/>
    <p:sldId id="261" r:id="rId5"/>
    <p:sldId id="263" r:id="rId6"/>
    <p:sldId id="262" r:id="rId7"/>
    <p:sldId id="265" r:id="rId8"/>
    <p:sldId id="266" r:id="rId9"/>
    <p:sldId id="268" r:id="rId10"/>
    <p:sldId id="269" r:id="rId11"/>
    <p:sldId id="270" r:id="rId1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141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14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0C672D-3C08-4A87-B11E-F2B3608DE061}" type="datetimeFigureOut">
              <a:rPr lang="zh-CN" altLang="en-US" smtClean="0"/>
              <a:pPr/>
              <a:t>2018/10/24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DDDC15-342A-46CF-8316-9D34BC3A35A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548647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slide" Target="../slides/slide5.xml"/><Relationship Id="rId2" Type="http://schemas.openxmlformats.org/officeDocument/2006/relationships/notesMaster" Target="../notesMasters/notesMaster1.xml"/><Relationship Id="rId1" Type="http://schemas.openxmlformats.org/officeDocument/2006/relationships/themeOverride" Target="../theme/themeOverr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DDC15-342A-46CF-8316-9D34BC3A35AB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02600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DDC15-342A-46CF-8316-9D34BC3A35AB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1413" y="754063"/>
            <a:ext cx="4389437" cy="3292475"/>
          </a:xfrm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49E-FB69-46AC-94F4-2825E88BE932}" type="datetimeFigureOut">
              <a:rPr lang="zh-CN" altLang="en-US" smtClean="0"/>
              <a:pPr/>
              <a:t>2018/10/24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49E-FB69-46AC-94F4-2825E88BE932}" type="datetimeFigureOut">
              <a:rPr lang="zh-CN" altLang="en-US" smtClean="0"/>
              <a:pPr/>
              <a:t>2018/10/24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49E-FB69-46AC-94F4-2825E88BE932}" type="datetimeFigureOut">
              <a:rPr lang="zh-CN" altLang="en-US" smtClean="0"/>
              <a:pPr/>
              <a:t>2018/10/24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49E-FB69-46AC-94F4-2825E88BE932}" type="datetimeFigureOut">
              <a:rPr lang="zh-CN" altLang="en-US" smtClean="0"/>
              <a:pPr/>
              <a:t>2018/10/24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49E-FB69-46AC-94F4-2825E88BE932}" type="datetimeFigureOut">
              <a:rPr lang="zh-CN" altLang="en-US" smtClean="0"/>
              <a:pPr/>
              <a:t>2018/10/24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49E-FB69-46AC-94F4-2825E88BE932}" type="datetimeFigureOut">
              <a:rPr lang="zh-CN" altLang="en-US" smtClean="0"/>
              <a:pPr/>
              <a:t>2018/10/24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49E-FB69-46AC-94F4-2825E88BE932}" type="datetimeFigureOut">
              <a:rPr lang="zh-CN" altLang="en-US" smtClean="0"/>
              <a:pPr/>
              <a:t>2018/10/24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49E-FB69-46AC-94F4-2825E88BE932}" type="datetimeFigureOut">
              <a:rPr lang="zh-CN" altLang="en-US" smtClean="0"/>
              <a:pPr/>
              <a:t>2018/10/24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49E-FB69-46AC-94F4-2825E88BE932}" type="datetimeFigureOut">
              <a:rPr lang="zh-CN" altLang="en-US" smtClean="0"/>
              <a:pPr/>
              <a:t>2018/10/24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49E-FB69-46AC-94F4-2825E88BE932}" type="datetimeFigureOut">
              <a:rPr lang="zh-CN" altLang="en-US" smtClean="0"/>
              <a:pPr/>
              <a:t>2018/10/24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49E-FB69-46AC-94F4-2825E88BE932}" type="datetimeFigureOut">
              <a:rPr lang="zh-CN" altLang="en-US" smtClean="0"/>
              <a:pPr/>
              <a:t>2018/10/24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A2649E-FB69-46AC-94F4-2825E88BE932}" type="datetimeFigureOut">
              <a:rPr lang="zh-CN" altLang="en-US" smtClean="0"/>
              <a:pPr/>
              <a:t>2018/10/24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slide" Target="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wmf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251520" y="4093295"/>
            <a:ext cx="8424863" cy="559841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0000"/>
              </a:lnSpc>
              <a:buNone/>
              <a:defRPr/>
            </a:pPr>
            <a:r>
              <a:rPr kumimoji="1" lang="zh-CN" altLang="en-US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  <a:sym typeface="宋体" pitchFamily="2" charset="-122"/>
              </a:rPr>
              <a:t>§</a:t>
            </a:r>
            <a:r>
              <a:rPr lang="en-US" altLang="zh-CN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  <a:sym typeface="宋体" pitchFamily="2" charset="-122"/>
              </a:rPr>
              <a:t>2.6 </a:t>
            </a:r>
            <a:r>
              <a:rPr lang="zh-CN" altLang="en-US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  <a:sym typeface="宋体" pitchFamily="2" charset="-122"/>
              </a:rPr>
              <a:t>伽利略对自</a:t>
            </a:r>
            <a:r>
              <a:rPr lang="zh-CN" altLang="en-US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  <a:sym typeface="Arial" pitchFamily="34" charset="0"/>
              </a:rPr>
              <a:t>由落体运动的研究 </a:t>
            </a:r>
            <a:endParaRPr lang="en-US" altLang="zh-CN" sz="36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ea typeface="楷体" pitchFamily="49" charset="-122"/>
              <a:cs typeface="Times New Roman" pitchFamily="18" charset="0"/>
              <a:sym typeface="Arial" pitchFamily="34" charset="0"/>
            </a:endParaRPr>
          </a:p>
        </p:txBody>
      </p:sp>
      <p:sp>
        <p:nvSpPr>
          <p:cNvPr id="4" name="Rectangle 3"/>
          <p:cNvSpPr>
            <a:spLocks noRot="1" noChangeArrowheads="1"/>
          </p:cNvSpPr>
          <p:nvPr/>
        </p:nvSpPr>
        <p:spPr bwMode="auto">
          <a:xfrm>
            <a:off x="396935" y="980728"/>
            <a:ext cx="8279448" cy="2408709"/>
          </a:xfrm>
          <a:prstGeom prst="rect">
            <a:avLst/>
          </a:prstGeom>
          <a:solidFill>
            <a:srgbClr val="002060"/>
          </a:solidFill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t" hangingPunct="0">
              <a:spcBef>
                <a:spcPct val="0"/>
              </a:spcBef>
              <a:spcAft>
                <a:spcPct val="0"/>
              </a:spcAft>
              <a:buFont typeface="Arial" pitchFamily="34" charset="0"/>
            </a:pPr>
            <a:r>
              <a:rPr lang="en-US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itchFamily="2" charset="-122"/>
                <a:ea typeface="华文新魏" pitchFamily="2" charset="-122"/>
                <a:cs typeface="Times New Roman" pitchFamily="18" charset="0"/>
              </a:rPr>
              <a:t>§2  </a:t>
            </a:r>
            <a:r>
              <a:rPr lang="zh-CN" altLang="en-US" sz="4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itchFamily="2" charset="-122"/>
                <a:ea typeface="华文新魏" pitchFamily="2" charset="-122"/>
                <a:cs typeface="Times New Roman" pitchFamily="18" charset="0"/>
              </a:rPr>
              <a:t>匀变速直线运动的研究</a:t>
            </a:r>
            <a:r>
              <a:rPr lang="en-US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itchFamily="2" charset="-122"/>
                <a:ea typeface="华文新魏" pitchFamily="2" charset="-122"/>
                <a:cs typeface="Times New Roman" pitchFamily="18" charset="0"/>
              </a:rPr>
              <a:t>(Study on 1-D Motion with Constant Acceleration)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357158" y="642918"/>
            <a:ext cx="8429684" cy="16807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sz="3000" b="1" dirty="0" smtClean="0">
                <a:solidFill>
                  <a:srgbClr val="C00000"/>
                </a:solidFill>
                <a:latin typeface="楷体" pitchFamily="49" charset="-122"/>
                <a:ea typeface="楷体" pitchFamily="49" charset="-122"/>
                <a:cs typeface="Times New Roman" pitchFamily="18" charset="0"/>
              </a:rPr>
              <a:t>※</a:t>
            </a:r>
            <a:r>
              <a:rPr lang="en-US" altLang="zh-CN" sz="3000" b="1" dirty="0" smtClean="0">
                <a:latin typeface="楷体" pitchFamily="49" charset="-122"/>
                <a:ea typeface="楷体" pitchFamily="49" charset="-122"/>
                <a:cs typeface="Times New Roman" pitchFamily="18" charset="0"/>
              </a:rPr>
              <a:t> </a:t>
            </a:r>
            <a:r>
              <a:rPr lang="zh-CN" altLang="en-US" sz="3000" b="1" dirty="0" smtClean="0">
                <a:latin typeface="楷体" pitchFamily="49" charset="-122"/>
                <a:ea typeface="楷体" pitchFamily="49" charset="-122"/>
                <a:cs typeface="Times New Roman" pitchFamily="18" charset="0"/>
              </a:rPr>
              <a:t>现代科技不必用斜面来“冲淡”重力，</a:t>
            </a:r>
            <a:r>
              <a:rPr lang="zh-CN" altLang="en-US" sz="3000" b="1" dirty="0">
                <a:latin typeface="楷体" pitchFamily="49" charset="-122"/>
                <a:ea typeface="楷体" pitchFamily="49" charset="-122"/>
                <a:cs typeface="Times New Roman" pitchFamily="18" charset="0"/>
              </a:rPr>
              <a:t>即可</a:t>
            </a:r>
            <a:r>
              <a:rPr lang="zh-CN" altLang="en-US" sz="3000" b="1" dirty="0" smtClean="0">
                <a:latin typeface="楷体" pitchFamily="49" charset="-122"/>
                <a:ea typeface="楷体" pitchFamily="49" charset="-122"/>
                <a:cs typeface="Times New Roman" pitchFamily="18" charset="0"/>
              </a:rPr>
              <a:t>对落体运动精确地“计时”、“定位”，直接研究落体运动的性质。</a:t>
            </a:r>
            <a:endParaRPr lang="zh-CN" altLang="en-US" sz="3000" b="1" dirty="0">
              <a:latin typeface="楷体" pitchFamily="49" charset="-122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7158" y="2786417"/>
            <a:ext cx="614366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000" b="1" dirty="0" smtClean="0">
                <a:solidFill>
                  <a:srgbClr val="C00000"/>
                </a:solidFill>
                <a:latin typeface="楷体" pitchFamily="49" charset="-122"/>
                <a:ea typeface="楷体" pitchFamily="49" charset="-122"/>
                <a:cs typeface="Times New Roman" pitchFamily="18" charset="0"/>
              </a:rPr>
              <a:t>※</a:t>
            </a:r>
            <a:r>
              <a:rPr lang="en-US" altLang="zh-CN" sz="3000" b="1" dirty="0" smtClean="0">
                <a:latin typeface="楷体" pitchFamily="49" charset="-122"/>
                <a:ea typeface="楷体" pitchFamily="49" charset="-122"/>
                <a:cs typeface="Times New Roman" pitchFamily="18" charset="0"/>
              </a:rPr>
              <a:t> </a:t>
            </a:r>
            <a:r>
              <a:rPr lang="zh-CN" altLang="en-US" sz="3000" b="1" dirty="0" smtClean="0">
                <a:latin typeface="楷体" pitchFamily="49" charset="-122"/>
                <a:ea typeface="楷体" pitchFamily="49" charset="-122"/>
                <a:cs typeface="Times New Roman" pitchFamily="18" charset="0"/>
              </a:rPr>
              <a:t>现代研究落体运动的方法：</a:t>
            </a:r>
            <a:endParaRPr lang="zh-CN" altLang="en-US" sz="3000" b="1" dirty="0">
              <a:latin typeface="楷体" pitchFamily="49" charset="-122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14347" y="4671098"/>
            <a:ext cx="36242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zh-CN" altLang="en-US" sz="28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光电计时装置</a:t>
            </a:r>
            <a:endParaRPr lang="zh-CN" altLang="en-US" sz="28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14348" y="3420616"/>
            <a:ext cx="36338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zh-CN" altLang="en-US" sz="28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打点计时器</a:t>
            </a:r>
            <a:endParaRPr lang="zh-CN" altLang="en-US" sz="28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14348" y="4040404"/>
            <a:ext cx="36338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zh-CN" altLang="en-US" sz="28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频闪</a:t>
            </a:r>
            <a:r>
              <a:rPr lang="zh-CN" altLang="en-US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照相</a:t>
            </a:r>
          </a:p>
        </p:txBody>
      </p:sp>
      <p:pic>
        <p:nvPicPr>
          <p:cNvPr id="3074" name="Picture 2" descr="https://timgsa.baidu.com/timg?image&amp;quality=80&amp;size=b9999_10000&amp;sec=1540116358855&amp;di=ec5bc42d7f505d442f5d6a8f83fd1d65&amp;imgtype=0&amp;src=http%3A%2F%2Fshiba.hpe.sh.cn%2Fjiaoyanzu%2FWULI%2Fimages%2Fexperiment%2Fdis%25E9%2580%259A%25E7%2594%25A8%25E5%25AE%259E%25E9%25AA%258C%2F%25E5%259B%25BE9-1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39" r="30858" b="13367"/>
          <a:stretch/>
        </p:blipFill>
        <p:spPr bwMode="auto">
          <a:xfrm>
            <a:off x="3923928" y="3433695"/>
            <a:ext cx="5202341" cy="2947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1103671" y="5246013"/>
            <a:ext cx="1812145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zh-CN" altLang="en-US" sz="25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光电门</a:t>
            </a:r>
            <a:endParaRPr lang="zh-CN" altLang="en-US" sz="25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06091" y="5776575"/>
            <a:ext cx="274582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zh-CN" altLang="en-US" sz="25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位移传感器</a:t>
            </a:r>
            <a:endParaRPr lang="zh-CN" altLang="en-US" sz="25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9808" y="3306562"/>
            <a:ext cx="4171953" cy="58477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zh-CN"/>
            </a:defPPr>
            <a:lvl1pPr>
              <a:defRPr sz="320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楷体" pitchFamily="49" charset="-122"/>
                <a:ea typeface="楷体" pitchFamily="49" charset="-122"/>
                <a:cs typeface="Times New Roman" pitchFamily="18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zh-CN" altLang="en-US" dirty="0"/>
              <a:t>科学研究的基本要素：</a:t>
            </a:r>
          </a:p>
        </p:txBody>
      </p:sp>
      <p:pic>
        <p:nvPicPr>
          <p:cNvPr id="3" name="Picture 3" descr="la16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8662" y="4167207"/>
            <a:ext cx="7343775" cy="2047875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284580" y="683985"/>
            <a:ext cx="1839148" cy="58477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zh-CN"/>
            </a:defPPr>
            <a:lvl1pPr>
              <a:defRPr sz="320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楷体" pitchFamily="49" charset="-122"/>
                <a:ea typeface="楷体" pitchFamily="49" charset="-122"/>
                <a:cs typeface="Times New Roman" pitchFamily="18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zh-CN" altLang="en-US" dirty="0"/>
              <a:t>最终结论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8560" y="1423088"/>
            <a:ext cx="7791872" cy="11264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28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自由落体运动是</a:t>
            </a:r>
            <a:r>
              <a:rPr lang="en-US" altLang="zh-CN" sz="2800" b="1" i="1" dirty="0" smtClean="0">
                <a:solidFill>
                  <a:srgbClr val="C0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v</a:t>
            </a:r>
            <a:r>
              <a:rPr lang="en-US" altLang="zh-CN" sz="2800" b="1" i="1" baseline="-25000" dirty="0" smtClean="0">
                <a:solidFill>
                  <a:srgbClr val="C0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i</a:t>
            </a:r>
            <a:r>
              <a:rPr lang="en-US" altLang="zh-CN" sz="2800" b="1" baseline="-25000" dirty="0" smtClean="0">
                <a:solidFill>
                  <a:srgbClr val="C0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</a:t>
            </a:r>
            <a:r>
              <a:rPr lang="en-US" altLang="zh-CN" sz="2800" b="1" dirty="0" smtClean="0">
                <a:solidFill>
                  <a:srgbClr val="C0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= 0</a:t>
            </a:r>
            <a:r>
              <a:rPr lang="zh-CN" altLang="en-US" sz="28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的</a:t>
            </a:r>
            <a:r>
              <a:rPr lang="zh-CN" altLang="en-US" sz="2800" b="1" dirty="0" smtClean="0">
                <a:solidFill>
                  <a:srgbClr val="C0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匀加速直线</a:t>
            </a:r>
            <a:r>
              <a:rPr lang="zh-CN" altLang="en-US" sz="28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运动，且</a:t>
            </a:r>
            <a:r>
              <a:rPr lang="zh-CN" altLang="en-US" sz="2800" b="1" dirty="0" smtClean="0">
                <a:solidFill>
                  <a:srgbClr val="C0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所有</a:t>
            </a:r>
            <a:r>
              <a:rPr lang="zh-CN" altLang="en-US" sz="28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物体下落的</a:t>
            </a:r>
            <a:r>
              <a:rPr lang="zh-CN" altLang="en-US" sz="2800" b="1" dirty="0" smtClean="0">
                <a:solidFill>
                  <a:srgbClr val="C0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加速度</a:t>
            </a:r>
            <a:r>
              <a:rPr lang="zh-CN" altLang="en-US" sz="28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都</a:t>
            </a:r>
            <a:r>
              <a:rPr lang="zh-CN" altLang="en-US" sz="2800" b="1" dirty="0" smtClean="0">
                <a:solidFill>
                  <a:srgbClr val="C0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相同</a:t>
            </a:r>
            <a:r>
              <a:rPr lang="zh-CN" altLang="en-US" sz="28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。</a:t>
            </a:r>
            <a:endParaRPr lang="zh-CN" altLang="en-US" sz="28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"/>
                            </p:stCondLst>
                            <p:childTnLst>
                              <p:par>
                                <p:cTn id="11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2572" y="550421"/>
            <a:ext cx="4136458" cy="61555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zh-CN"/>
            </a:defPPr>
            <a:lvl1pPr marL="342900" marR="0" lvl="0" indent="-342900" fontAlgn="base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3600" b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黑体" pitchFamily="49" charset="-122"/>
                <a:cs typeface="Times New Roman" pitchFamily="18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</a:lvl5pPr>
          </a:lstStyle>
          <a:p>
            <a:r>
              <a:rPr lang="en-US" altLang="zh-CN" sz="3400" dirty="0" smtClean="0"/>
              <a:t>1. </a:t>
            </a:r>
            <a:r>
              <a:rPr lang="zh-CN" altLang="en-US" sz="3400" dirty="0" smtClean="0"/>
              <a:t>绵延</a:t>
            </a:r>
            <a:r>
              <a:rPr lang="zh-CN" altLang="en-US" sz="3400" dirty="0"/>
              <a:t>两千年的错误</a:t>
            </a:r>
          </a:p>
        </p:txBody>
      </p:sp>
      <p:grpSp>
        <p:nvGrpSpPr>
          <p:cNvPr id="8" name="Group 3"/>
          <p:cNvGrpSpPr>
            <a:grpSpLocks/>
          </p:cNvGrpSpPr>
          <p:nvPr/>
        </p:nvGrpSpPr>
        <p:grpSpPr bwMode="auto">
          <a:xfrm>
            <a:off x="444252" y="1628800"/>
            <a:ext cx="3695700" cy="4364037"/>
            <a:chOff x="0" y="0"/>
            <a:chExt cx="2328" cy="2749"/>
          </a:xfrm>
        </p:grpSpPr>
        <p:pic>
          <p:nvPicPr>
            <p:cNvPr id="9" name="Picture 2" descr="亚里士多德">
              <a:hlinkClick r:id="" action="ppaction://hlinkshowjump?jump=previousslide"/>
            </p:cNvPr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2325" cy="2749"/>
            </a:xfrm>
            <a:prstGeom prst="ellipse">
              <a:avLst/>
            </a:prstGeom>
            <a:ln w="63500" cap="rnd">
              <a:solidFill>
                <a:srgbClr val="333333"/>
              </a:solidFill>
            </a:ln>
            <a:effectLst>
              <a:outerShdw blurRad="381000" dist="292100" dir="5400000" sx="-80000" sy="-18000" rotWithShape="0">
                <a:srgbClr val="000000">
                  <a:alpha val="22000"/>
                </a:srgbClr>
              </a:outerShdw>
            </a:effectLst>
            <a:scene3d>
              <a:camera prst="orthographicFront"/>
              <a:lightRig rig="contrasting" dir="t">
                <a:rot lat="0" lon="0" rev="3000000"/>
              </a:lightRig>
            </a:scene3d>
            <a:sp3d contourW="7620">
              <a:bevelT w="95250" h="31750"/>
              <a:contourClr>
                <a:srgbClr val="333333"/>
              </a:contourClr>
            </a:sp3d>
          </p:spPr>
        </p:pic>
        <p:sp>
          <p:nvSpPr>
            <p:cNvPr id="10" name="Text Box 7"/>
            <p:cNvSpPr txBox="1">
              <a:spLocks noChangeArrowheads="1"/>
            </p:cNvSpPr>
            <p:nvPr/>
          </p:nvSpPr>
          <p:spPr bwMode="auto">
            <a:xfrm>
              <a:off x="16" y="2061"/>
              <a:ext cx="2304" cy="368"/>
            </a:xfrm>
            <a:prstGeom prst="rect">
              <a:avLst/>
            </a:prstGeom>
            <a:solidFill>
              <a:srgbClr val="FFFFFF">
                <a:alpha val="70000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CN" sz="3200" b="1" dirty="0" smtClean="0">
                  <a:solidFill>
                    <a:schemeClr val="tx2"/>
                  </a:solidFill>
                  <a:latin typeface="华文行楷" pitchFamily="2" charset="-122"/>
                  <a:ea typeface="华文行楷" pitchFamily="2" charset="-122"/>
                </a:rPr>
                <a:t>Aristotle</a:t>
              </a:r>
              <a:endParaRPr lang="zh-CN" altLang="en-US" sz="3200" b="1" dirty="0">
                <a:solidFill>
                  <a:schemeClr val="tx2"/>
                </a:solidFill>
                <a:latin typeface="华文行楷" pitchFamily="2" charset="-122"/>
                <a:ea typeface="华文行楷" pitchFamily="2" charset="-122"/>
              </a:endParaRPr>
            </a:p>
          </p:txBody>
        </p:sp>
        <p:sp>
          <p:nvSpPr>
            <p:cNvPr id="11" name="Text Box 8"/>
            <p:cNvSpPr txBox="1">
              <a:spLocks noChangeArrowheads="1"/>
            </p:cNvSpPr>
            <p:nvPr/>
          </p:nvSpPr>
          <p:spPr bwMode="auto">
            <a:xfrm>
              <a:off x="24" y="2413"/>
              <a:ext cx="2304" cy="327"/>
            </a:xfrm>
            <a:prstGeom prst="rect">
              <a:avLst/>
            </a:prstGeom>
            <a:solidFill>
              <a:srgbClr val="FFFFFF">
                <a:alpha val="70000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sz="2800" b="1" dirty="0" smtClean="0">
                  <a:solidFill>
                    <a:schemeClr val="tx2"/>
                  </a:solidFill>
                  <a:latin typeface="华文行楷" pitchFamily="2" charset="-122"/>
                  <a:ea typeface="华文行楷" pitchFamily="2" charset="-122"/>
                </a:rPr>
                <a:t>384-322 BC</a:t>
              </a:r>
              <a:endParaRPr lang="en-US" sz="2800" b="1" dirty="0">
                <a:solidFill>
                  <a:schemeClr val="tx2"/>
                </a:solidFill>
                <a:latin typeface="华文行楷" pitchFamily="2" charset="-122"/>
                <a:ea typeface="华文行楷" pitchFamily="2" charset="-122"/>
              </a:endParaRP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4283968" y="2679303"/>
            <a:ext cx="46085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latin typeface="楷体" pitchFamily="49" charset="-122"/>
                <a:ea typeface="楷体" pitchFamily="49" charset="-122"/>
                <a:cs typeface="Times New Roman" pitchFamily="18" charset="0"/>
              </a:rPr>
              <a:t>重的物体往往比轻的物体下落快</a:t>
            </a:r>
            <a:endParaRPr lang="zh-CN" altLang="en-US" sz="2400" b="1" dirty="0">
              <a:latin typeface="楷体" pitchFamily="49" charset="-122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274824" y="2111058"/>
            <a:ext cx="185738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600" b="1" dirty="0" smtClean="0">
                <a:solidFill>
                  <a:srgbClr val="4141ED"/>
                </a:solidFill>
                <a:latin typeface="华文细黑" pitchFamily="2" charset="-122"/>
                <a:ea typeface="华文细黑" pitchFamily="2" charset="-122"/>
                <a:cs typeface="Times New Roman" pitchFamily="18" charset="0"/>
              </a:rPr>
              <a:t>生活现象：</a:t>
            </a:r>
            <a:endParaRPr lang="zh-CN" altLang="en-US" sz="2600" b="1" dirty="0">
              <a:solidFill>
                <a:srgbClr val="4141ED"/>
              </a:solidFill>
              <a:latin typeface="华文细黑" pitchFamily="2" charset="-122"/>
              <a:ea typeface="华文细黑" pitchFamily="2" charset="-122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349969" y="4578943"/>
            <a:ext cx="44967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latin typeface="楷体" pitchFamily="49" charset="-122"/>
                <a:ea typeface="楷体" pitchFamily="49" charset="-122"/>
                <a:cs typeface="Times New Roman" pitchFamily="18" charset="0"/>
              </a:rPr>
              <a:t>物体下落快慢由</a:t>
            </a:r>
            <a:r>
              <a:rPr lang="zh-CN" altLang="en-US" sz="2400" b="1" dirty="0">
                <a:latin typeface="楷体" pitchFamily="49" charset="-122"/>
                <a:ea typeface="楷体" pitchFamily="49" charset="-122"/>
                <a:cs typeface="Times New Roman" pitchFamily="18" charset="0"/>
              </a:rPr>
              <a:t>其</a:t>
            </a:r>
            <a:r>
              <a:rPr lang="zh-CN" altLang="en-US" sz="2400" b="1" dirty="0" smtClean="0">
                <a:latin typeface="楷体" pitchFamily="49" charset="-122"/>
                <a:ea typeface="楷体" pitchFamily="49" charset="-122"/>
                <a:cs typeface="Times New Roman" pitchFamily="18" charset="0"/>
              </a:rPr>
              <a:t>重量决定。</a:t>
            </a:r>
            <a:endParaRPr lang="zh-CN" altLang="en-US" sz="2400" b="1" dirty="0">
              <a:latin typeface="楷体" pitchFamily="49" charset="-122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310256" y="4014655"/>
            <a:ext cx="2109673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600" b="1" dirty="0" smtClean="0">
                <a:solidFill>
                  <a:srgbClr val="C00000"/>
                </a:solidFill>
                <a:latin typeface="华文细黑" pitchFamily="2" charset="-122"/>
                <a:ea typeface="华文细黑" pitchFamily="2" charset="-122"/>
                <a:cs typeface="Times New Roman" pitchFamily="18" charset="0"/>
              </a:rPr>
              <a:t>亚里士多德：</a:t>
            </a:r>
            <a:endParaRPr lang="zh-CN" altLang="en-US" sz="2600" b="1" dirty="0">
              <a:solidFill>
                <a:srgbClr val="C00000"/>
              </a:solidFill>
              <a:latin typeface="华文细黑" pitchFamily="2" charset="-122"/>
              <a:ea typeface="华文细黑" pitchFamily="2" charset="-122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285720" y="928670"/>
            <a:ext cx="3838576" cy="4649789"/>
            <a:chOff x="0" y="0"/>
            <a:chExt cx="2328" cy="2749"/>
          </a:xfrm>
        </p:grpSpPr>
        <p:pic>
          <p:nvPicPr>
            <p:cNvPr id="3" name="Picture 2" descr="亚里士多德">
              <a:hlinkClick r:id="" action="ppaction://hlinkshowjump?jump=previousslide"/>
            </p:cNvPr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0"/>
              <a:ext cx="2325" cy="2749"/>
            </a:xfrm>
            <a:prstGeom prst="ellipse">
              <a:avLst/>
            </a:prstGeom>
            <a:ln w="63500" cap="rnd">
              <a:solidFill>
                <a:srgbClr val="333333"/>
              </a:solidFill>
            </a:ln>
            <a:effectLst>
              <a:outerShdw blurRad="381000" dist="292100" dir="5400000" sx="-80000" sy="-18000" rotWithShape="0">
                <a:srgbClr val="000000">
                  <a:alpha val="22000"/>
                </a:srgbClr>
              </a:outerShdw>
            </a:effectLst>
            <a:scene3d>
              <a:camera prst="orthographicFront"/>
              <a:lightRig rig="contrasting" dir="t">
                <a:rot lat="0" lon="0" rev="3000000"/>
              </a:lightRig>
            </a:scene3d>
            <a:sp3d contourW="7620">
              <a:bevelT w="95250" h="31750"/>
              <a:contourClr>
                <a:srgbClr val="333333"/>
              </a:contourClr>
            </a:sp3d>
          </p:spPr>
        </p:pic>
        <p:sp>
          <p:nvSpPr>
            <p:cNvPr id="4" name="Text Box 7"/>
            <p:cNvSpPr txBox="1">
              <a:spLocks noChangeArrowheads="1"/>
            </p:cNvSpPr>
            <p:nvPr/>
          </p:nvSpPr>
          <p:spPr bwMode="auto">
            <a:xfrm>
              <a:off x="16" y="2061"/>
              <a:ext cx="2304" cy="327"/>
            </a:xfrm>
            <a:prstGeom prst="rect">
              <a:avLst/>
            </a:prstGeom>
            <a:solidFill>
              <a:srgbClr val="FFFFFF">
                <a:alpha val="70000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zh-CN" altLang="en-US" sz="2800" b="1" dirty="0">
                  <a:solidFill>
                    <a:schemeClr val="tx2"/>
                  </a:solidFill>
                  <a:latin typeface="华文行楷" pitchFamily="2" charset="-122"/>
                  <a:ea typeface="华文行楷" pitchFamily="2" charset="-122"/>
                </a:rPr>
                <a:t>亚里士多德</a:t>
              </a:r>
            </a:p>
          </p:txBody>
        </p:sp>
        <p:sp>
          <p:nvSpPr>
            <p:cNvPr id="5" name="Text Box 8"/>
            <p:cNvSpPr txBox="1">
              <a:spLocks noChangeArrowheads="1"/>
            </p:cNvSpPr>
            <p:nvPr/>
          </p:nvSpPr>
          <p:spPr bwMode="auto">
            <a:xfrm>
              <a:off x="24" y="2413"/>
              <a:ext cx="2304" cy="309"/>
            </a:xfrm>
            <a:prstGeom prst="rect">
              <a:avLst/>
            </a:prstGeom>
            <a:solidFill>
              <a:srgbClr val="FFFFFF">
                <a:alpha val="70000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sz="2800" b="1" dirty="0" smtClean="0">
                  <a:solidFill>
                    <a:schemeClr val="tx2"/>
                  </a:solidFill>
                  <a:latin typeface="华文行楷" pitchFamily="2" charset="-122"/>
                  <a:ea typeface="华文行楷" pitchFamily="2" charset="-122"/>
                </a:rPr>
                <a:t>Aristotle,384-322 BC</a:t>
              </a:r>
              <a:endParaRPr lang="en-US" sz="2800" b="1" dirty="0">
                <a:solidFill>
                  <a:schemeClr val="tx2"/>
                </a:solidFill>
                <a:latin typeface="华文行楷" pitchFamily="2" charset="-122"/>
                <a:ea typeface="华文行楷" pitchFamily="2" charset="-122"/>
              </a:endParaRPr>
            </a:p>
          </p:txBody>
        </p:sp>
      </p:grpSp>
      <p:grpSp>
        <p:nvGrpSpPr>
          <p:cNvPr id="6" name="Group 3"/>
          <p:cNvGrpSpPr>
            <a:grpSpLocks/>
          </p:cNvGrpSpPr>
          <p:nvPr/>
        </p:nvGrpSpPr>
        <p:grpSpPr bwMode="auto">
          <a:xfrm>
            <a:off x="5214942" y="785794"/>
            <a:ext cx="3394075" cy="4824413"/>
            <a:chOff x="0" y="0"/>
            <a:chExt cx="2139" cy="3039"/>
          </a:xfrm>
        </p:grpSpPr>
        <p:pic>
          <p:nvPicPr>
            <p:cNvPr id="7" name="Picture 2" descr="伽俐略">
              <a:hlinkClick r:id="rId4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0" y="0"/>
              <a:ext cx="2139" cy="3039"/>
            </a:xfrm>
            <a:prstGeom prst="ellipse">
              <a:avLst/>
            </a:prstGeom>
            <a:ln w="63500" cap="rnd">
              <a:solidFill>
                <a:srgbClr val="333333"/>
              </a:solidFill>
            </a:ln>
            <a:effectLst>
              <a:outerShdw blurRad="381000" dist="292100" dir="5400000" sx="-80000" sy="-18000" rotWithShape="0">
                <a:srgbClr val="000000">
                  <a:alpha val="22000"/>
                </a:srgbClr>
              </a:outerShdw>
            </a:effectLst>
            <a:scene3d>
              <a:camera prst="orthographicFront"/>
              <a:lightRig rig="contrasting" dir="t">
                <a:rot lat="0" lon="0" rev="3000000"/>
              </a:lightRig>
            </a:scene3d>
            <a:sp3d contourW="7620">
              <a:bevelT w="95250" h="31750"/>
              <a:contourClr>
                <a:srgbClr val="333333"/>
              </a:contourClr>
            </a:sp3d>
          </p:spPr>
        </p:pic>
        <p:sp>
          <p:nvSpPr>
            <p:cNvPr id="8" name="Text Box 6"/>
            <p:cNvSpPr txBox="1">
              <a:spLocks noChangeArrowheads="1"/>
            </p:cNvSpPr>
            <p:nvPr/>
          </p:nvSpPr>
          <p:spPr bwMode="auto">
            <a:xfrm>
              <a:off x="19" y="2683"/>
              <a:ext cx="2112" cy="327"/>
            </a:xfrm>
            <a:prstGeom prst="rect">
              <a:avLst/>
            </a:prstGeom>
            <a:solidFill>
              <a:srgbClr val="FFFFFF">
                <a:alpha val="70000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sz="2800" b="1" dirty="0" smtClean="0">
                  <a:latin typeface="华文行楷" pitchFamily="2" charset="-122"/>
                  <a:ea typeface="华文行楷" pitchFamily="2" charset="-122"/>
                </a:rPr>
                <a:t>Galileo,1564-1642 AD</a:t>
              </a:r>
              <a:endParaRPr lang="en-US" sz="2800" b="1" dirty="0">
                <a:latin typeface="华文行楷" pitchFamily="2" charset="-122"/>
                <a:ea typeface="华文行楷" pitchFamily="2" charset="-122"/>
              </a:endParaRPr>
            </a:p>
          </p:txBody>
        </p:sp>
        <p:sp>
          <p:nvSpPr>
            <p:cNvPr id="9" name="Text Box 10"/>
            <p:cNvSpPr txBox="1">
              <a:spLocks noChangeArrowheads="1"/>
            </p:cNvSpPr>
            <p:nvPr/>
          </p:nvSpPr>
          <p:spPr bwMode="auto">
            <a:xfrm>
              <a:off x="19" y="2315"/>
              <a:ext cx="2112" cy="327"/>
            </a:xfrm>
            <a:prstGeom prst="rect">
              <a:avLst/>
            </a:prstGeom>
            <a:solidFill>
              <a:srgbClr val="FFFFFF">
                <a:alpha val="70000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zh-CN" altLang="en-US" sz="2800" b="1">
                  <a:latin typeface="华文行楷" pitchFamily="2" charset="-122"/>
                  <a:ea typeface="华文行楷" pitchFamily="2" charset="-122"/>
                </a:rPr>
                <a:t>伽利略</a:t>
              </a:r>
            </a:p>
          </p:txBody>
        </p:sp>
      </p:grpSp>
      <p:sp>
        <p:nvSpPr>
          <p:cNvPr id="10" name="云形标注 9"/>
          <p:cNvSpPr/>
          <p:nvPr/>
        </p:nvSpPr>
        <p:spPr>
          <a:xfrm>
            <a:off x="3357554" y="357166"/>
            <a:ext cx="1643074" cy="857256"/>
          </a:xfrm>
          <a:prstGeom prst="cloudCallout">
            <a:avLst>
              <a:gd name="adj1" fmla="val -33400"/>
              <a:gd name="adj2" fmla="val 93468"/>
            </a:avLst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zh-CN" altLang="en-US" sz="2200" b="1" dirty="0" smtClean="0">
                <a:latin typeface="楷体" pitchFamily="49" charset="-122"/>
                <a:ea typeface="楷体" pitchFamily="49" charset="-122"/>
              </a:rPr>
              <a:t>重的快！</a:t>
            </a:r>
            <a:endParaRPr lang="zh-CN" altLang="en-US" sz="2200" b="1" dirty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11" name="云形标注 10"/>
          <p:cNvSpPr/>
          <p:nvPr/>
        </p:nvSpPr>
        <p:spPr>
          <a:xfrm>
            <a:off x="3714744" y="3929066"/>
            <a:ext cx="1571636" cy="857256"/>
          </a:xfrm>
          <a:prstGeom prst="cloudCallout">
            <a:avLst>
              <a:gd name="adj1" fmla="val 67336"/>
              <a:gd name="adj2" fmla="val -107821"/>
            </a:avLst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zh-CN" altLang="en-US" sz="2200" b="1" dirty="0">
                <a:latin typeface="楷体" pitchFamily="49" charset="-122"/>
                <a:ea typeface="楷体" pitchFamily="49" charset="-122"/>
              </a:rPr>
              <a:t>一样快</a:t>
            </a:r>
            <a:r>
              <a:rPr lang="zh-CN" altLang="en-US" sz="2200" b="1" dirty="0" smtClean="0">
                <a:latin typeface="楷体" pitchFamily="49" charset="-122"/>
                <a:ea typeface="楷体" pitchFamily="49" charset="-122"/>
              </a:rPr>
              <a:t>！</a:t>
            </a:r>
            <a:endParaRPr lang="zh-CN" altLang="en-US" sz="2200" b="1" dirty="0">
              <a:latin typeface="楷体" pitchFamily="49" charset="-122"/>
              <a:ea typeface="楷体" pitchFamily="49" charset="-122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42910" y="883491"/>
            <a:ext cx="48651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华文新魏" pitchFamily="2" charset="-122"/>
                <a:ea typeface="华文新魏" pitchFamily="2" charset="-122"/>
                <a:cs typeface="Times New Roman" pitchFamily="18" charset="0"/>
              </a:rPr>
              <a:t>阅读教材并思考：</a:t>
            </a:r>
            <a:endParaRPr lang="zh-CN" altLang="en-US" sz="4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ysClr val="windowText" lastClr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华文新魏" pitchFamily="2" charset="-122"/>
              <a:ea typeface="华文新魏" pitchFamily="2" charset="-122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00100" y="1857364"/>
            <a:ext cx="742955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latin typeface="楷体" pitchFamily="49" charset="-122"/>
                <a:ea typeface="楷体" pitchFamily="49" charset="-122"/>
                <a:cs typeface="Times New Roman" pitchFamily="18" charset="0"/>
              </a:rPr>
              <a:t>伽利略如何论证亚里士多德的观点是错误的？</a:t>
            </a:r>
            <a:endParaRPr lang="zh-CN" altLang="en-US" sz="3200" b="1" dirty="0">
              <a:latin typeface="楷体" pitchFamily="49" charset="-122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00100" y="3643314"/>
            <a:ext cx="41434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latin typeface="楷体" pitchFamily="49" charset="-122"/>
                <a:ea typeface="楷体" pitchFamily="49" charset="-122"/>
                <a:cs typeface="Times New Roman" pitchFamily="18" charset="0"/>
              </a:rPr>
              <a:t>伽利略的研究方法？</a:t>
            </a:r>
            <a:endParaRPr lang="zh-CN" altLang="en-US" sz="3200" b="1" dirty="0">
              <a:latin typeface="楷体" pitchFamily="49" charset="-122"/>
              <a:ea typeface="楷体" pitchFamily="49" charset="-122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Box 28"/>
          <p:cNvSpPr txBox="1"/>
          <p:nvPr/>
        </p:nvSpPr>
        <p:spPr>
          <a:xfrm>
            <a:off x="179512" y="509191"/>
            <a:ext cx="2919268" cy="61555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zh-CN"/>
            </a:defPPr>
            <a:lvl1pPr marL="342900" marR="0" lvl="0" indent="-342900" fontAlgn="base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3400" b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黑体" pitchFamily="49" charset="-122"/>
                <a:cs typeface="Times New Roman" pitchFamily="18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dk1"/>
                </a:solidFill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dk1"/>
                </a:solidFill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dk1"/>
                </a:solidFill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en-US" altLang="zh-CN" dirty="0" smtClean="0"/>
              <a:t>2. </a:t>
            </a:r>
            <a:r>
              <a:rPr lang="zh-CN" altLang="en-US" dirty="0" smtClean="0"/>
              <a:t>逻辑</a:t>
            </a:r>
            <a:r>
              <a:rPr lang="zh-CN" altLang="en-US" dirty="0"/>
              <a:t>的力量</a:t>
            </a:r>
          </a:p>
        </p:txBody>
      </p:sp>
      <p:grpSp>
        <p:nvGrpSpPr>
          <p:cNvPr id="23" name="Group 3"/>
          <p:cNvGrpSpPr>
            <a:grpSpLocks noChangeAspect="1"/>
          </p:cNvGrpSpPr>
          <p:nvPr/>
        </p:nvGrpSpPr>
        <p:grpSpPr bwMode="auto">
          <a:xfrm>
            <a:off x="251520" y="1412776"/>
            <a:ext cx="2844000" cy="4089080"/>
            <a:chOff x="0" y="0"/>
            <a:chExt cx="2139" cy="3074"/>
          </a:xfrm>
        </p:grpSpPr>
        <p:pic>
          <p:nvPicPr>
            <p:cNvPr id="24" name="Picture 2" descr="伽俐略">
              <a:hlinkClick r:id="rId3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0" y="0"/>
              <a:ext cx="2139" cy="3039"/>
            </a:xfrm>
            <a:prstGeom prst="ellipse">
              <a:avLst/>
            </a:prstGeom>
            <a:ln w="63500" cap="rnd">
              <a:solidFill>
                <a:srgbClr val="333333"/>
              </a:solidFill>
            </a:ln>
            <a:effectLst>
              <a:outerShdw blurRad="381000" dist="292100" dir="5400000" sx="-80000" sy="-18000" rotWithShape="0">
                <a:srgbClr val="000000">
                  <a:alpha val="22000"/>
                </a:srgbClr>
              </a:outerShdw>
            </a:effectLst>
            <a:scene3d>
              <a:camera prst="orthographicFront"/>
              <a:lightRig rig="contrasting" dir="t">
                <a:rot lat="0" lon="0" rev="3000000"/>
              </a:lightRig>
            </a:scene3d>
            <a:sp3d contourW="7620">
              <a:bevelT w="95250" h="31750"/>
              <a:contourClr>
                <a:srgbClr val="333333"/>
              </a:contourClr>
            </a:sp3d>
          </p:spPr>
        </p:pic>
        <p:sp>
          <p:nvSpPr>
            <p:cNvPr id="25" name="Text Box 6"/>
            <p:cNvSpPr txBox="1">
              <a:spLocks noChangeArrowheads="1"/>
            </p:cNvSpPr>
            <p:nvPr/>
          </p:nvSpPr>
          <p:spPr bwMode="auto">
            <a:xfrm>
              <a:off x="19" y="2747"/>
              <a:ext cx="2112" cy="327"/>
            </a:xfrm>
            <a:prstGeom prst="rect">
              <a:avLst/>
            </a:prstGeom>
            <a:solidFill>
              <a:srgbClr val="FFFFFF">
                <a:alpha val="70000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sz="2800" b="1" dirty="0" smtClean="0">
                  <a:latin typeface="华文行楷" pitchFamily="2" charset="-122"/>
                  <a:ea typeface="华文行楷" pitchFamily="2" charset="-122"/>
                </a:rPr>
                <a:t>1564-1642</a:t>
              </a:r>
              <a:endParaRPr lang="en-US" sz="2800" b="1" dirty="0">
                <a:latin typeface="华文行楷" pitchFamily="2" charset="-122"/>
                <a:ea typeface="华文行楷" pitchFamily="2" charset="-122"/>
              </a:endParaRPr>
            </a:p>
          </p:txBody>
        </p:sp>
        <p:sp>
          <p:nvSpPr>
            <p:cNvPr id="26" name="Text Box 10"/>
            <p:cNvSpPr txBox="1">
              <a:spLocks noChangeArrowheads="1"/>
            </p:cNvSpPr>
            <p:nvPr/>
          </p:nvSpPr>
          <p:spPr bwMode="auto">
            <a:xfrm>
              <a:off x="19" y="2345"/>
              <a:ext cx="2112" cy="368"/>
            </a:xfrm>
            <a:prstGeom prst="rect">
              <a:avLst/>
            </a:prstGeom>
            <a:solidFill>
              <a:srgbClr val="FFFFFF">
                <a:alpha val="70000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CN" sz="3200" b="1" dirty="0" smtClean="0">
                  <a:latin typeface="华文行楷" pitchFamily="2" charset="-122"/>
                  <a:ea typeface="华文行楷" pitchFamily="2" charset="-122"/>
                </a:rPr>
                <a:t>Galileo</a:t>
              </a:r>
              <a:endParaRPr lang="zh-CN" altLang="en-US" sz="3200" b="1" dirty="0">
                <a:latin typeface="华文行楷" pitchFamily="2" charset="-122"/>
                <a:ea typeface="华文行楷" pitchFamily="2" charset="-122"/>
              </a:endParaRPr>
            </a:p>
          </p:txBody>
        </p:sp>
      </p:grpSp>
      <p:sp>
        <p:nvSpPr>
          <p:cNvPr id="27" name="Text Box 7"/>
          <p:cNvSpPr txBox="1">
            <a:spLocks noChangeArrowheads="1"/>
          </p:cNvSpPr>
          <p:nvPr/>
        </p:nvSpPr>
        <p:spPr bwMode="auto">
          <a:xfrm>
            <a:off x="3707904" y="764704"/>
            <a:ext cx="406449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buFontTx/>
              <a:buNone/>
            </a:pPr>
            <a:r>
              <a:rPr lang="zh-CN" alt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ea typeface="楷体" pitchFamily="49" charset="-122"/>
              </a:rPr>
              <a:t>假设：</a:t>
            </a:r>
            <a:r>
              <a:rPr lang="zh-CN" altLang="en-US" sz="2800" b="1" dirty="0">
                <a:ea typeface="楷体" pitchFamily="49" charset="-122"/>
              </a:rPr>
              <a:t>重的物体下落</a:t>
            </a:r>
            <a:r>
              <a:rPr lang="zh-CN" altLang="en-US" sz="2800" b="1" dirty="0">
                <a:solidFill>
                  <a:srgbClr val="C00000"/>
                </a:solidFill>
                <a:ea typeface="楷体" pitchFamily="49" charset="-122"/>
              </a:rPr>
              <a:t>快</a:t>
            </a:r>
          </a:p>
        </p:txBody>
      </p:sp>
      <p:sp>
        <p:nvSpPr>
          <p:cNvPr id="28" name="Text Box 25"/>
          <p:cNvSpPr txBox="1">
            <a:spLocks noChangeArrowheads="1"/>
          </p:cNvSpPr>
          <p:nvPr/>
        </p:nvSpPr>
        <p:spPr bwMode="auto">
          <a:xfrm>
            <a:off x="3851920" y="5085184"/>
            <a:ext cx="384847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buFontTx/>
              <a:buNone/>
            </a:pPr>
            <a:r>
              <a:rPr lang="zh-CN" alt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ea typeface="楷体" pitchFamily="49" charset="-122"/>
              </a:rPr>
              <a:t>结论：</a:t>
            </a:r>
            <a:r>
              <a:rPr lang="zh-CN" altLang="en-US" sz="2800" b="1" dirty="0">
                <a:ea typeface="楷体" pitchFamily="49" charset="-122"/>
              </a:rPr>
              <a:t>重的物体下落</a:t>
            </a:r>
            <a:r>
              <a:rPr lang="zh-CN" altLang="en-US" sz="2800" b="1" dirty="0">
                <a:solidFill>
                  <a:srgbClr val="C00000"/>
                </a:solidFill>
                <a:ea typeface="楷体" pitchFamily="49" charset="-122"/>
              </a:rPr>
              <a:t>慢</a:t>
            </a:r>
          </a:p>
        </p:txBody>
      </p:sp>
      <p:sp>
        <p:nvSpPr>
          <p:cNvPr id="36" name="Text Box 25"/>
          <p:cNvSpPr txBox="1">
            <a:spLocks noChangeArrowheads="1"/>
          </p:cNvSpPr>
          <p:nvPr/>
        </p:nvSpPr>
        <p:spPr bwMode="auto">
          <a:xfrm>
            <a:off x="1773188" y="5805264"/>
            <a:ext cx="5463108" cy="55399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eaLnBrk="1" hangingPunct="1">
              <a:buFontTx/>
              <a:buNone/>
            </a:pPr>
            <a:r>
              <a:rPr lang="zh-CN" altLang="en-US" sz="30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ea typeface="楷体" pitchFamily="49" charset="-122"/>
              </a:rPr>
              <a:t>物体下落快慢与物体轻重无关！</a:t>
            </a:r>
            <a:endParaRPr lang="zh-CN" altLang="en-US" sz="30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ea typeface="楷体" pitchFamily="49" charset="-122"/>
            </a:endParaRPr>
          </a:p>
        </p:txBody>
      </p:sp>
      <p:pic>
        <p:nvPicPr>
          <p:cNvPr id="37" name="Picture 4" descr="NA00178_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733800" y="1810098"/>
            <a:ext cx="762000" cy="665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" name="Picture 5" descr="NA00178_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29200" y="2162523"/>
            <a:ext cx="304800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" name="Line 6"/>
          <p:cNvSpPr>
            <a:spLocks noChangeShapeType="1"/>
          </p:cNvSpPr>
          <p:nvPr/>
        </p:nvSpPr>
        <p:spPr bwMode="auto">
          <a:xfrm flipV="1">
            <a:off x="3657600" y="2467323"/>
            <a:ext cx="5410200" cy="0"/>
          </a:xfrm>
          <a:prstGeom prst="line">
            <a:avLst/>
          </a:prstGeom>
          <a:noFill/>
          <a:ln w="19050">
            <a:solidFill>
              <a:srgbClr val="00B05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grpSp>
        <p:nvGrpSpPr>
          <p:cNvPr id="40" name="组合 39"/>
          <p:cNvGrpSpPr/>
          <p:nvPr/>
        </p:nvGrpSpPr>
        <p:grpSpPr>
          <a:xfrm>
            <a:off x="4038600" y="2467323"/>
            <a:ext cx="1295400" cy="2138065"/>
            <a:chOff x="4038600" y="2467323"/>
            <a:chExt cx="1295400" cy="2138065"/>
          </a:xfrm>
        </p:grpSpPr>
        <p:sp>
          <p:nvSpPr>
            <p:cNvPr id="41" name="Line 7"/>
            <p:cNvSpPr>
              <a:spLocks noChangeShapeType="1"/>
            </p:cNvSpPr>
            <p:nvPr/>
          </p:nvSpPr>
          <p:spPr bwMode="auto">
            <a:xfrm>
              <a:off x="4038600" y="2467323"/>
              <a:ext cx="0" cy="17526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sm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2" name="Text Box 9"/>
            <p:cNvSpPr txBox="1">
              <a:spLocks noChangeArrowheads="1"/>
            </p:cNvSpPr>
            <p:nvPr/>
          </p:nvSpPr>
          <p:spPr bwMode="auto">
            <a:xfrm>
              <a:off x="4038600" y="4143723"/>
              <a:ext cx="1295400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kumimoji="1" lang="en-US" altLang="zh-CN" sz="2400" b="1" dirty="0" smtClean="0">
                  <a:latin typeface="华文新魏" pitchFamily="2" charset="-122"/>
                  <a:ea typeface="华文新魏" pitchFamily="2" charset="-122"/>
                </a:rPr>
                <a:t>V</a:t>
              </a:r>
              <a:r>
                <a:rPr kumimoji="1" lang="en-US" altLang="zh-CN" sz="2400" b="1" baseline="-25000" dirty="0" smtClean="0">
                  <a:latin typeface="华文新魏" pitchFamily="2" charset="-122"/>
                  <a:ea typeface="华文新魏" pitchFamily="2" charset="-122"/>
                </a:rPr>
                <a:t>1 </a:t>
              </a:r>
              <a:r>
                <a:rPr kumimoji="1" lang="en-US" altLang="zh-CN" sz="2400" b="1" dirty="0" smtClean="0">
                  <a:latin typeface="华文新魏" pitchFamily="2" charset="-122"/>
                  <a:ea typeface="华文新魏" pitchFamily="2" charset="-122"/>
                </a:rPr>
                <a:t>= 8</a:t>
              </a:r>
              <a:endParaRPr kumimoji="1" lang="en-US" altLang="zh-CN" sz="2400" b="1" dirty="0">
                <a:latin typeface="华文新魏" pitchFamily="2" charset="-122"/>
                <a:ea typeface="华文新魏" pitchFamily="2" charset="-122"/>
              </a:endParaRPr>
            </a:p>
          </p:txBody>
        </p:sp>
      </p:grpSp>
      <p:grpSp>
        <p:nvGrpSpPr>
          <p:cNvPr id="43" name="组合 42"/>
          <p:cNvGrpSpPr/>
          <p:nvPr/>
        </p:nvGrpSpPr>
        <p:grpSpPr>
          <a:xfrm>
            <a:off x="5105400" y="2467323"/>
            <a:ext cx="1356388" cy="995065"/>
            <a:chOff x="5105400" y="2467323"/>
            <a:chExt cx="1356388" cy="995065"/>
          </a:xfrm>
        </p:grpSpPr>
        <p:sp>
          <p:nvSpPr>
            <p:cNvPr id="44" name="Line 8"/>
            <p:cNvSpPr>
              <a:spLocks noChangeShapeType="1"/>
            </p:cNvSpPr>
            <p:nvPr/>
          </p:nvSpPr>
          <p:spPr bwMode="auto">
            <a:xfrm>
              <a:off x="5181600" y="2467323"/>
              <a:ext cx="0" cy="60960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sm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5" name="Text Box 10"/>
            <p:cNvSpPr txBox="1">
              <a:spLocks noChangeArrowheads="1"/>
            </p:cNvSpPr>
            <p:nvPr/>
          </p:nvSpPr>
          <p:spPr bwMode="auto">
            <a:xfrm>
              <a:off x="5105400" y="3000723"/>
              <a:ext cx="1356388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kumimoji="1" lang="en-US" altLang="zh-CN" sz="2400" b="1" dirty="0" smtClean="0">
                  <a:latin typeface="华文新魏" pitchFamily="2" charset="-122"/>
                  <a:ea typeface="华文新魏" pitchFamily="2" charset="-122"/>
                </a:rPr>
                <a:t>V</a:t>
              </a:r>
              <a:r>
                <a:rPr kumimoji="1" lang="en-US" altLang="zh-CN" sz="2400" b="1" baseline="-25000" dirty="0" smtClean="0">
                  <a:latin typeface="华文新魏" pitchFamily="2" charset="-122"/>
                  <a:ea typeface="华文新魏" pitchFamily="2" charset="-122"/>
                </a:rPr>
                <a:t>2 </a:t>
              </a:r>
              <a:r>
                <a:rPr kumimoji="1" lang="en-US" altLang="zh-CN" sz="2400" b="1" dirty="0" smtClean="0">
                  <a:latin typeface="华文新魏" pitchFamily="2" charset="-122"/>
                  <a:ea typeface="华文新魏" pitchFamily="2" charset="-122"/>
                </a:rPr>
                <a:t>= 4</a:t>
              </a:r>
              <a:endParaRPr kumimoji="1" lang="en-US" altLang="zh-CN" sz="2400" b="1" dirty="0">
                <a:latin typeface="华文新魏" pitchFamily="2" charset="-122"/>
                <a:ea typeface="华文新魏" pitchFamily="2" charset="-122"/>
              </a:endParaRPr>
            </a:p>
          </p:txBody>
        </p:sp>
      </p:grpSp>
      <p:grpSp>
        <p:nvGrpSpPr>
          <p:cNvPr id="46" name="Group 12"/>
          <p:cNvGrpSpPr>
            <a:grpSpLocks/>
          </p:cNvGrpSpPr>
          <p:nvPr/>
        </p:nvGrpSpPr>
        <p:grpSpPr bwMode="auto">
          <a:xfrm>
            <a:off x="7010400" y="1268760"/>
            <a:ext cx="762000" cy="1198563"/>
            <a:chOff x="2352" y="1261"/>
            <a:chExt cx="480" cy="755"/>
          </a:xfrm>
        </p:grpSpPr>
        <p:pic>
          <p:nvPicPr>
            <p:cNvPr id="47" name="Picture 13" descr="NA00178_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352" y="1597"/>
              <a:ext cx="480" cy="4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8" name="Picture 14" descr="NA00178_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496" y="1261"/>
              <a:ext cx="192" cy="1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9" name="Line 15"/>
            <p:cNvSpPr>
              <a:spLocks noChangeShapeType="1"/>
            </p:cNvSpPr>
            <p:nvPr/>
          </p:nvSpPr>
          <p:spPr bwMode="auto">
            <a:xfrm>
              <a:off x="2592" y="1405"/>
              <a:ext cx="0" cy="24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50" name="Group 16"/>
          <p:cNvGrpSpPr>
            <a:grpSpLocks/>
          </p:cNvGrpSpPr>
          <p:nvPr/>
        </p:nvGrpSpPr>
        <p:grpSpPr bwMode="auto">
          <a:xfrm>
            <a:off x="6881815" y="2467323"/>
            <a:ext cx="1219200" cy="1774825"/>
            <a:chOff x="2271" y="1728"/>
            <a:chExt cx="768" cy="1118"/>
          </a:xfrm>
        </p:grpSpPr>
        <p:sp>
          <p:nvSpPr>
            <p:cNvPr id="51" name="Line 17"/>
            <p:cNvSpPr>
              <a:spLocks noChangeShapeType="1"/>
            </p:cNvSpPr>
            <p:nvPr/>
          </p:nvSpPr>
          <p:spPr bwMode="auto">
            <a:xfrm>
              <a:off x="2592" y="1728"/>
              <a:ext cx="0" cy="857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 type="triangle" w="sm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2" name="Text Box 18"/>
            <p:cNvSpPr txBox="1">
              <a:spLocks noChangeArrowheads="1"/>
            </p:cNvSpPr>
            <p:nvPr/>
          </p:nvSpPr>
          <p:spPr bwMode="auto">
            <a:xfrm>
              <a:off x="2271" y="2555"/>
              <a:ext cx="768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kumimoji="1" lang="en-US" altLang="zh-CN" sz="2400" b="1" dirty="0">
                  <a:solidFill>
                    <a:schemeClr val="accent2"/>
                  </a:solidFill>
                  <a:latin typeface="华文新魏" pitchFamily="2" charset="-122"/>
                  <a:ea typeface="华文新魏" pitchFamily="2" charset="-122"/>
                </a:rPr>
                <a:t>V</a:t>
              </a:r>
              <a:r>
                <a:rPr kumimoji="1" lang="en-US" altLang="zh-CN" sz="2400" b="1" baseline="-25000" dirty="0">
                  <a:solidFill>
                    <a:schemeClr val="accent2"/>
                  </a:solidFill>
                  <a:latin typeface="华文新魏" pitchFamily="2" charset="-122"/>
                  <a:ea typeface="华文新魏" pitchFamily="2" charset="-122"/>
                </a:rPr>
                <a:t>12</a:t>
              </a:r>
              <a:endParaRPr kumimoji="1" lang="en-US" altLang="zh-CN" sz="2400" b="1" dirty="0">
                <a:solidFill>
                  <a:schemeClr val="accent2"/>
                </a:solidFill>
                <a:latin typeface="华文新魏" pitchFamily="2" charset="-122"/>
                <a:ea typeface="华文新魏" pitchFamily="2" charset="-122"/>
              </a:endParaRPr>
            </a:p>
          </p:txBody>
        </p:sp>
      </p:grpSp>
      <p:sp>
        <p:nvSpPr>
          <p:cNvPr id="53" name="Text Box 18"/>
          <p:cNvSpPr txBox="1">
            <a:spLocks noChangeArrowheads="1"/>
          </p:cNvSpPr>
          <p:nvPr/>
        </p:nvSpPr>
        <p:spPr bwMode="auto">
          <a:xfrm>
            <a:off x="6511621" y="4430772"/>
            <a:ext cx="1804795" cy="46166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kumimoji="1" lang="en-US" altLang="zh-CN" sz="2400" b="1" dirty="0" smtClean="0">
                <a:solidFill>
                  <a:schemeClr val="tx1"/>
                </a:solidFill>
                <a:latin typeface="华文新魏" pitchFamily="2" charset="-122"/>
                <a:ea typeface="华文新魏" pitchFamily="2" charset="-122"/>
              </a:rPr>
              <a:t>4&lt; </a:t>
            </a:r>
            <a:r>
              <a:rPr kumimoji="1" lang="en-US" altLang="zh-CN" sz="2400" b="1" dirty="0" smtClean="0">
                <a:solidFill>
                  <a:schemeClr val="accent2"/>
                </a:solidFill>
                <a:latin typeface="华文新魏" pitchFamily="2" charset="-122"/>
                <a:ea typeface="华文新魏" pitchFamily="2" charset="-122"/>
              </a:rPr>
              <a:t>V</a:t>
            </a:r>
            <a:r>
              <a:rPr kumimoji="1" lang="en-US" altLang="zh-CN" sz="2400" b="1" baseline="-25000" dirty="0" smtClean="0">
                <a:solidFill>
                  <a:schemeClr val="accent2"/>
                </a:solidFill>
                <a:latin typeface="华文新魏" pitchFamily="2" charset="-122"/>
                <a:ea typeface="华文新魏" pitchFamily="2" charset="-122"/>
              </a:rPr>
              <a:t>12 </a:t>
            </a:r>
            <a:r>
              <a:rPr kumimoji="1" lang="en-US" altLang="zh-CN" sz="2400" b="1" dirty="0" smtClean="0">
                <a:latin typeface="华文新魏" pitchFamily="2" charset="-122"/>
                <a:ea typeface="华文新魏" pitchFamily="2" charset="-122"/>
              </a:rPr>
              <a:t>&lt; 8</a:t>
            </a:r>
            <a:endParaRPr kumimoji="1" lang="en-US" altLang="zh-CN" sz="2400" b="1" baseline="-25000" dirty="0">
              <a:latin typeface="华文新魏" pitchFamily="2" charset="-122"/>
              <a:ea typeface="华文新魏" pitchFamily="2" charset="-122"/>
            </a:endParaRPr>
          </a:p>
        </p:txBody>
      </p:sp>
      <p:sp>
        <p:nvSpPr>
          <p:cNvPr id="54" name="乘号 53"/>
          <p:cNvSpPr/>
          <p:nvPr/>
        </p:nvSpPr>
        <p:spPr bwMode="auto">
          <a:xfrm rot="5400000">
            <a:off x="3757107" y="920144"/>
            <a:ext cx="4511352" cy="4176464"/>
          </a:xfrm>
          <a:prstGeom prst="mathMultiply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4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4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5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bldLvl="0" autoUpdateAnimBg="0"/>
      <p:bldP spid="28" grpId="0" bldLvl="0" autoUpdateAnimBg="0"/>
      <p:bldP spid="36" grpId="0" animBg="1"/>
      <p:bldP spid="39" grpId="0" animBg="1"/>
      <p:bldP spid="53" grpId="0" animBg="1"/>
      <p:bldP spid="5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4572000" y="530677"/>
            <a:ext cx="202192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buFontTx/>
              <a:buNone/>
            </a:pPr>
            <a:r>
              <a:rPr lang="zh-CN" altLang="en-US" sz="28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ea typeface="楷体" pitchFamily="49" charset="-122"/>
              </a:rPr>
              <a:t>研究方法：</a:t>
            </a:r>
            <a:endParaRPr lang="zh-CN" altLang="en-US" sz="28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  <a:ea typeface="楷体" pitchFamily="49" charset="-12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499992" y="3140968"/>
            <a:ext cx="122413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华文新魏" pitchFamily="2" charset="-122"/>
                <a:ea typeface="华文新魏" pitchFamily="2" charset="-122"/>
                <a:cs typeface="Times New Roman" pitchFamily="18" charset="0"/>
              </a:rPr>
              <a:t>思考：</a:t>
            </a:r>
            <a:endParaRPr lang="zh-CN" altLang="en-US" sz="2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华文新魏" pitchFamily="2" charset="-122"/>
              <a:ea typeface="华文新魏" pitchFamily="2" charset="-122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499992" y="3633411"/>
            <a:ext cx="44221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zh-CN" altLang="en-US" sz="2200" b="1" dirty="0" smtClean="0">
                <a:latin typeface="楷体" pitchFamily="49" charset="-122"/>
                <a:ea typeface="楷体" pitchFamily="49" charset="-122"/>
                <a:cs typeface="Times New Roman" pitchFamily="18" charset="0"/>
              </a:rPr>
              <a:t>在实验研究落体运动过程中，伽利略首先遇到了什么困难？</a:t>
            </a:r>
            <a:endParaRPr lang="zh-CN" altLang="en-US" sz="2200" b="1" dirty="0">
              <a:latin typeface="楷体" pitchFamily="49" charset="-122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499992" y="5149061"/>
            <a:ext cx="44221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zh-CN" altLang="en-US" sz="2200" b="1" dirty="0" smtClean="0">
                <a:latin typeface="楷体" pitchFamily="49" charset="-122"/>
                <a:ea typeface="楷体" pitchFamily="49" charset="-122"/>
                <a:cs typeface="Times New Roman" pitchFamily="18" charset="0"/>
              </a:rPr>
              <a:t>伽利略作出了大胆的科学猜想，猜想的内容是什么？</a:t>
            </a:r>
            <a:endParaRPr lang="zh-CN" altLang="en-US" sz="2200" b="1" dirty="0">
              <a:latin typeface="楷体" pitchFamily="49" charset="-122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932040" y="4509120"/>
            <a:ext cx="32403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zh-CN" altLang="en-US" sz="2000" b="1" dirty="0" smtClean="0">
                <a:solidFill>
                  <a:srgbClr val="4141ED"/>
                </a:solidFill>
                <a:latin typeface="楷体" pitchFamily="49" charset="-122"/>
                <a:ea typeface="楷体" pitchFamily="49" charset="-122"/>
                <a:cs typeface="Times New Roman" pitchFamily="18" charset="0"/>
              </a:rPr>
              <a:t>描述</a:t>
            </a:r>
            <a:r>
              <a:rPr lang="zh-CN" altLang="en-US" sz="2000" b="1" dirty="0" smtClean="0">
                <a:solidFill>
                  <a:srgbClr val="4141ED"/>
                </a:solidFill>
                <a:latin typeface="楷体" pitchFamily="49" charset="-122"/>
                <a:ea typeface="楷体" pitchFamily="49" charset="-122"/>
                <a:cs typeface="Times New Roman" pitchFamily="18" charset="0"/>
              </a:rPr>
              <a:t>运动的概念</a:t>
            </a:r>
            <a:endParaRPr lang="zh-CN" altLang="en-US" sz="2000" b="1" dirty="0">
              <a:solidFill>
                <a:srgbClr val="4141ED"/>
              </a:solidFill>
              <a:latin typeface="楷体" pitchFamily="49" charset="-122"/>
              <a:ea typeface="楷体" pitchFamily="49" charset="-122"/>
              <a:cs typeface="Times New Roman" pitchFamily="18" charset="0"/>
            </a:endParaRPr>
          </a:p>
        </p:txBody>
      </p:sp>
      <p:pic>
        <p:nvPicPr>
          <p:cNvPr id="2050" name="Picture 2" descr="https://timgsa.baidu.com/timg?image&amp;quality=80&amp;size=b9999_10000&amp;sec=1540110416385&amp;di=ff2dae40c5187ddff49b6594b1d8604c&amp;imgtype=0&amp;src=http%3A%2F%2Fimgsrc.baidu.com%2Fimage%2Fc0%253Dshijue1%252C0%252C0%252C294%252C40%2Fsign%3D87375ec2db00baa1ae214ff82f79d367%2Fcc11728b4710b912d0f665d0c9fdfc03924522e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648" y="586775"/>
            <a:ext cx="4165506" cy="56996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5592426" y="1790593"/>
            <a:ext cx="151216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buFontTx/>
              <a:buNone/>
            </a:pPr>
            <a:r>
              <a:rPr lang="zh-CN" altLang="en-US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楷体" pitchFamily="49" charset="-122"/>
              </a:rPr>
              <a:t>逻辑推理</a:t>
            </a:r>
            <a:endParaRPr lang="zh-CN" altLang="en-US" sz="2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楷体" pitchFamily="49" charset="-122"/>
            </a:endParaRPr>
          </a:p>
        </p:txBody>
      </p:sp>
      <p:sp>
        <p:nvSpPr>
          <p:cNvPr id="2" name="燕尾形箭头 1"/>
          <p:cNvSpPr/>
          <p:nvPr/>
        </p:nvSpPr>
        <p:spPr>
          <a:xfrm rot="5400000">
            <a:off x="6232448" y="1543285"/>
            <a:ext cx="221724" cy="201796"/>
          </a:xfrm>
          <a:prstGeom prst="notched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5963036" y="1029898"/>
            <a:ext cx="9001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buFontTx/>
              <a:buNone/>
            </a:pPr>
            <a:r>
              <a:rPr lang="zh-CN" altLang="en-US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楷体" pitchFamily="49" charset="-122"/>
              </a:rPr>
              <a:t>观察</a:t>
            </a:r>
            <a:endParaRPr lang="zh-CN" altLang="en-US" sz="2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楷体" pitchFamily="49" charset="-122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5165208" y="2528764"/>
            <a:ext cx="252028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buFontTx/>
              <a:buNone/>
            </a:pPr>
            <a:r>
              <a:rPr lang="zh-CN" altLang="en-US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楷体" pitchFamily="49" charset="-122"/>
              </a:rPr>
              <a:t>实验（对比实验）</a:t>
            </a:r>
            <a:endParaRPr lang="zh-CN" altLang="en-US" sz="2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楷体" pitchFamily="49" charset="-122"/>
            </a:endParaRPr>
          </a:p>
        </p:txBody>
      </p:sp>
      <p:sp>
        <p:nvSpPr>
          <p:cNvPr id="13" name="燕尾形箭头 12"/>
          <p:cNvSpPr/>
          <p:nvPr/>
        </p:nvSpPr>
        <p:spPr>
          <a:xfrm rot="5400000">
            <a:off x="6236508" y="2281136"/>
            <a:ext cx="221724" cy="201796"/>
          </a:xfrm>
          <a:prstGeom prst="notched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utoUpdateAnimBg="0"/>
      <p:bldP spid="7" grpId="0"/>
      <p:bldP spid="8" grpId="0"/>
      <p:bldP spid="9" grpId="0"/>
      <p:bldP spid="10" grpId="0"/>
      <p:bldP spid="5" grpId="0"/>
      <p:bldP spid="2" grpId="0" animBg="1"/>
      <p:bldP spid="11" grpId="0"/>
      <p:bldP spid="12" grpId="0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581199"/>
            <a:ext cx="2857520" cy="61555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zh-CN"/>
            </a:defPPr>
            <a:lvl1pPr marL="342900" marR="0" lvl="0" indent="-342900" fontAlgn="base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3400" b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黑体" pitchFamily="49" charset="-122"/>
                <a:cs typeface="Times New Roman" pitchFamily="18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dk1"/>
                </a:solidFill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dk1"/>
                </a:solidFill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dk1"/>
                </a:solidFill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en-US" altLang="zh-CN" dirty="0" smtClean="0"/>
              <a:t>3. </a:t>
            </a:r>
            <a:r>
              <a:rPr lang="zh-CN" altLang="en-US" dirty="0" smtClean="0"/>
              <a:t>猜想</a:t>
            </a:r>
            <a:r>
              <a:rPr lang="zh-CN" altLang="en-US" dirty="0"/>
              <a:t>与假说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28596" y="1476073"/>
            <a:ext cx="507950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zh-CN" altLang="en-US" sz="3000" b="1" dirty="0" smtClean="0">
                <a:latin typeface="楷体" pitchFamily="49" charset="-122"/>
                <a:ea typeface="楷体" pitchFamily="49" charset="-122"/>
                <a:cs typeface="Times New Roman" pitchFamily="18" charset="0"/>
              </a:rPr>
              <a:t>自然界规律</a:t>
            </a:r>
            <a:r>
              <a:rPr lang="en-US" altLang="zh-CN" sz="3000" b="1" dirty="0" smtClean="0">
                <a:latin typeface="楷体" pitchFamily="49" charset="-122"/>
                <a:ea typeface="楷体" pitchFamily="49" charset="-122"/>
                <a:cs typeface="Times New Roman" pitchFamily="18" charset="0"/>
              </a:rPr>
              <a:t>---</a:t>
            </a:r>
            <a:r>
              <a:rPr lang="zh-CN" altLang="en-US" sz="3000" b="1" dirty="0" smtClean="0">
                <a:latin typeface="楷体" pitchFamily="49" charset="-122"/>
                <a:ea typeface="楷体" pitchFamily="49" charset="-122"/>
                <a:cs typeface="Times New Roman" pitchFamily="18" charset="0"/>
              </a:rPr>
              <a:t>简洁明了</a:t>
            </a:r>
            <a:endParaRPr lang="zh-CN" altLang="en-US" sz="3000" b="1" dirty="0">
              <a:latin typeface="楷体" pitchFamily="49" charset="-122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18774" y="2737496"/>
            <a:ext cx="31643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latin typeface="楷体" pitchFamily="49" charset="-122"/>
                <a:ea typeface="楷体" pitchFamily="49" charset="-122"/>
                <a:cs typeface="Times New Roman" pitchFamily="18" charset="0"/>
              </a:rPr>
              <a:t>最简单的变速运动</a:t>
            </a:r>
            <a:endParaRPr lang="en-US" altLang="zh-CN" sz="2800" b="1" dirty="0" smtClean="0">
              <a:latin typeface="楷体" pitchFamily="49" charset="-122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8" name="直角上箭头 7"/>
          <p:cNvSpPr/>
          <p:nvPr/>
        </p:nvSpPr>
        <p:spPr>
          <a:xfrm rot="5400000">
            <a:off x="2821199" y="2535455"/>
            <a:ext cx="929834" cy="857256"/>
          </a:xfrm>
          <a:prstGeom prst="bentUp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2217802" y="2564904"/>
            <a:ext cx="553998" cy="79208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CN" altLang="en-US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楷体" pitchFamily="49" charset="-122"/>
                <a:ea typeface="楷体" pitchFamily="49" charset="-122"/>
              </a:rPr>
              <a:t>猜想</a:t>
            </a:r>
            <a:endParaRPr lang="zh-CN" altLang="en-US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914784" y="3321560"/>
            <a:ext cx="46176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latin typeface="楷体" pitchFamily="49" charset="-122"/>
                <a:ea typeface="楷体" pitchFamily="49" charset="-122"/>
                <a:cs typeface="Times New Roman" pitchFamily="18" charset="0"/>
              </a:rPr>
              <a:t>即，物体下落速度</a:t>
            </a:r>
            <a:r>
              <a:rPr lang="zh-CN" altLang="en-US" sz="2800" b="1" dirty="0" smtClean="0">
                <a:solidFill>
                  <a:srgbClr val="4141ED"/>
                </a:solidFill>
                <a:latin typeface="楷体" pitchFamily="49" charset="-122"/>
                <a:ea typeface="楷体" pitchFamily="49" charset="-122"/>
                <a:cs typeface="Times New Roman" pitchFamily="18" charset="0"/>
              </a:rPr>
              <a:t>均匀变化</a:t>
            </a:r>
            <a:endParaRPr lang="zh-CN" altLang="en-US" sz="2800" b="1" dirty="0">
              <a:solidFill>
                <a:srgbClr val="4141ED"/>
              </a:solidFill>
              <a:latin typeface="楷体" pitchFamily="49" charset="-122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4" name="圆角矩形标注 3"/>
          <p:cNvSpPr/>
          <p:nvPr/>
        </p:nvSpPr>
        <p:spPr>
          <a:xfrm>
            <a:off x="2485729" y="4186911"/>
            <a:ext cx="2808312" cy="1188000"/>
          </a:xfrm>
          <a:prstGeom prst="wedgeRoundRectCallout">
            <a:avLst>
              <a:gd name="adj1" fmla="val -3217"/>
              <a:gd name="adj2" fmla="val -68847"/>
              <a:gd name="adj3" fmla="val 16667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7" name="矩形 6"/>
          <p:cNvSpPr/>
          <p:nvPr/>
        </p:nvSpPr>
        <p:spPr>
          <a:xfrm>
            <a:off x="2503146" y="4305870"/>
            <a:ext cx="26468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zh-CN" alt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随时间均匀变化？</a:t>
            </a:r>
            <a:endParaRPr lang="en-US" altLang="zh-CN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2494873" y="4809926"/>
            <a:ext cx="264687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zh-CN" alt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随位移均匀</a:t>
            </a:r>
            <a:r>
              <a:rPr lang="zh-CN" alt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变化？</a:t>
            </a:r>
            <a:endParaRPr lang="en-US" altLang="zh-CN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874274" y="4186911"/>
            <a:ext cx="6429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√</a:t>
            </a:r>
            <a:endParaRPr lang="zh-CN" altLang="en-US" sz="40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3918774" y="2643182"/>
            <a:ext cx="4460506" cy="1289874"/>
          </a:xfrm>
          <a:prstGeom prst="rect">
            <a:avLst/>
          </a:prstGeom>
          <a:noFill/>
          <a:ln w="19050">
            <a:solidFill>
              <a:srgbClr val="00B0F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5" grpId="0"/>
      <p:bldP spid="8" grpId="0" animBg="1"/>
      <p:bldP spid="11" grpId="0"/>
      <p:bldP spid="10" grpId="0"/>
      <p:bldP spid="4" grpId="0" animBg="1"/>
      <p:bldP spid="7" grpId="0"/>
      <p:bldP spid="12" grpId="0"/>
      <p:bldP spid="9" grpId="0"/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581199"/>
            <a:ext cx="2482470" cy="61555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zh-CN"/>
            </a:defPPr>
            <a:lvl1pPr marL="342900" marR="0" lvl="0" indent="-342900" fontAlgn="base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3400" b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黑体" pitchFamily="49" charset="-122"/>
                <a:cs typeface="Times New Roman" pitchFamily="18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dk1"/>
                </a:solidFill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dk1"/>
                </a:solidFill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dk1"/>
                </a:solidFill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en-US" altLang="zh-CN" dirty="0" smtClean="0"/>
              <a:t>4. </a:t>
            </a:r>
            <a:r>
              <a:rPr lang="zh-CN" altLang="en-US" dirty="0" smtClean="0"/>
              <a:t>实验</a:t>
            </a:r>
            <a:r>
              <a:rPr lang="zh-CN" altLang="en-US" dirty="0"/>
              <a:t>验证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95536" y="1358180"/>
            <a:ext cx="20905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Problem 1</a:t>
            </a:r>
            <a:r>
              <a:rPr lang="zh-CN" alt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：</a:t>
            </a:r>
            <a:endParaRPr lang="zh-CN" altLang="en-US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55576" y="2069116"/>
            <a:ext cx="3400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2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Solution</a:t>
            </a:r>
            <a:r>
              <a:rPr lang="zh-CN" alt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2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：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  <a:cs typeface="Times New Roman" pitchFamily="18" charset="0"/>
              </a:rPr>
              <a:t>间接验证</a:t>
            </a:r>
            <a:endParaRPr lang="zh-CN" altLang="en-US" sz="2800" b="1" dirty="0">
              <a:solidFill>
                <a:srgbClr val="4141ED"/>
              </a:solidFill>
              <a:latin typeface="楷体" pitchFamily="49" charset="-122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00166" y="2793681"/>
            <a:ext cx="35719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6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若</a:t>
            </a:r>
            <a:r>
              <a:rPr lang="en-US" altLang="zh-CN" sz="2600" b="1" i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v</a:t>
            </a:r>
            <a:r>
              <a:rPr lang="en-US" altLang="zh-CN" sz="2600" b="1" i="1" baseline="-25000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i</a:t>
            </a:r>
            <a:r>
              <a:rPr lang="en-US" altLang="zh-CN" sz="2600" b="1" baseline="-25000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</a:t>
            </a:r>
            <a:r>
              <a:rPr lang="en-US" altLang="zh-CN" sz="26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= 0</a:t>
            </a:r>
            <a:r>
              <a:rPr lang="zh-CN" altLang="en-US" sz="26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，且</a:t>
            </a:r>
            <a:r>
              <a:rPr lang="en-US" altLang="zh-CN" sz="2600" b="1" i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v </a:t>
            </a:r>
            <a:r>
              <a:rPr lang="en-US" altLang="zh-CN" sz="26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∝</a:t>
            </a:r>
            <a:r>
              <a:rPr lang="en-US" altLang="zh-CN" sz="2600" b="1" i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t</a:t>
            </a:r>
            <a:endParaRPr lang="zh-CN" altLang="en-US" sz="2600" b="1" i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643306" y="3579499"/>
            <a:ext cx="207170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必有</a:t>
            </a:r>
            <a:r>
              <a:rPr lang="en-US" altLang="zh-CN" sz="2600" b="1" i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x</a:t>
            </a:r>
            <a:r>
              <a:rPr lang="en-US" altLang="zh-CN" sz="26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∝</a:t>
            </a:r>
            <a:r>
              <a:rPr lang="en-US" altLang="zh-CN" sz="2600" b="1" i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t</a:t>
            </a:r>
            <a:r>
              <a:rPr lang="en-US" altLang="zh-CN" sz="2600" b="1" i="1" baseline="30000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</a:t>
            </a:r>
            <a:endParaRPr lang="zh-CN" altLang="en-US" sz="2600" b="1" i="1" baseline="30000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10" name="直角上箭头 9"/>
          <p:cNvSpPr/>
          <p:nvPr/>
        </p:nvSpPr>
        <p:spPr>
          <a:xfrm rot="5400000">
            <a:off x="2870429" y="3347184"/>
            <a:ext cx="612000" cy="648000"/>
          </a:xfrm>
          <a:prstGeom prst="bentUpArrow">
            <a:avLst>
              <a:gd name="adj1" fmla="val 25000"/>
              <a:gd name="adj2" fmla="val 21559"/>
              <a:gd name="adj3" fmla="val 25000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600"/>
          </a:p>
        </p:txBody>
      </p:sp>
      <p:sp>
        <p:nvSpPr>
          <p:cNvPr id="11" name="TextBox 10"/>
          <p:cNvSpPr txBox="1"/>
          <p:nvPr/>
        </p:nvSpPr>
        <p:spPr>
          <a:xfrm>
            <a:off x="395536" y="4643446"/>
            <a:ext cx="2060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800" b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ea typeface="楷体" pitchFamily="49" charset="-122"/>
                <a:cs typeface="Times New Roman" pitchFamily="18" charset="0"/>
              </a:defRPr>
            </a:lvl1pPr>
          </a:lstStyle>
          <a:p>
            <a:r>
              <a:rPr lang="en-US" altLang="zh-CN" dirty="0"/>
              <a:t>Problem </a:t>
            </a:r>
            <a:r>
              <a:rPr lang="en-US" altLang="zh-CN" dirty="0" smtClean="0"/>
              <a:t>2</a:t>
            </a:r>
            <a:r>
              <a:rPr lang="zh-CN" altLang="en-US" dirty="0" smtClean="0"/>
              <a:t>：</a:t>
            </a:r>
            <a:endParaRPr lang="zh-CN" alt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755576" y="5301208"/>
            <a:ext cx="72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2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Solution</a:t>
            </a:r>
            <a:r>
              <a:rPr lang="zh-CN" alt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2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：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  <a:cs typeface="Times New Roman" pitchFamily="18" charset="0"/>
              </a:rPr>
              <a:t>“冲淡”重力，减小其加速度</a:t>
            </a:r>
            <a:endParaRPr lang="zh-CN" altLang="en-US" sz="2800" b="1" dirty="0">
              <a:latin typeface="楷体" pitchFamily="49" charset="-122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06522" y="1366092"/>
            <a:ext cx="35004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latin typeface="楷体" pitchFamily="49" charset="-122"/>
                <a:ea typeface="楷体" pitchFamily="49" charset="-122"/>
                <a:cs typeface="Times New Roman" pitchFamily="18" charset="0"/>
              </a:rPr>
              <a:t>速度无法直接测量</a:t>
            </a:r>
            <a:endParaRPr lang="zh-CN" altLang="en-US" sz="2800" b="1" dirty="0">
              <a:latin typeface="楷体" pitchFamily="49" charset="-122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195736" y="4643446"/>
            <a:ext cx="56166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latin typeface="楷体" pitchFamily="49" charset="-122"/>
                <a:ea typeface="楷体" pitchFamily="49" charset="-122"/>
                <a:cs typeface="Times New Roman" pitchFamily="18" charset="0"/>
              </a:rPr>
              <a:t>落体运动时间太短，无法准确测量</a:t>
            </a:r>
            <a:endParaRPr lang="zh-CN" altLang="en-US" sz="2800" b="1" dirty="0">
              <a:latin typeface="楷体" pitchFamily="49" charset="-122"/>
              <a:ea typeface="楷体" pitchFamily="49" charset="-122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7" grpId="0"/>
      <p:bldP spid="9" grpId="0"/>
      <p:bldP spid="10" grpId="0" animBg="1"/>
      <p:bldP spid="11" grpId="0"/>
      <p:bldP spid="12" grpId="0"/>
      <p:bldP spid="14" grpId="0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la16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10832" y="4268014"/>
            <a:ext cx="4716016" cy="2144734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221712" y="548680"/>
            <a:ext cx="1830008" cy="58477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3200" dirty="0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楷体" pitchFamily="49" charset="-122"/>
                <a:ea typeface="楷体" pitchFamily="49" charset="-122"/>
                <a:cs typeface="Times New Roman" pitchFamily="18" charset="0"/>
              </a:rPr>
              <a:t>实验结论</a:t>
            </a:r>
            <a:endParaRPr lang="zh-CN" altLang="en-US" sz="3200" dirty="0">
              <a:ln w="18415" cmpd="sng">
                <a:solidFill>
                  <a:sysClr val="windowText" lastClr="000000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楷体" pitchFamily="49" charset="-122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66748" y="1183288"/>
            <a:ext cx="68485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latin typeface="楷体" pitchFamily="49" charset="-122"/>
                <a:ea typeface="楷体" pitchFamily="49" charset="-122"/>
                <a:cs typeface="Times New Roman" pitchFamily="18" charset="0"/>
              </a:rPr>
              <a:t>① 小球做匀加速直线运动</a:t>
            </a:r>
            <a:endParaRPr lang="zh-CN" altLang="en-US" sz="2800" b="1" dirty="0">
              <a:latin typeface="楷体" pitchFamily="49" charset="-122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57224" y="1772816"/>
            <a:ext cx="68485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latin typeface="楷体" pitchFamily="49" charset="-122"/>
                <a:ea typeface="楷体" pitchFamily="49" charset="-122"/>
                <a:cs typeface="Times New Roman" pitchFamily="18" charset="0"/>
              </a:rPr>
              <a:t>② 同斜面，质量不同，加速度相同</a:t>
            </a:r>
            <a:endParaRPr lang="zh-CN" altLang="en-US" sz="2800" b="1" dirty="0">
              <a:latin typeface="楷体" pitchFamily="49" charset="-122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4332" y="3068960"/>
            <a:ext cx="1857388" cy="58477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3200" dirty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楷体" pitchFamily="49" charset="-122"/>
                <a:ea typeface="楷体" pitchFamily="49" charset="-122"/>
                <a:cs typeface="Times New Roman" pitchFamily="18" charset="0"/>
              </a:rPr>
              <a:t>合理外推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57224" y="2348880"/>
            <a:ext cx="5082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latin typeface="楷体" pitchFamily="49" charset="-122"/>
                <a:ea typeface="楷体" pitchFamily="49" charset="-122"/>
                <a:cs typeface="Times New Roman" pitchFamily="18" charset="0"/>
              </a:rPr>
              <a:t>③ 增大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  <a:cs typeface="Times New Roman" pitchFamily="18" charset="0"/>
              </a:rPr>
              <a:t>斜面倾角，加速度增大</a:t>
            </a:r>
            <a:endParaRPr lang="zh-CN" altLang="en-US" sz="2800" b="1" dirty="0">
              <a:latin typeface="楷体" pitchFamily="49" charset="-122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57224" y="3723114"/>
            <a:ext cx="70991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C00000"/>
                </a:solidFill>
                <a:latin typeface="楷体" pitchFamily="49" charset="-122"/>
                <a:ea typeface="楷体" pitchFamily="49" charset="-122"/>
                <a:cs typeface="Times New Roman" pitchFamily="18" charset="0"/>
              </a:rPr>
              <a:t>＊ 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  <a:cs typeface="Times New Roman" pitchFamily="18" charset="0"/>
              </a:rPr>
              <a:t>当倾角</a:t>
            </a:r>
            <a:r>
              <a:rPr lang="en-US" altLang="zh-CN" sz="2800" b="1" dirty="0" smtClean="0">
                <a:latin typeface="楷体" pitchFamily="49" charset="-122"/>
                <a:ea typeface="楷体" pitchFamily="49" charset="-122"/>
                <a:cs typeface="Times New Roman" pitchFamily="18" charset="0"/>
              </a:rPr>
              <a:t>90°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  <a:cs typeface="Times New Roman" pitchFamily="18" charset="0"/>
              </a:rPr>
              <a:t>，即自由落体运动！</a:t>
            </a:r>
            <a:endParaRPr lang="zh-CN" altLang="en-US" sz="2800" b="1" dirty="0">
              <a:latin typeface="楷体" pitchFamily="49" charset="-122"/>
              <a:ea typeface="楷体" pitchFamily="49" charset="-122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/>
      <p:bldP spid="6" grpId="0" animBg="1"/>
      <p:bldP spid="7" grpId="0"/>
      <p:bldP spid="8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441</TotalTime>
  <Words>363</Words>
  <Application>Microsoft Office PowerPoint</Application>
  <PresentationFormat>全屏显示(4:3)</PresentationFormat>
  <Paragraphs>71</Paragraphs>
  <Slides>11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2" baseType="lpstr">
      <vt:lpstr>黑体</vt:lpstr>
      <vt:lpstr>华文行楷</vt:lpstr>
      <vt:lpstr>华文细黑</vt:lpstr>
      <vt:lpstr>华文新魏</vt:lpstr>
      <vt:lpstr>楷体</vt:lpstr>
      <vt:lpstr>宋体</vt:lpstr>
      <vt:lpstr>Arial</vt:lpstr>
      <vt:lpstr>Calibri</vt:lpstr>
      <vt:lpstr>Times New Roman</vt:lpstr>
      <vt:lpstr>Wingdings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zhangyu</dc:creator>
  <cp:lastModifiedBy>admin</cp:lastModifiedBy>
  <cp:revision>43</cp:revision>
  <dcterms:created xsi:type="dcterms:W3CDTF">2014-10-19T02:03:18Z</dcterms:created>
  <dcterms:modified xsi:type="dcterms:W3CDTF">2018-10-24T00:33:23Z</dcterms:modified>
</cp:coreProperties>
</file>