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6" r:id="rId2"/>
    <p:sldId id="300" r:id="rId3"/>
    <p:sldId id="313" r:id="rId4"/>
    <p:sldId id="303" r:id="rId5"/>
    <p:sldId id="288" r:id="rId6"/>
    <p:sldId id="316" r:id="rId7"/>
    <p:sldId id="314" r:id="rId8"/>
    <p:sldId id="315" r:id="rId9"/>
    <p:sldId id="309" r:id="rId10"/>
    <p:sldId id="319" r:id="rId11"/>
    <p:sldId id="310" r:id="rId12"/>
    <p:sldId id="296" r:id="rId13"/>
    <p:sldId id="307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000" autoAdjust="0"/>
  </p:normalViewPr>
  <p:slideViewPr>
    <p:cSldViewPr>
      <p:cViewPr varScale="1">
        <p:scale>
          <a:sx n="71" d="100"/>
          <a:sy n="71" d="100"/>
        </p:scale>
        <p:origin x="178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10" Type="http://schemas.openxmlformats.org/officeDocument/2006/relationships/image" Target="../media/image19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12" Type="http://schemas.openxmlformats.org/officeDocument/2006/relationships/image" Target="../media/image36.wmf"/><Relationship Id="rId2" Type="http://schemas.openxmlformats.org/officeDocument/2006/relationships/image" Target="../media/image26.wmf"/><Relationship Id="rId1" Type="http://schemas.openxmlformats.org/officeDocument/2006/relationships/image" Target="../media/image19.wmf"/><Relationship Id="rId6" Type="http://schemas.openxmlformats.org/officeDocument/2006/relationships/image" Target="../media/image30.w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877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aseline="0" dirty="0"/>
              <a:t>      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8527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media10.m4a"/><Relationship Id="rId7" Type="http://schemas.microsoft.com/office/2007/relationships/hdphoto" Target="../media/hdphoto1.wdp"/><Relationship Id="rId12" Type="http://schemas.openxmlformats.org/officeDocument/2006/relationships/image" Target="../media/image3.png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openxmlformats.org/officeDocument/2006/relationships/image" Target="../media/image38.png"/><Relationship Id="rId11" Type="http://schemas.microsoft.com/office/2007/relationships/hdphoto" Target="../media/hdphoto3.wdp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40.png"/><Relationship Id="rId4" Type="http://schemas.openxmlformats.org/officeDocument/2006/relationships/slideLayout" Target="../slideLayouts/slideLayout7.xml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audio" Target="../media/media11.m4a"/><Relationship Id="rId7" Type="http://schemas.openxmlformats.org/officeDocument/2006/relationships/image" Target="../media/image41.jpeg"/><Relationship Id="rId2" Type="http://schemas.microsoft.com/office/2007/relationships/media" Target="../media/media11.m4a"/><Relationship Id="rId1" Type="http://schemas.openxmlformats.org/officeDocument/2006/relationships/tags" Target="../tags/tag9.xml"/><Relationship Id="rId6" Type="http://schemas.openxmlformats.org/officeDocument/2006/relationships/hyperlink" Target="../../../tanliyanzheng.swf" TargetMode="External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0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3.png"/><Relationship Id="rId2" Type="http://schemas.microsoft.com/office/2007/relationships/media" Target="../media/media13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24.bin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media3.m4a"/><Relationship Id="rId7" Type="http://schemas.openxmlformats.org/officeDocument/2006/relationships/image" Target="../media/image6.jpe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9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5.wmf"/><Relationship Id="rId26" Type="http://schemas.openxmlformats.org/officeDocument/2006/relationships/image" Target="../media/image19.wmf"/><Relationship Id="rId3" Type="http://schemas.microsoft.com/office/2007/relationships/media" Target="../media/media4.m4a"/><Relationship Id="rId21" Type="http://schemas.openxmlformats.org/officeDocument/2006/relationships/oleObject" Target="../embeddings/oleObject8.bin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6.bin"/><Relationship Id="rId25" Type="http://schemas.openxmlformats.org/officeDocument/2006/relationships/oleObject" Target="../embeddings/oleObject10.bin"/><Relationship Id="rId2" Type="http://schemas.openxmlformats.org/officeDocument/2006/relationships/tags" Target="../tags/tag2.xml"/><Relationship Id="rId16" Type="http://schemas.openxmlformats.org/officeDocument/2006/relationships/image" Target="../media/image14.wmf"/><Relationship Id="rId20" Type="http://schemas.openxmlformats.org/officeDocument/2006/relationships/image" Target="../media/image16.wmf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8.wmf"/><Relationship Id="rId5" Type="http://schemas.openxmlformats.org/officeDocument/2006/relationships/slideLayout" Target="../slideLayouts/slideLayout2.xml"/><Relationship Id="rId15" Type="http://schemas.openxmlformats.org/officeDocument/2006/relationships/oleObject" Target="../embeddings/oleObject5.bin"/><Relationship Id="rId23" Type="http://schemas.openxmlformats.org/officeDocument/2006/relationships/oleObject" Target="../embeddings/oleObject9.bin"/><Relationship Id="rId28" Type="http://schemas.openxmlformats.org/officeDocument/2006/relationships/image" Target="../media/image3.png"/><Relationship Id="rId10" Type="http://schemas.openxmlformats.org/officeDocument/2006/relationships/image" Target="../media/image11.wmf"/><Relationship Id="rId19" Type="http://schemas.openxmlformats.org/officeDocument/2006/relationships/oleObject" Target="../embeddings/oleObject7.bin"/><Relationship Id="rId4" Type="http://schemas.openxmlformats.org/officeDocument/2006/relationships/audio" Target="../media/media4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13.wmf"/><Relationship Id="rId22" Type="http://schemas.openxmlformats.org/officeDocument/2006/relationships/image" Target="../media/image17.wmf"/><Relationship Id="rId27" Type="http://schemas.openxmlformats.org/officeDocument/2006/relationships/hyperlink" Target="../../../tanliyanzheng.sw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media5.m4a"/><Relationship Id="rId7" Type="http://schemas.openxmlformats.org/officeDocument/2006/relationships/image" Target="../media/image21.jpeg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20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6.m4a"/><Relationship Id="rId7" Type="http://schemas.openxmlformats.org/officeDocument/2006/relationships/image" Target="../media/image24.jpeg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23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24.jpeg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25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29.wmf"/><Relationship Id="rId26" Type="http://schemas.openxmlformats.org/officeDocument/2006/relationships/image" Target="../media/image33.wmf"/><Relationship Id="rId3" Type="http://schemas.microsoft.com/office/2007/relationships/media" Target="../media/media8.m4a"/><Relationship Id="rId21" Type="http://schemas.openxmlformats.org/officeDocument/2006/relationships/oleObject" Target="../embeddings/oleObject17.bin"/><Relationship Id="rId7" Type="http://schemas.openxmlformats.org/officeDocument/2006/relationships/image" Target="../media/image24.jpeg"/><Relationship Id="rId12" Type="http://schemas.openxmlformats.org/officeDocument/2006/relationships/hyperlink" Target="../../../tanliyanzheng.swf" TargetMode="External"/><Relationship Id="rId17" Type="http://schemas.openxmlformats.org/officeDocument/2006/relationships/oleObject" Target="../embeddings/oleObject15.bin"/><Relationship Id="rId25" Type="http://schemas.openxmlformats.org/officeDocument/2006/relationships/oleObject" Target="../embeddings/oleObject19.bin"/><Relationship Id="rId33" Type="http://schemas.openxmlformats.org/officeDocument/2006/relationships/image" Target="../media/image3.png"/><Relationship Id="rId2" Type="http://schemas.openxmlformats.org/officeDocument/2006/relationships/tags" Target="../tags/tag6.xml"/><Relationship Id="rId16" Type="http://schemas.openxmlformats.org/officeDocument/2006/relationships/image" Target="../media/image28.wmf"/><Relationship Id="rId20" Type="http://schemas.openxmlformats.org/officeDocument/2006/relationships/image" Target="../media/image30.wmf"/><Relationship Id="rId29" Type="http://schemas.openxmlformats.org/officeDocument/2006/relationships/oleObject" Target="../embeddings/oleObject21.bin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26.wmf"/><Relationship Id="rId24" Type="http://schemas.openxmlformats.org/officeDocument/2006/relationships/image" Target="../media/image32.wmf"/><Relationship Id="rId32" Type="http://schemas.openxmlformats.org/officeDocument/2006/relationships/image" Target="../media/image36.wmf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14.bin"/><Relationship Id="rId23" Type="http://schemas.openxmlformats.org/officeDocument/2006/relationships/oleObject" Target="../embeddings/oleObject18.bin"/><Relationship Id="rId28" Type="http://schemas.openxmlformats.org/officeDocument/2006/relationships/image" Target="../media/image34.wmf"/><Relationship Id="rId10" Type="http://schemas.openxmlformats.org/officeDocument/2006/relationships/oleObject" Target="../embeddings/oleObject12.bin"/><Relationship Id="rId19" Type="http://schemas.openxmlformats.org/officeDocument/2006/relationships/oleObject" Target="../embeddings/oleObject16.bin"/><Relationship Id="rId31" Type="http://schemas.openxmlformats.org/officeDocument/2006/relationships/oleObject" Target="../embeddings/oleObject22.bin"/><Relationship Id="rId4" Type="http://schemas.openxmlformats.org/officeDocument/2006/relationships/audio" Target="../media/media8.m4a"/><Relationship Id="rId9" Type="http://schemas.openxmlformats.org/officeDocument/2006/relationships/image" Target="../media/image19.wmf"/><Relationship Id="rId14" Type="http://schemas.openxmlformats.org/officeDocument/2006/relationships/image" Target="../media/image27.wmf"/><Relationship Id="rId22" Type="http://schemas.openxmlformats.org/officeDocument/2006/relationships/image" Target="../media/image31.wmf"/><Relationship Id="rId27" Type="http://schemas.openxmlformats.org/officeDocument/2006/relationships/oleObject" Target="../embeddings/oleObject20.bin"/><Relationship Id="rId30" Type="http://schemas.openxmlformats.org/officeDocument/2006/relationships/image" Target="../media/image3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microsoft.com/office/2007/relationships/media" Target="../media/media9.m4a"/><Relationship Id="rId7" Type="http://schemas.openxmlformats.org/officeDocument/2006/relationships/oleObject" Target="../embeddings/oleObject23.bin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9.m4a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ss3.baidu.com/-fo3dSag_xI4khGko9WTAnF6hhy/zhidao/pic/item/cf1b9d16fdfaaf51cd08e42d8e5494eef11f7abc.jpg"/>
          <p:cNvPicPr>
            <a:picLocks noChangeAspect="1" noChangeArrowheads="1"/>
          </p:cNvPicPr>
          <p:nvPr/>
        </p:nvPicPr>
        <p:blipFill>
          <a:blip r:embed="rId4" cstate="print"/>
          <a:srcRect r="17949"/>
          <a:stretch>
            <a:fillRect/>
          </a:stretch>
        </p:blipFill>
        <p:spPr bwMode="auto">
          <a:xfrm>
            <a:off x="0" y="-107205"/>
            <a:ext cx="9144000" cy="696520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3786190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127163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6.2</a:t>
            </a:r>
            <a:r>
              <a:rPr lang="zh-CN" altLang="en-US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en-US" altLang="zh-CN" sz="4400" b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Newton’s Law </a:t>
            </a:r>
            <a:r>
              <a:rPr lang="en-US" altLang="zh-CN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of Universal Gravitation</a:t>
            </a:r>
            <a:endParaRPr lang="zh-CN" altLang="en-US" sz="4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C47B6921-CACF-4415-8880-F9969FCB3D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62"/>
    </mc:Choice>
    <mc:Fallback xmlns="">
      <p:transition spd="slow" advTm="6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796"/>
          <a:stretch/>
        </p:blipFill>
        <p:spPr>
          <a:xfrm>
            <a:off x="683568" y="1556797"/>
            <a:ext cx="3132000" cy="2461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0" y="4256177"/>
            <a:ext cx="3132000" cy="211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251520" y="714356"/>
            <a:ext cx="36004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楷体" pitchFamily="49" charset="-122"/>
                <a:ea typeface="楷体" pitchFamily="49" charset="-122"/>
                <a:cs typeface="Times New Roman" pitchFamily="18" charset="0"/>
                <a:sym typeface="宋体" pitchFamily="2" charset="-122"/>
              </a:rPr>
              <a:t>卡文迪许扭秤实验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2775"/>
            <a:ext cx="4007304" cy="4871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音频 14">
            <a:hlinkClick r:id="" action="ppaction://media"/>
            <a:extLst>
              <a:ext uri="{FF2B5EF4-FFF2-40B4-BE49-F238E27FC236}">
                <a16:creationId xmlns:a16="http://schemas.microsoft.com/office/drawing/2014/main" id="{7C7C5F85-9BBF-45FB-952F-B30B418FE99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378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687"/>
    </mc:Choice>
    <mc:Fallback xmlns="">
      <p:transition spd="slow" advTm="4676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57"/>
          <p:cNvSpPr/>
          <p:nvPr/>
        </p:nvSpPr>
        <p:spPr>
          <a:xfrm>
            <a:off x="714918" y="5500702"/>
            <a:ext cx="2704954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8.0× 10</a:t>
            </a:r>
            <a:r>
              <a:rPr lang="en-US" altLang="zh-CN" sz="26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-7 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6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6" action="ppaction://hlinkfile"/>
            </a:endParaRPr>
          </a:p>
        </p:txBody>
      </p:sp>
      <p:pic>
        <p:nvPicPr>
          <p:cNvPr id="33" name="Picture 12" descr="太阳拉地球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 b="5545"/>
          <a:stretch>
            <a:fillRect/>
          </a:stretch>
        </p:blipFill>
        <p:spPr bwMode="auto">
          <a:xfrm>
            <a:off x="4556760" y="678160"/>
            <a:ext cx="4320000" cy="2880320"/>
          </a:xfrm>
          <a:prstGeom prst="rect">
            <a:avLst/>
          </a:prstGeom>
          <a:noFill/>
        </p:spPr>
      </p:pic>
      <p:pic>
        <p:nvPicPr>
          <p:cNvPr id="48132" name="Picture 4" descr="https://ss2.baidu.com/-vo3dSag_xI4khGko9WTAnF6hhy/zhidao/pic/item/03087bf40ad162d9d710a96813dfa9ec8b13cdcc.jpg"/>
          <p:cNvPicPr>
            <a:picLocks noChangeAspect="1" noChangeArrowheads="1"/>
          </p:cNvPicPr>
          <p:nvPr/>
        </p:nvPicPr>
        <p:blipFill>
          <a:blip r:embed="rId8" cstate="print"/>
          <a:srcRect b="2132"/>
          <a:stretch>
            <a:fillRect/>
          </a:stretch>
        </p:blipFill>
        <p:spPr bwMode="auto">
          <a:xfrm>
            <a:off x="261022" y="642918"/>
            <a:ext cx="4081424" cy="2988000"/>
          </a:xfrm>
          <a:prstGeom prst="rect">
            <a:avLst/>
          </a:prstGeom>
          <a:noFill/>
        </p:spPr>
      </p:pic>
      <p:grpSp>
        <p:nvGrpSpPr>
          <p:cNvPr id="37" name="组合 36"/>
          <p:cNvGrpSpPr/>
          <p:nvPr/>
        </p:nvGrpSpPr>
        <p:grpSpPr>
          <a:xfrm>
            <a:off x="142844" y="3756970"/>
            <a:ext cx="4212000" cy="2376196"/>
            <a:chOff x="285720" y="4607250"/>
            <a:chExt cx="4212000" cy="2376196"/>
          </a:xfrm>
        </p:grpSpPr>
        <p:sp>
          <p:nvSpPr>
            <p:cNvPr id="32" name="矩形 31"/>
            <p:cNvSpPr/>
            <p:nvPr/>
          </p:nvSpPr>
          <p:spPr>
            <a:xfrm>
              <a:off x="1071538" y="4607250"/>
              <a:ext cx="2071702" cy="1752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r>
                <a:rPr lang="en-US" altLang="zh-CN" sz="2600" b="1" baseline="-25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girl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50 kg, </a:t>
              </a:r>
            </a:p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r>
                <a:rPr lang="en-US" altLang="zh-CN" sz="2600" b="1" baseline="-25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boy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60 kg,</a:t>
              </a:r>
              <a:r>
                <a:rPr lang="zh-CN" altLang="en-US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endPara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0.5 m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285720" y="4643446"/>
              <a:ext cx="4212000" cy="234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8" name="矩形 37"/>
          <p:cNvSpPr/>
          <p:nvPr/>
        </p:nvSpPr>
        <p:spPr>
          <a:xfrm>
            <a:off x="5358388" y="5513446"/>
            <a:ext cx="2669996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3.5× 10</a:t>
            </a:r>
            <a:r>
              <a:rPr lang="en-US" altLang="zh-CN" sz="26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6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6" action="ppaction://hlinkfile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4590082" y="3729992"/>
            <a:ext cx="4212000" cy="2412196"/>
            <a:chOff x="285720" y="4607250"/>
            <a:chExt cx="4212000" cy="2412196"/>
          </a:xfrm>
        </p:grpSpPr>
        <p:sp>
          <p:nvSpPr>
            <p:cNvPr id="49" name="矩形 48"/>
            <p:cNvSpPr/>
            <p:nvPr/>
          </p:nvSpPr>
          <p:spPr>
            <a:xfrm>
              <a:off x="782944" y="4607250"/>
              <a:ext cx="3214710" cy="17018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r>
                <a:rPr lang="en-US" altLang="zh-CN" sz="2600" b="1" baseline="-25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Sun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2×10</a:t>
              </a:r>
              <a:r>
                <a:rPr lang="en-US" altLang="zh-CN" sz="26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30 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kg, </a:t>
              </a:r>
            </a:p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r>
                <a:rPr lang="en-US" altLang="zh-CN" sz="2600" b="1" baseline="-25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Earth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5.98×10</a:t>
              </a:r>
              <a:r>
                <a:rPr lang="en-US" altLang="zh-CN" sz="26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24 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kg,</a:t>
              </a:r>
              <a:r>
                <a:rPr lang="zh-CN" altLang="en-US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endPara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1.5×10</a:t>
              </a:r>
              <a:r>
                <a:rPr lang="en-US" altLang="zh-CN" sz="26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11 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m</a:t>
              </a:r>
            </a:p>
          </p:txBody>
        </p:sp>
        <p:sp>
          <p:nvSpPr>
            <p:cNvPr id="50" name="矩形 49"/>
            <p:cNvSpPr/>
            <p:nvPr/>
          </p:nvSpPr>
          <p:spPr>
            <a:xfrm>
              <a:off x="285720" y="4643446"/>
              <a:ext cx="4212000" cy="2376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67D498E5-89AB-4AC0-836F-DDBF8D016C4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576"/>
    </mc:Choice>
    <mc:Fallback xmlns="">
      <p:transition spd="slow" advTm="1065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8" grpId="0" autoUpdateAnimBg="0"/>
      <p:bldP spid="3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06680" y="754826"/>
            <a:ext cx="8964488" cy="3970318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、关于万有引力和万有引力定律，下列说法中正确的是（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只有天体间才存在相互作用的引力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只有质量很大的物体间才存在相互作用的引力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物体间的距离变大时，它们间的引力将变小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物体对地球的引力小于地球对物体的引力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873304" y="1497101"/>
            <a:ext cx="7191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6301ADF3-8418-4302-8329-CF5BC65C021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392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194" grpId="0" bldLvl="0" animBg="1" autoUpdateAnimBg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</a:t>
            </a:r>
            <a:r>
              <a:rPr lang="zh-CN" altLang="en-US" sz="3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6.2  Newton’s Law of Universal Gravitation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51520" y="1224446"/>
            <a:ext cx="640871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Law of Universal Gravitation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（万有引力定律）</a:t>
            </a: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214343" y="1916832"/>
            <a:ext cx="5429227" cy="476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自然界中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任何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两物体</a:t>
            </a:r>
            <a:r>
              <a:rPr lang="zh-CN" altLang="en-US" sz="24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都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相互吸引</a:t>
            </a:r>
            <a:r>
              <a:rPr lang="zh-CN" altLang="en-US" sz="24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；</a:t>
            </a:r>
            <a:endParaRPr lang="zh-CN" altLang="en-US" sz="2400" b="1" dirty="0">
              <a:solidFill>
                <a:srgbClr val="FF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14282" y="2488336"/>
            <a:ext cx="3897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>
                <a:latin typeface="+mn-ea"/>
                <a:cs typeface="Times New Roman" pitchFamily="18" charset="0"/>
              </a:rPr>
              <a:t>引力方向在两物体连线上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cs typeface="Times New Roman" pitchFamily="18" charset="0"/>
              </a:rPr>
              <a:t>；</a:t>
            </a:r>
            <a:endParaRPr lang="zh-CN" altLang="en-US" sz="2400" dirty="0"/>
          </a:p>
        </p:txBody>
      </p:sp>
      <p:sp>
        <p:nvSpPr>
          <p:cNvPr id="38" name="矩形 37"/>
          <p:cNvSpPr/>
          <p:nvPr/>
        </p:nvSpPr>
        <p:spPr>
          <a:xfrm>
            <a:off x="214282" y="2988402"/>
            <a:ext cx="892971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+mn-ea"/>
                <a:cs typeface="Times New Roman" pitchFamily="18" charset="0"/>
              </a:rPr>
              <a:t>引力大小跟两物体质量乘积成正比，跟其距离平方成反比。</a:t>
            </a:r>
            <a:endParaRPr lang="zh-CN" altLang="en-US" sz="2400" dirty="0"/>
          </a:p>
        </p:txBody>
      </p:sp>
      <p:grpSp>
        <p:nvGrpSpPr>
          <p:cNvPr id="39" name="组合 38"/>
          <p:cNvGrpSpPr/>
          <p:nvPr/>
        </p:nvGrpSpPr>
        <p:grpSpPr>
          <a:xfrm>
            <a:off x="483296" y="4101378"/>
            <a:ext cx="1630363" cy="814387"/>
            <a:chOff x="577850" y="3890963"/>
            <a:chExt cx="1630363" cy="814387"/>
          </a:xfrm>
        </p:grpSpPr>
        <p:graphicFrame>
          <p:nvGraphicFramePr>
            <p:cNvPr id="40" name="Object 2"/>
            <p:cNvGraphicFramePr>
              <a:graphicFrameLocks noChangeAspect="1"/>
            </p:cNvGraphicFramePr>
            <p:nvPr/>
          </p:nvGraphicFramePr>
          <p:xfrm>
            <a:off x="577850" y="3890963"/>
            <a:ext cx="1630363" cy="814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25" name="公式" r:id="rId5" imgW="787320" imgH="393480" progId="Equation.3">
                    <p:embed/>
                  </p:oleObj>
                </mc:Choice>
                <mc:Fallback>
                  <p:oleObj name="公式" r:id="rId5" imgW="787320" imgH="393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7850" y="3890963"/>
                          <a:ext cx="1630363" cy="8143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矩形 40"/>
            <p:cNvSpPr/>
            <p:nvPr/>
          </p:nvSpPr>
          <p:spPr>
            <a:xfrm>
              <a:off x="596865" y="3933828"/>
              <a:ext cx="1584000" cy="75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5724128" y="1988840"/>
            <a:ext cx="2928958" cy="882098"/>
            <a:chOff x="6000760" y="2296016"/>
            <a:chExt cx="2928958" cy="882098"/>
          </a:xfrm>
        </p:grpSpPr>
        <p:grpSp>
          <p:nvGrpSpPr>
            <p:cNvPr id="42" name="组合 41"/>
            <p:cNvGrpSpPr/>
            <p:nvPr/>
          </p:nvGrpSpPr>
          <p:grpSpPr>
            <a:xfrm>
              <a:off x="6000760" y="2451592"/>
              <a:ext cx="2928958" cy="726522"/>
              <a:chOff x="6000760" y="2285992"/>
              <a:chExt cx="2928958" cy="726522"/>
            </a:xfrm>
          </p:grpSpPr>
          <p:grpSp>
            <p:nvGrpSpPr>
              <p:cNvPr id="43" name="组合 44"/>
              <p:cNvGrpSpPr/>
              <p:nvPr/>
            </p:nvGrpSpPr>
            <p:grpSpPr>
              <a:xfrm>
                <a:off x="6000760" y="2285992"/>
                <a:ext cx="2928958" cy="369332"/>
                <a:chOff x="6000760" y="2285992"/>
                <a:chExt cx="2928958" cy="369332"/>
              </a:xfrm>
            </p:grpSpPr>
            <p:sp>
              <p:nvSpPr>
                <p:cNvPr id="45" name="TextBox 44"/>
                <p:cNvSpPr txBox="1"/>
                <p:nvPr/>
              </p:nvSpPr>
              <p:spPr>
                <a:xfrm>
                  <a:off x="6000760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1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8429652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2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47" name="直接连接符 46"/>
                <p:cNvCxnSpPr/>
                <p:nvPr/>
              </p:nvCxnSpPr>
              <p:spPr>
                <a:xfrm>
                  <a:off x="6475426" y="2597658"/>
                  <a:ext cx="1908000" cy="158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椭圆 47"/>
                <p:cNvSpPr>
                  <a:spLocks noChangeAspect="1"/>
                </p:cNvSpPr>
                <p:nvPr/>
              </p:nvSpPr>
              <p:spPr>
                <a:xfrm>
                  <a:off x="8357652" y="2571744"/>
                  <a:ext cx="72000" cy="72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9" name="椭圆 48"/>
                <p:cNvSpPr>
                  <a:spLocks noChangeAspect="1"/>
                </p:cNvSpPr>
                <p:nvPr/>
              </p:nvSpPr>
              <p:spPr>
                <a:xfrm>
                  <a:off x="6429388" y="2571744"/>
                  <a:ext cx="72000" cy="72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44" name="TextBox 43"/>
              <p:cNvSpPr txBox="1"/>
              <p:nvPr/>
            </p:nvSpPr>
            <p:spPr>
              <a:xfrm>
                <a:off x="7286644" y="2643182"/>
                <a:ext cx="500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6490844" y="2303896"/>
              <a:ext cx="821200" cy="466786"/>
              <a:chOff x="6490844" y="2138296"/>
              <a:chExt cx="821200" cy="466786"/>
            </a:xfrm>
          </p:grpSpPr>
          <p:cxnSp>
            <p:nvCxnSpPr>
              <p:cNvPr id="51" name="直接箭头连接符 50"/>
              <p:cNvCxnSpPr/>
              <p:nvPr/>
            </p:nvCxnSpPr>
            <p:spPr>
              <a:xfrm rot="16200000" flipH="1">
                <a:off x="6778844" y="2317082"/>
                <a:ext cx="0" cy="576000"/>
              </a:xfrm>
              <a:prstGeom prst="straightConnector1">
                <a:avLst/>
              </a:prstGeom>
              <a:ln w="3175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/>
              <p:nvPr/>
            </p:nvSpPr>
            <p:spPr>
              <a:xfrm>
                <a:off x="6811978" y="2138296"/>
                <a:ext cx="5000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2000" b="1" i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3" name="组合 52"/>
            <p:cNvGrpSpPr/>
            <p:nvPr/>
          </p:nvGrpSpPr>
          <p:grpSpPr>
            <a:xfrm>
              <a:off x="7715272" y="2296016"/>
              <a:ext cx="653332" cy="466786"/>
              <a:chOff x="6311912" y="2138296"/>
              <a:chExt cx="653332" cy="466786"/>
            </a:xfrm>
          </p:grpSpPr>
          <p:cxnSp>
            <p:nvCxnSpPr>
              <p:cNvPr id="54" name="直接箭头连接符 53"/>
              <p:cNvCxnSpPr/>
              <p:nvPr/>
            </p:nvCxnSpPr>
            <p:spPr>
              <a:xfrm rot="16200000" flipH="1">
                <a:off x="6677244" y="2317082"/>
                <a:ext cx="0" cy="576000"/>
              </a:xfrm>
              <a:prstGeom prst="straightConnector1">
                <a:avLst/>
              </a:prstGeom>
              <a:ln w="31750">
                <a:solidFill>
                  <a:srgbClr val="0000FF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/>
              <p:cNvSpPr txBox="1"/>
              <p:nvPr/>
            </p:nvSpPr>
            <p:spPr>
              <a:xfrm>
                <a:off x="6311912" y="2138296"/>
                <a:ext cx="5000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i="1" dirty="0">
                    <a:solidFill>
                      <a:srgbClr val="0000FF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’</a:t>
                </a:r>
                <a:endParaRPr lang="zh-CN" altLang="en-US" sz="2000" b="1" i="1" baseline="-25000" dirty="0">
                  <a:solidFill>
                    <a:srgbClr val="0000FF"/>
                  </a:solidFill>
                  <a:latin typeface="Microsoft Yi Baiti" pitchFamily="66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6" name="组合 55"/>
          <p:cNvGrpSpPr/>
          <p:nvPr/>
        </p:nvGrpSpPr>
        <p:grpSpPr>
          <a:xfrm>
            <a:off x="251520" y="5068172"/>
            <a:ext cx="2395554" cy="792000"/>
            <a:chOff x="339696" y="4824422"/>
            <a:chExt cx="2395554" cy="792000"/>
          </a:xfrm>
        </p:grpSpPr>
        <p:sp>
          <p:nvSpPr>
            <p:cNvPr id="57" name="云形标注 56"/>
            <p:cNvSpPr/>
            <p:nvPr/>
          </p:nvSpPr>
          <p:spPr>
            <a:xfrm>
              <a:off x="339696" y="4824422"/>
              <a:ext cx="2340000" cy="792000"/>
            </a:xfrm>
            <a:prstGeom prst="cloudCallout">
              <a:avLst>
                <a:gd name="adj1" fmla="val -9145"/>
                <a:gd name="adj2" fmla="val -9739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15910" y="4924436"/>
              <a:ext cx="22193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引力常量 </a:t>
              </a:r>
              <a:r>
                <a:rPr lang="en-US" altLang="zh-CN" sz="1600" b="1" dirty="0">
                  <a:solidFill>
                    <a:schemeClr val="bg1"/>
                  </a:solidFill>
                  <a:latin typeface="+mj-lt"/>
                  <a:ea typeface="楷体" pitchFamily="49" charset="-122"/>
                  <a:cs typeface="Times New Roman" pitchFamily="18" charset="0"/>
                </a:rPr>
                <a:t>(Cavendish)</a:t>
              </a:r>
              <a:endParaRPr lang="zh-CN" altLang="en-US" sz="1600" b="1" dirty="0">
                <a:solidFill>
                  <a:schemeClr val="bg1"/>
                </a:solidFill>
                <a:latin typeface="+mj-lt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71472" y="5192925"/>
              <a:ext cx="18573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6.67×10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-11</a:t>
              </a:r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N · m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/kg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endParaRPr lang="zh-CN" altLang="en-US" sz="1400" b="1" baseline="300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3269378" y="4002784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普遍性</a:t>
            </a:r>
          </a:p>
        </p:txBody>
      </p: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3269378" y="4526247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相互性</a:t>
            </a:r>
          </a:p>
        </p:txBody>
      </p: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3269378" y="5039013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独立性</a:t>
            </a:r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3269378" y="5572417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宏观性</a:t>
            </a:r>
          </a:p>
        </p:txBody>
      </p:sp>
      <p:cxnSp>
        <p:nvCxnSpPr>
          <p:cNvPr id="64" name="直接连接符 63"/>
          <p:cNvCxnSpPr/>
          <p:nvPr/>
        </p:nvCxnSpPr>
        <p:spPr>
          <a:xfrm rot="5400000">
            <a:off x="3633890" y="5108560"/>
            <a:ext cx="270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4983890" y="3717032"/>
            <a:ext cx="235745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公式适用条件：</a:t>
            </a:r>
          </a:p>
        </p:txBody>
      </p:sp>
      <p:sp>
        <p:nvSpPr>
          <p:cNvPr id="66" name="Text Box 2"/>
          <p:cNvSpPr txBox="1">
            <a:spLocks noChangeArrowheads="1"/>
          </p:cNvSpPr>
          <p:nvPr/>
        </p:nvSpPr>
        <p:spPr bwMode="auto">
          <a:xfrm>
            <a:off x="5198204" y="4181633"/>
            <a:ext cx="342902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质点间（理想）</a:t>
            </a:r>
          </a:p>
        </p:txBody>
      </p: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5198204" y="4681699"/>
            <a:ext cx="385762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&gt;&gt;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物体大小（实际）</a:t>
            </a:r>
          </a:p>
        </p:txBody>
      </p:sp>
      <p:sp>
        <p:nvSpPr>
          <p:cNvPr id="68" name="Text Box 2"/>
          <p:cNvSpPr txBox="1">
            <a:spLocks noChangeArrowheads="1"/>
          </p:cNvSpPr>
          <p:nvPr/>
        </p:nvSpPr>
        <p:spPr bwMode="auto">
          <a:xfrm>
            <a:off x="5198204" y="5181765"/>
            <a:ext cx="3262228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均匀球体（实际）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5419928" y="5766544"/>
            <a:ext cx="3143272" cy="726522"/>
            <a:chOff x="5929322" y="2786058"/>
            <a:chExt cx="3143272" cy="726522"/>
          </a:xfrm>
        </p:grpSpPr>
        <p:grpSp>
          <p:nvGrpSpPr>
            <p:cNvPr id="70" name="组合 106"/>
            <p:cNvGrpSpPr/>
            <p:nvPr/>
          </p:nvGrpSpPr>
          <p:grpSpPr>
            <a:xfrm>
              <a:off x="5929322" y="2786058"/>
              <a:ext cx="3143272" cy="726522"/>
              <a:chOff x="5929322" y="2285992"/>
              <a:chExt cx="3143272" cy="726522"/>
            </a:xfrm>
          </p:grpSpPr>
          <p:grpSp>
            <p:nvGrpSpPr>
              <p:cNvPr id="73" name="组合 44"/>
              <p:cNvGrpSpPr/>
              <p:nvPr/>
            </p:nvGrpSpPr>
            <p:grpSpPr>
              <a:xfrm>
                <a:off x="5929322" y="2285992"/>
                <a:ext cx="3143272" cy="493352"/>
                <a:chOff x="5929322" y="2285992"/>
                <a:chExt cx="3143272" cy="493352"/>
              </a:xfrm>
            </p:grpSpPr>
            <p:sp>
              <p:nvSpPr>
                <p:cNvPr id="75" name="椭圆 74"/>
                <p:cNvSpPr>
                  <a:spLocks noChangeAspect="1"/>
                </p:cNvSpPr>
                <p:nvPr/>
              </p:nvSpPr>
              <p:spPr>
                <a:xfrm>
                  <a:off x="8205246" y="2417591"/>
                  <a:ext cx="360000" cy="360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6" name="椭圆 75"/>
                <p:cNvSpPr>
                  <a:spLocks noChangeAspect="1"/>
                </p:cNvSpPr>
                <p:nvPr/>
              </p:nvSpPr>
              <p:spPr>
                <a:xfrm>
                  <a:off x="6311912" y="2419344"/>
                  <a:ext cx="360000" cy="360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7" name="TextBox 76"/>
                <p:cNvSpPr txBox="1"/>
                <p:nvPr/>
              </p:nvSpPr>
              <p:spPr>
                <a:xfrm>
                  <a:off x="5929322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1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8" name="TextBox 77"/>
                <p:cNvSpPr txBox="1"/>
                <p:nvPr/>
              </p:nvSpPr>
              <p:spPr>
                <a:xfrm>
                  <a:off x="8572528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2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9" name="直接连接符 78"/>
                <p:cNvCxnSpPr/>
                <p:nvPr/>
              </p:nvCxnSpPr>
              <p:spPr>
                <a:xfrm>
                  <a:off x="6475426" y="2597658"/>
                  <a:ext cx="1908000" cy="158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4" name="TextBox 73"/>
              <p:cNvSpPr txBox="1"/>
              <p:nvPr/>
            </p:nvSpPr>
            <p:spPr>
              <a:xfrm>
                <a:off x="7286644" y="2643182"/>
                <a:ext cx="500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1" name="椭圆 70"/>
            <p:cNvSpPr>
              <a:spLocks noChangeAspect="1"/>
            </p:cNvSpPr>
            <p:nvPr/>
          </p:nvSpPr>
          <p:spPr>
            <a:xfrm>
              <a:off x="6480188" y="3080277"/>
              <a:ext cx="36000" cy="36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/>
            <p:cNvSpPr>
              <a:spLocks noChangeAspect="1"/>
            </p:cNvSpPr>
            <p:nvPr/>
          </p:nvSpPr>
          <p:spPr>
            <a:xfrm>
              <a:off x="8376718" y="3071810"/>
              <a:ext cx="36000" cy="36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4" name="直接连接符 83"/>
          <p:cNvCxnSpPr/>
          <p:nvPr/>
        </p:nvCxnSpPr>
        <p:spPr>
          <a:xfrm rot="5400000">
            <a:off x="1705858" y="5107766"/>
            <a:ext cx="270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6CD7C960-77A8-4752-86E9-83C60DE097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6937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8370" name="Picture 2" descr="http://himg2.huanqiu.com/attachment2010/2016/0121/08/53/20160121085354478.png"/>
          <p:cNvPicPr>
            <a:picLocks noChangeAspect="1" noChangeArrowheads="1"/>
          </p:cNvPicPr>
          <p:nvPr/>
        </p:nvPicPr>
        <p:blipFill>
          <a:blip r:embed="rId5" cstate="print"/>
          <a:srcRect l="4631" b="1667"/>
          <a:stretch>
            <a:fillRect/>
          </a:stretch>
        </p:blipFill>
        <p:spPr bwMode="auto">
          <a:xfrm>
            <a:off x="467855" y="692696"/>
            <a:ext cx="8208601" cy="4464496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 bwMode="auto">
          <a:xfrm>
            <a:off x="467544" y="5373216"/>
            <a:ext cx="8208912" cy="122413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467544" y="5415607"/>
            <a:ext cx="3024336" cy="49244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5949280"/>
            <a:ext cx="81369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什么原因使得行星绕太阳做如此和谐而有规律的运动？</a:t>
            </a: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1FFC8FD7-BD41-4AD8-9C7E-E46D8B608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072"/>
    </mc:Choice>
    <mc:Fallback xmlns="">
      <p:transition spd="slow" advTm="48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timgsa.baidu.com/timg?image&amp;quality=80&amp;size=b9999_10000&amp;sec=1488456849775&amp;di=d53e5b679edd32d97e46242e83df7ded&amp;imgtype=0&amp;src=http%3A%2F%2Fbolide.lamost.org%2Fpic%2FKepler2Kepler.JKepler.jpg"/>
          <p:cNvPicPr>
            <a:picLocks noChangeAspect="1" noChangeArrowheads="1"/>
          </p:cNvPicPr>
          <p:nvPr/>
        </p:nvPicPr>
        <p:blipFill>
          <a:blip r:embed="rId6" cstate="print"/>
          <a:srcRect b="5792"/>
          <a:stretch>
            <a:fillRect/>
          </a:stretch>
        </p:blipFill>
        <p:spPr bwMode="auto">
          <a:xfrm>
            <a:off x="3464366" y="109816"/>
            <a:ext cx="2365678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81758" y="311021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+mj-lt"/>
                <a:ea typeface="楷体" pitchFamily="49" charset="-122"/>
                <a:cs typeface="Times New Roman" pitchFamily="18" charset="0"/>
              </a:rPr>
              <a:t>Galileo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723294" y="311021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 err="1">
                <a:latin typeface="+mj-lt"/>
                <a:ea typeface="楷体" pitchFamily="49" charset="-122"/>
                <a:cs typeface="Times New Roman" pitchFamily="18" charset="0"/>
              </a:rPr>
              <a:t>Kepler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8" name="Picture 8" descr="https://timgsa.baidu.com/timg?image&amp;quality=80&amp;size=b9999_10000&amp;sec=1488458303804&amp;di=56cf2567b680bb391ced70e1c0bfe39a&amp;imgtype=0&amp;src=http%3A%2F%2Fimg623.ph.126.net%2FesrJ5q5PhRzhGxz-_FwvVw%3D%3D%2F1682094460824914390.jpg"/>
          <p:cNvPicPr>
            <a:picLocks noChangeAspect="1" noChangeArrowheads="1"/>
          </p:cNvPicPr>
          <p:nvPr/>
        </p:nvPicPr>
        <p:blipFill>
          <a:blip r:embed="rId7" cstate="print"/>
          <a:srcRect r="4344" b="7796"/>
          <a:stretch>
            <a:fillRect/>
          </a:stretch>
        </p:blipFill>
        <p:spPr bwMode="auto">
          <a:xfrm>
            <a:off x="467544" y="121649"/>
            <a:ext cx="2507550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589192" y="312545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+mj-lt"/>
                <a:ea typeface="楷体" pitchFamily="49" charset="-122"/>
                <a:cs typeface="Times New Roman" pitchFamily="18" charset="0"/>
              </a:rPr>
              <a:t>Descartes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0" name="Picture 10" descr="https://timgsa.baidu.com/timg?image&amp;quality=80&amp;size=b9999_10000&amp;sec=1489058432&amp;di=efe9356aa6e89ce17d52e2a0df64ee9b&amp;imgtype=jpg&amp;er=1&amp;src=http%3A%2F%2Fwww.baizhan.net%2Fuploads%2Fallimg%2F130822%2F8-130R20941200-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94439" y="3726610"/>
            <a:ext cx="2601497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7232712" y="4714908"/>
            <a:ext cx="553998" cy="142876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2400" b="1" dirty="0">
                <a:latin typeface="+mj-lt"/>
              </a:rPr>
              <a:t>Hooke</a:t>
            </a:r>
            <a:endParaRPr lang="zh-CN" altLang="en-US" sz="2400" b="1" dirty="0">
              <a:latin typeface="+mj-lt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 rot="16200000">
            <a:off x="94004" y="4948398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+mj-lt"/>
                <a:ea typeface="楷体" pitchFamily="49" charset="-122"/>
                <a:cs typeface="Times New Roman" pitchFamily="18" charset="0"/>
              </a:rPr>
              <a:t>Newton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燕尾形箭头 13"/>
          <p:cNvSpPr/>
          <p:nvPr/>
        </p:nvSpPr>
        <p:spPr>
          <a:xfrm>
            <a:off x="2877902" y="320380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燕尾形箭头 14"/>
          <p:cNvSpPr/>
          <p:nvPr/>
        </p:nvSpPr>
        <p:spPr>
          <a:xfrm>
            <a:off x="5857884" y="320211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燕尾形箭头 15"/>
          <p:cNvSpPr/>
          <p:nvPr/>
        </p:nvSpPr>
        <p:spPr>
          <a:xfrm rot="7022664">
            <a:off x="7358082" y="378411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燕尾形箭头 16"/>
          <p:cNvSpPr/>
          <p:nvPr/>
        </p:nvSpPr>
        <p:spPr>
          <a:xfrm rot="10800000">
            <a:off x="4273114" y="521495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2" descr="http://imgsrc.baidu.com/baike/pic/item/96dda144ad345982ca5e210709f431adcaef844b.jpg"/>
          <p:cNvPicPr>
            <a:picLocks noChangeAspect="1" noChangeArrowheads="1"/>
          </p:cNvPicPr>
          <p:nvPr/>
        </p:nvPicPr>
        <p:blipFill>
          <a:blip r:embed="rId9" cstate="print"/>
          <a:srcRect r="1434"/>
          <a:stretch>
            <a:fillRect/>
          </a:stretch>
        </p:blipFill>
        <p:spPr bwMode="auto">
          <a:xfrm>
            <a:off x="6300192" y="116632"/>
            <a:ext cx="2464168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4" descr="http://c.hiphotos.baidu.com/baike/w%3D268/sign=e20201aac0fdfc03e578e4beec3e87a9/ac4bd11373f082027051666b48fbfbedaa641ba6.jpg"/>
          <p:cNvPicPr>
            <a:picLocks noChangeAspect="1" noChangeArrowheads="1"/>
          </p:cNvPicPr>
          <p:nvPr/>
        </p:nvPicPr>
        <p:blipFill>
          <a:blip r:embed="rId10" cstate="print"/>
          <a:srcRect r="7239"/>
          <a:stretch>
            <a:fillRect/>
          </a:stretch>
        </p:blipFill>
        <p:spPr bwMode="auto">
          <a:xfrm>
            <a:off x="4860032" y="3717032"/>
            <a:ext cx="2384680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E351970E-0B15-45C1-9312-2CC5100037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421"/>
    </mc:Choice>
    <mc:Fallback xmlns="">
      <p:transition spd="slow" advTm="219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utoUpdateAnimBg="0"/>
      <p:bldP spid="7" grpId="0" autoUpdateAnimBg="0"/>
      <p:bldP spid="9" grpId="0" autoUpdateAnimBg="0"/>
      <p:bldP spid="11" grpId="0"/>
      <p:bldP spid="13" grpId="0" autoUpdateAnimBg="0"/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 bwMode="auto">
          <a:xfrm>
            <a:off x="107504" y="476672"/>
            <a:ext cx="8892480" cy="21602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107504" y="519063"/>
            <a:ext cx="3024336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504" y="1052736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行星绕太阳运动的轨迹？</a:t>
            </a:r>
          </a:p>
        </p:txBody>
      </p:sp>
      <p:sp>
        <p:nvSpPr>
          <p:cNvPr id="19" name="Text Box 1027"/>
          <p:cNvSpPr txBox="1">
            <a:spLocks noChangeArrowheads="1"/>
          </p:cNvSpPr>
          <p:nvPr/>
        </p:nvSpPr>
        <p:spPr bwMode="auto">
          <a:xfrm>
            <a:off x="3923928" y="1018828"/>
            <a:ext cx="8034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椭圆</a:t>
            </a:r>
          </a:p>
        </p:txBody>
      </p:sp>
      <p:sp>
        <p:nvSpPr>
          <p:cNvPr id="20" name="Text Box 1027"/>
          <p:cNvSpPr txBox="1">
            <a:spLocks noChangeArrowheads="1"/>
          </p:cNvSpPr>
          <p:nvPr/>
        </p:nvSpPr>
        <p:spPr bwMode="auto">
          <a:xfrm>
            <a:off x="4716016" y="1018828"/>
            <a:ext cx="9589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→ 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7504" y="1609636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行星绕太阳匀速圆周运动，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39952" y="1609636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什么力提供向心力？</a:t>
            </a:r>
          </a:p>
        </p:txBody>
      </p:sp>
      <p:sp>
        <p:nvSpPr>
          <p:cNvPr id="23" name="Text Box 1027"/>
          <p:cNvSpPr txBox="1">
            <a:spLocks noChangeArrowheads="1"/>
          </p:cNvSpPr>
          <p:nvPr/>
        </p:nvSpPr>
        <p:spPr bwMode="auto">
          <a:xfrm>
            <a:off x="7020272" y="1556792"/>
            <a:ext cx="1422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太阳引力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504" y="2132856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引力跟哪些因素有关？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7504" y="286380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已知：行星质量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，线速度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，轨道半径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endParaRPr lang="zh-CN" altLang="en-US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54273" name="Object 1"/>
          <p:cNvGraphicFramePr>
            <a:graphicFrameLocks noChangeAspect="1"/>
          </p:cNvGraphicFramePr>
          <p:nvPr/>
        </p:nvGraphicFramePr>
        <p:xfrm>
          <a:off x="284178" y="3413874"/>
          <a:ext cx="1080120" cy="742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03" name="公式" r:id="rId7" imgW="609480" imgH="419040" progId="Equation.3">
                  <p:embed/>
                </p:oleObj>
              </mc:Choice>
              <mc:Fallback>
                <p:oleObj name="公式" r:id="rId7" imgW="609480" imgH="4190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178" y="3413874"/>
                        <a:ext cx="1080120" cy="7426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410616" y="4203510"/>
          <a:ext cx="940138" cy="710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04" name="公式" r:id="rId9" imgW="520560" imgH="393480" progId="Equation.3">
                  <p:embed/>
                </p:oleObj>
              </mc:Choice>
              <mc:Fallback>
                <p:oleObj name="公式" r:id="rId9" imgW="5205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616" y="4203510"/>
                        <a:ext cx="940138" cy="7109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右大括号 30"/>
          <p:cNvSpPr/>
          <p:nvPr/>
        </p:nvSpPr>
        <p:spPr>
          <a:xfrm>
            <a:off x="1403648" y="3723724"/>
            <a:ext cx="108000" cy="936104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燕尾形箭头 32"/>
          <p:cNvSpPr/>
          <p:nvPr/>
        </p:nvSpPr>
        <p:spPr>
          <a:xfrm>
            <a:off x="1684988" y="408376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2075935" y="3788941"/>
          <a:ext cx="1415945" cy="7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05" name="公式" r:id="rId11" imgW="749160" imgH="419040" progId="Equation.3">
                  <p:embed/>
                </p:oleObj>
              </mc:Choice>
              <mc:Fallback>
                <p:oleObj name="公式" r:id="rId11" imgW="7491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5935" y="3788941"/>
                        <a:ext cx="1415945" cy="792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1224862" y="4880046"/>
          <a:ext cx="826858" cy="737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06" name="公式" r:id="rId13" imgW="469800" imgH="419040" progId="Equation.3">
                  <p:embed/>
                </p:oleObj>
              </mc:Choice>
              <mc:Fallback>
                <p:oleObj name="公式" r:id="rId13" imgW="46980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4862" y="4880046"/>
                        <a:ext cx="826858" cy="7377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右大括号 34"/>
          <p:cNvSpPr/>
          <p:nvPr/>
        </p:nvSpPr>
        <p:spPr>
          <a:xfrm>
            <a:off x="3491880" y="4004319"/>
            <a:ext cx="108000" cy="1368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燕尾形箭头 35"/>
          <p:cNvSpPr/>
          <p:nvPr/>
        </p:nvSpPr>
        <p:spPr>
          <a:xfrm>
            <a:off x="2183068" y="515644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燕尾形箭头 41"/>
          <p:cNvSpPr/>
          <p:nvPr/>
        </p:nvSpPr>
        <p:spPr>
          <a:xfrm>
            <a:off x="3707904" y="4580383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2522984" y="4902355"/>
          <a:ext cx="916421" cy="7371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07" name="公式" r:id="rId15" imgW="520560" imgH="419040" progId="Equation.3">
                  <p:embed/>
                </p:oleObj>
              </mc:Choice>
              <mc:Fallback>
                <p:oleObj name="公式" r:id="rId15" imgW="52056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2984" y="4902355"/>
                        <a:ext cx="916421" cy="7371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8" name="Object 6"/>
          <p:cNvGraphicFramePr>
            <a:graphicFrameLocks noChangeAspect="1"/>
          </p:cNvGraphicFramePr>
          <p:nvPr/>
        </p:nvGraphicFramePr>
        <p:xfrm>
          <a:off x="4088259" y="4325536"/>
          <a:ext cx="1419845" cy="698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08" name="公式" r:id="rId17" imgW="799920" imgH="393480" progId="Equation.3">
                  <p:embed/>
                </p:oleObj>
              </mc:Choice>
              <mc:Fallback>
                <p:oleObj name="公式" r:id="rId17" imgW="79992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8259" y="4325536"/>
                        <a:ext cx="1419845" cy="6985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燕尾形箭头 42"/>
          <p:cNvSpPr/>
          <p:nvPr/>
        </p:nvSpPr>
        <p:spPr>
          <a:xfrm>
            <a:off x="5580112" y="457832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4" name="Object 6"/>
          <p:cNvGraphicFramePr>
            <a:graphicFrameLocks noChangeAspect="1"/>
          </p:cNvGraphicFramePr>
          <p:nvPr/>
        </p:nvGraphicFramePr>
        <p:xfrm>
          <a:off x="5968616" y="4330418"/>
          <a:ext cx="864096" cy="704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09" name="公式" r:id="rId19" imgW="482400" imgH="393480" progId="Equation.3">
                  <p:embed/>
                </p:oleObj>
              </mc:Choice>
              <mc:Fallback>
                <p:oleObj name="公式" r:id="rId19" imgW="48240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8616" y="4330418"/>
                        <a:ext cx="864096" cy="7045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0" name="Object 8"/>
          <p:cNvGraphicFramePr>
            <a:graphicFrameLocks noChangeAspect="1"/>
          </p:cNvGraphicFramePr>
          <p:nvPr/>
        </p:nvGraphicFramePr>
        <p:xfrm>
          <a:off x="5970626" y="5193455"/>
          <a:ext cx="905630" cy="683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10" name="公式" r:id="rId21" imgW="520560" imgH="393480" progId="Equation.3">
                  <p:embed/>
                </p:oleObj>
              </mc:Choice>
              <mc:Fallback>
                <p:oleObj name="公式" r:id="rId21" imgW="52056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0626" y="5193455"/>
                        <a:ext cx="905630" cy="6838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右大括号 59"/>
          <p:cNvSpPr/>
          <p:nvPr/>
        </p:nvSpPr>
        <p:spPr>
          <a:xfrm>
            <a:off x="6876256" y="4652391"/>
            <a:ext cx="108000" cy="936104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燕尾形箭头 60"/>
          <p:cNvSpPr/>
          <p:nvPr/>
        </p:nvSpPr>
        <p:spPr>
          <a:xfrm>
            <a:off x="7092280" y="5012431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4281" name="Object 9"/>
          <p:cNvGraphicFramePr>
            <a:graphicFrameLocks noChangeAspect="1"/>
          </p:cNvGraphicFramePr>
          <p:nvPr/>
        </p:nvGraphicFramePr>
        <p:xfrm>
          <a:off x="7452320" y="4797152"/>
          <a:ext cx="1044450" cy="673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11" name="公式" r:id="rId23" imgW="609480" imgH="393480" progId="Equation.3">
                  <p:embed/>
                </p:oleObj>
              </mc:Choice>
              <mc:Fallback>
                <p:oleObj name="公式" r:id="rId23" imgW="60948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2320" y="4797152"/>
                        <a:ext cx="1044450" cy="673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燕尾形箭头 61"/>
          <p:cNvSpPr/>
          <p:nvPr/>
        </p:nvSpPr>
        <p:spPr>
          <a:xfrm rot="5400000">
            <a:off x="7776360" y="5480479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7308304" y="5844614"/>
            <a:ext cx="1296144" cy="703429"/>
            <a:chOff x="7351848" y="5844614"/>
            <a:chExt cx="1296144" cy="703429"/>
          </a:xfrm>
        </p:grpSpPr>
        <p:graphicFrame>
          <p:nvGraphicFramePr>
            <p:cNvPr id="54282" name="Object 10"/>
            <p:cNvGraphicFramePr>
              <a:graphicFrameLocks noChangeAspect="1"/>
            </p:cNvGraphicFramePr>
            <p:nvPr/>
          </p:nvGraphicFramePr>
          <p:xfrm>
            <a:off x="7351848" y="5844614"/>
            <a:ext cx="1296144" cy="7034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12" name="公式" r:id="rId25" imgW="723600" imgH="393480" progId="Equation.3">
                    <p:embed/>
                  </p:oleObj>
                </mc:Choice>
                <mc:Fallback>
                  <p:oleObj name="公式" r:id="rId25" imgW="723600" imgH="39348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51848" y="5844614"/>
                          <a:ext cx="1296144" cy="7034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" name="矩形 62"/>
            <p:cNvSpPr/>
            <p:nvPr/>
          </p:nvSpPr>
          <p:spPr>
            <a:xfrm>
              <a:off x="7367612" y="5851872"/>
              <a:ext cx="1260000" cy="68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5" name="任意多边形 64"/>
          <p:cNvSpPr/>
          <p:nvPr/>
        </p:nvSpPr>
        <p:spPr>
          <a:xfrm>
            <a:off x="2794000" y="3861048"/>
            <a:ext cx="693420" cy="792000"/>
          </a:xfrm>
          <a:custGeom>
            <a:avLst/>
            <a:gdLst>
              <a:gd name="connsiteX0" fmla="*/ 574040 w 693420"/>
              <a:gd name="connsiteY0" fmla="*/ 27940 h 855980"/>
              <a:gd name="connsiteX1" fmla="*/ 497840 w 693420"/>
              <a:gd name="connsiteY1" fmla="*/ 73660 h 855980"/>
              <a:gd name="connsiteX2" fmla="*/ 497840 w 693420"/>
              <a:gd name="connsiteY2" fmla="*/ 347980 h 855980"/>
              <a:gd name="connsiteX3" fmla="*/ 71120 w 693420"/>
              <a:gd name="connsiteY3" fmla="*/ 469900 h 855980"/>
              <a:gd name="connsiteX4" fmla="*/ 71120 w 693420"/>
              <a:gd name="connsiteY4" fmla="*/ 820420 h 855980"/>
              <a:gd name="connsiteX5" fmla="*/ 497840 w 693420"/>
              <a:gd name="connsiteY5" fmla="*/ 683260 h 855980"/>
              <a:gd name="connsiteX6" fmla="*/ 680720 w 693420"/>
              <a:gd name="connsiteY6" fmla="*/ 241300 h 855980"/>
              <a:gd name="connsiteX7" fmla="*/ 574040 w 693420"/>
              <a:gd name="connsiteY7" fmla="*/ 27940 h 85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3420" h="855980">
                <a:moveTo>
                  <a:pt x="574040" y="27940"/>
                </a:moveTo>
                <a:cubicBezTo>
                  <a:pt x="543560" y="0"/>
                  <a:pt x="510540" y="20320"/>
                  <a:pt x="497840" y="73660"/>
                </a:cubicBezTo>
                <a:cubicBezTo>
                  <a:pt x="485140" y="127000"/>
                  <a:pt x="568960" y="281940"/>
                  <a:pt x="497840" y="347980"/>
                </a:cubicBezTo>
                <a:cubicBezTo>
                  <a:pt x="426720" y="414020"/>
                  <a:pt x="142240" y="391160"/>
                  <a:pt x="71120" y="469900"/>
                </a:cubicBezTo>
                <a:cubicBezTo>
                  <a:pt x="0" y="548640"/>
                  <a:pt x="0" y="784860"/>
                  <a:pt x="71120" y="820420"/>
                </a:cubicBezTo>
                <a:cubicBezTo>
                  <a:pt x="142240" y="855980"/>
                  <a:pt x="396240" y="779780"/>
                  <a:pt x="497840" y="683260"/>
                </a:cubicBezTo>
                <a:cubicBezTo>
                  <a:pt x="599440" y="586740"/>
                  <a:pt x="668020" y="353060"/>
                  <a:pt x="680720" y="241300"/>
                </a:cubicBezTo>
                <a:cubicBezTo>
                  <a:pt x="693420" y="129540"/>
                  <a:pt x="604520" y="55880"/>
                  <a:pt x="574040" y="27940"/>
                </a:cubicBezTo>
                <a:close/>
              </a:path>
            </a:pathLst>
          </a:cu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4561114" y="4476462"/>
            <a:ext cx="612000" cy="360040"/>
          </a:xfrm>
          <a:prstGeom prst="ellipse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63"/>
          <p:cNvSpPr/>
          <p:nvPr/>
        </p:nvSpPr>
        <p:spPr>
          <a:xfrm>
            <a:off x="7812360" y="6021288"/>
            <a:ext cx="216000" cy="360040"/>
          </a:xfrm>
          <a:prstGeom prst="ellipse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9" name="组合 68"/>
          <p:cNvGrpSpPr/>
          <p:nvPr/>
        </p:nvGrpSpPr>
        <p:grpSpPr>
          <a:xfrm>
            <a:off x="6631768" y="2708175"/>
            <a:ext cx="2332720" cy="1944000"/>
            <a:chOff x="6631768" y="2708175"/>
            <a:chExt cx="2332720" cy="1944000"/>
          </a:xfrm>
        </p:grpSpPr>
        <p:grpSp>
          <p:nvGrpSpPr>
            <p:cNvPr id="55" name="组合 54"/>
            <p:cNvGrpSpPr>
              <a:grpSpLocks noChangeAspect="1"/>
            </p:cNvGrpSpPr>
            <p:nvPr/>
          </p:nvGrpSpPr>
          <p:grpSpPr>
            <a:xfrm>
              <a:off x="6908569" y="2708175"/>
              <a:ext cx="2055919" cy="1944000"/>
              <a:chOff x="6994872" y="3140968"/>
              <a:chExt cx="1789408" cy="1692000"/>
            </a:xfrm>
          </p:grpSpPr>
          <p:cxnSp>
            <p:nvCxnSpPr>
              <p:cNvPr id="50" name="直接连接符 49"/>
              <p:cNvCxnSpPr/>
              <p:nvPr/>
            </p:nvCxnSpPr>
            <p:spPr>
              <a:xfrm flipV="1">
                <a:off x="7092376" y="3983856"/>
                <a:ext cx="86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组合 42"/>
              <p:cNvGrpSpPr>
                <a:grpSpLocks noChangeAspect="1"/>
              </p:cNvGrpSpPr>
              <p:nvPr/>
            </p:nvGrpSpPr>
            <p:grpSpPr>
              <a:xfrm>
                <a:off x="7092280" y="3140968"/>
                <a:ext cx="1692000" cy="1692000"/>
                <a:chOff x="928662" y="3571875"/>
                <a:chExt cx="1767000" cy="1767008"/>
              </a:xfrm>
            </p:grpSpPr>
            <p:sp>
              <p:nvSpPr>
                <p:cNvPr id="46" name="椭圆 45"/>
                <p:cNvSpPr/>
                <p:nvPr/>
              </p:nvSpPr>
              <p:spPr>
                <a:xfrm>
                  <a:off x="928662" y="3571875"/>
                  <a:ext cx="1767000" cy="1767008"/>
                </a:xfrm>
                <a:prstGeom prst="ellipse">
                  <a:avLst/>
                </a:prstGeom>
                <a:noFill/>
                <a:ln w="285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7" name="椭圆 46"/>
                <p:cNvSpPr>
                  <a:spLocks noChangeAspect="1"/>
                </p:cNvSpPr>
                <p:nvPr/>
              </p:nvSpPr>
              <p:spPr>
                <a:xfrm>
                  <a:off x="1620718" y="4272136"/>
                  <a:ext cx="360000" cy="360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8" name="Rectangle 3"/>
                <p:cNvSpPr txBox="1">
                  <a:spLocks noRot="1" noChangeArrowheads="1"/>
                </p:cNvSpPr>
                <p:nvPr/>
              </p:nvSpPr>
              <p:spPr>
                <a:xfrm>
                  <a:off x="2009127" y="4262840"/>
                  <a:ext cx="424728" cy="335036"/>
                </a:xfrm>
                <a:prstGeom prst="rect">
                  <a:avLst/>
                </a:prstGeom>
                <a:noFill/>
              </p:spPr>
              <p:txBody>
                <a:bodyPr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25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altLang="zh-CN" sz="1600" b="1" i="1" u="none" strike="noStrike" kern="1200" cap="none" spc="0" normalizeH="0" baseline="0" noProof="0" dirty="0">
                      <a:ln>
                        <a:noFill/>
                      </a:ln>
                      <a:uLnTx/>
                      <a:uFillTx/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kumimoji="0" lang="zh-CN" altLang="en-US" sz="1600" b="1" i="1" u="none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cs typeface="Times New Roman" pitchFamily="18" charset="0"/>
                    <a:hlinkClick r:id="rId27" action="ppaction://hlinkfile"/>
                  </a:endParaRPr>
                </a:p>
              </p:txBody>
            </p:sp>
          </p:grpSp>
          <p:sp>
            <p:nvSpPr>
              <p:cNvPr id="49" name="椭圆 48"/>
              <p:cNvSpPr>
                <a:spLocks noChangeAspect="1"/>
              </p:cNvSpPr>
              <p:nvPr/>
            </p:nvSpPr>
            <p:spPr>
              <a:xfrm>
                <a:off x="6994872" y="3891663"/>
                <a:ext cx="180000" cy="1800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6" name="矩形 65"/>
            <p:cNvSpPr/>
            <p:nvPr/>
          </p:nvSpPr>
          <p:spPr>
            <a:xfrm>
              <a:off x="6631768" y="3378764"/>
              <a:ext cx="34496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endParaRPr lang="zh-CN" altLang="en-US" sz="1600" dirty="0"/>
            </a:p>
          </p:txBody>
        </p:sp>
        <p:sp>
          <p:nvSpPr>
            <p:cNvPr id="68" name="矩形 67"/>
            <p:cNvSpPr/>
            <p:nvPr/>
          </p:nvSpPr>
          <p:spPr>
            <a:xfrm>
              <a:off x="7308304" y="3717032"/>
              <a:ext cx="26481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endParaRPr lang="zh-CN" altLang="en-US" sz="1600" dirty="0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7510033" y="3284239"/>
            <a:ext cx="546543" cy="416177"/>
            <a:chOff x="7174872" y="3588887"/>
            <a:chExt cx="546543" cy="416177"/>
          </a:xfrm>
        </p:grpSpPr>
        <p:cxnSp>
          <p:nvCxnSpPr>
            <p:cNvPr id="58" name="直接箭头连接符 57"/>
            <p:cNvCxnSpPr/>
            <p:nvPr/>
          </p:nvCxnSpPr>
          <p:spPr>
            <a:xfrm>
              <a:off x="7174872" y="3984956"/>
              <a:ext cx="288000" cy="0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3"/>
            <p:cNvSpPr txBox="1">
              <a:spLocks noRot="1" noChangeArrowheads="1"/>
            </p:cNvSpPr>
            <p:nvPr/>
          </p:nvSpPr>
          <p:spPr>
            <a:xfrm>
              <a:off x="7181180" y="3588887"/>
              <a:ext cx="540235" cy="416177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uLnTx/>
                  <a:uFillTx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’</a:t>
              </a:r>
              <a:endParaRPr kumimoji="0" lang="zh-CN" alt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  <a:hlinkClick r:id="rId27" action="ppaction://hlinkfile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7124593" y="3284239"/>
            <a:ext cx="546543" cy="416177"/>
            <a:chOff x="7174872" y="3588887"/>
            <a:chExt cx="546543" cy="416177"/>
          </a:xfrm>
        </p:grpSpPr>
        <p:cxnSp>
          <p:nvCxnSpPr>
            <p:cNvPr id="53" name="直接箭头连接符 52"/>
            <p:cNvCxnSpPr/>
            <p:nvPr/>
          </p:nvCxnSpPr>
          <p:spPr>
            <a:xfrm>
              <a:off x="7174872" y="3984956"/>
              <a:ext cx="288000" cy="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3"/>
            <p:cNvSpPr txBox="1">
              <a:spLocks noRot="1" noChangeArrowheads="1"/>
            </p:cNvSpPr>
            <p:nvPr/>
          </p:nvSpPr>
          <p:spPr>
            <a:xfrm>
              <a:off x="7181180" y="3588887"/>
              <a:ext cx="540235" cy="416177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uLnTx/>
                  <a:uFillTx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zh-CN" alt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Times New Roman" pitchFamily="18" charset="0"/>
                <a:cs typeface="Times New Roman" pitchFamily="18" charset="0"/>
                <a:hlinkClick r:id="rId27" action="ppaction://hlinkfile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241027C-0AE7-4C0C-BCE8-495EE6DCD7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649"/>
    </mc:Choice>
    <mc:Fallback xmlns="">
      <p:transition spd="slow" advTm="3146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6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 animBg="1"/>
      <p:bldP spid="17" grpId="0"/>
      <p:bldP spid="19" grpId="0" autoUpdateAnimBg="0"/>
      <p:bldP spid="20" grpId="0" autoUpdateAnimBg="0"/>
      <p:bldP spid="23" grpId="0" autoUpdateAnimBg="0"/>
      <p:bldP spid="31" grpId="0" animBg="1"/>
      <p:bldP spid="33" grpId="0" animBg="1"/>
      <p:bldP spid="35" grpId="0" animBg="1"/>
      <p:bldP spid="36" grpId="0" animBg="1"/>
      <p:bldP spid="42" grpId="0" animBg="1"/>
      <p:bldP spid="43" grpId="0" animBg="1"/>
      <p:bldP spid="60" grpId="0" animBg="1"/>
      <p:bldP spid="61" grpId="0" animBg="1"/>
      <p:bldP spid="62" grpId="0" animBg="1"/>
      <p:bldP spid="65" grpId="0" animBg="1"/>
      <p:bldP spid="65" grpId="1" animBg="1"/>
      <p:bldP spid="51" grpId="0" animBg="1"/>
      <p:bldP spid="51" grpId="1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18722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月地检验</a:t>
            </a:r>
          </a:p>
        </p:txBody>
      </p:sp>
      <p:pic>
        <p:nvPicPr>
          <p:cNvPr id="77826" name="Picture 2" descr="https://timgsa.baidu.com/timg?image&amp;quality=80&amp;size=b9999_10000&amp;sec=1489132964651&amp;di=eb5ddc004fea7d38dafec2eab09761fc&amp;imgtype=0&amp;src=http%3A%2F%2Fimgs.focus.cn%2Fupload%2Fqqhe%2F20241%2Fa_202408179.jpg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-32" y="1628800"/>
            <a:ext cx="4344007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28" name="Picture 4" descr="https://timgsa.baidu.com/timg?image&amp;quality=80&amp;size=b9999_10000&amp;sec=1489133552701&amp;di=60805291174c56703774dcded740ae41&amp;imgtype=0&amp;src=http%3A%2F%2Fwww.51wendang.com%2Fpic%2F2935e2e1b3a9526a945813a5%2F4-810-jpg_6-1080-0-0-1080.jpg"/>
          <p:cNvPicPr>
            <a:picLocks noChangeAspect="1" noChangeArrowheads="1"/>
          </p:cNvPicPr>
          <p:nvPr/>
        </p:nvPicPr>
        <p:blipFill>
          <a:blip r:embed="rId7" cstate="print"/>
          <a:srcRect l="7836" t="11941" r="14925" b="11940"/>
          <a:stretch>
            <a:fillRect/>
          </a:stretch>
        </p:blipFill>
        <p:spPr bwMode="auto">
          <a:xfrm>
            <a:off x="4344860" y="1628800"/>
            <a:ext cx="487061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084168" y="5445224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天上的力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1640" y="5445224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人间的力</a:t>
            </a:r>
          </a:p>
        </p:txBody>
      </p:sp>
      <p:sp>
        <p:nvSpPr>
          <p:cNvPr id="8" name="左右箭头 7"/>
          <p:cNvSpPr/>
          <p:nvPr/>
        </p:nvSpPr>
        <p:spPr>
          <a:xfrm>
            <a:off x="2904930" y="5506346"/>
            <a:ext cx="3096344" cy="288032"/>
          </a:xfrm>
          <a:prstGeom prst="left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43955790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67944" y="5157192"/>
            <a:ext cx="1008112" cy="1008112"/>
          </a:xfrm>
          <a:prstGeom prst="rect">
            <a:avLst/>
          </a:prstGeom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A37510D3-670F-4AD4-840C-CE71361354C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10"/>
    </mc:Choice>
    <mc:Fallback xmlns="">
      <p:transition spd="slow" advTm="663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/>
      <p:bldP spid="6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s://timgsa.baidu.com/timg?image&amp;quality=80&amp;size=b9999_10000&amp;sec=1489638238037&amp;di=e427890f73218f604eb0d23db2debf06&amp;imgtype=0&amp;src=http%3A%2F%2Fpic29.photophoto.cn%2F20131018%2F0011024044756817_b.jpg"/>
          <p:cNvPicPr>
            <a:picLocks noChangeAspect="1" noChangeArrowheads="1"/>
          </p:cNvPicPr>
          <p:nvPr/>
        </p:nvPicPr>
        <p:blipFill>
          <a:blip r:embed="rId6" cstate="print"/>
          <a:srcRect b="1765"/>
          <a:stretch>
            <a:fillRect/>
          </a:stretch>
        </p:blipFill>
        <p:spPr bwMode="auto">
          <a:xfrm>
            <a:off x="1475656" y="2010613"/>
            <a:ext cx="2304256" cy="2637729"/>
          </a:xfrm>
          <a:prstGeom prst="rect">
            <a:avLst/>
          </a:prstGeom>
          <a:noFill/>
        </p:spPr>
      </p:pic>
      <p:sp>
        <p:nvSpPr>
          <p:cNvPr id="31" name="任意多边形 30"/>
          <p:cNvSpPr/>
          <p:nvPr/>
        </p:nvSpPr>
        <p:spPr>
          <a:xfrm>
            <a:off x="3020083" y="2206112"/>
            <a:ext cx="2155372" cy="2300514"/>
          </a:xfrm>
          <a:custGeom>
            <a:avLst/>
            <a:gdLst>
              <a:gd name="connsiteX0" fmla="*/ 0 w 2155372"/>
              <a:gd name="connsiteY0" fmla="*/ 36286 h 2300514"/>
              <a:gd name="connsiteX1" fmla="*/ 620486 w 2155372"/>
              <a:gd name="connsiteY1" fmla="*/ 58057 h 2300514"/>
              <a:gd name="connsiteX2" fmla="*/ 1045029 w 2155372"/>
              <a:gd name="connsiteY2" fmla="*/ 384629 h 2300514"/>
              <a:gd name="connsiteX3" fmla="*/ 1491343 w 2155372"/>
              <a:gd name="connsiteY3" fmla="*/ 972457 h 2300514"/>
              <a:gd name="connsiteX4" fmla="*/ 1981200 w 2155372"/>
              <a:gd name="connsiteY4" fmla="*/ 1799771 h 2300514"/>
              <a:gd name="connsiteX5" fmla="*/ 2155372 w 2155372"/>
              <a:gd name="connsiteY5" fmla="*/ 2300514 h 2300514"/>
              <a:gd name="connsiteX6" fmla="*/ 2155372 w 2155372"/>
              <a:gd name="connsiteY6" fmla="*/ 2300514 h 2300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5372" h="2300514">
                <a:moveTo>
                  <a:pt x="0" y="36286"/>
                </a:moveTo>
                <a:cubicBezTo>
                  <a:pt x="223157" y="18143"/>
                  <a:pt x="446315" y="0"/>
                  <a:pt x="620486" y="58057"/>
                </a:cubicBezTo>
                <a:cubicBezTo>
                  <a:pt x="794657" y="116114"/>
                  <a:pt x="899886" y="232229"/>
                  <a:pt x="1045029" y="384629"/>
                </a:cubicBezTo>
                <a:cubicBezTo>
                  <a:pt x="1190172" y="537029"/>
                  <a:pt x="1335315" y="736600"/>
                  <a:pt x="1491343" y="972457"/>
                </a:cubicBezTo>
                <a:cubicBezTo>
                  <a:pt x="1647372" y="1208314"/>
                  <a:pt x="1870529" y="1578428"/>
                  <a:pt x="1981200" y="1799771"/>
                </a:cubicBezTo>
                <a:cubicBezTo>
                  <a:pt x="2091871" y="2021114"/>
                  <a:pt x="2155372" y="2300514"/>
                  <a:pt x="2155372" y="2300514"/>
                </a:cubicBezTo>
                <a:lnTo>
                  <a:pt x="2155372" y="2300514"/>
                </a:lnTo>
              </a:path>
            </a:pathLst>
          </a:custGeom>
          <a:ln w="158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17"/>
          <p:cNvGrpSpPr/>
          <p:nvPr/>
        </p:nvGrpSpPr>
        <p:grpSpPr>
          <a:xfrm rot="16200000">
            <a:off x="5021712" y="1611144"/>
            <a:ext cx="72000" cy="6156000"/>
            <a:chOff x="609600" y="1535113"/>
            <a:chExt cx="323850" cy="3571875"/>
          </a:xfrm>
        </p:grpSpPr>
        <p:sp>
          <p:nvSpPr>
            <p:cNvPr id="13" name="Line 2"/>
            <p:cNvSpPr>
              <a:spLocks noChangeShapeType="1"/>
            </p:cNvSpPr>
            <p:nvPr/>
          </p:nvSpPr>
          <p:spPr bwMode="auto">
            <a:xfrm>
              <a:off x="933450" y="1535113"/>
              <a:ext cx="0" cy="350520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 flipH="1">
              <a:off x="609600" y="16525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 flipH="1">
              <a:off x="609600" y="18684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H="1">
              <a:off x="609600" y="20843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 flipH="1">
              <a:off x="609600" y="23002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609600" y="25161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>
              <a:off x="609600" y="27320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 flipH="1">
              <a:off x="609600" y="29479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 flipH="1">
              <a:off x="609600" y="31638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 flipH="1">
              <a:off x="609600" y="33797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 flipH="1">
              <a:off x="609600" y="35956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 flipH="1">
              <a:off x="609600" y="38115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 flipH="1">
              <a:off x="609600" y="40274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 flipH="1">
              <a:off x="609600" y="42433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7"/>
            <p:cNvSpPr>
              <a:spLocks noChangeShapeType="1"/>
            </p:cNvSpPr>
            <p:nvPr/>
          </p:nvSpPr>
          <p:spPr bwMode="auto">
            <a:xfrm flipH="1">
              <a:off x="609600" y="44592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8"/>
            <p:cNvSpPr>
              <a:spLocks noChangeShapeType="1"/>
            </p:cNvSpPr>
            <p:nvPr/>
          </p:nvSpPr>
          <p:spPr bwMode="auto">
            <a:xfrm flipH="1">
              <a:off x="609600" y="46751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19"/>
            <p:cNvSpPr>
              <a:spLocks noChangeShapeType="1"/>
            </p:cNvSpPr>
            <p:nvPr/>
          </p:nvSpPr>
          <p:spPr bwMode="auto">
            <a:xfrm flipH="1">
              <a:off x="609600" y="48910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2" name="图片 1" descr="u=3785736198,2208960489&amp;fm=23&amp;gp=0.jpg"/>
          <p:cNvPicPr>
            <a:picLocks noChangeAspect="1"/>
          </p:cNvPicPr>
          <p:nvPr/>
        </p:nvPicPr>
        <p:blipFill>
          <a:blip r:embed="rId7" cstate="print"/>
          <a:srcRect l="2737" t="2500" r="1459" b="2499"/>
          <a:stretch>
            <a:fillRect/>
          </a:stretch>
        </p:blipFill>
        <p:spPr>
          <a:xfrm>
            <a:off x="2772416" y="2099849"/>
            <a:ext cx="232106" cy="252000"/>
          </a:xfrm>
          <a:prstGeom prst="ellipse">
            <a:avLst/>
          </a:prstGeom>
        </p:spPr>
      </p:pic>
      <p:sp>
        <p:nvSpPr>
          <p:cNvPr id="36" name="任意多边形 35"/>
          <p:cNvSpPr/>
          <p:nvPr/>
        </p:nvSpPr>
        <p:spPr>
          <a:xfrm>
            <a:off x="3041855" y="2153497"/>
            <a:ext cx="4702628" cy="2364015"/>
          </a:xfrm>
          <a:custGeom>
            <a:avLst/>
            <a:gdLst>
              <a:gd name="connsiteX0" fmla="*/ 0 w 4702628"/>
              <a:gd name="connsiteY0" fmla="*/ 67129 h 2364015"/>
              <a:gd name="connsiteX1" fmla="*/ 2111828 w 4702628"/>
              <a:gd name="connsiteY1" fmla="*/ 99786 h 2364015"/>
              <a:gd name="connsiteX2" fmla="*/ 3189514 w 4702628"/>
              <a:gd name="connsiteY2" fmla="*/ 665844 h 2364015"/>
              <a:gd name="connsiteX3" fmla="*/ 4702628 w 4702628"/>
              <a:gd name="connsiteY3" fmla="*/ 2364015 h 236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02628" h="2364015">
                <a:moveTo>
                  <a:pt x="0" y="67129"/>
                </a:moveTo>
                <a:cubicBezTo>
                  <a:pt x="790121" y="33564"/>
                  <a:pt x="1580242" y="0"/>
                  <a:pt x="2111828" y="99786"/>
                </a:cubicBezTo>
                <a:cubicBezTo>
                  <a:pt x="2643414" y="199572"/>
                  <a:pt x="2757714" y="288473"/>
                  <a:pt x="3189514" y="665844"/>
                </a:cubicBezTo>
                <a:cubicBezTo>
                  <a:pt x="3621314" y="1043215"/>
                  <a:pt x="4161971" y="1703615"/>
                  <a:pt x="4702628" y="2364015"/>
                </a:cubicBezTo>
              </a:path>
            </a:pathLst>
          </a:custGeom>
          <a:ln w="15875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" name="图片 36" descr="u=3785736198,2208960489&amp;fm=23&amp;gp=0.jpg"/>
          <p:cNvPicPr>
            <a:picLocks noChangeAspect="1"/>
          </p:cNvPicPr>
          <p:nvPr/>
        </p:nvPicPr>
        <p:blipFill>
          <a:blip r:embed="rId7" cstate="print"/>
          <a:srcRect l="2737" t="2500" r="1459" b="2499"/>
          <a:stretch>
            <a:fillRect/>
          </a:stretch>
        </p:blipFill>
        <p:spPr>
          <a:xfrm>
            <a:off x="2782686" y="2110727"/>
            <a:ext cx="232106" cy="252000"/>
          </a:xfrm>
          <a:prstGeom prst="ellipse">
            <a:avLst/>
          </a:prstGeom>
        </p:spPr>
      </p:pic>
      <p:pic>
        <p:nvPicPr>
          <p:cNvPr id="38" name="图片 37" descr="u=3785736198,2208960489&amp;fm=23&amp;gp=0.jpg"/>
          <p:cNvPicPr>
            <a:picLocks noChangeAspect="1"/>
          </p:cNvPicPr>
          <p:nvPr/>
        </p:nvPicPr>
        <p:blipFill>
          <a:blip r:embed="rId7" cstate="print"/>
          <a:srcRect l="2737" t="2500" r="1459" b="2499"/>
          <a:stretch>
            <a:fillRect/>
          </a:stretch>
        </p:blipFill>
        <p:spPr>
          <a:xfrm>
            <a:off x="2782686" y="2096925"/>
            <a:ext cx="232106" cy="252000"/>
          </a:xfrm>
          <a:prstGeom prst="ellipse">
            <a:avLst/>
          </a:prstGeom>
        </p:spPr>
      </p:pic>
      <p:sp>
        <p:nvSpPr>
          <p:cNvPr id="44" name="任意多边形 43"/>
          <p:cNvSpPr/>
          <p:nvPr/>
        </p:nvSpPr>
        <p:spPr>
          <a:xfrm>
            <a:off x="3026229" y="2190971"/>
            <a:ext cx="6139542" cy="1137557"/>
          </a:xfrm>
          <a:custGeom>
            <a:avLst/>
            <a:gdLst>
              <a:gd name="connsiteX0" fmla="*/ 0 w 6139542"/>
              <a:gd name="connsiteY0" fmla="*/ 38100 h 1137557"/>
              <a:gd name="connsiteX1" fmla="*/ 1948542 w 6139542"/>
              <a:gd name="connsiteY1" fmla="*/ 16329 h 1137557"/>
              <a:gd name="connsiteX2" fmla="*/ 3624942 w 6139542"/>
              <a:gd name="connsiteY2" fmla="*/ 136072 h 1137557"/>
              <a:gd name="connsiteX3" fmla="*/ 4680857 w 6139542"/>
              <a:gd name="connsiteY3" fmla="*/ 440872 h 1137557"/>
              <a:gd name="connsiteX4" fmla="*/ 6139542 w 6139542"/>
              <a:gd name="connsiteY4" fmla="*/ 1137557 h 1137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9542" h="1137557">
                <a:moveTo>
                  <a:pt x="0" y="38100"/>
                </a:moveTo>
                <a:cubicBezTo>
                  <a:pt x="672192" y="19050"/>
                  <a:pt x="1344385" y="0"/>
                  <a:pt x="1948542" y="16329"/>
                </a:cubicBezTo>
                <a:cubicBezTo>
                  <a:pt x="2552699" y="32658"/>
                  <a:pt x="3169556" y="65315"/>
                  <a:pt x="3624942" y="136072"/>
                </a:cubicBezTo>
                <a:cubicBezTo>
                  <a:pt x="4080328" y="206829"/>
                  <a:pt x="4261757" y="273958"/>
                  <a:pt x="4680857" y="440872"/>
                </a:cubicBezTo>
                <a:cubicBezTo>
                  <a:pt x="5099957" y="607786"/>
                  <a:pt x="5619749" y="872671"/>
                  <a:pt x="6139542" y="1137557"/>
                </a:cubicBezTo>
              </a:path>
            </a:pathLst>
          </a:custGeom>
          <a:ln w="158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1D6EE63D-B328-4A66-BBD8-4BD1CCE287B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09"/>
    </mc:Choice>
    <mc:Fallback xmlns="">
      <p:transition spd="slow" advTm="34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C 0.01233 0.00139 0.05243 -0.00255 0.07414 0.00833 C 0.09584 0.01921 0.10678 0.02754 0.13021 0.06551 C 0.15365 0.10347 0.19532 0.19236 0.21459 0.2368 C 0.23386 0.28125 0.23924 0.31227 0.24566 0.33217 " pathEditMode="relative" rAng="0" ptsTypes="aaaaa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00" y="1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C 0.06875 -0.00347 0.13681 -0.00671 0.18889 1.48148E-6 C 0.24097 0.00671 0.27535 0.01412 0.31233 0.04004 C 0.34931 0.06597 0.38108 0.11551 0.41111 0.15579 C 0.4408 0.19606 0.47344 0.25116 0.49201 0.28125 C 0.51059 0.31134 0.51649 0.32523 0.52292 0.3368 " pathEditMode="relative" rAng="0" ptsTypes="aaaaaa">
                                      <p:cBhvr>
                                        <p:cTn id="3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00" y="1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023 C 0.10191 -0.00185 0.20399 -0.00347 0.27482 0.00023 C 0.34566 0.00416 0.38454 0.01412 0.42482 0.02384 C 0.4651 0.03379 0.47083 0.03379 0.51649 0.05926 C 0.56215 0.08472 0.6309 0.13055 0.69982 0.17685 " pathEditMode="relative" rAng="0" ptsTypes="aaaaA">
                                      <p:cBhvr>
                                        <p:cTn id="4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1" grpId="0" animBg="1"/>
      <p:bldP spid="36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643063" y="981223"/>
            <a:ext cx="5472112" cy="5472113"/>
          </a:xfrm>
          <a:prstGeom prst="ellipse">
            <a:avLst/>
          </a:prstGeom>
          <a:noFill/>
          <a:ln w="158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" name="弧形 11"/>
          <p:cNvSpPr/>
          <p:nvPr/>
        </p:nvSpPr>
        <p:spPr>
          <a:xfrm rot="851993">
            <a:off x="3359150" y="1073298"/>
            <a:ext cx="2609850" cy="3498850"/>
          </a:xfrm>
          <a:prstGeom prst="arc">
            <a:avLst>
              <a:gd name="adj1" fmla="val 16088247"/>
              <a:gd name="adj2" fmla="val 20155187"/>
            </a:avLst>
          </a:prstGeom>
          <a:ln w="158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" name="弧形 13"/>
          <p:cNvSpPr/>
          <p:nvPr/>
        </p:nvSpPr>
        <p:spPr>
          <a:xfrm rot="209375">
            <a:off x="3370263" y="1146323"/>
            <a:ext cx="3189287" cy="4195763"/>
          </a:xfrm>
          <a:prstGeom prst="arc">
            <a:avLst>
              <a:gd name="adj1" fmla="val 16122365"/>
              <a:gd name="adj2" fmla="val 3289313"/>
            </a:avLst>
          </a:prstGeom>
          <a:ln w="158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2415952" y="527652"/>
            <a:ext cx="3960000" cy="5115926"/>
            <a:chOff x="2339752" y="328858"/>
            <a:chExt cx="3960000" cy="5115926"/>
          </a:xfrm>
        </p:grpSpPr>
        <p:pic>
          <p:nvPicPr>
            <p:cNvPr id="16" name="Picture 4" descr="https://timgsa.baidu.com/timg?image&amp;quality=80&amp;size=b9999_10000&amp;sec=1489134573068&amp;di=d85be096bd4cf7df17cf551758d10fbc&amp;imgtype=0&amp;src=http%3A%2F%2Fpic33.photophoto.cn%2F20141224%2F0005018495168029_b.jpg"/>
            <p:cNvPicPr>
              <a:picLocks noChangeAspect="1" noChangeArrowheads="1"/>
            </p:cNvPicPr>
            <p:nvPr/>
          </p:nvPicPr>
          <p:blipFill>
            <a:blip r:embed="rId6" cstate="print"/>
            <a:srcRect b="13248"/>
            <a:stretch>
              <a:fillRect/>
            </a:stretch>
          </p:blipFill>
          <p:spPr bwMode="auto">
            <a:xfrm>
              <a:off x="3735382" y="328858"/>
              <a:ext cx="1363333" cy="1153502"/>
            </a:xfrm>
            <a:prstGeom prst="rect">
              <a:avLst/>
            </a:prstGeom>
            <a:noFill/>
          </p:spPr>
        </p:pic>
        <p:sp>
          <p:nvSpPr>
            <p:cNvPr id="17" name="椭圆 16"/>
            <p:cNvSpPr>
              <a:spLocks noChangeAspect="1"/>
            </p:cNvSpPr>
            <p:nvPr/>
          </p:nvSpPr>
          <p:spPr>
            <a:xfrm>
              <a:off x="2339752" y="1484784"/>
              <a:ext cx="3960000" cy="3960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8" name="图片 17" descr="u=3785736198,2208960489&amp;fm=23&amp;gp=0.jpg"/>
          <p:cNvPicPr>
            <a:picLocks noChangeAspect="1"/>
          </p:cNvPicPr>
          <p:nvPr/>
        </p:nvPicPr>
        <p:blipFill>
          <a:blip r:embed="rId7" cstate="print"/>
          <a:srcRect l="2737" t="2500" r="1459" b="2499"/>
          <a:stretch>
            <a:fillRect/>
          </a:stretch>
        </p:blipFill>
        <p:spPr>
          <a:xfrm>
            <a:off x="4786314" y="863729"/>
            <a:ext cx="180000" cy="195428"/>
          </a:xfrm>
          <a:prstGeom prst="ellipse">
            <a:avLst/>
          </a:prstGeom>
        </p:spPr>
      </p:pic>
      <p:pic>
        <p:nvPicPr>
          <p:cNvPr id="19" name="图片 18" descr="u=3785736198,2208960489&amp;fm=23&amp;gp=0.jpg"/>
          <p:cNvPicPr>
            <a:picLocks noChangeAspect="1"/>
          </p:cNvPicPr>
          <p:nvPr/>
        </p:nvPicPr>
        <p:blipFill>
          <a:blip r:embed="rId7" cstate="print"/>
          <a:srcRect l="2737" t="2500" r="1459" b="2499"/>
          <a:stretch>
            <a:fillRect/>
          </a:stretch>
        </p:blipFill>
        <p:spPr>
          <a:xfrm>
            <a:off x="4786314" y="869932"/>
            <a:ext cx="180000" cy="195428"/>
          </a:xfrm>
          <a:prstGeom prst="ellipse">
            <a:avLst/>
          </a:prstGeom>
        </p:spPr>
      </p:pic>
      <p:pic>
        <p:nvPicPr>
          <p:cNvPr id="20" name="图片 19" descr="u=3785736198,2208960489&amp;fm=23&amp;gp=0.jpg"/>
          <p:cNvPicPr>
            <a:picLocks noChangeAspect="1"/>
          </p:cNvPicPr>
          <p:nvPr/>
        </p:nvPicPr>
        <p:blipFill>
          <a:blip r:embed="rId7" cstate="print"/>
          <a:srcRect l="2737" t="2500" r="1459" b="2499"/>
          <a:stretch>
            <a:fillRect/>
          </a:stretch>
        </p:blipFill>
        <p:spPr>
          <a:xfrm>
            <a:off x="4786314" y="876118"/>
            <a:ext cx="180000" cy="195428"/>
          </a:xfrm>
          <a:prstGeom prst="ellipse">
            <a:avLst/>
          </a:prstGeom>
        </p:spPr>
      </p:pic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A32BA07D-4B89-4BCD-A1C2-D0850D0A577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516"/>
    </mc:Choice>
    <mc:Fallback xmlns="">
      <p:transition spd="slow" advTm="58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00394 C 0.01719 0.00625 0.02691 0.00949 0.03646 0.01713 C 0.04549 0.02431 0.05451 0.03611 0.06319 0.04769 C 0.07187 0.05903 0.08142 0.07523 0.08819 0.08658 C 0.09479 0.09838 0.10035 0.10533 0.10434 0.1176 C 0.10833 0.12986 0.11076 0.15162 0.11267 0.15996 C 0.11458 0.16829 0.11424 0.16111 0.11545 0.16736 C 0.11667 0.17361 0.1184 0.18704 0.11962 0.19699 C 0.12083 0.20695 0.12187 0.22037 0.1224 0.22662 " pathEditMode="relative" rAng="0" ptsTypes="aaaaaaa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00" y="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48148E-6 C 0.00573 1.48148E-6 0.01181 1.48148E-6 0.01858 0.00185 C 0.02465 0.00393 0.03142 0.00833 0.03872 0.01273 C 0.04566 0.01713 0.05226 0.01967 0.06181 0.02824 C 0.07118 0.03704 0.08559 0.05231 0.09635 0.06574 C 0.10712 0.07917 0.11667 0.09259 0.12656 0.10903 C 0.13646 0.12546 0.14722 0.13819 0.15573 0.16458 C 0.16424 0.19097 0.17396 0.23125 0.17795 0.26805 C 0.18194 0.30463 0.18194 0.34954 0.17934 0.38495 C 0.17674 0.42037 0.16858 0.46088 0.16267 0.48125 C 0.15677 0.50162 0.14792 0.50208 0.1441 0.50741 " pathEditMode="relative" rAng="0" ptsTypes="aaaaaaaaaa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0" y="2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1007 0.01112 C 0.17066 0.05973 0.27535 0.27176 0.23993 0.48496 C 0.20382 0.6963 0.0434 0.83727 -0.11858 0.79098 C -0.28142 0.74028 -0.38594 0.51945 -0.34861 0.30741 C -0.31319 0.09491 -0.15382 -0.0375 0.01007 0.01112 Z " pathEditMode="relative" rAng="0" ptsTypes="fffff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00" y="389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u=3785736198,2208960489&amp;fm=23&amp;gp=0.jpg"/>
          <p:cNvPicPr>
            <a:picLocks noChangeAspect="1"/>
          </p:cNvPicPr>
          <p:nvPr/>
        </p:nvPicPr>
        <p:blipFill>
          <a:blip r:embed="rId7" cstate="print"/>
          <a:srcRect l="2737" t="2500" r="1459" b="2499"/>
          <a:stretch>
            <a:fillRect/>
          </a:stretch>
        </p:blipFill>
        <p:spPr>
          <a:xfrm>
            <a:off x="6929454" y="1643050"/>
            <a:ext cx="180000" cy="195428"/>
          </a:xfrm>
          <a:prstGeom prst="ellipse">
            <a:avLst/>
          </a:prstGeom>
        </p:spPr>
      </p:pic>
      <p:sp>
        <p:nvSpPr>
          <p:cNvPr id="9" name="Rectangle 2"/>
          <p:cNvSpPr txBox="1">
            <a:spLocks noRot="1" noChangeArrowheads="1"/>
          </p:cNvSpPr>
          <p:nvPr/>
        </p:nvSpPr>
        <p:spPr>
          <a:xfrm>
            <a:off x="251520" y="714356"/>
            <a:ext cx="18722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楷体" pitchFamily="49" charset="-122"/>
                <a:ea typeface="楷体" pitchFamily="49" charset="-122"/>
                <a:cs typeface="Times New Roman" pitchFamily="18" charset="0"/>
                <a:sym typeface="宋体" pitchFamily="2" charset="-122"/>
              </a:rPr>
              <a:t>定量分析</a:t>
            </a:r>
          </a:p>
        </p:txBody>
      </p:sp>
      <p:graphicFrame>
        <p:nvGraphicFramePr>
          <p:cNvPr id="86018" name="Object 2"/>
          <p:cNvGraphicFramePr>
            <a:graphicFrameLocks noChangeAspect="1"/>
          </p:cNvGraphicFramePr>
          <p:nvPr/>
        </p:nvGraphicFramePr>
        <p:xfrm>
          <a:off x="714355" y="1643050"/>
          <a:ext cx="1500198" cy="814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30" name="公式" r:id="rId8" imgW="723600" imgH="393480" progId="Equation.3">
                  <p:embed/>
                </p:oleObj>
              </mc:Choice>
              <mc:Fallback>
                <p:oleObj name="公式" r:id="rId8" imgW="7236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55" y="1643050"/>
                        <a:ext cx="1500198" cy="8141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燕尾形箭头 10"/>
          <p:cNvSpPr/>
          <p:nvPr/>
        </p:nvSpPr>
        <p:spPr>
          <a:xfrm>
            <a:off x="2316153" y="195420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019" name="Object 3"/>
          <p:cNvGraphicFramePr>
            <a:graphicFrameLocks noChangeAspect="1"/>
          </p:cNvGraphicFramePr>
          <p:nvPr/>
        </p:nvGraphicFramePr>
        <p:xfrm>
          <a:off x="2714619" y="1643063"/>
          <a:ext cx="1000125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31" name="公式" r:id="rId10" imgW="482400" imgH="393480" progId="Equation.3">
                  <p:embed/>
                </p:oleObj>
              </mc:Choice>
              <mc:Fallback>
                <p:oleObj name="公式" r:id="rId10" imgW="48240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9" y="1643063"/>
                        <a:ext cx="1000125" cy="814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组合 18"/>
          <p:cNvGrpSpPr/>
          <p:nvPr/>
        </p:nvGrpSpPr>
        <p:grpSpPr>
          <a:xfrm>
            <a:off x="5381631" y="487343"/>
            <a:ext cx="4074619" cy="3239985"/>
            <a:chOff x="5381631" y="487343"/>
            <a:chExt cx="4074619" cy="3239985"/>
          </a:xfrm>
        </p:grpSpPr>
        <p:grpSp>
          <p:nvGrpSpPr>
            <p:cNvPr id="4" name="组合 42"/>
            <p:cNvGrpSpPr>
              <a:grpSpLocks noChangeAspect="1"/>
            </p:cNvGrpSpPr>
            <p:nvPr/>
          </p:nvGrpSpPr>
          <p:grpSpPr>
            <a:xfrm>
              <a:off x="5381631" y="487343"/>
              <a:ext cx="3240000" cy="3239985"/>
              <a:chOff x="797349" y="3430826"/>
              <a:chExt cx="2013028" cy="2013036"/>
            </a:xfrm>
          </p:grpSpPr>
          <p:sp>
            <p:nvSpPr>
              <p:cNvPr id="6" name="椭圆 5"/>
              <p:cNvSpPr>
                <a:spLocks noChangeAspect="1"/>
              </p:cNvSpPr>
              <p:nvPr/>
            </p:nvSpPr>
            <p:spPr>
              <a:xfrm>
                <a:off x="797349" y="3430826"/>
                <a:ext cx="2013028" cy="2013036"/>
              </a:xfrm>
              <a:prstGeom prst="ellipse">
                <a:avLst/>
              </a:prstGeom>
              <a:noFill/>
              <a:ln w="254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椭圆 6"/>
              <p:cNvSpPr>
                <a:spLocks noChangeAspect="1"/>
              </p:cNvSpPr>
              <p:nvPr/>
            </p:nvSpPr>
            <p:spPr>
              <a:xfrm>
                <a:off x="1620718" y="4272136"/>
                <a:ext cx="360000" cy="3600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70C0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Rectangle 3"/>
              <p:cNvSpPr txBox="1">
                <a:spLocks noRot="1" noChangeArrowheads="1"/>
              </p:cNvSpPr>
              <p:nvPr/>
            </p:nvSpPr>
            <p:spPr>
              <a:xfrm>
                <a:off x="1892173" y="4504418"/>
                <a:ext cx="481112" cy="221468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5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Earth</a:t>
                </a:r>
                <a:endPara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  <a:hlinkClick r:id="rId12" action="ppaction://hlinkfile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 rot="2614630">
              <a:off x="7380206" y="668872"/>
              <a:ext cx="20760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Moon-Earth orbit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4" name="图片 13" descr="u=3785736198,2208960489&amp;fm=23&amp;gp=0.jpg"/>
          <p:cNvPicPr>
            <a:picLocks noChangeAspect="1"/>
          </p:cNvPicPr>
          <p:nvPr/>
        </p:nvPicPr>
        <p:blipFill>
          <a:blip r:embed="rId7" cstate="print"/>
          <a:srcRect l="2737" t="2500" r="1459" b="2499"/>
          <a:stretch>
            <a:fillRect/>
          </a:stretch>
        </p:blipFill>
        <p:spPr>
          <a:xfrm>
            <a:off x="6929454" y="1643050"/>
            <a:ext cx="180000" cy="195428"/>
          </a:xfrm>
          <a:prstGeom prst="ellipse">
            <a:avLst/>
          </a:prstGeom>
        </p:spPr>
      </p:pic>
      <p:sp>
        <p:nvSpPr>
          <p:cNvPr id="16" name="椭圆 15"/>
          <p:cNvSpPr>
            <a:spLocks noChangeAspect="1"/>
          </p:cNvSpPr>
          <p:nvPr/>
        </p:nvSpPr>
        <p:spPr>
          <a:xfrm>
            <a:off x="6867541" y="314303"/>
            <a:ext cx="302555" cy="302553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6546863" y="617474"/>
            <a:ext cx="526533" cy="394776"/>
            <a:chOff x="6572264" y="617474"/>
            <a:chExt cx="526533" cy="394776"/>
          </a:xfrm>
        </p:grpSpPr>
        <p:cxnSp>
          <p:nvCxnSpPr>
            <p:cNvPr id="21" name="直接箭头连接符 20"/>
            <p:cNvCxnSpPr/>
            <p:nvPr/>
          </p:nvCxnSpPr>
          <p:spPr>
            <a:xfrm rot="16200000" flipH="1">
              <a:off x="6911405" y="743474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572264" y="642918"/>
              <a:ext cx="526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zh-CN" altLang="en-US" b="1" baseline="-25000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月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500826" y="1835592"/>
            <a:ext cx="508683" cy="593276"/>
            <a:chOff x="6528722" y="623641"/>
            <a:chExt cx="508683" cy="593276"/>
          </a:xfrm>
        </p:grpSpPr>
        <p:cxnSp>
          <p:nvCxnSpPr>
            <p:cNvPr id="25" name="直接箭头连接符 24"/>
            <p:cNvCxnSpPr/>
            <p:nvPr/>
          </p:nvCxnSpPr>
          <p:spPr>
            <a:xfrm rot="5400000">
              <a:off x="6802611" y="856847"/>
              <a:ext cx="468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528722" y="847585"/>
              <a:ext cx="5000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zh-CN" altLang="en-US" b="1" baseline="-25000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果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燕尾形箭头 26"/>
          <p:cNvSpPr/>
          <p:nvPr/>
        </p:nvSpPr>
        <p:spPr>
          <a:xfrm rot="5400000">
            <a:off x="1391049" y="250841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020" name="Object 4"/>
          <p:cNvGraphicFramePr>
            <a:graphicFrameLocks noChangeAspect="1"/>
          </p:cNvGraphicFramePr>
          <p:nvPr/>
        </p:nvGraphicFramePr>
        <p:xfrm>
          <a:off x="1060442" y="2757488"/>
          <a:ext cx="1368425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32" name="公式" r:id="rId13" imgW="660240" imgH="393480" progId="Equation.3">
                  <p:embed/>
                </p:oleObj>
              </mc:Choice>
              <mc:Fallback>
                <p:oleObj name="公式" r:id="rId13" imgW="66024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0442" y="2757488"/>
                        <a:ext cx="1368425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1" name="Object 5"/>
          <p:cNvGraphicFramePr>
            <a:graphicFrameLocks noChangeAspect="1"/>
          </p:cNvGraphicFramePr>
          <p:nvPr/>
        </p:nvGraphicFramePr>
        <p:xfrm>
          <a:off x="566698" y="3046865"/>
          <a:ext cx="527050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33" name="公式" r:id="rId15" imgW="253800" imgH="139680" progId="Equation.3">
                  <p:embed/>
                </p:oleObj>
              </mc:Choice>
              <mc:Fallback>
                <p:oleObj name="公式" r:id="rId15" imgW="253800" imgH="1396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698" y="3046865"/>
                        <a:ext cx="527050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0450245"/>
              </p:ext>
            </p:extLst>
          </p:nvPr>
        </p:nvGraphicFramePr>
        <p:xfrm>
          <a:off x="217488" y="4464050"/>
          <a:ext cx="2366962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34" name="Equation" r:id="rId17" imgW="1143000" imgH="241200" progId="Equation.DSMT4">
                  <p:embed/>
                </p:oleObj>
              </mc:Choice>
              <mc:Fallback>
                <p:oleObj name="Equation" r:id="rId17" imgW="1143000" imgH="2412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488" y="4464050"/>
                        <a:ext cx="2366962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285720" y="3786190"/>
            <a:ext cx="1500198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aseline="-2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果</a:t>
            </a:r>
            <a:r>
              <a:rPr lang="en-US" altLang="zh-CN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vs</a:t>
            </a:r>
            <a:r>
              <a:rPr lang="en-US" altLang="zh-CN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800" baseline="-2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月</a:t>
            </a:r>
            <a:endParaRPr lang="zh-CN" altLang="en-US" sz="2800" i="1" baseline="-2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8602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7447896"/>
              </p:ext>
            </p:extLst>
          </p:nvPr>
        </p:nvGraphicFramePr>
        <p:xfrm>
          <a:off x="266700" y="4968875"/>
          <a:ext cx="107950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35" name="Equation" r:id="rId19" imgW="520560" imgH="457200" progId="Equation.DSMT4">
                  <p:embed/>
                </p:oleObj>
              </mc:Choice>
              <mc:Fallback>
                <p:oleObj name="Equation" r:id="rId19" imgW="520560" imgH="457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4968875"/>
                        <a:ext cx="1079500" cy="94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7643834" y="135729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b="1" baseline="-25000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1</a:t>
            </a:r>
            <a:endParaRPr lang="zh-CN" altLang="en-US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60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0381076"/>
              </p:ext>
            </p:extLst>
          </p:nvPr>
        </p:nvGraphicFramePr>
        <p:xfrm>
          <a:off x="1333855" y="4967288"/>
          <a:ext cx="1052512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36" name="Equation" r:id="rId21" imgW="507960" imgH="419040" progId="Equation.DSMT4">
                  <p:embed/>
                </p:oleObj>
              </mc:Choice>
              <mc:Fallback>
                <p:oleObj name="Equation" r:id="rId21" imgW="507960" imgH="4190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855" y="4967288"/>
                        <a:ext cx="1052512" cy="86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252459"/>
              </p:ext>
            </p:extLst>
          </p:nvPr>
        </p:nvGraphicFramePr>
        <p:xfrm>
          <a:off x="2370139" y="5174371"/>
          <a:ext cx="2344737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37" name="Equation" r:id="rId23" imgW="1130040" imgH="203040" progId="Equation.DSMT4">
                  <p:embed/>
                </p:oleObj>
              </mc:Choice>
              <mc:Fallback>
                <p:oleObj name="Equation" r:id="rId23" imgW="1130040" imgH="203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0139" y="5174371"/>
                        <a:ext cx="2344737" cy="42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矩形 45"/>
          <p:cNvSpPr/>
          <p:nvPr/>
        </p:nvSpPr>
        <p:spPr>
          <a:xfrm>
            <a:off x="5929322" y="4357694"/>
            <a:ext cx="1192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27.3 d </a:t>
            </a:r>
            <a:endParaRPr lang="zh-CN" altLang="en-US" dirty="0"/>
          </a:p>
        </p:txBody>
      </p:sp>
      <p:grpSp>
        <p:nvGrpSpPr>
          <p:cNvPr id="48" name="组合 47"/>
          <p:cNvGrpSpPr/>
          <p:nvPr/>
        </p:nvGrpSpPr>
        <p:grpSpPr>
          <a:xfrm>
            <a:off x="5857884" y="3876264"/>
            <a:ext cx="2643206" cy="910058"/>
            <a:chOff x="5786446" y="3804826"/>
            <a:chExt cx="2643206" cy="910058"/>
          </a:xfrm>
        </p:grpSpPr>
        <p:sp>
          <p:nvSpPr>
            <p:cNvPr id="44" name="TextBox 43"/>
            <p:cNvSpPr txBox="1"/>
            <p:nvPr/>
          </p:nvSpPr>
          <p:spPr>
            <a:xfrm>
              <a:off x="5786446" y="3804826"/>
              <a:ext cx="2643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r>
                <a:rPr lang="en-US" altLang="zh-CN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r>
                <a:rPr lang="en-US" altLang="zh-CN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60</a:t>
              </a:r>
              <a:r>
                <a:rPr lang="en-US" altLang="zh-CN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r</a:t>
              </a:r>
              <a:r>
                <a:rPr lang="en-US" altLang="zh-CN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en-US" altLang="zh-CN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3.84×10</a:t>
              </a:r>
              <a:r>
                <a:rPr lang="en-US" altLang="zh-CN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8 </a:t>
              </a:r>
              <a:r>
                <a:rPr lang="en-US" altLang="zh-CN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m,  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786446" y="3857628"/>
              <a:ext cx="2571768" cy="857256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9" name="椭圆 48"/>
          <p:cNvSpPr/>
          <p:nvPr/>
        </p:nvSpPr>
        <p:spPr>
          <a:xfrm>
            <a:off x="731356" y="1785926"/>
            <a:ext cx="285752" cy="500066"/>
          </a:xfrm>
          <a:prstGeom prst="ellipse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1857356" y="1650564"/>
            <a:ext cx="285752" cy="432000"/>
          </a:xfrm>
          <a:prstGeom prst="ellipse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燕尾形箭头 50"/>
          <p:cNvSpPr/>
          <p:nvPr/>
        </p:nvSpPr>
        <p:spPr>
          <a:xfrm>
            <a:off x="2468553" y="306862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2" name="Object 3"/>
          <p:cNvGraphicFramePr>
            <a:graphicFrameLocks noChangeAspect="1"/>
          </p:cNvGraphicFramePr>
          <p:nvPr/>
        </p:nvGraphicFramePr>
        <p:xfrm>
          <a:off x="2892425" y="2757488"/>
          <a:ext cx="947738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38" name="公式" r:id="rId25" imgW="457200" imgH="393480" progId="Equation.3">
                  <p:embed/>
                </p:oleObj>
              </mc:Choice>
              <mc:Fallback>
                <p:oleObj name="公式" r:id="rId25" imgW="457200" imgH="393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425" y="2757488"/>
                        <a:ext cx="947738" cy="814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5" name="直接连接符 34"/>
          <p:cNvCxnSpPr>
            <a:endCxn id="6" idx="7"/>
          </p:cNvCxnSpPr>
          <p:nvPr/>
        </p:nvCxnSpPr>
        <p:spPr>
          <a:xfrm rot="5400000" flipH="1" flipV="1">
            <a:off x="6996924" y="982804"/>
            <a:ext cx="1171197" cy="1129244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357950" y="163136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b="1" baseline="-25000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直接连接符 56"/>
          <p:cNvCxnSpPr>
            <a:cxnSpLocks noChangeAspect="1"/>
          </p:cNvCxnSpPr>
          <p:nvPr/>
        </p:nvCxnSpPr>
        <p:spPr>
          <a:xfrm rot="10800000">
            <a:off x="6795406" y="1929275"/>
            <a:ext cx="216000" cy="204903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右大括号 58"/>
          <p:cNvSpPr/>
          <p:nvPr/>
        </p:nvSpPr>
        <p:spPr>
          <a:xfrm>
            <a:off x="4784604" y="4497720"/>
            <a:ext cx="108000" cy="936104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燕尾形箭头 59"/>
          <p:cNvSpPr/>
          <p:nvPr/>
        </p:nvSpPr>
        <p:spPr>
          <a:xfrm rot="1740000">
            <a:off x="5041783" y="495692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027" name="Object 11"/>
          <p:cNvGraphicFramePr>
            <a:graphicFrameLocks noChangeAspect="1"/>
          </p:cNvGraphicFramePr>
          <p:nvPr/>
        </p:nvGraphicFramePr>
        <p:xfrm>
          <a:off x="5273675" y="5337195"/>
          <a:ext cx="152717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39" name="公式" r:id="rId27" imgW="736560" imgH="457200" progId="Equation.3">
                  <p:embed/>
                </p:oleObj>
              </mc:Choice>
              <mc:Fallback>
                <p:oleObj name="公式" r:id="rId27" imgW="736560" imgH="4572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675" y="5337195"/>
                        <a:ext cx="1527175" cy="947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4232300"/>
              </p:ext>
            </p:extLst>
          </p:nvPr>
        </p:nvGraphicFramePr>
        <p:xfrm>
          <a:off x="6799263" y="5324475"/>
          <a:ext cx="684212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40" name="Equation" r:id="rId29" imgW="330120" imgH="457200" progId="Equation.DSMT4">
                  <p:embed/>
                </p:oleObj>
              </mc:Choice>
              <mc:Fallback>
                <p:oleObj name="Equation" r:id="rId29" imgW="330120" imgH="45720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9263" y="5324475"/>
                        <a:ext cx="684212" cy="947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矩形 62"/>
          <p:cNvSpPr/>
          <p:nvPr/>
        </p:nvSpPr>
        <p:spPr>
          <a:xfrm>
            <a:off x="5214942" y="5349907"/>
            <a:ext cx="3286148" cy="90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668310" y="1647812"/>
            <a:ext cx="1584000" cy="756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8564895"/>
              </p:ext>
            </p:extLst>
          </p:nvPr>
        </p:nvGraphicFramePr>
        <p:xfrm>
          <a:off x="7480300" y="5302250"/>
          <a:ext cx="893763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41" name="Equation" r:id="rId31" imgW="431640" imgH="457200" progId="Equation.DSMT4">
                  <p:embed/>
                </p:oleObj>
              </mc:Choice>
              <mc:Fallback>
                <p:oleObj name="Equation" r:id="rId31" imgW="431640" imgH="457200" progId="Equation.DSMT4">
                  <p:embed/>
                  <p:pic>
                    <p:nvPicPr>
                      <p:cNvPr id="860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0300" y="5302250"/>
                        <a:ext cx="893763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1C499B4B-4666-42D2-A356-A95A9D93455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709"/>
    </mc:Choice>
    <mc:Fallback xmlns="">
      <p:transition spd="slow" advTm="377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L 0.00018 -0.19467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0" dur="5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  <p:bldP spid="11" grpId="0" animBg="1"/>
      <p:bldP spid="16" grpId="0" animBg="1"/>
      <p:bldP spid="27" grpId="0" animBg="1"/>
      <p:bldP spid="32" grpId="0" animBg="1"/>
      <p:bldP spid="41" grpId="0"/>
      <p:bldP spid="46" grpId="0"/>
      <p:bldP spid="49" grpId="0" animBg="1"/>
      <p:bldP spid="49" grpId="1" animBg="1"/>
      <p:bldP spid="50" grpId="0" animBg="1"/>
      <p:bldP spid="50" grpId="1" animBg="1"/>
      <p:bldP spid="51" grpId="0" animBg="1"/>
      <p:bldP spid="56" grpId="0"/>
      <p:bldP spid="59" grpId="0" animBg="1"/>
      <p:bldP spid="60" grpId="0" animBg="1"/>
      <p:bldP spid="63" grpId="0" animBg="1"/>
      <p:bldP spid="6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853532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Law of Universal Gravitation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（万有引力定律）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859747" y="-7146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214343" y="1571612"/>
            <a:ext cx="5429227" cy="57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自然界中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任何</a:t>
            </a:r>
            <a:r>
              <a:rPr lang="zh-CN" altLang="en-US" sz="2600" b="1" dirty="0">
                <a:latin typeface="+mn-ea"/>
                <a:cs typeface="Times New Roman" pitchFamily="18" charset="0"/>
              </a:rPr>
              <a:t>两物体</a:t>
            </a:r>
            <a:r>
              <a:rPr lang="zh-CN" altLang="en-US" sz="26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都</a:t>
            </a:r>
            <a:r>
              <a:rPr lang="zh-CN" altLang="en-US" sz="2600" b="1" dirty="0">
                <a:latin typeface="+mn-ea"/>
                <a:cs typeface="Times New Roman" pitchFamily="18" charset="0"/>
              </a:rPr>
              <a:t>相互吸引</a:t>
            </a:r>
            <a:r>
              <a:rPr lang="zh-CN" altLang="en-US" sz="26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；</a:t>
            </a:r>
            <a:endParaRPr lang="zh-CN" altLang="en-US" sz="2600" b="1" dirty="0">
              <a:solidFill>
                <a:srgbClr val="FF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14282" y="2143116"/>
            <a:ext cx="42049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600" b="1" dirty="0">
                <a:latin typeface="+mn-ea"/>
                <a:cs typeface="Times New Roman" pitchFamily="18" charset="0"/>
              </a:rPr>
              <a:t>引力方向在两物体连线上；</a:t>
            </a:r>
            <a:endParaRPr lang="zh-CN" altLang="en-US" sz="2600" dirty="0"/>
          </a:p>
        </p:txBody>
      </p:sp>
      <p:sp>
        <p:nvSpPr>
          <p:cNvPr id="33" name="矩形 32"/>
          <p:cNvSpPr/>
          <p:nvPr/>
        </p:nvSpPr>
        <p:spPr>
          <a:xfrm>
            <a:off x="214282" y="2643182"/>
            <a:ext cx="5214974" cy="1014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 dirty="0">
                <a:latin typeface="+mn-ea"/>
                <a:cs typeface="Times New Roman" pitchFamily="18" charset="0"/>
              </a:rPr>
              <a:t>引力大小跟两物体质量乘积成正比，跟其距离平方成反比。</a:t>
            </a:r>
            <a:endParaRPr lang="zh-CN" altLang="en-US" sz="2600" dirty="0"/>
          </a:p>
        </p:txBody>
      </p:sp>
      <p:grpSp>
        <p:nvGrpSpPr>
          <p:cNvPr id="60" name="组合 59"/>
          <p:cNvGrpSpPr/>
          <p:nvPr/>
        </p:nvGrpSpPr>
        <p:grpSpPr>
          <a:xfrm>
            <a:off x="571472" y="3956222"/>
            <a:ext cx="1630363" cy="814387"/>
            <a:chOff x="577850" y="3890963"/>
            <a:chExt cx="1630363" cy="814387"/>
          </a:xfrm>
        </p:grpSpPr>
        <p:graphicFrame>
          <p:nvGraphicFramePr>
            <p:cNvPr id="55" name="Object 2"/>
            <p:cNvGraphicFramePr>
              <a:graphicFrameLocks noChangeAspect="1"/>
            </p:cNvGraphicFramePr>
            <p:nvPr/>
          </p:nvGraphicFramePr>
          <p:xfrm>
            <a:off x="577850" y="3890963"/>
            <a:ext cx="1630363" cy="814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801" name="公式" r:id="rId7" imgW="787320" imgH="393480" progId="Equation.3">
                    <p:embed/>
                  </p:oleObj>
                </mc:Choice>
                <mc:Fallback>
                  <p:oleObj name="公式" r:id="rId7" imgW="787320" imgH="39348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7850" y="3890963"/>
                          <a:ext cx="1630363" cy="8143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" name="矩形 55"/>
            <p:cNvSpPr/>
            <p:nvPr/>
          </p:nvSpPr>
          <p:spPr>
            <a:xfrm>
              <a:off x="596865" y="3933828"/>
              <a:ext cx="1584000" cy="75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6000760" y="1941502"/>
            <a:ext cx="2928958" cy="726522"/>
            <a:chOff x="6000760" y="2285992"/>
            <a:chExt cx="2928958" cy="726522"/>
          </a:xfrm>
        </p:grpSpPr>
        <p:grpSp>
          <p:nvGrpSpPr>
            <p:cNvPr id="45" name="组合 44"/>
            <p:cNvGrpSpPr/>
            <p:nvPr/>
          </p:nvGrpSpPr>
          <p:grpSpPr>
            <a:xfrm>
              <a:off x="6000760" y="2285992"/>
              <a:ext cx="2928958" cy="369332"/>
              <a:chOff x="6000760" y="2285992"/>
              <a:chExt cx="2928958" cy="369332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6000760" y="2285992"/>
                <a:ext cx="500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altLang="zh-CN" b="1" baseline="-25000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1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8429652" y="2285992"/>
                <a:ext cx="500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altLang="zh-CN" b="1" baseline="-25000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2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3" name="直接连接符 42"/>
              <p:cNvCxnSpPr/>
              <p:nvPr/>
            </p:nvCxnSpPr>
            <p:spPr>
              <a:xfrm>
                <a:off x="6475426" y="2597658"/>
                <a:ext cx="1908000" cy="1588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椭圆 34"/>
              <p:cNvSpPr>
                <a:spLocks noChangeAspect="1"/>
              </p:cNvSpPr>
              <p:nvPr/>
            </p:nvSpPr>
            <p:spPr>
              <a:xfrm>
                <a:off x="8357652" y="2571744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椭圆 33"/>
              <p:cNvSpPr>
                <a:spLocks noChangeAspect="1"/>
              </p:cNvSpPr>
              <p:nvPr/>
            </p:nvSpPr>
            <p:spPr>
              <a:xfrm>
                <a:off x="6429388" y="2571744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7286644" y="2643182"/>
              <a:ext cx="500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490844" y="1793806"/>
            <a:ext cx="821200" cy="466786"/>
            <a:chOff x="6490844" y="2138296"/>
            <a:chExt cx="821200" cy="466786"/>
          </a:xfrm>
        </p:grpSpPr>
        <p:cxnSp>
          <p:nvCxnSpPr>
            <p:cNvPr id="47" name="直接箭头连接符 46"/>
            <p:cNvCxnSpPr/>
            <p:nvPr/>
          </p:nvCxnSpPr>
          <p:spPr>
            <a:xfrm rot="16200000" flipH="1">
              <a:off x="6778844" y="2317082"/>
              <a:ext cx="0" cy="576000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6811978" y="2138296"/>
              <a:ext cx="5000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7715272" y="1785926"/>
            <a:ext cx="653332" cy="466786"/>
            <a:chOff x="6311912" y="2138296"/>
            <a:chExt cx="653332" cy="466786"/>
          </a:xfrm>
        </p:grpSpPr>
        <p:cxnSp>
          <p:nvCxnSpPr>
            <p:cNvPr id="51" name="直接箭头连接符 50"/>
            <p:cNvCxnSpPr/>
            <p:nvPr/>
          </p:nvCxnSpPr>
          <p:spPr>
            <a:xfrm rot="16200000" flipH="1">
              <a:off x="6677244" y="2317082"/>
              <a:ext cx="0" cy="57600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6311912" y="2138296"/>
              <a:ext cx="5000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dirty="0">
                  <a:solidFill>
                    <a:srgbClr val="0000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’</a:t>
              </a:r>
              <a:endParaRPr lang="zh-CN" altLang="en-US" sz="2000" b="1" i="1" baseline="-25000" dirty="0">
                <a:solidFill>
                  <a:srgbClr val="0000FF"/>
                </a:solidFill>
                <a:latin typeface="Microsoft Yi Baiti" pitchFamily="66" charset="0"/>
                <a:cs typeface="Times New Roman" pitchFamily="18" charset="0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339696" y="4923016"/>
            <a:ext cx="2340000" cy="792000"/>
            <a:chOff x="339696" y="4824422"/>
            <a:chExt cx="2340000" cy="792000"/>
          </a:xfrm>
        </p:grpSpPr>
        <p:sp>
          <p:nvSpPr>
            <p:cNvPr id="61" name="云形标注 60"/>
            <p:cNvSpPr/>
            <p:nvPr/>
          </p:nvSpPr>
          <p:spPr>
            <a:xfrm>
              <a:off x="339696" y="4824422"/>
              <a:ext cx="2340000" cy="792000"/>
            </a:xfrm>
            <a:prstGeom prst="cloudCallout">
              <a:avLst>
                <a:gd name="adj1" fmla="val -9145"/>
                <a:gd name="adj2" fmla="val -9739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15910" y="4924436"/>
              <a:ext cx="10317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引力常量</a:t>
              </a:r>
              <a:endParaRPr lang="zh-CN" altLang="en-US" sz="1600" b="1" dirty="0">
                <a:solidFill>
                  <a:schemeClr val="bg1"/>
                </a:solidFill>
                <a:latin typeface="+mj-lt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71472" y="5192925"/>
              <a:ext cx="18573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6.67×10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-11</a:t>
              </a:r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N · m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/kg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endParaRPr lang="zh-CN" altLang="en-US" sz="1400" b="1" baseline="300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6" name="Text Box 2"/>
          <p:cNvSpPr txBox="1">
            <a:spLocks noChangeArrowheads="1"/>
          </p:cNvSpPr>
          <p:nvPr/>
        </p:nvSpPr>
        <p:spPr bwMode="auto">
          <a:xfrm>
            <a:off x="3357554" y="3857628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普遍性</a:t>
            </a:r>
          </a:p>
        </p:txBody>
      </p:sp>
      <p:sp>
        <p:nvSpPr>
          <p:cNvPr id="68" name="Text Box 2"/>
          <p:cNvSpPr txBox="1">
            <a:spLocks noChangeArrowheads="1"/>
          </p:cNvSpPr>
          <p:nvPr/>
        </p:nvSpPr>
        <p:spPr bwMode="auto">
          <a:xfrm>
            <a:off x="3357554" y="4381091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相互性</a:t>
            </a:r>
          </a:p>
        </p:txBody>
      </p:sp>
      <p:sp>
        <p:nvSpPr>
          <p:cNvPr id="69" name="Text Box 2"/>
          <p:cNvSpPr txBox="1">
            <a:spLocks noChangeArrowheads="1"/>
          </p:cNvSpPr>
          <p:nvPr/>
        </p:nvSpPr>
        <p:spPr bwMode="auto">
          <a:xfrm>
            <a:off x="3357554" y="4893857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独立性</a:t>
            </a:r>
          </a:p>
        </p:txBody>
      </p:sp>
      <p:sp>
        <p:nvSpPr>
          <p:cNvPr id="70" name="Text Box 2"/>
          <p:cNvSpPr txBox="1">
            <a:spLocks noChangeArrowheads="1"/>
          </p:cNvSpPr>
          <p:nvPr/>
        </p:nvSpPr>
        <p:spPr bwMode="auto">
          <a:xfrm>
            <a:off x="3357554" y="5427261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宏观性</a:t>
            </a:r>
          </a:p>
        </p:txBody>
      </p:sp>
      <p:cxnSp>
        <p:nvCxnSpPr>
          <p:cNvPr id="72" name="直接连接符 71"/>
          <p:cNvCxnSpPr/>
          <p:nvPr/>
        </p:nvCxnSpPr>
        <p:spPr>
          <a:xfrm rot="5400000">
            <a:off x="3722066" y="5064752"/>
            <a:ext cx="270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2"/>
          <p:cNvSpPr txBox="1">
            <a:spLocks noChangeArrowheads="1"/>
          </p:cNvSpPr>
          <p:nvPr/>
        </p:nvSpPr>
        <p:spPr bwMode="auto">
          <a:xfrm>
            <a:off x="5072066" y="3571876"/>
            <a:ext cx="235745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公式适用条件：</a:t>
            </a:r>
          </a:p>
        </p:txBody>
      </p:sp>
      <p:sp>
        <p:nvSpPr>
          <p:cNvPr id="75" name="Text Box 2"/>
          <p:cNvSpPr txBox="1">
            <a:spLocks noChangeArrowheads="1"/>
          </p:cNvSpPr>
          <p:nvPr/>
        </p:nvSpPr>
        <p:spPr bwMode="auto">
          <a:xfrm>
            <a:off x="5286380" y="4036477"/>
            <a:ext cx="342902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质点间（理想）</a:t>
            </a:r>
          </a:p>
        </p:txBody>
      </p:sp>
      <p:sp>
        <p:nvSpPr>
          <p:cNvPr id="76" name="Text Box 2"/>
          <p:cNvSpPr txBox="1">
            <a:spLocks noChangeArrowheads="1"/>
          </p:cNvSpPr>
          <p:nvPr/>
        </p:nvSpPr>
        <p:spPr bwMode="auto">
          <a:xfrm>
            <a:off x="5286380" y="4536543"/>
            <a:ext cx="385762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&gt;&gt;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物体大小（实际）</a:t>
            </a:r>
          </a:p>
        </p:txBody>
      </p:sp>
      <p:sp>
        <p:nvSpPr>
          <p:cNvPr id="77" name="Text Box 2"/>
          <p:cNvSpPr txBox="1">
            <a:spLocks noChangeArrowheads="1"/>
          </p:cNvSpPr>
          <p:nvPr/>
        </p:nvSpPr>
        <p:spPr bwMode="auto">
          <a:xfrm>
            <a:off x="5286380" y="5036609"/>
            <a:ext cx="385762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均匀球体（实际）</a:t>
            </a:r>
          </a:p>
        </p:txBody>
      </p:sp>
      <p:grpSp>
        <p:nvGrpSpPr>
          <p:cNvPr id="117" name="组合 116"/>
          <p:cNvGrpSpPr/>
          <p:nvPr/>
        </p:nvGrpSpPr>
        <p:grpSpPr>
          <a:xfrm>
            <a:off x="5929322" y="2786058"/>
            <a:ext cx="3143272" cy="726522"/>
            <a:chOff x="5929322" y="2786058"/>
            <a:chExt cx="3143272" cy="726522"/>
          </a:xfrm>
        </p:grpSpPr>
        <p:grpSp>
          <p:nvGrpSpPr>
            <p:cNvPr id="107" name="组合 106"/>
            <p:cNvGrpSpPr/>
            <p:nvPr/>
          </p:nvGrpSpPr>
          <p:grpSpPr>
            <a:xfrm>
              <a:off x="5929322" y="2786058"/>
              <a:ext cx="3143272" cy="726522"/>
              <a:chOff x="5929322" y="2285992"/>
              <a:chExt cx="3143272" cy="726522"/>
            </a:xfrm>
          </p:grpSpPr>
          <p:grpSp>
            <p:nvGrpSpPr>
              <p:cNvPr id="108" name="组合 44"/>
              <p:cNvGrpSpPr/>
              <p:nvPr/>
            </p:nvGrpSpPr>
            <p:grpSpPr>
              <a:xfrm>
                <a:off x="5929322" y="2285992"/>
                <a:ext cx="3143272" cy="493352"/>
                <a:chOff x="5929322" y="2285992"/>
                <a:chExt cx="3143272" cy="493352"/>
              </a:xfrm>
            </p:grpSpPr>
            <p:sp>
              <p:nvSpPr>
                <p:cNvPr id="113" name="椭圆 112"/>
                <p:cNvSpPr>
                  <a:spLocks noChangeAspect="1"/>
                </p:cNvSpPr>
                <p:nvPr/>
              </p:nvSpPr>
              <p:spPr>
                <a:xfrm>
                  <a:off x="8205246" y="2417591"/>
                  <a:ext cx="360000" cy="360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4" name="椭圆 113"/>
                <p:cNvSpPr>
                  <a:spLocks noChangeAspect="1"/>
                </p:cNvSpPr>
                <p:nvPr/>
              </p:nvSpPr>
              <p:spPr>
                <a:xfrm>
                  <a:off x="6311912" y="2419344"/>
                  <a:ext cx="360000" cy="360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0" name="TextBox 109"/>
                <p:cNvSpPr txBox="1"/>
                <p:nvPr/>
              </p:nvSpPr>
              <p:spPr>
                <a:xfrm>
                  <a:off x="5929322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1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1" name="TextBox 110"/>
                <p:cNvSpPr txBox="1"/>
                <p:nvPr/>
              </p:nvSpPr>
              <p:spPr>
                <a:xfrm>
                  <a:off x="8572528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2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475426" y="2597658"/>
                  <a:ext cx="1908000" cy="158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9" name="TextBox 108"/>
              <p:cNvSpPr txBox="1"/>
              <p:nvPr/>
            </p:nvSpPr>
            <p:spPr>
              <a:xfrm>
                <a:off x="7286644" y="2643182"/>
                <a:ext cx="500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椭圆 114"/>
            <p:cNvSpPr>
              <a:spLocks noChangeAspect="1"/>
            </p:cNvSpPr>
            <p:nvPr/>
          </p:nvSpPr>
          <p:spPr>
            <a:xfrm>
              <a:off x="6480188" y="3080277"/>
              <a:ext cx="36000" cy="36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椭圆 115"/>
            <p:cNvSpPr>
              <a:spLocks noChangeAspect="1"/>
            </p:cNvSpPr>
            <p:nvPr/>
          </p:nvSpPr>
          <p:spPr>
            <a:xfrm>
              <a:off x="8376718" y="3071810"/>
              <a:ext cx="36000" cy="36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5" name="矩形 124"/>
          <p:cNvSpPr/>
          <p:nvPr/>
        </p:nvSpPr>
        <p:spPr>
          <a:xfrm>
            <a:off x="5335234" y="5602520"/>
            <a:ext cx="3269214" cy="972000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Text Box 2"/>
          <p:cNvSpPr txBox="1">
            <a:spLocks noChangeArrowheads="1"/>
          </p:cNvSpPr>
          <p:nvPr/>
        </p:nvSpPr>
        <p:spPr bwMode="auto">
          <a:xfrm>
            <a:off x="5406672" y="6036741"/>
            <a:ext cx="221454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→ ∞</a:t>
            </a:r>
          </a:p>
        </p:txBody>
      </p:sp>
      <p:sp>
        <p:nvSpPr>
          <p:cNvPr id="127" name="Rectangle 2"/>
          <p:cNvSpPr txBox="1">
            <a:spLocks noChangeArrowheads="1"/>
          </p:cNvSpPr>
          <p:nvPr/>
        </p:nvSpPr>
        <p:spPr>
          <a:xfrm>
            <a:off x="5335235" y="5643578"/>
            <a:ext cx="1785950" cy="428628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黑体" pitchFamily="49" charset="-122"/>
                <a:cs typeface="+mj-cs"/>
              </a:rPr>
              <a:t>Yes or No?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sp>
        <p:nvSpPr>
          <p:cNvPr id="128" name="Text Box 18"/>
          <p:cNvSpPr txBox="1">
            <a:spLocks noChangeArrowheads="1"/>
          </p:cNvSpPr>
          <p:nvPr/>
        </p:nvSpPr>
        <p:spPr bwMode="auto">
          <a:xfrm>
            <a:off x="7478374" y="6072206"/>
            <a:ext cx="71133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sz="2800" dirty="0">
                <a:solidFill>
                  <a:srgbClr val="C00000"/>
                </a:solidFill>
                <a:latin typeface="+mn-lt"/>
                <a:ea typeface="楷体" pitchFamily="49" charset="-122"/>
              </a:rPr>
              <a:t> </a:t>
            </a:r>
          </a:p>
        </p:txBody>
      </p:sp>
      <p:cxnSp>
        <p:nvCxnSpPr>
          <p:cNvPr id="129" name="直接连接符 128"/>
          <p:cNvCxnSpPr/>
          <p:nvPr/>
        </p:nvCxnSpPr>
        <p:spPr>
          <a:xfrm rot="5400000">
            <a:off x="1794034" y="5063958"/>
            <a:ext cx="270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1386070" y="5012890"/>
            <a:ext cx="11817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  <a:ea typeface="楷体" pitchFamily="49" charset="-122"/>
                <a:cs typeface="Times New Roman" pitchFamily="18" charset="0"/>
              </a:rPr>
              <a:t>(Cavendish)</a:t>
            </a:r>
            <a:endParaRPr lang="zh-CN" altLang="en-US" sz="1600" b="1" dirty="0">
              <a:solidFill>
                <a:schemeClr val="bg1"/>
              </a:solidFill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AB6454D8-3017-4BEE-BA31-D47E73A119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813"/>
    </mc:Choice>
    <mc:Fallback xmlns="">
      <p:transition spd="slow" advTm="300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18" grpId="0"/>
      <p:bldP spid="30" grpId="0"/>
      <p:bldP spid="33" grpId="0"/>
      <p:bldP spid="125" grpId="0" animBg="1"/>
      <p:bldP spid="127" grpId="0"/>
      <p:bldP spid="128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4|18.8|88.4|7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|9.9|4.2|12.2|10.8|7|6.5|20.1|23.3|3.1|19.9|3|4|7.3|15.9|5.9|23.6|21.7|15.5|25.3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8.4|5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3.5|4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36.6|6.8|7.3|50.3|18.7|16|11.4|41.9|22|12.1|6.2|7.8|13.5|5|8.8|7.8|10.1|8.3|6.4|10.9|20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|6|4.6|5.3|7.7|19.8|26.9|10.1|10.9|9.2|35.8|44.5|8.5|15|24|33.2|1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5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13.4|1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6306</TotalTime>
  <Words>456</Words>
  <Application>Microsoft Office PowerPoint</Application>
  <PresentationFormat>全屏显示(4:3)</PresentationFormat>
  <Paragraphs>113</Paragraphs>
  <Slides>13</Slides>
  <Notes>10</Notes>
  <HiddenSlides>0</HiddenSlides>
  <MMClips>13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13</vt:i4>
      </vt:variant>
    </vt:vector>
  </HeadingPairs>
  <TitlesOfParts>
    <vt:vector size="26" baseType="lpstr">
      <vt:lpstr>Arial Unicode MS</vt:lpstr>
      <vt:lpstr>华文新魏</vt:lpstr>
      <vt:lpstr>楷体</vt:lpstr>
      <vt:lpstr>宋体</vt:lpstr>
      <vt:lpstr>Arial</vt:lpstr>
      <vt:lpstr>Calibri</vt:lpstr>
      <vt:lpstr>Microsoft Yi Baiti</vt:lpstr>
      <vt:lpstr>Times New Roman</vt:lpstr>
      <vt:lpstr>Wingdings</vt:lpstr>
      <vt:lpstr>Office 主题</vt:lpstr>
      <vt:lpstr>公式</vt:lpstr>
      <vt:lpstr>Equation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327</cp:revision>
  <dcterms:created xsi:type="dcterms:W3CDTF">2014-10-19T02:03:18Z</dcterms:created>
  <dcterms:modified xsi:type="dcterms:W3CDTF">2019-03-23T13:30:14Z</dcterms:modified>
</cp:coreProperties>
</file>