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64" r:id="rId4"/>
    <p:sldId id="265" r:id="rId5"/>
    <p:sldId id="304" r:id="rId6"/>
    <p:sldId id="266" r:id="rId7"/>
    <p:sldId id="267" r:id="rId8"/>
    <p:sldId id="305" r:id="rId9"/>
    <p:sldId id="306" r:id="rId10"/>
    <p:sldId id="268" r:id="rId11"/>
    <p:sldId id="269" r:id="rId12"/>
    <p:sldId id="270" r:id="rId13"/>
    <p:sldId id="271" r:id="rId14"/>
    <p:sldId id="272" r:id="rId15"/>
    <p:sldId id="308" r:id="rId16"/>
    <p:sldId id="274" r:id="rId17"/>
    <p:sldId id="307" r:id="rId18"/>
    <p:sldId id="275" r:id="rId19"/>
    <p:sldId id="276" r:id="rId20"/>
    <p:sldId id="277" r:id="rId21"/>
    <p:sldId id="278" r:id="rId22"/>
    <p:sldId id="279" r:id="rId23"/>
    <p:sldId id="280" r:id="rId24"/>
    <p:sldId id="282" r:id="rId25"/>
    <p:sldId id="281" r:id="rId26"/>
    <p:sldId id="283" r:id="rId27"/>
    <p:sldId id="284" r:id="rId28"/>
    <p:sldId id="285" r:id="rId29"/>
    <p:sldId id="286" r:id="rId30"/>
    <p:sldId id="309" r:id="rId31"/>
    <p:sldId id="287" r:id="rId32"/>
    <p:sldId id="288" r:id="rId33"/>
    <p:sldId id="289" r:id="rId34"/>
    <p:sldId id="290" r:id="rId35"/>
    <p:sldId id="310" r:id="rId36"/>
    <p:sldId id="291" r:id="rId37"/>
    <p:sldId id="292" r:id="rId38"/>
    <p:sldId id="293" r:id="rId39"/>
    <p:sldId id="294" r:id="rId40"/>
    <p:sldId id="296" r:id="rId41"/>
    <p:sldId id="295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6286A-EBFA-4667-9F3B-335650AE40C2}" type="datetimeFigureOut">
              <a:rPr lang="zh-CN" altLang="en-US" smtClean="0"/>
              <a:t>2017/9/5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A9EEC-1887-4B4C-B2EB-4C60EDDEC3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395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A9EEC-1887-4B4C-B2EB-4C60EDDEC35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4611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A9EEC-1887-4B4C-B2EB-4C60EDDEC35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6169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A9EEC-1887-4B4C-B2EB-4C60EDDEC359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8883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905254" y="3648455"/>
            <a:ext cx="7705345" cy="1280160"/>
          </a:xfrm>
          <a:custGeom>
            <a:avLst/>
            <a:gdLst>
              <a:gd name="connsiteX0" fmla="*/ 0 w 228600"/>
              <a:gd name="connsiteY0" fmla="*/ 1280159 h 1280160"/>
              <a:gd name="connsiteX1" fmla="*/ 228600 w 228600"/>
              <a:gd name="connsiteY1" fmla="*/ 1280159 h 1280160"/>
              <a:gd name="connsiteX2" fmla="*/ 228600 w 228600"/>
              <a:gd name="connsiteY2" fmla="*/ 0 h 1280160"/>
              <a:gd name="connsiteX3" fmla="*/ 0 w 228600"/>
              <a:gd name="connsiteY3" fmla="*/ 0 h 1280160"/>
              <a:gd name="connsiteX4" fmla="*/ 0 w 228600"/>
              <a:gd name="connsiteY4" fmla="*/ 1280159 h 12801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28600" h="1280160">
                <a:moveTo>
                  <a:pt x="0" y="1280159"/>
                </a:moveTo>
                <a:lnTo>
                  <a:pt x="228600" y="1280159"/>
                </a:lnTo>
                <a:lnTo>
                  <a:pt x="228600" y="0"/>
                </a:lnTo>
                <a:lnTo>
                  <a:pt x="0" y="0"/>
                </a:lnTo>
                <a:lnTo>
                  <a:pt x="0" y="1280159"/>
                </a:lnTo>
              </a:path>
            </a:pathLst>
          </a:custGeom>
          <a:solidFill>
            <a:srgbClr val="727CA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092200" y="1993900"/>
            <a:ext cx="76835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600"/>
              </a:lnSpc>
              <a:tabLst/>
            </a:pPr>
            <a:r>
              <a:rPr lang="en-US" altLang="zh-CN" sz="3998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Ch.</a:t>
            </a:r>
            <a:r>
              <a:rPr lang="en-US" altLang="zh-CN" sz="39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8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6</a:t>
            </a:r>
            <a:r>
              <a:rPr lang="en-US" altLang="zh-CN" sz="39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8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-</a:t>
            </a:r>
            <a:r>
              <a:rPr lang="en-US" altLang="zh-CN" sz="39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8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Electron</a:t>
            </a:r>
            <a:r>
              <a:rPr lang="en-US" altLang="zh-CN" sz="39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8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configurations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470400" y="2679700"/>
            <a:ext cx="42926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600"/>
              </a:lnSpc>
              <a:tabLst/>
            </a:pPr>
            <a:r>
              <a:rPr lang="en-US" altLang="zh-CN" sz="3995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and</a:t>
            </a:r>
            <a:r>
              <a:rPr lang="en-US" altLang="zh-CN" sz="39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5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Radioactivity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0850" y="1136650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/>
          <a:srcRect b="44654"/>
          <a:stretch/>
        </p:blipFill>
        <p:spPr bwMode="auto">
          <a:xfrm>
            <a:off x="883557" y="4146053"/>
            <a:ext cx="7645400" cy="1117600"/>
          </a:xfrm>
          <a:prstGeom prst="rect">
            <a:avLst/>
          </a:prstGeom>
          <a:noFill/>
        </p:spPr>
      </p:pic>
      <p:sp>
        <p:nvSpPr>
          <p:cNvPr id="8" name="TextBox 1"/>
          <p:cNvSpPr txBox="1"/>
          <p:nvPr/>
        </p:nvSpPr>
        <p:spPr>
          <a:xfrm>
            <a:off x="876300" y="1459095"/>
            <a:ext cx="7010400" cy="815608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r>
              <a:rPr lang="en-US" altLang="zh-CN" sz="32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Each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element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has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a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unique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bright-line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emission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spectrum.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1219200" y="3207876"/>
            <a:ext cx="4434868" cy="39356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/>
            </a:pPr>
            <a:r>
              <a:rPr lang="en-US" altLang="zh-CN" sz="32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“Atomic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Fingerprint”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3848100" y="5778500"/>
            <a:ext cx="1422400" cy="419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300"/>
              </a:lnSpc>
              <a:tabLst/>
            </a:pP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Helium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0850" y="1136650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1251203" y="1967483"/>
            <a:ext cx="6652259" cy="592836"/>
          </a:xfrm>
          <a:custGeom>
            <a:avLst/>
            <a:gdLst>
              <a:gd name="connsiteX0" fmla="*/ 0 w 6652259"/>
              <a:gd name="connsiteY0" fmla="*/ 592836 h 592836"/>
              <a:gd name="connsiteX1" fmla="*/ 6652260 w 6652259"/>
              <a:gd name="connsiteY1" fmla="*/ 592836 h 592836"/>
              <a:gd name="connsiteX2" fmla="*/ 6652260 w 6652259"/>
              <a:gd name="connsiteY2" fmla="*/ 0 h 592836"/>
              <a:gd name="connsiteX3" fmla="*/ 0 w 6652259"/>
              <a:gd name="connsiteY3" fmla="*/ 0 h 592836"/>
              <a:gd name="connsiteX4" fmla="*/ 0 w 6652259"/>
              <a:gd name="connsiteY4" fmla="*/ 592836 h 59283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652259" h="592836">
                <a:moveTo>
                  <a:pt x="0" y="592836"/>
                </a:moveTo>
                <a:lnTo>
                  <a:pt x="6652260" y="592836"/>
                </a:lnTo>
                <a:lnTo>
                  <a:pt x="6652260" y="0"/>
                </a:lnTo>
                <a:lnTo>
                  <a:pt x="0" y="0"/>
                </a:lnTo>
                <a:lnTo>
                  <a:pt x="0" y="592836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5376671" y="5718047"/>
            <a:ext cx="2380488" cy="594360"/>
          </a:xfrm>
          <a:custGeom>
            <a:avLst/>
            <a:gdLst>
              <a:gd name="connsiteX0" fmla="*/ 0 w 2380488"/>
              <a:gd name="connsiteY0" fmla="*/ 594360 h 594360"/>
              <a:gd name="connsiteX1" fmla="*/ 2380488 w 2380488"/>
              <a:gd name="connsiteY1" fmla="*/ 594360 h 594360"/>
              <a:gd name="connsiteX2" fmla="*/ 2380488 w 2380488"/>
              <a:gd name="connsiteY2" fmla="*/ 0 h 594360"/>
              <a:gd name="connsiteX3" fmla="*/ 0 w 2380488"/>
              <a:gd name="connsiteY3" fmla="*/ 0 h 594360"/>
              <a:gd name="connsiteX4" fmla="*/ 0 w 2380488"/>
              <a:gd name="connsiteY4" fmla="*/ 594360 h 5943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380488" h="594360">
                <a:moveTo>
                  <a:pt x="0" y="594360"/>
                </a:moveTo>
                <a:lnTo>
                  <a:pt x="2380488" y="594360"/>
                </a:lnTo>
                <a:lnTo>
                  <a:pt x="2380488" y="0"/>
                </a:lnTo>
                <a:lnTo>
                  <a:pt x="0" y="0"/>
                </a:lnTo>
                <a:lnTo>
                  <a:pt x="0" y="59436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1283208" y="5719571"/>
            <a:ext cx="2695955" cy="594360"/>
          </a:xfrm>
          <a:custGeom>
            <a:avLst/>
            <a:gdLst>
              <a:gd name="connsiteX0" fmla="*/ 0 w 2695955"/>
              <a:gd name="connsiteY0" fmla="*/ 594360 h 594360"/>
              <a:gd name="connsiteX1" fmla="*/ 2695956 w 2695955"/>
              <a:gd name="connsiteY1" fmla="*/ 594360 h 594360"/>
              <a:gd name="connsiteX2" fmla="*/ 2695956 w 2695955"/>
              <a:gd name="connsiteY2" fmla="*/ 0 h 594360"/>
              <a:gd name="connsiteX3" fmla="*/ 0 w 2695955"/>
              <a:gd name="connsiteY3" fmla="*/ 0 h 594360"/>
              <a:gd name="connsiteX4" fmla="*/ 0 w 2695955"/>
              <a:gd name="connsiteY4" fmla="*/ 594360 h 5943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695955" h="594360">
                <a:moveTo>
                  <a:pt x="0" y="594360"/>
                </a:moveTo>
                <a:lnTo>
                  <a:pt x="2695956" y="594360"/>
                </a:lnTo>
                <a:lnTo>
                  <a:pt x="2695956" y="0"/>
                </a:lnTo>
                <a:lnTo>
                  <a:pt x="0" y="0"/>
                </a:lnTo>
                <a:lnTo>
                  <a:pt x="0" y="59436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0800" y="2362200"/>
            <a:ext cx="2616200" cy="2832100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45100" y="2425700"/>
            <a:ext cx="2616200" cy="2832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397923" y="334069"/>
            <a:ext cx="6568786" cy="175176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>
                <a:tab pos="50800" algn="l"/>
              </a:tabLst>
            </a:pPr>
            <a:r>
              <a:rPr lang="en-US" altLang="zh-CN" dirty="0" smtClean="0"/>
              <a:t>	</a:t>
            </a:r>
            <a:r>
              <a:rPr lang="en-US" altLang="zh-CN" sz="3206" dirty="0" smtClean="0">
                <a:solidFill>
                  <a:srgbClr val="000000"/>
                </a:solidFill>
                <a:latin typeface="Bookman Old Style" pitchFamily="18" charset="0"/>
                <a:cs typeface="Bookman Old Style" pitchFamily="18" charset="0"/>
              </a:rPr>
              <a:t>Electrons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Bookman Old Style" pitchFamily="18" charset="0"/>
                <a:cs typeface="Bookman Old Style" pitchFamily="18" charset="0"/>
              </a:rPr>
              <a:t>as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Bookman Old Style" pitchFamily="18" charset="0"/>
                <a:cs typeface="Bookman Old Style" pitchFamily="18" charset="0"/>
              </a:rPr>
              <a:t>Waves</a:t>
            </a:r>
          </a:p>
          <a:p>
            <a:pPr>
              <a:lnSpc>
                <a:spcPts val="3700"/>
              </a:lnSpc>
              <a:tabLst>
                <a:tab pos="50800" algn="l"/>
              </a:tabLst>
            </a:pPr>
            <a:endParaRPr lang="en-US" altLang="zh-CN" sz="3206" dirty="0" smtClean="0">
              <a:solidFill>
                <a:srgbClr val="000000"/>
              </a:solidFill>
              <a:latin typeface="Bookman Old Style" pitchFamily="18" charset="0"/>
              <a:cs typeface="Bookman Old Style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900"/>
              </a:lnSpc>
              <a:tabLst>
                <a:tab pos="50800" algn="l"/>
              </a:tabLst>
            </a:pPr>
            <a:r>
              <a:rPr lang="en-US" altLang="zh-CN" sz="279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EVIDENCE: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DIFFRACTION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PATTERNS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5461000" y="5918200"/>
            <a:ext cx="21590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ELECTRONS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1384300" y="5918200"/>
            <a:ext cx="24765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VISIBLE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0" y="0"/>
            <a:ext cx="871727" cy="1552955"/>
          </a:xfrm>
          <a:custGeom>
            <a:avLst/>
            <a:gdLst>
              <a:gd name="connsiteX0" fmla="*/ 0 w 871727"/>
              <a:gd name="connsiteY0" fmla="*/ 1552955 h 1552955"/>
              <a:gd name="connsiteX1" fmla="*/ 871727 w 871727"/>
              <a:gd name="connsiteY1" fmla="*/ 1552955 h 1552955"/>
              <a:gd name="connsiteX2" fmla="*/ 871727 w 871727"/>
              <a:gd name="connsiteY2" fmla="*/ 0 h 1552955"/>
              <a:gd name="connsiteX3" fmla="*/ 0 w 871727"/>
              <a:gd name="connsiteY3" fmla="*/ 0 h 1552955"/>
              <a:gd name="connsiteX4" fmla="*/ 0 w 871727"/>
              <a:gd name="connsiteY4" fmla="*/ 1552955 h 15529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71727" h="1552955">
                <a:moveTo>
                  <a:pt x="0" y="1552955"/>
                </a:moveTo>
                <a:lnTo>
                  <a:pt x="871727" y="1552955"/>
                </a:lnTo>
                <a:lnTo>
                  <a:pt x="871727" y="0"/>
                </a:lnTo>
                <a:lnTo>
                  <a:pt x="0" y="0"/>
                </a:lnTo>
                <a:lnTo>
                  <a:pt x="0" y="1552955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8272271" y="0"/>
            <a:ext cx="871728" cy="1552955"/>
          </a:xfrm>
          <a:custGeom>
            <a:avLst/>
            <a:gdLst>
              <a:gd name="connsiteX0" fmla="*/ 0 w 871728"/>
              <a:gd name="connsiteY0" fmla="*/ 1552955 h 1552955"/>
              <a:gd name="connsiteX1" fmla="*/ 871728 w 871728"/>
              <a:gd name="connsiteY1" fmla="*/ 1552955 h 1552955"/>
              <a:gd name="connsiteX2" fmla="*/ 871728 w 871728"/>
              <a:gd name="connsiteY2" fmla="*/ 0 h 1552955"/>
              <a:gd name="connsiteX3" fmla="*/ 0 w 871728"/>
              <a:gd name="connsiteY3" fmla="*/ 0 h 1552955"/>
              <a:gd name="connsiteX4" fmla="*/ 0 w 871728"/>
              <a:gd name="connsiteY4" fmla="*/ 1552955 h 15529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71728" h="1552955">
                <a:moveTo>
                  <a:pt x="0" y="1552955"/>
                </a:moveTo>
                <a:lnTo>
                  <a:pt x="871728" y="1552955"/>
                </a:lnTo>
                <a:lnTo>
                  <a:pt x="871728" y="0"/>
                </a:lnTo>
                <a:lnTo>
                  <a:pt x="0" y="0"/>
                </a:lnTo>
                <a:lnTo>
                  <a:pt x="0" y="1552955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/>
          <a:srcRect b="5555"/>
          <a:stretch/>
        </p:blipFill>
        <p:spPr bwMode="auto">
          <a:xfrm>
            <a:off x="0" y="190500"/>
            <a:ext cx="9144000" cy="647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0" y="0"/>
            <a:ext cx="1117091" cy="1625600"/>
          </a:xfrm>
          <a:custGeom>
            <a:avLst/>
            <a:gdLst>
              <a:gd name="connsiteX0" fmla="*/ 0 w 1117091"/>
              <a:gd name="connsiteY0" fmla="*/ 0 h 1625600"/>
              <a:gd name="connsiteX1" fmla="*/ 1117091 w 1117091"/>
              <a:gd name="connsiteY1" fmla="*/ 0 h 1625600"/>
              <a:gd name="connsiteX2" fmla="*/ 1117091 w 1117091"/>
              <a:gd name="connsiteY2" fmla="*/ 1625600 h 1625600"/>
              <a:gd name="connsiteX3" fmla="*/ 0 w 1117091"/>
              <a:gd name="connsiteY3" fmla="*/ 1625600 h 1625600"/>
              <a:gd name="connsiteX4" fmla="*/ 0 w 1117091"/>
              <a:gd name="connsiteY4" fmla="*/ 0 h 1625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17091" h="1625600">
                <a:moveTo>
                  <a:pt x="0" y="0"/>
                </a:moveTo>
                <a:lnTo>
                  <a:pt x="1117091" y="0"/>
                </a:lnTo>
                <a:lnTo>
                  <a:pt x="1117091" y="1625600"/>
                </a:lnTo>
                <a:lnTo>
                  <a:pt x="0" y="16256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9054083" y="0"/>
            <a:ext cx="89915" cy="1625600"/>
          </a:xfrm>
          <a:custGeom>
            <a:avLst/>
            <a:gdLst>
              <a:gd name="connsiteX0" fmla="*/ 0 w 89915"/>
              <a:gd name="connsiteY0" fmla="*/ 0 h 1625600"/>
              <a:gd name="connsiteX1" fmla="*/ 89916 w 89915"/>
              <a:gd name="connsiteY1" fmla="*/ 0 h 1625600"/>
              <a:gd name="connsiteX2" fmla="*/ 89916 w 89915"/>
              <a:gd name="connsiteY2" fmla="*/ 1625600 h 1625600"/>
              <a:gd name="connsiteX3" fmla="*/ 0 w 89915"/>
              <a:gd name="connsiteY3" fmla="*/ 1625600 h 1625600"/>
              <a:gd name="connsiteX4" fmla="*/ 0 w 89915"/>
              <a:gd name="connsiteY4" fmla="*/ 0 h 1625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9915" h="1625600">
                <a:moveTo>
                  <a:pt x="0" y="0"/>
                </a:moveTo>
                <a:lnTo>
                  <a:pt x="89916" y="0"/>
                </a:lnTo>
                <a:lnTo>
                  <a:pt x="89916" y="1625600"/>
                </a:lnTo>
                <a:lnTo>
                  <a:pt x="0" y="16256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4100" y="1574800"/>
            <a:ext cx="8013700" cy="4965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58800" y="520700"/>
            <a:ext cx="4584700" cy="457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600"/>
              </a:lnSpc>
              <a:tabLst/>
            </a:pP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6.电子云模型(1926年)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87" y="633412"/>
            <a:ext cx="8124825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4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5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chemeClr val="bg1">
              <a:alpha val="51000"/>
            </a:scheme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4300" y="139700"/>
            <a:ext cx="3733800" cy="11430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文本框 1"/>
          <p:cNvSpPr txBox="1"/>
          <p:nvPr/>
        </p:nvSpPr>
        <p:spPr>
          <a:xfrm>
            <a:off x="2686466" y="6400800"/>
            <a:ext cx="4161717" cy="523220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1927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年第五届索尔维会议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13491" y="2342605"/>
            <a:ext cx="401713" cy="83099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德拜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614662" y="4876800"/>
            <a:ext cx="401713" cy="1200329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普朗克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514600" y="4724400"/>
            <a:ext cx="401713" cy="1569660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居里夫人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549198" y="4953000"/>
            <a:ext cx="401713" cy="1200329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洛伦兹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728505" y="4922807"/>
            <a:ext cx="401713" cy="1569660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爱因斯坦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602257" y="4780919"/>
            <a:ext cx="401713" cy="1200329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朗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之万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170287" y="1902424"/>
            <a:ext cx="401713" cy="1200329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狄拉克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703687" y="1352261"/>
            <a:ext cx="401713" cy="1200329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薛定谔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38489" y="1676400"/>
            <a:ext cx="401713" cy="1569660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德布罗意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240202" y="1698199"/>
            <a:ext cx="401713" cy="83099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泡利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858000" y="1371600"/>
            <a:ext cx="401713" cy="1200329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海森堡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772400" y="2445603"/>
            <a:ext cx="401713" cy="830997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玻尔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" y="533400"/>
            <a:ext cx="8918967" cy="5715000"/>
          </a:xfrm>
        </p:spPr>
      </p:pic>
      <p:sp>
        <p:nvSpPr>
          <p:cNvPr id="5" name="椭圆 4"/>
          <p:cNvSpPr/>
          <p:nvPr/>
        </p:nvSpPr>
        <p:spPr>
          <a:xfrm>
            <a:off x="7391400" y="2314881"/>
            <a:ext cx="838200" cy="3048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193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0" y="245363"/>
            <a:ext cx="987552" cy="1358900"/>
          </a:xfrm>
          <a:custGeom>
            <a:avLst/>
            <a:gdLst>
              <a:gd name="connsiteX0" fmla="*/ 0 w 987552"/>
              <a:gd name="connsiteY0" fmla="*/ 0 h 1358900"/>
              <a:gd name="connsiteX1" fmla="*/ 987552 w 987552"/>
              <a:gd name="connsiteY1" fmla="*/ 0 h 1358900"/>
              <a:gd name="connsiteX2" fmla="*/ 987552 w 987552"/>
              <a:gd name="connsiteY2" fmla="*/ 1358900 h 1358900"/>
              <a:gd name="connsiteX3" fmla="*/ 0 w 987552"/>
              <a:gd name="connsiteY3" fmla="*/ 1358900 h 1358900"/>
              <a:gd name="connsiteX4" fmla="*/ 0 w 987552"/>
              <a:gd name="connsiteY4" fmla="*/ 0 h 13589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87552" h="1358900">
                <a:moveTo>
                  <a:pt x="0" y="0"/>
                </a:moveTo>
                <a:lnTo>
                  <a:pt x="987552" y="0"/>
                </a:lnTo>
                <a:lnTo>
                  <a:pt x="987552" y="1358900"/>
                </a:lnTo>
                <a:lnTo>
                  <a:pt x="0" y="1358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9028176" y="245363"/>
            <a:ext cx="115823" cy="1358900"/>
          </a:xfrm>
          <a:custGeom>
            <a:avLst/>
            <a:gdLst>
              <a:gd name="connsiteX0" fmla="*/ 0 w 115823"/>
              <a:gd name="connsiteY0" fmla="*/ 0 h 1358900"/>
              <a:gd name="connsiteX1" fmla="*/ 115823 w 115823"/>
              <a:gd name="connsiteY1" fmla="*/ 0 h 1358900"/>
              <a:gd name="connsiteX2" fmla="*/ 115823 w 115823"/>
              <a:gd name="connsiteY2" fmla="*/ 1358900 h 1358900"/>
              <a:gd name="connsiteX3" fmla="*/ 0 w 115823"/>
              <a:gd name="connsiteY3" fmla="*/ 1358900 h 1358900"/>
              <a:gd name="connsiteX4" fmla="*/ 0 w 115823"/>
              <a:gd name="connsiteY4" fmla="*/ 0 h 13589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5823" h="1358900">
                <a:moveTo>
                  <a:pt x="0" y="0"/>
                </a:moveTo>
                <a:lnTo>
                  <a:pt x="115823" y="0"/>
                </a:lnTo>
                <a:lnTo>
                  <a:pt x="115823" y="1358900"/>
                </a:lnTo>
                <a:lnTo>
                  <a:pt x="0" y="1358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文本框 7"/>
          <p:cNvSpPr txBox="1"/>
          <p:nvPr/>
        </p:nvSpPr>
        <p:spPr>
          <a:xfrm>
            <a:off x="304800" y="1668985"/>
            <a:ext cx="3886200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ln w="28575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Quantum Numbers</a:t>
            </a:r>
            <a:endParaRPr lang="zh-CN" altLang="en-US" sz="3200" b="1" dirty="0">
              <a:ln w="28575"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/>
          <a:srcRect t="17778"/>
          <a:stretch/>
        </p:blipFill>
        <p:spPr bwMode="auto">
          <a:xfrm>
            <a:off x="0" y="1219200"/>
            <a:ext cx="9144000" cy="5638800"/>
          </a:xfrm>
          <a:prstGeom prst="rect">
            <a:avLst/>
          </a:prstGeom>
          <a:noFill/>
        </p:spPr>
      </p:pic>
      <p:sp>
        <p:nvSpPr>
          <p:cNvPr id="2" name="文本框 1"/>
          <p:cNvSpPr txBox="1"/>
          <p:nvPr/>
        </p:nvSpPr>
        <p:spPr>
          <a:xfrm>
            <a:off x="609600" y="304800"/>
            <a:ext cx="426931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4000" b="1" dirty="0" smtClean="0"/>
              <a:t>Quantum Numbers</a:t>
            </a:r>
            <a:endParaRPr lang="zh-CN" alt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638300" y="1460500"/>
            <a:ext cx="3200400" cy="457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600"/>
              </a:lnSpc>
              <a:tabLst/>
            </a:pPr>
            <a:r>
              <a:rPr lang="en-US" altLang="zh-CN" sz="3602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1.古希腊原子论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638300" y="2247900"/>
            <a:ext cx="5499100" cy="2184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600"/>
              </a:lnSpc>
              <a:tabLst/>
            </a:pP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2.道尔顿原子模型(1803年)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800"/>
              </a:lnSpc>
              <a:tabLst/>
            </a:pP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3.汤姆生原子模型(1904年)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800"/>
              </a:lnSpc>
              <a:tabLst/>
            </a:pP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4.卢瑟福原子模型(1911年)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638300" y="4914900"/>
            <a:ext cx="5041900" cy="1320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600"/>
              </a:lnSpc>
              <a:tabLst/>
            </a:pP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5.玻尔原子模型(1913年)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800"/>
              </a:lnSpc>
              <a:tabLst/>
            </a:pP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6.电子云模型(1926年)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774700" y="469900"/>
            <a:ext cx="58547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8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不同时期的原子结构模型: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2"/>
          <a:srcRect t="16667"/>
          <a:stretch/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  <p:sp>
        <p:nvSpPr>
          <p:cNvPr id="5" name="文本框 4"/>
          <p:cNvSpPr txBox="1"/>
          <p:nvPr/>
        </p:nvSpPr>
        <p:spPr>
          <a:xfrm>
            <a:off x="609600" y="304800"/>
            <a:ext cx="426931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4000" b="1" dirty="0" smtClean="0"/>
              <a:t>Quantum Numbers</a:t>
            </a:r>
            <a:endParaRPr lang="zh-CN" alt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/>
          <a:srcRect t="18889"/>
          <a:stretch/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</p:spPr>
      </p:pic>
      <p:sp>
        <p:nvSpPr>
          <p:cNvPr id="5" name="文本框 4"/>
          <p:cNvSpPr txBox="1"/>
          <p:nvPr/>
        </p:nvSpPr>
        <p:spPr>
          <a:xfrm>
            <a:off x="609600" y="457200"/>
            <a:ext cx="426931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4000" b="1" dirty="0" smtClean="0"/>
              <a:t>Quantum Numbers</a:t>
            </a:r>
            <a:endParaRPr lang="zh-CN" alt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2"/>
          <a:srcRect t="15556"/>
          <a:stretch/>
        </p:blipFill>
        <p:spPr bwMode="auto">
          <a:xfrm>
            <a:off x="0" y="1066800"/>
            <a:ext cx="9144000" cy="5791200"/>
          </a:xfrm>
          <a:prstGeom prst="rect">
            <a:avLst/>
          </a:prstGeom>
          <a:noFill/>
        </p:spPr>
      </p:pic>
      <p:sp>
        <p:nvSpPr>
          <p:cNvPr id="5" name="文本框 4"/>
          <p:cNvSpPr txBox="1"/>
          <p:nvPr/>
        </p:nvSpPr>
        <p:spPr>
          <a:xfrm>
            <a:off x="609600" y="304800"/>
            <a:ext cx="426931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4000" b="1" dirty="0" smtClean="0"/>
              <a:t>Quantum Numbers</a:t>
            </a:r>
            <a:endParaRPr lang="zh-CN" alt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/>
          <a:srcRect t="16667"/>
          <a:stretch/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  <p:sp>
        <p:nvSpPr>
          <p:cNvPr id="2" name="文本框 1"/>
          <p:cNvSpPr txBox="1"/>
          <p:nvPr/>
        </p:nvSpPr>
        <p:spPr>
          <a:xfrm>
            <a:off x="1263069" y="1789093"/>
            <a:ext cx="10991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  <a:p>
            <a:pPr algn="ctr"/>
            <a:r>
              <a:rPr lang="zh-CN" altLang="en-US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主量子数</a:t>
            </a:r>
            <a:endParaRPr lang="zh-CN" alt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95400" y="2743200"/>
            <a:ext cx="10991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altLang="zh-CN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CN" alt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角量子数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71861" y="4097216"/>
            <a:ext cx="10991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  <a:p>
            <a:pPr algn="ctr"/>
            <a:r>
              <a:rPr lang="zh-CN" altLang="en-US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磁量子数</a:t>
            </a:r>
            <a:endParaRPr lang="zh-CN" altLang="en-US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45571" y="4911916"/>
            <a:ext cx="10991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altLang="zh-CN" baseline="-25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CN" alt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自旋量子数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981200" y="2845776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913184" y="2844262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996960" y="2853054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777669" y="2853054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649101" y="2842130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409501" y="2836984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795136" y="4100781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822424" y="4100781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844469" y="4091990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53200" y="4091990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385132" y="4108059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685303" y="4108059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012315" y="4100781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676623" y="4099267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003635" y="4081046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394034" y="4098047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061200" y="4099267"/>
            <a:ext cx="16110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  -1  +2  -2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09600" y="304800"/>
            <a:ext cx="426931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4000" b="1" dirty="0" smtClean="0"/>
              <a:t>Quantum Numbers</a:t>
            </a:r>
            <a:endParaRPr lang="zh-CN" alt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/>
      <p:bldP spid="2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1400" y="1625600"/>
            <a:ext cx="4483100" cy="43942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447800" y="762000"/>
            <a:ext cx="6806350" cy="66172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800"/>
              </a:lnSpc>
              <a:tabLst/>
            </a:pPr>
            <a:r>
              <a:rPr lang="en-US" altLang="zh-CN" sz="4802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18" charset="0"/>
                <a:cs typeface="微软雅黑" pitchFamily="18" charset="0"/>
              </a:rPr>
              <a:t>核外电子是怎样排布的？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/>
          <a:srcRect t="16667"/>
          <a:stretch/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  <p:sp>
        <p:nvSpPr>
          <p:cNvPr id="5" name="文本框 4"/>
          <p:cNvSpPr txBox="1"/>
          <p:nvPr/>
        </p:nvSpPr>
        <p:spPr>
          <a:xfrm>
            <a:off x="838200" y="381000"/>
            <a:ext cx="4958986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4000" b="1" dirty="0" smtClean="0"/>
              <a:t>Electron Configuration</a:t>
            </a:r>
            <a:endParaRPr lang="zh-CN" alt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/>
          <a:srcRect t="16667"/>
          <a:stretch/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  <p:sp>
        <p:nvSpPr>
          <p:cNvPr id="6" name="文本框 5"/>
          <p:cNvSpPr txBox="1"/>
          <p:nvPr/>
        </p:nvSpPr>
        <p:spPr>
          <a:xfrm>
            <a:off x="838200" y="381000"/>
            <a:ext cx="4958986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4000" b="1" dirty="0" smtClean="0"/>
              <a:t>Electron Configuration</a:t>
            </a:r>
            <a:endParaRPr lang="zh-CN" alt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1136650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356615" y="1074419"/>
            <a:ext cx="4796028" cy="2016252"/>
          </a:xfrm>
          <a:custGeom>
            <a:avLst/>
            <a:gdLst>
              <a:gd name="connsiteX0" fmla="*/ 0 w 4796028"/>
              <a:gd name="connsiteY0" fmla="*/ 2016252 h 2016252"/>
              <a:gd name="connsiteX1" fmla="*/ 4796028 w 4796028"/>
              <a:gd name="connsiteY1" fmla="*/ 2016252 h 2016252"/>
              <a:gd name="connsiteX2" fmla="*/ 4796028 w 4796028"/>
              <a:gd name="connsiteY2" fmla="*/ 0 h 2016252"/>
              <a:gd name="connsiteX3" fmla="*/ 0 w 4796028"/>
              <a:gd name="connsiteY3" fmla="*/ 0 h 2016252"/>
              <a:gd name="connsiteX4" fmla="*/ 0 w 4796028"/>
              <a:gd name="connsiteY4" fmla="*/ 2016252 h 20162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796028" h="2016252">
                <a:moveTo>
                  <a:pt x="0" y="2016252"/>
                </a:moveTo>
                <a:lnTo>
                  <a:pt x="4796028" y="2016252"/>
                </a:lnTo>
                <a:lnTo>
                  <a:pt x="4796028" y="0"/>
                </a:lnTo>
                <a:lnTo>
                  <a:pt x="0" y="0"/>
                </a:lnTo>
                <a:lnTo>
                  <a:pt x="0" y="201625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1257300" y="4402835"/>
            <a:ext cx="4794503" cy="2014728"/>
          </a:xfrm>
          <a:custGeom>
            <a:avLst/>
            <a:gdLst>
              <a:gd name="connsiteX0" fmla="*/ 0 w 4794503"/>
              <a:gd name="connsiteY0" fmla="*/ 2014728 h 2014728"/>
              <a:gd name="connsiteX1" fmla="*/ 4794503 w 4794503"/>
              <a:gd name="connsiteY1" fmla="*/ 2014728 h 2014728"/>
              <a:gd name="connsiteX2" fmla="*/ 4794503 w 4794503"/>
              <a:gd name="connsiteY2" fmla="*/ 0 h 2014728"/>
              <a:gd name="connsiteX3" fmla="*/ 0 w 4794503"/>
              <a:gd name="connsiteY3" fmla="*/ 0 h 2014728"/>
              <a:gd name="connsiteX4" fmla="*/ 0 w 4794503"/>
              <a:gd name="connsiteY4" fmla="*/ 2014728 h 20147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794503" h="2014728">
                <a:moveTo>
                  <a:pt x="0" y="2014728"/>
                </a:moveTo>
                <a:lnTo>
                  <a:pt x="4794503" y="2014728"/>
                </a:lnTo>
                <a:lnTo>
                  <a:pt x="4794503" y="0"/>
                </a:lnTo>
                <a:lnTo>
                  <a:pt x="0" y="0"/>
                </a:lnTo>
                <a:lnTo>
                  <a:pt x="0" y="2014728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2800" y="2667000"/>
            <a:ext cx="6070600" cy="35179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58800" y="381000"/>
            <a:ext cx="5041900" cy="457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600"/>
              </a:lnSpc>
              <a:tabLst/>
            </a:pP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5.玻尔原子模型(1913年)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447800" y="1295400"/>
            <a:ext cx="69342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206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电子在原子核外空间的一定轨道上绕核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889000" y="1790700"/>
            <a:ext cx="36576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2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做高速的圆周运动。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/>
          <a:srcRect l="3333" t="24239" r="3333" b="19590"/>
          <a:stretch/>
        </p:blipFill>
        <p:spPr bwMode="auto">
          <a:xfrm>
            <a:off x="12700" y="762000"/>
            <a:ext cx="9144000" cy="4724400"/>
          </a:xfrm>
          <a:prstGeom prst="rect">
            <a:avLst/>
          </a:prstGeom>
          <a:noFill/>
        </p:spPr>
      </p:pic>
      <p:sp>
        <p:nvSpPr>
          <p:cNvPr id="2" name="文本框 1"/>
          <p:cNvSpPr txBox="1"/>
          <p:nvPr/>
        </p:nvSpPr>
        <p:spPr>
          <a:xfrm>
            <a:off x="1142999" y="940544"/>
            <a:ext cx="10991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  <a:p>
            <a:pPr algn="ctr"/>
            <a:r>
              <a:rPr lang="zh-CN" altLang="en-US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主量子数</a:t>
            </a:r>
            <a:endParaRPr lang="zh-CN" altLang="en-US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42998" y="2222500"/>
            <a:ext cx="10991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altLang="zh-CN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CN" alt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角量子数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93922" y="3789402"/>
            <a:ext cx="10991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  <a:p>
            <a:pPr algn="ctr"/>
            <a:r>
              <a:rPr lang="zh-CN" altLang="en-US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磁量子数</a:t>
            </a:r>
            <a:endParaRPr lang="zh-CN" altLang="en-US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17600" y="4818102"/>
            <a:ext cx="10991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altLang="zh-CN" baseline="-25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CN" alt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自旋量子数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879600" y="2260600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62384" y="2267878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073160" y="2263970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764969" y="2263970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788801" y="2253046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584369" y="2247900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680836" y="3783281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708124" y="3783281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882569" y="3774490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731000" y="3787190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320469" y="3790559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701469" y="3777859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012315" y="3783281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803623" y="3781767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156035" y="3776246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454069" y="3780547"/>
            <a:ext cx="1099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304385" y="3794467"/>
            <a:ext cx="16110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   -1   +2   -2</a:t>
            </a:r>
            <a:endParaRPr lang="zh-CN" altLang="en-US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49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/>
      <p:bldP spid="2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/>
          <a:srcRect t="16667"/>
          <a:stretch/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  <p:sp>
        <p:nvSpPr>
          <p:cNvPr id="6" name="文本框 5"/>
          <p:cNvSpPr txBox="1"/>
          <p:nvPr/>
        </p:nvSpPr>
        <p:spPr>
          <a:xfrm>
            <a:off x="838200" y="381000"/>
            <a:ext cx="4958986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4000" b="1" dirty="0" smtClean="0"/>
              <a:t>Electron Configuration</a:t>
            </a:r>
            <a:endParaRPr lang="zh-CN" alt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/>
          <a:srcRect t="16667"/>
          <a:stretch/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  <p:sp>
        <p:nvSpPr>
          <p:cNvPr id="5" name="文本框 4"/>
          <p:cNvSpPr txBox="1"/>
          <p:nvPr/>
        </p:nvSpPr>
        <p:spPr>
          <a:xfrm>
            <a:off x="838200" y="381000"/>
            <a:ext cx="4958986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4000" b="1" dirty="0" smtClean="0"/>
              <a:t>Electron Configuration</a:t>
            </a:r>
            <a:endParaRPr lang="zh-CN" alt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051"/>
            <a:ext cx="9144000" cy="63978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" r="1092"/>
          <a:stretch/>
        </p:blipFill>
        <p:spPr>
          <a:xfrm>
            <a:off x="-1" y="155331"/>
            <a:ext cx="9123589" cy="6550269"/>
          </a:xfrm>
        </p:spPr>
      </p:pic>
    </p:spTree>
    <p:extLst>
      <p:ext uri="{BB962C8B-B14F-4D97-AF65-F5344CB8AC3E}">
        <p14:creationId xmlns:p14="http://schemas.microsoft.com/office/powerpoint/2010/main" val="231572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5" name="Freeform 3"/>
          <p:cNvSpPr/>
          <p:nvPr/>
        </p:nvSpPr>
        <p:spPr>
          <a:xfrm>
            <a:off x="450850" y="1136650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6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7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0" y="2273300"/>
            <a:ext cx="7264400" cy="3975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397000" y="1854200"/>
            <a:ext cx="198772" cy="49500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500"/>
              </a:lnSpc>
              <a:tabLst/>
            </a:pPr>
            <a:r>
              <a:rPr lang="en-US" altLang="zh-CN" sz="3995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6908800" y="2133600"/>
            <a:ext cx="256480" cy="49500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500"/>
              </a:lnSpc>
              <a:tabLst/>
            </a:pPr>
            <a:r>
              <a:rPr lang="en-US" altLang="zh-CN" sz="3995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3162300" y="2997200"/>
            <a:ext cx="1436291" cy="50289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500"/>
              </a:lnSpc>
              <a:tabLst/>
            </a:pPr>
            <a:r>
              <a:rPr lang="en-US" altLang="zh-CN" sz="3995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zh-CN" sz="39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5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(n-1)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863600" y="5549900"/>
            <a:ext cx="1356140" cy="50302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500"/>
              </a:lnSpc>
              <a:tabLst/>
            </a:pPr>
            <a:r>
              <a:rPr lang="en-US" altLang="zh-CN" sz="3998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3998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8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(n-2)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800100" y="2451100"/>
            <a:ext cx="160300" cy="271356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495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>
              <a:lnSpc>
                <a:spcPts val="3100"/>
              </a:lnSpc>
              <a:tabLst/>
            </a:pPr>
            <a:r>
              <a:rPr lang="en-US" altLang="zh-CN" sz="2495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3100"/>
              </a:lnSpc>
              <a:tabLst/>
            </a:pPr>
            <a:r>
              <a:rPr lang="en-US" altLang="zh-CN" sz="2498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100"/>
              </a:lnSpc>
              <a:tabLst/>
            </a:pPr>
            <a:r>
              <a:rPr lang="en-US" altLang="zh-CN" sz="2495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>
              <a:lnSpc>
                <a:spcPts val="3100"/>
              </a:lnSpc>
              <a:tabLst/>
            </a:pPr>
            <a:r>
              <a:rPr lang="en-US" altLang="zh-CN" sz="2495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>
              <a:lnSpc>
                <a:spcPts val="3100"/>
              </a:lnSpc>
              <a:tabLst/>
            </a:pPr>
            <a:r>
              <a:rPr lang="en-US" altLang="zh-CN" sz="2495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>
              <a:lnSpc>
                <a:spcPts val="3100"/>
              </a:lnSpc>
              <a:tabLst/>
            </a:pPr>
            <a:r>
              <a:rPr lang="en-US" altLang="zh-CN" sz="2498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2413000" y="5473700"/>
            <a:ext cx="160300" cy="72584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498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>
              <a:lnSpc>
                <a:spcPts val="3100"/>
              </a:lnSpc>
              <a:tabLst/>
            </a:pPr>
            <a:r>
              <a:rPr lang="en-US" altLang="zh-CN" sz="2495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2209800" y="393700"/>
            <a:ext cx="3380734" cy="52065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/>
            </a:pPr>
            <a:r>
              <a:rPr lang="en-US" altLang="zh-CN" sz="3206" dirty="0" smtClean="0">
                <a:solidFill>
                  <a:srgbClr val="FF0000"/>
                </a:solidFill>
                <a:latin typeface="Bookman Old Style" pitchFamily="18" charset="0"/>
                <a:cs typeface="Bookman Old Style" pitchFamily="18" charset="0"/>
              </a:rPr>
              <a:t>Periodic</a:t>
            </a:r>
            <a:r>
              <a:rPr lang="en-US" altLang="zh-CN" sz="3206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FF0000"/>
                </a:solidFill>
                <a:latin typeface="Bookman Old Style" pitchFamily="18" charset="0"/>
                <a:cs typeface="Bookman Old Style" pitchFamily="18" charset="0"/>
              </a:rPr>
              <a:t>Patterns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98905" y="3642105"/>
            <a:ext cx="7327900" cy="1292860"/>
          </a:xfrm>
          <a:custGeom>
            <a:avLst/>
            <a:gdLst>
              <a:gd name="connsiteX0" fmla="*/ 6350 w 7327900"/>
              <a:gd name="connsiteY0" fmla="*/ 1286509 h 1292860"/>
              <a:gd name="connsiteX1" fmla="*/ 7321550 w 7327900"/>
              <a:gd name="connsiteY1" fmla="*/ 1286509 h 1292860"/>
              <a:gd name="connsiteX2" fmla="*/ 7321550 w 7327900"/>
              <a:gd name="connsiteY2" fmla="*/ 6350 h 1292860"/>
              <a:gd name="connsiteX3" fmla="*/ 6350 w 7327900"/>
              <a:gd name="connsiteY3" fmla="*/ 6350 h 1292860"/>
              <a:gd name="connsiteX4" fmla="*/ 6350 w 7327900"/>
              <a:gd name="connsiteY4" fmla="*/ 1286509 h 12928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327900" h="1292860">
                <a:moveTo>
                  <a:pt x="6350" y="1286509"/>
                </a:moveTo>
                <a:lnTo>
                  <a:pt x="7321550" y="1286509"/>
                </a:lnTo>
                <a:lnTo>
                  <a:pt x="7321550" y="6350"/>
                </a:lnTo>
                <a:lnTo>
                  <a:pt x="6350" y="6350"/>
                </a:lnTo>
                <a:lnTo>
                  <a:pt x="6350" y="128650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727CA3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905255" y="3648455"/>
            <a:ext cx="228600" cy="1280160"/>
          </a:xfrm>
          <a:custGeom>
            <a:avLst/>
            <a:gdLst>
              <a:gd name="connsiteX0" fmla="*/ 0 w 228600"/>
              <a:gd name="connsiteY0" fmla="*/ 1280159 h 1280160"/>
              <a:gd name="connsiteX1" fmla="*/ 228600 w 228600"/>
              <a:gd name="connsiteY1" fmla="*/ 1280159 h 1280160"/>
              <a:gd name="connsiteX2" fmla="*/ 228600 w 228600"/>
              <a:gd name="connsiteY2" fmla="*/ 0 h 1280160"/>
              <a:gd name="connsiteX3" fmla="*/ 0 w 228600"/>
              <a:gd name="connsiteY3" fmla="*/ 0 h 1280160"/>
              <a:gd name="connsiteX4" fmla="*/ 0 w 228600"/>
              <a:gd name="connsiteY4" fmla="*/ 1280159 h 12801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28600" h="1280160">
                <a:moveTo>
                  <a:pt x="0" y="1280159"/>
                </a:moveTo>
                <a:lnTo>
                  <a:pt x="228600" y="1280159"/>
                </a:lnTo>
                <a:lnTo>
                  <a:pt x="228600" y="0"/>
                </a:lnTo>
                <a:lnTo>
                  <a:pt x="0" y="0"/>
                </a:lnTo>
                <a:lnTo>
                  <a:pt x="0" y="1280159"/>
                </a:lnTo>
              </a:path>
            </a:pathLst>
          </a:custGeom>
          <a:solidFill>
            <a:srgbClr val="727CA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2400" y="965200"/>
            <a:ext cx="6045200" cy="325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9752" y="2819400"/>
            <a:ext cx="6431248" cy="63607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600"/>
              </a:lnSpc>
              <a:tabLst/>
            </a:pPr>
            <a:r>
              <a:rPr lang="en-US" altLang="zh-CN" sz="4800" b="1" dirty="0" smtClean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Impact" pitchFamily="18" charset="0"/>
              </a:rPr>
              <a:t>I.  </a:t>
            </a:r>
            <a:r>
              <a:rPr lang="en-US" altLang="zh-CN" sz="4800" b="1" dirty="0" err="1" smtClean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Impact" pitchFamily="18" charset="0"/>
              </a:rPr>
              <a:t>RadioactiveDecay</a:t>
            </a:r>
            <a:endParaRPr lang="en-US" altLang="zh-CN" sz="4800" b="1" dirty="0" smtClean="0">
              <a:solidFill>
                <a:srgbClr val="4646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Impac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0850" y="1136650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5093208" y="1798320"/>
            <a:ext cx="1389888" cy="1392935"/>
          </a:xfrm>
          <a:custGeom>
            <a:avLst/>
            <a:gdLst>
              <a:gd name="connsiteX0" fmla="*/ 0 w 1389888"/>
              <a:gd name="connsiteY0" fmla="*/ 696467 h 1392935"/>
              <a:gd name="connsiteX1" fmla="*/ 144652 w 1389888"/>
              <a:gd name="connsiteY1" fmla="*/ 586739 h 1392935"/>
              <a:gd name="connsiteX2" fmla="*/ 52958 w 1389888"/>
              <a:gd name="connsiteY2" fmla="*/ 429894 h 1392935"/>
              <a:gd name="connsiteX3" fmla="*/ 228472 w 1389888"/>
              <a:gd name="connsiteY3" fmla="*/ 384047 h 1392935"/>
              <a:gd name="connsiteX4" fmla="*/ 203580 w 1389888"/>
              <a:gd name="connsiteY4" fmla="*/ 203961 h 1392935"/>
              <a:gd name="connsiteX5" fmla="*/ 383285 w 1389888"/>
              <a:gd name="connsiteY5" fmla="*/ 228980 h 1392935"/>
              <a:gd name="connsiteX6" fmla="*/ 429005 w 1389888"/>
              <a:gd name="connsiteY6" fmla="*/ 52958 h 1392935"/>
              <a:gd name="connsiteX7" fmla="*/ 585470 w 1389888"/>
              <a:gd name="connsiteY7" fmla="*/ 145033 h 1392935"/>
              <a:gd name="connsiteX8" fmla="*/ 694944 w 1389888"/>
              <a:gd name="connsiteY8" fmla="*/ 0 h 1392935"/>
              <a:gd name="connsiteX9" fmla="*/ 804417 w 1389888"/>
              <a:gd name="connsiteY9" fmla="*/ 145033 h 1392935"/>
              <a:gd name="connsiteX10" fmla="*/ 960882 w 1389888"/>
              <a:gd name="connsiteY10" fmla="*/ 52958 h 1392935"/>
              <a:gd name="connsiteX11" fmla="*/ 1006601 w 1389888"/>
              <a:gd name="connsiteY11" fmla="*/ 228980 h 1392935"/>
              <a:gd name="connsiteX12" fmla="*/ 1186307 w 1389888"/>
              <a:gd name="connsiteY12" fmla="*/ 203961 h 1392935"/>
              <a:gd name="connsiteX13" fmla="*/ 1161414 w 1389888"/>
              <a:gd name="connsiteY13" fmla="*/ 384047 h 1392935"/>
              <a:gd name="connsiteX14" fmla="*/ 1336928 w 1389888"/>
              <a:gd name="connsiteY14" fmla="*/ 429894 h 1392935"/>
              <a:gd name="connsiteX15" fmla="*/ 1245234 w 1389888"/>
              <a:gd name="connsiteY15" fmla="*/ 586739 h 1392935"/>
              <a:gd name="connsiteX16" fmla="*/ 1389888 w 1389888"/>
              <a:gd name="connsiteY16" fmla="*/ 696467 h 1392935"/>
              <a:gd name="connsiteX17" fmla="*/ 1245234 w 1389888"/>
              <a:gd name="connsiteY17" fmla="*/ 806195 h 1392935"/>
              <a:gd name="connsiteX18" fmla="*/ 1336928 w 1389888"/>
              <a:gd name="connsiteY18" fmla="*/ 963040 h 1392935"/>
              <a:gd name="connsiteX19" fmla="*/ 1161414 w 1389888"/>
              <a:gd name="connsiteY19" fmla="*/ 1008887 h 1392935"/>
              <a:gd name="connsiteX20" fmla="*/ 1186307 w 1389888"/>
              <a:gd name="connsiteY20" fmla="*/ 1188973 h 1392935"/>
              <a:gd name="connsiteX21" fmla="*/ 1006601 w 1389888"/>
              <a:gd name="connsiteY21" fmla="*/ 1163954 h 1392935"/>
              <a:gd name="connsiteX22" fmla="*/ 960882 w 1389888"/>
              <a:gd name="connsiteY22" fmla="*/ 1339976 h 1392935"/>
              <a:gd name="connsiteX23" fmla="*/ 804417 w 1389888"/>
              <a:gd name="connsiteY23" fmla="*/ 1247901 h 1392935"/>
              <a:gd name="connsiteX24" fmla="*/ 694944 w 1389888"/>
              <a:gd name="connsiteY24" fmla="*/ 1392935 h 1392935"/>
              <a:gd name="connsiteX25" fmla="*/ 585470 w 1389888"/>
              <a:gd name="connsiteY25" fmla="*/ 1247901 h 1392935"/>
              <a:gd name="connsiteX26" fmla="*/ 429005 w 1389888"/>
              <a:gd name="connsiteY26" fmla="*/ 1339976 h 1392935"/>
              <a:gd name="connsiteX27" fmla="*/ 383285 w 1389888"/>
              <a:gd name="connsiteY27" fmla="*/ 1163954 h 1392935"/>
              <a:gd name="connsiteX28" fmla="*/ 203580 w 1389888"/>
              <a:gd name="connsiteY28" fmla="*/ 1188973 h 1392935"/>
              <a:gd name="connsiteX29" fmla="*/ 228472 w 1389888"/>
              <a:gd name="connsiteY29" fmla="*/ 1008887 h 1392935"/>
              <a:gd name="connsiteX30" fmla="*/ 52958 w 1389888"/>
              <a:gd name="connsiteY30" fmla="*/ 963040 h 1392935"/>
              <a:gd name="connsiteX31" fmla="*/ 144652 w 1389888"/>
              <a:gd name="connsiteY31" fmla="*/ 806195 h 1392935"/>
              <a:gd name="connsiteX32" fmla="*/ 0 w 1389888"/>
              <a:gd name="connsiteY32" fmla="*/ 696467 h 13929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</a:cxnLst>
            <a:rect l="l" t="t" r="r" b="b"/>
            <a:pathLst>
              <a:path w="1389888" h="1392935">
                <a:moveTo>
                  <a:pt x="0" y="696467"/>
                </a:moveTo>
                <a:lnTo>
                  <a:pt x="144652" y="586739"/>
                </a:lnTo>
                <a:lnTo>
                  <a:pt x="52958" y="429894"/>
                </a:lnTo>
                <a:lnTo>
                  <a:pt x="228472" y="384047"/>
                </a:lnTo>
                <a:lnTo>
                  <a:pt x="203580" y="203961"/>
                </a:lnTo>
                <a:lnTo>
                  <a:pt x="383285" y="228980"/>
                </a:lnTo>
                <a:lnTo>
                  <a:pt x="429005" y="52958"/>
                </a:lnTo>
                <a:lnTo>
                  <a:pt x="585470" y="145033"/>
                </a:lnTo>
                <a:lnTo>
                  <a:pt x="694944" y="0"/>
                </a:lnTo>
                <a:lnTo>
                  <a:pt x="804417" y="145033"/>
                </a:lnTo>
                <a:lnTo>
                  <a:pt x="960882" y="52958"/>
                </a:lnTo>
                <a:lnTo>
                  <a:pt x="1006601" y="228980"/>
                </a:lnTo>
                <a:lnTo>
                  <a:pt x="1186307" y="203961"/>
                </a:lnTo>
                <a:lnTo>
                  <a:pt x="1161414" y="384047"/>
                </a:lnTo>
                <a:lnTo>
                  <a:pt x="1336928" y="429894"/>
                </a:lnTo>
                <a:lnTo>
                  <a:pt x="1245234" y="586739"/>
                </a:lnTo>
                <a:lnTo>
                  <a:pt x="1389888" y="696467"/>
                </a:lnTo>
                <a:lnTo>
                  <a:pt x="1245234" y="806195"/>
                </a:lnTo>
                <a:lnTo>
                  <a:pt x="1336928" y="963040"/>
                </a:lnTo>
                <a:lnTo>
                  <a:pt x="1161414" y="1008887"/>
                </a:lnTo>
                <a:lnTo>
                  <a:pt x="1186307" y="1188973"/>
                </a:lnTo>
                <a:lnTo>
                  <a:pt x="1006601" y="1163954"/>
                </a:lnTo>
                <a:lnTo>
                  <a:pt x="960882" y="1339976"/>
                </a:lnTo>
                <a:lnTo>
                  <a:pt x="804417" y="1247901"/>
                </a:lnTo>
                <a:lnTo>
                  <a:pt x="694944" y="1392935"/>
                </a:lnTo>
                <a:lnTo>
                  <a:pt x="585470" y="1247901"/>
                </a:lnTo>
                <a:lnTo>
                  <a:pt x="429005" y="1339976"/>
                </a:lnTo>
                <a:lnTo>
                  <a:pt x="383285" y="1163954"/>
                </a:lnTo>
                <a:lnTo>
                  <a:pt x="203580" y="1188973"/>
                </a:lnTo>
                <a:lnTo>
                  <a:pt x="228472" y="1008887"/>
                </a:lnTo>
                <a:lnTo>
                  <a:pt x="52958" y="963040"/>
                </a:lnTo>
                <a:lnTo>
                  <a:pt x="144652" y="806195"/>
                </a:lnTo>
                <a:lnTo>
                  <a:pt x="0" y="696467"/>
                </a:lnTo>
              </a:path>
            </a:pathLst>
          </a:custGeom>
          <a:solidFill>
            <a:srgbClr val="727CA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5086858" y="1791970"/>
            <a:ext cx="1402588" cy="1405635"/>
          </a:xfrm>
          <a:custGeom>
            <a:avLst/>
            <a:gdLst>
              <a:gd name="connsiteX0" fmla="*/ 6350 w 1402588"/>
              <a:gd name="connsiteY0" fmla="*/ 702817 h 1405635"/>
              <a:gd name="connsiteX1" fmla="*/ 151002 w 1402588"/>
              <a:gd name="connsiteY1" fmla="*/ 593089 h 1405635"/>
              <a:gd name="connsiteX2" fmla="*/ 59308 w 1402588"/>
              <a:gd name="connsiteY2" fmla="*/ 436244 h 1405635"/>
              <a:gd name="connsiteX3" fmla="*/ 234822 w 1402588"/>
              <a:gd name="connsiteY3" fmla="*/ 390397 h 1405635"/>
              <a:gd name="connsiteX4" fmla="*/ 209930 w 1402588"/>
              <a:gd name="connsiteY4" fmla="*/ 210311 h 1405635"/>
              <a:gd name="connsiteX5" fmla="*/ 389635 w 1402588"/>
              <a:gd name="connsiteY5" fmla="*/ 235330 h 1405635"/>
              <a:gd name="connsiteX6" fmla="*/ 435355 w 1402588"/>
              <a:gd name="connsiteY6" fmla="*/ 59308 h 1405635"/>
              <a:gd name="connsiteX7" fmla="*/ 591820 w 1402588"/>
              <a:gd name="connsiteY7" fmla="*/ 151383 h 1405635"/>
              <a:gd name="connsiteX8" fmla="*/ 701294 w 1402588"/>
              <a:gd name="connsiteY8" fmla="*/ 6350 h 1405635"/>
              <a:gd name="connsiteX9" fmla="*/ 810767 w 1402588"/>
              <a:gd name="connsiteY9" fmla="*/ 151383 h 1405635"/>
              <a:gd name="connsiteX10" fmla="*/ 967232 w 1402588"/>
              <a:gd name="connsiteY10" fmla="*/ 59308 h 1405635"/>
              <a:gd name="connsiteX11" fmla="*/ 1012951 w 1402588"/>
              <a:gd name="connsiteY11" fmla="*/ 235330 h 1405635"/>
              <a:gd name="connsiteX12" fmla="*/ 1192657 w 1402588"/>
              <a:gd name="connsiteY12" fmla="*/ 210311 h 1405635"/>
              <a:gd name="connsiteX13" fmla="*/ 1167764 w 1402588"/>
              <a:gd name="connsiteY13" fmla="*/ 390397 h 1405635"/>
              <a:gd name="connsiteX14" fmla="*/ 1343278 w 1402588"/>
              <a:gd name="connsiteY14" fmla="*/ 436244 h 1405635"/>
              <a:gd name="connsiteX15" fmla="*/ 1251584 w 1402588"/>
              <a:gd name="connsiteY15" fmla="*/ 593089 h 1405635"/>
              <a:gd name="connsiteX16" fmla="*/ 1396238 w 1402588"/>
              <a:gd name="connsiteY16" fmla="*/ 702817 h 1405635"/>
              <a:gd name="connsiteX17" fmla="*/ 1251584 w 1402588"/>
              <a:gd name="connsiteY17" fmla="*/ 812545 h 1405635"/>
              <a:gd name="connsiteX18" fmla="*/ 1343278 w 1402588"/>
              <a:gd name="connsiteY18" fmla="*/ 969390 h 1405635"/>
              <a:gd name="connsiteX19" fmla="*/ 1167764 w 1402588"/>
              <a:gd name="connsiteY19" fmla="*/ 1015237 h 1405635"/>
              <a:gd name="connsiteX20" fmla="*/ 1192657 w 1402588"/>
              <a:gd name="connsiteY20" fmla="*/ 1195323 h 1405635"/>
              <a:gd name="connsiteX21" fmla="*/ 1012951 w 1402588"/>
              <a:gd name="connsiteY21" fmla="*/ 1170304 h 1405635"/>
              <a:gd name="connsiteX22" fmla="*/ 967232 w 1402588"/>
              <a:gd name="connsiteY22" fmla="*/ 1346326 h 1405635"/>
              <a:gd name="connsiteX23" fmla="*/ 810767 w 1402588"/>
              <a:gd name="connsiteY23" fmla="*/ 1254251 h 1405635"/>
              <a:gd name="connsiteX24" fmla="*/ 701294 w 1402588"/>
              <a:gd name="connsiteY24" fmla="*/ 1399285 h 1405635"/>
              <a:gd name="connsiteX25" fmla="*/ 591820 w 1402588"/>
              <a:gd name="connsiteY25" fmla="*/ 1254251 h 1405635"/>
              <a:gd name="connsiteX26" fmla="*/ 435355 w 1402588"/>
              <a:gd name="connsiteY26" fmla="*/ 1346326 h 1405635"/>
              <a:gd name="connsiteX27" fmla="*/ 389635 w 1402588"/>
              <a:gd name="connsiteY27" fmla="*/ 1170304 h 1405635"/>
              <a:gd name="connsiteX28" fmla="*/ 209930 w 1402588"/>
              <a:gd name="connsiteY28" fmla="*/ 1195323 h 1405635"/>
              <a:gd name="connsiteX29" fmla="*/ 234822 w 1402588"/>
              <a:gd name="connsiteY29" fmla="*/ 1015237 h 1405635"/>
              <a:gd name="connsiteX30" fmla="*/ 59308 w 1402588"/>
              <a:gd name="connsiteY30" fmla="*/ 969390 h 1405635"/>
              <a:gd name="connsiteX31" fmla="*/ 151002 w 1402588"/>
              <a:gd name="connsiteY31" fmla="*/ 812545 h 1405635"/>
              <a:gd name="connsiteX32" fmla="*/ 6350 w 1402588"/>
              <a:gd name="connsiteY32" fmla="*/ 702817 h 14056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</a:cxnLst>
            <a:rect l="l" t="t" r="r" b="b"/>
            <a:pathLst>
              <a:path w="1402588" h="1405635">
                <a:moveTo>
                  <a:pt x="6350" y="702817"/>
                </a:moveTo>
                <a:lnTo>
                  <a:pt x="151002" y="593089"/>
                </a:lnTo>
                <a:lnTo>
                  <a:pt x="59308" y="436244"/>
                </a:lnTo>
                <a:lnTo>
                  <a:pt x="234822" y="390397"/>
                </a:lnTo>
                <a:lnTo>
                  <a:pt x="209930" y="210311"/>
                </a:lnTo>
                <a:lnTo>
                  <a:pt x="389635" y="235330"/>
                </a:lnTo>
                <a:lnTo>
                  <a:pt x="435355" y="59308"/>
                </a:lnTo>
                <a:lnTo>
                  <a:pt x="591820" y="151383"/>
                </a:lnTo>
                <a:lnTo>
                  <a:pt x="701294" y="6350"/>
                </a:lnTo>
                <a:lnTo>
                  <a:pt x="810767" y="151383"/>
                </a:lnTo>
                <a:lnTo>
                  <a:pt x="967232" y="59308"/>
                </a:lnTo>
                <a:lnTo>
                  <a:pt x="1012951" y="235330"/>
                </a:lnTo>
                <a:lnTo>
                  <a:pt x="1192657" y="210311"/>
                </a:lnTo>
                <a:lnTo>
                  <a:pt x="1167764" y="390397"/>
                </a:lnTo>
                <a:lnTo>
                  <a:pt x="1343278" y="436244"/>
                </a:lnTo>
                <a:lnTo>
                  <a:pt x="1251584" y="593089"/>
                </a:lnTo>
                <a:lnTo>
                  <a:pt x="1396238" y="702817"/>
                </a:lnTo>
                <a:lnTo>
                  <a:pt x="1251584" y="812545"/>
                </a:lnTo>
                <a:lnTo>
                  <a:pt x="1343278" y="969390"/>
                </a:lnTo>
                <a:lnTo>
                  <a:pt x="1167764" y="1015237"/>
                </a:lnTo>
                <a:lnTo>
                  <a:pt x="1192657" y="1195323"/>
                </a:lnTo>
                <a:lnTo>
                  <a:pt x="1012951" y="1170304"/>
                </a:lnTo>
                <a:lnTo>
                  <a:pt x="967232" y="1346326"/>
                </a:lnTo>
                <a:lnTo>
                  <a:pt x="810767" y="1254251"/>
                </a:lnTo>
                <a:lnTo>
                  <a:pt x="701294" y="1399285"/>
                </a:lnTo>
                <a:lnTo>
                  <a:pt x="591820" y="1254251"/>
                </a:lnTo>
                <a:lnTo>
                  <a:pt x="435355" y="1346326"/>
                </a:lnTo>
                <a:lnTo>
                  <a:pt x="389635" y="1170304"/>
                </a:lnTo>
                <a:lnTo>
                  <a:pt x="209930" y="1195323"/>
                </a:lnTo>
                <a:lnTo>
                  <a:pt x="234822" y="1015237"/>
                </a:lnTo>
                <a:lnTo>
                  <a:pt x="59308" y="969390"/>
                </a:lnTo>
                <a:lnTo>
                  <a:pt x="151002" y="812545"/>
                </a:lnTo>
                <a:lnTo>
                  <a:pt x="6350" y="70281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DDE9EC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7674864" y="1871472"/>
            <a:ext cx="903731" cy="1264920"/>
          </a:xfrm>
          <a:custGeom>
            <a:avLst/>
            <a:gdLst>
              <a:gd name="connsiteX0" fmla="*/ 0 w 903731"/>
              <a:gd name="connsiteY0" fmla="*/ 1264920 h 1264920"/>
              <a:gd name="connsiteX1" fmla="*/ 903731 w 903731"/>
              <a:gd name="connsiteY1" fmla="*/ 1264920 h 1264920"/>
              <a:gd name="connsiteX2" fmla="*/ 903731 w 903731"/>
              <a:gd name="connsiteY2" fmla="*/ 0 h 1264920"/>
              <a:gd name="connsiteX3" fmla="*/ 0 w 903731"/>
              <a:gd name="connsiteY3" fmla="*/ 0 h 1264920"/>
              <a:gd name="connsiteX4" fmla="*/ 0 w 903731"/>
              <a:gd name="connsiteY4" fmla="*/ 1264920 h 12649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3731" h="1264920">
                <a:moveTo>
                  <a:pt x="0" y="1264920"/>
                </a:moveTo>
                <a:lnTo>
                  <a:pt x="903731" y="1264920"/>
                </a:lnTo>
                <a:lnTo>
                  <a:pt x="903731" y="0"/>
                </a:lnTo>
                <a:lnTo>
                  <a:pt x="0" y="0"/>
                </a:lnTo>
                <a:lnTo>
                  <a:pt x="0" y="126492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7668514" y="1865122"/>
            <a:ext cx="916431" cy="1277620"/>
          </a:xfrm>
          <a:custGeom>
            <a:avLst/>
            <a:gdLst>
              <a:gd name="connsiteX0" fmla="*/ 6350 w 916431"/>
              <a:gd name="connsiteY0" fmla="*/ 1271270 h 1277620"/>
              <a:gd name="connsiteX1" fmla="*/ 910081 w 916431"/>
              <a:gd name="connsiteY1" fmla="*/ 1271270 h 1277620"/>
              <a:gd name="connsiteX2" fmla="*/ 910081 w 916431"/>
              <a:gd name="connsiteY2" fmla="*/ 6350 h 1277620"/>
              <a:gd name="connsiteX3" fmla="*/ 6350 w 916431"/>
              <a:gd name="connsiteY3" fmla="*/ 6350 h 1277620"/>
              <a:gd name="connsiteX4" fmla="*/ 6350 w 916431"/>
              <a:gd name="connsiteY4" fmla="*/ 1271270 h 12776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6431" h="1277620">
                <a:moveTo>
                  <a:pt x="6350" y="1271270"/>
                </a:moveTo>
                <a:lnTo>
                  <a:pt x="910081" y="1271270"/>
                </a:lnTo>
                <a:lnTo>
                  <a:pt x="910081" y="6350"/>
                </a:lnTo>
                <a:lnTo>
                  <a:pt x="6350" y="6350"/>
                </a:lnTo>
                <a:lnTo>
                  <a:pt x="6350" y="127127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721352" y="3198876"/>
            <a:ext cx="1389887" cy="1389887"/>
          </a:xfrm>
          <a:custGeom>
            <a:avLst/>
            <a:gdLst>
              <a:gd name="connsiteX0" fmla="*/ 0 w 1389887"/>
              <a:gd name="connsiteY0" fmla="*/ 694944 h 1389887"/>
              <a:gd name="connsiteX1" fmla="*/ 111378 w 1389887"/>
              <a:gd name="connsiteY1" fmla="*/ 618108 h 1389887"/>
              <a:gd name="connsiteX2" fmla="*/ 23621 w 1389887"/>
              <a:gd name="connsiteY2" fmla="*/ 515111 h 1389887"/>
              <a:gd name="connsiteX3" fmla="*/ 151129 w 1389887"/>
              <a:gd name="connsiteY3" fmla="*/ 469645 h 1389887"/>
              <a:gd name="connsiteX4" fmla="*/ 93090 w 1389887"/>
              <a:gd name="connsiteY4" fmla="*/ 347471 h 1389887"/>
              <a:gd name="connsiteX5" fmla="*/ 227964 w 1389887"/>
              <a:gd name="connsiteY5" fmla="*/ 336677 h 1389887"/>
              <a:gd name="connsiteX6" fmla="*/ 203580 w 1389887"/>
              <a:gd name="connsiteY6" fmla="*/ 203580 h 1389887"/>
              <a:gd name="connsiteX7" fmla="*/ 336676 w 1389887"/>
              <a:gd name="connsiteY7" fmla="*/ 227964 h 1389887"/>
              <a:gd name="connsiteX8" fmla="*/ 347471 w 1389887"/>
              <a:gd name="connsiteY8" fmla="*/ 93090 h 1389887"/>
              <a:gd name="connsiteX9" fmla="*/ 469645 w 1389887"/>
              <a:gd name="connsiteY9" fmla="*/ 151129 h 1389887"/>
              <a:gd name="connsiteX10" fmla="*/ 515111 w 1389887"/>
              <a:gd name="connsiteY10" fmla="*/ 23622 h 1389887"/>
              <a:gd name="connsiteX11" fmla="*/ 618108 w 1389887"/>
              <a:gd name="connsiteY11" fmla="*/ 111378 h 1389887"/>
              <a:gd name="connsiteX12" fmla="*/ 694944 w 1389887"/>
              <a:gd name="connsiteY12" fmla="*/ 0 h 1389887"/>
              <a:gd name="connsiteX13" fmla="*/ 771778 w 1389887"/>
              <a:gd name="connsiteY13" fmla="*/ 111378 h 1389887"/>
              <a:gd name="connsiteX14" fmla="*/ 874776 w 1389887"/>
              <a:gd name="connsiteY14" fmla="*/ 23622 h 1389887"/>
              <a:gd name="connsiteX15" fmla="*/ 920241 w 1389887"/>
              <a:gd name="connsiteY15" fmla="*/ 151129 h 1389887"/>
              <a:gd name="connsiteX16" fmla="*/ 1042415 w 1389887"/>
              <a:gd name="connsiteY16" fmla="*/ 93090 h 1389887"/>
              <a:gd name="connsiteX17" fmla="*/ 1053210 w 1389887"/>
              <a:gd name="connsiteY17" fmla="*/ 227964 h 1389887"/>
              <a:gd name="connsiteX18" fmla="*/ 1186307 w 1389887"/>
              <a:gd name="connsiteY18" fmla="*/ 203580 h 1389887"/>
              <a:gd name="connsiteX19" fmla="*/ 1161922 w 1389887"/>
              <a:gd name="connsiteY19" fmla="*/ 336677 h 1389887"/>
              <a:gd name="connsiteX20" fmla="*/ 1296796 w 1389887"/>
              <a:gd name="connsiteY20" fmla="*/ 347471 h 1389887"/>
              <a:gd name="connsiteX21" fmla="*/ 1238757 w 1389887"/>
              <a:gd name="connsiteY21" fmla="*/ 469645 h 1389887"/>
              <a:gd name="connsiteX22" fmla="*/ 1366265 w 1389887"/>
              <a:gd name="connsiteY22" fmla="*/ 515111 h 1389887"/>
              <a:gd name="connsiteX23" fmla="*/ 1278508 w 1389887"/>
              <a:gd name="connsiteY23" fmla="*/ 618108 h 1389887"/>
              <a:gd name="connsiteX24" fmla="*/ 1389888 w 1389887"/>
              <a:gd name="connsiteY24" fmla="*/ 694944 h 1389887"/>
              <a:gd name="connsiteX25" fmla="*/ 1278508 w 1389887"/>
              <a:gd name="connsiteY25" fmla="*/ 771778 h 1389887"/>
              <a:gd name="connsiteX26" fmla="*/ 1366265 w 1389887"/>
              <a:gd name="connsiteY26" fmla="*/ 874776 h 1389887"/>
              <a:gd name="connsiteX27" fmla="*/ 1238757 w 1389887"/>
              <a:gd name="connsiteY27" fmla="*/ 920241 h 1389887"/>
              <a:gd name="connsiteX28" fmla="*/ 1296796 w 1389887"/>
              <a:gd name="connsiteY28" fmla="*/ 1042415 h 1389887"/>
              <a:gd name="connsiteX29" fmla="*/ 1161922 w 1389887"/>
              <a:gd name="connsiteY29" fmla="*/ 1053210 h 1389887"/>
              <a:gd name="connsiteX30" fmla="*/ 1186307 w 1389887"/>
              <a:gd name="connsiteY30" fmla="*/ 1186307 h 1389887"/>
              <a:gd name="connsiteX31" fmla="*/ 1053210 w 1389887"/>
              <a:gd name="connsiteY31" fmla="*/ 1161922 h 1389887"/>
              <a:gd name="connsiteX32" fmla="*/ 1042415 w 1389887"/>
              <a:gd name="connsiteY32" fmla="*/ 1296796 h 1389887"/>
              <a:gd name="connsiteX33" fmla="*/ 920241 w 1389887"/>
              <a:gd name="connsiteY33" fmla="*/ 1238758 h 1389887"/>
              <a:gd name="connsiteX34" fmla="*/ 874776 w 1389887"/>
              <a:gd name="connsiteY34" fmla="*/ 1366265 h 1389887"/>
              <a:gd name="connsiteX35" fmla="*/ 771778 w 1389887"/>
              <a:gd name="connsiteY35" fmla="*/ 1278508 h 1389887"/>
              <a:gd name="connsiteX36" fmla="*/ 694944 w 1389887"/>
              <a:gd name="connsiteY36" fmla="*/ 1389888 h 1389887"/>
              <a:gd name="connsiteX37" fmla="*/ 618108 w 1389887"/>
              <a:gd name="connsiteY37" fmla="*/ 1278508 h 1389887"/>
              <a:gd name="connsiteX38" fmla="*/ 515111 w 1389887"/>
              <a:gd name="connsiteY38" fmla="*/ 1366265 h 1389887"/>
              <a:gd name="connsiteX39" fmla="*/ 469645 w 1389887"/>
              <a:gd name="connsiteY39" fmla="*/ 1238758 h 1389887"/>
              <a:gd name="connsiteX40" fmla="*/ 347471 w 1389887"/>
              <a:gd name="connsiteY40" fmla="*/ 1296796 h 1389887"/>
              <a:gd name="connsiteX41" fmla="*/ 336676 w 1389887"/>
              <a:gd name="connsiteY41" fmla="*/ 1161922 h 1389887"/>
              <a:gd name="connsiteX42" fmla="*/ 203580 w 1389887"/>
              <a:gd name="connsiteY42" fmla="*/ 1186307 h 1389887"/>
              <a:gd name="connsiteX43" fmla="*/ 227964 w 1389887"/>
              <a:gd name="connsiteY43" fmla="*/ 1053210 h 1389887"/>
              <a:gd name="connsiteX44" fmla="*/ 93090 w 1389887"/>
              <a:gd name="connsiteY44" fmla="*/ 1042415 h 1389887"/>
              <a:gd name="connsiteX45" fmla="*/ 151129 w 1389887"/>
              <a:gd name="connsiteY45" fmla="*/ 920241 h 1389887"/>
              <a:gd name="connsiteX46" fmla="*/ 23621 w 1389887"/>
              <a:gd name="connsiteY46" fmla="*/ 874776 h 1389887"/>
              <a:gd name="connsiteX47" fmla="*/ 111378 w 1389887"/>
              <a:gd name="connsiteY47" fmla="*/ 771778 h 1389887"/>
              <a:gd name="connsiteX48" fmla="*/ 0 w 1389887"/>
              <a:gd name="connsiteY48" fmla="*/ 694944 h 138988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</a:cxnLst>
            <a:rect l="l" t="t" r="r" b="b"/>
            <a:pathLst>
              <a:path w="1389887" h="1389887">
                <a:moveTo>
                  <a:pt x="0" y="694944"/>
                </a:moveTo>
                <a:lnTo>
                  <a:pt x="111378" y="618108"/>
                </a:lnTo>
                <a:lnTo>
                  <a:pt x="23621" y="515111"/>
                </a:lnTo>
                <a:lnTo>
                  <a:pt x="151129" y="469645"/>
                </a:lnTo>
                <a:lnTo>
                  <a:pt x="93090" y="347471"/>
                </a:lnTo>
                <a:lnTo>
                  <a:pt x="227964" y="336677"/>
                </a:lnTo>
                <a:lnTo>
                  <a:pt x="203580" y="203580"/>
                </a:lnTo>
                <a:lnTo>
                  <a:pt x="336676" y="227964"/>
                </a:lnTo>
                <a:lnTo>
                  <a:pt x="347471" y="93090"/>
                </a:lnTo>
                <a:lnTo>
                  <a:pt x="469645" y="151129"/>
                </a:lnTo>
                <a:lnTo>
                  <a:pt x="515111" y="23622"/>
                </a:lnTo>
                <a:lnTo>
                  <a:pt x="618108" y="111378"/>
                </a:lnTo>
                <a:lnTo>
                  <a:pt x="694944" y="0"/>
                </a:lnTo>
                <a:lnTo>
                  <a:pt x="771778" y="111378"/>
                </a:lnTo>
                <a:lnTo>
                  <a:pt x="874776" y="23622"/>
                </a:lnTo>
                <a:lnTo>
                  <a:pt x="920241" y="151129"/>
                </a:lnTo>
                <a:lnTo>
                  <a:pt x="1042415" y="93090"/>
                </a:lnTo>
                <a:lnTo>
                  <a:pt x="1053210" y="227964"/>
                </a:lnTo>
                <a:lnTo>
                  <a:pt x="1186307" y="203580"/>
                </a:lnTo>
                <a:lnTo>
                  <a:pt x="1161922" y="336677"/>
                </a:lnTo>
                <a:lnTo>
                  <a:pt x="1296796" y="347471"/>
                </a:lnTo>
                <a:lnTo>
                  <a:pt x="1238757" y="469645"/>
                </a:lnTo>
                <a:lnTo>
                  <a:pt x="1366265" y="515111"/>
                </a:lnTo>
                <a:lnTo>
                  <a:pt x="1278508" y="618108"/>
                </a:lnTo>
                <a:lnTo>
                  <a:pt x="1389888" y="694944"/>
                </a:lnTo>
                <a:lnTo>
                  <a:pt x="1278508" y="771778"/>
                </a:lnTo>
                <a:lnTo>
                  <a:pt x="1366265" y="874776"/>
                </a:lnTo>
                <a:lnTo>
                  <a:pt x="1238757" y="920241"/>
                </a:lnTo>
                <a:lnTo>
                  <a:pt x="1296796" y="1042415"/>
                </a:lnTo>
                <a:lnTo>
                  <a:pt x="1161922" y="1053210"/>
                </a:lnTo>
                <a:lnTo>
                  <a:pt x="1186307" y="1186307"/>
                </a:lnTo>
                <a:lnTo>
                  <a:pt x="1053210" y="1161922"/>
                </a:lnTo>
                <a:lnTo>
                  <a:pt x="1042415" y="1296796"/>
                </a:lnTo>
                <a:lnTo>
                  <a:pt x="920241" y="1238758"/>
                </a:lnTo>
                <a:lnTo>
                  <a:pt x="874776" y="1366265"/>
                </a:lnTo>
                <a:lnTo>
                  <a:pt x="771778" y="1278508"/>
                </a:lnTo>
                <a:lnTo>
                  <a:pt x="694944" y="1389888"/>
                </a:lnTo>
                <a:lnTo>
                  <a:pt x="618108" y="1278508"/>
                </a:lnTo>
                <a:lnTo>
                  <a:pt x="515111" y="1366265"/>
                </a:lnTo>
                <a:lnTo>
                  <a:pt x="469645" y="1238758"/>
                </a:lnTo>
                <a:lnTo>
                  <a:pt x="347471" y="1296796"/>
                </a:lnTo>
                <a:lnTo>
                  <a:pt x="336676" y="1161922"/>
                </a:lnTo>
                <a:lnTo>
                  <a:pt x="203580" y="1186307"/>
                </a:lnTo>
                <a:lnTo>
                  <a:pt x="227964" y="1053210"/>
                </a:lnTo>
                <a:lnTo>
                  <a:pt x="93090" y="1042415"/>
                </a:lnTo>
                <a:lnTo>
                  <a:pt x="151129" y="920241"/>
                </a:lnTo>
                <a:lnTo>
                  <a:pt x="23621" y="874776"/>
                </a:lnTo>
                <a:lnTo>
                  <a:pt x="111378" y="771778"/>
                </a:lnTo>
                <a:lnTo>
                  <a:pt x="0" y="694944"/>
                </a:lnTo>
              </a:path>
            </a:pathLst>
          </a:custGeom>
          <a:solidFill>
            <a:srgbClr val="727CA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4715002" y="3192526"/>
            <a:ext cx="1402587" cy="1402587"/>
          </a:xfrm>
          <a:custGeom>
            <a:avLst/>
            <a:gdLst>
              <a:gd name="connsiteX0" fmla="*/ 6350 w 1402587"/>
              <a:gd name="connsiteY0" fmla="*/ 701294 h 1402587"/>
              <a:gd name="connsiteX1" fmla="*/ 117728 w 1402587"/>
              <a:gd name="connsiteY1" fmla="*/ 624458 h 1402587"/>
              <a:gd name="connsiteX2" fmla="*/ 29971 w 1402587"/>
              <a:gd name="connsiteY2" fmla="*/ 521461 h 1402587"/>
              <a:gd name="connsiteX3" fmla="*/ 157479 w 1402587"/>
              <a:gd name="connsiteY3" fmla="*/ 475995 h 1402587"/>
              <a:gd name="connsiteX4" fmla="*/ 99440 w 1402587"/>
              <a:gd name="connsiteY4" fmla="*/ 353821 h 1402587"/>
              <a:gd name="connsiteX5" fmla="*/ 234314 w 1402587"/>
              <a:gd name="connsiteY5" fmla="*/ 343027 h 1402587"/>
              <a:gd name="connsiteX6" fmla="*/ 209930 w 1402587"/>
              <a:gd name="connsiteY6" fmla="*/ 209930 h 1402587"/>
              <a:gd name="connsiteX7" fmla="*/ 343026 w 1402587"/>
              <a:gd name="connsiteY7" fmla="*/ 234314 h 1402587"/>
              <a:gd name="connsiteX8" fmla="*/ 353821 w 1402587"/>
              <a:gd name="connsiteY8" fmla="*/ 99440 h 1402587"/>
              <a:gd name="connsiteX9" fmla="*/ 475995 w 1402587"/>
              <a:gd name="connsiteY9" fmla="*/ 157479 h 1402587"/>
              <a:gd name="connsiteX10" fmla="*/ 521461 w 1402587"/>
              <a:gd name="connsiteY10" fmla="*/ 29972 h 1402587"/>
              <a:gd name="connsiteX11" fmla="*/ 624458 w 1402587"/>
              <a:gd name="connsiteY11" fmla="*/ 117728 h 1402587"/>
              <a:gd name="connsiteX12" fmla="*/ 701294 w 1402587"/>
              <a:gd name="connsiteY12" fmla="*/ 6350 h 1402587"/>
              <a:gd name="connsiteX13" fmla="*/ 778128 w 1402587"/>
              <a:gd name="connsiteY13" fmla="*/ 117728 h 1402587"/>
              <a:gd name="connsiteX14" fmla="*/ 881126 w 1402587"/>
              <a:gd name="connsiteY14" fmla="*/ 29972 h 1402587"/>
              <a:gd name="connsiteX15" fmla="*/ 926591 w 1402587"/>
              <a:gd name="connsiteY15" fmla="*/ 157479 h 1402587"/>
              <a:gd name="connsiteX16" fmla="*/ 1048765 w 1402587"/>
              <a:gd name="connsiteY16" fmla="*/ 99440 h 1402587"/>
              <a:gd name="connsiteX17" fmla="*/ 1059560 w 1402587"/>
              <a:gd name="connsiteY17" fmla="*/ 234314 h 1402587"/>
              <a:gd name="connsiteX18" fmla="*/ 1192657 w 1402587"/>
              <a:gd name="connsiteY18" fmla="*/ 209930 h 1402587"/>
              <a:gd name="connsiteX19" fmla="*/ 1168272 w 1402587"/>
              <a:gd name="connsiteY19" fmla="*/ 343027 h 1402587"/>
              <a:gd name="connsiteX20" fmla="*/ 1303146 w 1402587"/>
              <a:gd name="connsiteY20" fmla="*/ 353821 h 1402587"/>
              <a:gd name="connsiteX21" fmla="*/ 1245107 w 1402587"/>
              <a:gd name="connsiteY21" fmla="*/ 475995 h 1402587"/>
              <a:gd name="connsiteX22" fmla="*/ 1372615 w 1402587"/>
              <a:gd name="connsiteY22" fmla="*/ 521461 h 1402587"/>
              <a:gd name="connsiteX23" fmla="*/ 1284858 w 1402587"/>
              <a:gd name="connsiteY23" fmla="*/ 624458 h 1402587"/>
              <a:gd name="connsiteX24" fmla="*/ 1396238 w 1402587"/>
              <a:gd name="connsiteY24" fmla="*/ 701294 h 1402587"/>
              <a:gd name="connsiteX25" fmla="*/ 1284858 w 1402587"/>
              <a:gd name="connsiteY25" fmla="*/ 778128 h 1402587"/>
              <a:gd name="connsiteX26" fmla="*/ 1372615 w 1402587"/>
              <a:gd name="connsiteY26" fmla="*/ 881126 h 1402587"/>
              <a:gd name="connsiteX27" fmla="*/ 1245107 w 1402587"/>
              <a:gd name="connsiteY27" fmla="*/ 926591 h 1402587"/>
              <a:gd name="connsiteX28" fmla="*/ 1303146 w 1402587"/>
              <a:gd name="connsiteY28" fmla="*/ 1048765 h 1402587"/>
              <a:gd name="connsiteX29" fmla="*/ 1168272 w 1402587"/>
              <a:gd name="connsiteY29" fmla="*/ 1059560 h 1402587"/>
              <a:gd name="connsiteX30" fmla="*/ 1192657 w 1402587"/>
              <a:gd name="connsiteY30" fmla="*/ 1192657 h 1402587"/>
              <a:gd name="connsiteX31" fmla="*/ 1059560 w 1402587"/>
              <a:gd name="connsiteY31" fmla="*/ 1168272 h 1402587"/>
              <a:gd name="connsiteX32" fmla="*/ 1048765 w 1402587"/>
              <a:gd name="connsiteY32" fmla="*/ 1303146 h 1402587"/>
              <a:gd name="connsiteX33" fmla="*/ 926591 w 1402587"/>
              <a:gd name="connsiteY33" fmla="*/ 1245108 h 1402587"/>
              <a:gd name="connsiteX34" fmla="*/ 881126 w 1402587"/>
              <a:gd name="connsiteY34" fmla="*/ 1372615 h 1402587"/>
              <a:gd name="connsiteX35" fmla="*/ 778128 w 1402587"/>
              <a:gd name="connsiteY35" fmla="*/ 1284858 h 1402587"/>
              <a:gd name="connsiteX36" fmla="*/ 701294 w 1402587"/>
              <a:gd name="connsiteY36" fmla="*/ 1396238 h 1402587"/>
              <a:gd name="connsiteX37" fmla="*/ 624458 w 1402587"/>
              <a:gd name="connsiteY37" fmla="*/ 1284858 h 1402587"/>
              <a:gd name="connsiteX38" fmla="*/ 521461 w 1402587"/>
              <a:gd name="connsiteY38" fmla="*/ 1372615 h 1402587"/>
              <a:gd name="connsiteX39" fmla="*/ 475995 w 1402587"/>
              <a:gd name="connsiteY39" fmla="*/ 1245108 h 1402587"/>
              <a:gd name="connsiteX40" fmla="*/ 353821 w 1402587"/>
              <a:gd name="connsiteY40" fmla="*/ 1303146 h 1402587"/>
              <a:gd name="connsiteX41" fmla="*/ 343026 w 1402587"/>
              <a:gd name="connsiteY41" fmla="*/ 1168272 h 1402587"/>
              <a:gd name="connsiteX42" fmla="*/ 209930 w 1402587"/>
              <a:gd name="connsiteY42" fmla="*/ 1192657 h 1402587"/>
              <a:gd name="connsiteX43" fmla="*/ 234314 w 1402587"/>
              <a:gd name="connsiteY43" fmla="*/ 1059560 h 1402587"/>
              <a:gd name="connsiteX44" fmla="*/ 99440 w 1402587"/>
              <a:gd name="connsiteY44" fmla="*/ 1048765 h 1402587"/>
              <a:gd name="connsiteX45" fmla="*/ 157479 w 1402587"/>
              <a:gd name="connsiteY45" fmla="*/ 926591 h 1402587"/>
              <a:gd name="connsiteX46" fmla="*/ 29971 w 1402587"/>
              <a:gd name="connsiteY46" fmla="*/ 881126 h 1402587"/>
              <a:gd name="connsiteX47" fmla="*/ 117728 w 1402587"/>
              <a:gd name="connsiteY47" fmla="*/ 778128 h 1402587"/>
              <a:gd name="connsiteX48" fmla="*/ 6350 w 1402587"/>
              <a:gd name="connsiteY48" fmla="*/ 701294 h 140258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</a:cxnLst>
            <a:rect l="l" t="t" r="r" b="b"/>
            <a:pathLst>
              <a:path w="1402587" h="1402587">
                <a:moveTo>
                  <a:pt x="6350" y="701294"/>
                </a:moveTo>
                <a:lnTo>
                  <a:pt x="117728" y="624458"/>
                </a:lnTo>
                <a:lnTo>
                  <a:pt x="29971" y="521461"/>
                </a:lnTo>
                <a:lnTo>
                  <a:pt x="157479" y="475995"/>
                </a:lnTo>
                <a:lnTo>
                  <a:pt x="99440" y="353821"/>
                </a:lnTo>
                <a:lnTo>
                  <a:pt x="234314" y="343027"/>
                </a:lnTo>
                <a:lnTo>
                  <a:pt x="209930" y="209930"/>
                </a:lnTo>
                <a:lnTo>
                  <a:pt x="343026" y="234314"/>
                </a:lnTo>
                <a:lnTo>
                  <a:pt x="353821" y="99440"/>
                </a:lnTo>
                <a:lnTo>
                  <a:pt x="475995" y="157479"/>
                </a:lnTo>
                <a:lnTo>
                  <a:pt x="521461" y="29972"/>
                </a:lnTo>
                <a:lnTo>
                  <a:pt x="624458" y="117728"/>
                </a:lnTo>
                <a:lnTo>
                  <a:pt x="701294" y="6350"/>
                </a:lnTo>
                <a:lnTo>
                  <a:pt x="778128" y="117728"/>
                </a:lnTo>
                <a:lnTo>
                  <a:pt x="881126" y="29972"/>
                </a:lnTo>
                <a:lnTo>
                  <a:pt x="926591" y="157479"/>
                </a:lnTo>
                <a:lnTo>
                  <a:pt x="1048765" y="99440"/>
                </a:lnTo>
                <a:lnTo>
                  <a:pt x="1059560" y="234314"/>
                </a:lnTo>
                <a:lnTo>
                  <a:pt x="1192657" y="209930"/>
                </a:lnTo>
                <a:lnTo>
                  <a:pt x="1168272" y="343027"/>
                </a:lnTo>
                <a:lnTo>
                  <a:pt x="1303146" y="353821"/>
                </a:lnTo>
                <a:lnTo>
                  <a:pt x="1245107" y="475995"/>
                </a:lnTo>
                <a:lnTo>
                  <a:pt x="1372615" y="521461"/>
                </a:lnTo>
                <a:lnTo>
                  <a:pt x="1284858" y="624458"/>
                </a:lnTo>
                <a:lnTo>
                  <a:pt x="1396238" y="701294"/>
                </a:lnTo>
                <a:lnTo>
                  <a:pt x="1284858" y="778128"/>
                </a:lnTo>
                <a:lnTo>
                  <a:pt x="1372615" y="881126"/>
                </a:lnTo>
                <a:lnTo>
                  <a:pt x="1245107" y="926591"/>
                </a:lnTo>
                <a:lnTo>
                  <a:pt x="1303146" y="1048765"/>
                </a:lnTo>
                <a:lnTo>
                  <a:pt x="1168272" y="1059560"/>
                </a:lnTo>
                <a:lnTo>
                  <a:pt x="1192657" y="1192657"/>
                </a:lnTo>
                <a:lnTo>
                  <a:pt x="1059560" y="1168272"/>
                </a:lnTo>
                <a:lnTo>
                  <a:pt x="1048765" y="1303146"/>
                </a:lnTo>
                <a:lnTo>
                  <a:pt x="926591" y="1245108"/>
                </a:lnTo>
                <a:lnTo>
                  <a:pt x="881126" y="1372615"/>
                </a:lnTo>
                <a:lnTo>
                  <a:pt x="778128" y="1284858"/>
                </a:lnTo>
                <a:lnTo>
                  <a:pt x="701294" y="1396238"/>
                </a:lnTo>
                <a:lnTo>
                  <a:pt x="624458" y="1284858"/>
                </a:lnTo>
                <a:lnTo>
                  <a:pt x="521461" y="1372615"/>
                </a:lnTo>
                <a:lnTo>
                  <a:pt x="475995" y="1245108"/>
                </a:lnTo>
                <a:lnTo>
                  <a:pt x="353821" y="1303146"/>
                </a:lnTo>
                <a:lnTo>
                  <a:pt x="343026" y="1168272"/>
                </a:lnTo>
                <a:lnTo>
                  <a:pt x="209930" y="1192657"/>
                </a:lnTo>
                <a:lnTo>
                  <a:pt x="234314" y="1059560"/>
                </a:lnTo>
                <a:lnTo>
                  <a:pt x="99440" y="1048765"/>
                </a:lnTo>
                <a:lnTo>
                  <a:pt x="157479" y="926591"/>
                </a:lnTo>
                <a:lnTo>
                  <a:pt x="29971" y="881126"/>
                </a:lnTo>
                <a:lnTo>
                  <a:pt x="117728" y="778128"/>
                </a:lnTo>
                <a:lnTo>
                  <a:pt x="6350" y="70129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DDE9EC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5425440" y="4052315"/>
            <a:ext cx="1389888" cy="1389888"/>
          </a:xfrm>
          <a:custGeom>
            <a:avLst/>
            <a:gdLst>
              <a:gd name="connsiteX0" fmla="*/ 0 w 1389888"/>
              <a:gd name="connsiteY0" fmla="*/ 694944 h 1389888"/>
              <a:gd name="connsiteX1" fmla="*/ 111378 w 1389888"/>
              <a:gd name="connsiteY1" fmla="*/ 618109 h 1389888"/>
              <a:gd name="connsiteX2" fmla="*/ 23621 w 1389888"/>
              <a:gd name="connsiteY2" fmla="*/ 515112 h 1389888"/>
              <a:gd name="connsiteX3" fmla="*/ 151129 w 1389888"/>
              <a:gd name="connsiteY3" fmla="*/ 469646 h 1389888"/>
              <a:gd name="connsiteX4" fmla="*/ 93090 w 1389888"/>
              <a:gd name="connsiteY4" fmla="*/ 347472 h 1389888"/>
              <a:gd name="connsiteX5" fmla="*/ 227964 w 1389888"/>
              <a:gd name="connsiteY5" fmla="*/ 336677 h 1389888"/>
              <a:gd name="connsiteX6" fmla="*/ 203580 w 1389888"/>
              <a:gd name="connsiteY6" fmla="*/ 203580 h 1389888"/>
              <a:gd name="connsiteX7" fmla="*/ 336676 w 1389888"/>
              <a:gd name="connsiteY7" fmla="*/ 227965 h 1389888"/>
              <a:gd name="connsiteX8" fmla="*/ 347471 w 1389888"/>
              <a:gd name="connsiteY8" fmla="*/ 93091 h 1389888"/>
              <a:gd name="connsiteX9" fmla="*/ 469645 w 1389888"/>
              <a:gd name="connsiteY9" fmla="*/ 151130 h 1389888"/>
              <a:gd name="connsiteX10" fmla="*/ 515111 w 1389888"/>
              <a:gd name="connsiteY10" fmla="*/ 23622 h 1389888"/>
              <a:gd name="connsiteX11" fmla="*/ 618108 w 1389888"/>
              <a:gd name="connsiteY11" fmla="*/ 111379 h 1389888"/>
              <a:gd name="connsiteX12" fmla="*/ 694944 w 1389888"/>
              <a:gd name="connsiteY12" fmla="*/ 0 h 1389888"/>
              <a:gd name="connsiteX13" fmla="*/ 771778 w 1389888"/>
              <a:gd name="connsiteY13" fmla="*/ 111379 h 1389888"/>
              <a:gd name="connsiteX14" fmla="*/ 874775 w 1389888"/>
              <a:gd name="connsiteY14" fmla="*/ 23622 h 1389888"/>
              <a:gd name="connsiteX15" fmla="*/ 920241 w 1389888"/>
              <a:gd name="connsiteY15" fmla="*/ 151130 h 1389888"/>
              <a:gd name="connsiteX16" fmla="*/ 1042415 w 1389888"/>
              <a:gd name="connsiteY16" fmla="*/ 93091 h 1389888"/>
              <a:gd name="connsiteX17" fmla="*/ 1053210 w 1389888"/>
              <a:gd name="connsiteY17" fmla="*/ 227965 h 1389888"/>
              <a:gd name="connsiteX18" fmla="*/ 1186306 w 1389888"/>
              <a:gd name="connsiteY18" fmla="*/ 203580 h 1389888"/>
              <a:gd name="connsiteX19" fmla="*/ 1161922 w 1389888"/>
              <a:gd name="connsiteY19" fmla="*/ 336677 h 1389888"/>
              <a:gd name="connsiteX20" fmla="*/ 1296796 w 1389888"/>
              <a:gd name="connsiteY20" fmla="*/ 347472 h 1389888"/>
              <a:gd name="connsiteX21" fmla="*/ 1238757 w 1389888"/>
              <a:gd name="connsiteY21" fmla="*/ 469646 h 1389888"/>
              <a:gd name="connsiteX22" fmla="*/ 1366266 w 1389888"/>
              <a:gd name="connsiteY22" fmla="*/ 515112 h 1389888"/>
              <a:gd name="connsiteX23" fmla="*/ 1278508 w 1389888"/>
              <a:gd name="connsiteY23" fmla="*/ 618109 h 1389888"/>
              <a:gd name="connsiteX24" fmla="*/ 1389888 w 1389888"/>
              <a:gd name="connsiteY24" fmla="*/ 694944 h 1389888"/>
              <a:gd name="connsiteX25" fmla="*/ 1278508 w 1389888"/>
              <a:gd name="connsiteY25" fmla="*/ 771779 h 1389888"/>
              <a:gd name="connsiteX26" fmla="*/ 1366266 w 1389888"/>
              <a:gd name="connsiteY26" fmla="*/ 874776 h 1389888"/>
              <a:gd name="connsiteX27" fmla="*/ 1238757 w 1389888"/>
              <a:gd name="connsiteY27" fmla="*/ 920242 h 1389888"/>
              <a:gd name="connsiteX28" fmla="*/ 1296796 w 1389888"/>
              <a:gd name="connsiteY28" fmla="*/ 1042416 h 1389888"/>
              <a:gd name="connsiteX29" fmla="*/ 1161922 w 1389888"/>
              <a:gd name="connsiteY29" fmla="*/ 1053211 h 1389888"/>
              <a:gd name="connsiteX30" fmla="*/ 1186306 w 1389888"/>
              <a:gd name="connsiteY30" fmla="*/ 1186307 h 1389888"/>
              <a:gd name="connsiteX31" fmla="*/ 1053210 w 1389888"/>
              <a:gd name="connsiteY31" fmla="*/ 1161923 h 1389888"/>
              <a:gd name="connsiteX32" fmla="*/ 1042415 w 1389888"/>
              <a:gd name="connsiteY32" fmla="*/ 1296797 h 1389888"/>
              <a:gd name="connsiteX33" fmla="*/ 920241 w 1389888"/>
              <a:gd name="connsiteY33" fmla="*/ 1238758 h 1389888"/>
              <a:gd name="connsiteX34" fmla="*/ 874775 w 1389888"/>
              <a:gd name="connsiteY34" fmla="*/ 1366266 h 1389888"/>
              <a:gd name="connsiteX35" fmla="*/ 771778 w 1389888"/>
              <a:gd name="connsiteY35" fmla="*/ 1278509 h 1389888"/>
              <a:gd name="connsiteX36" fmla="*/ 694944 w 1389888"/>
              <a:gd name="connsiteY36" fmla="*/ 1389888 h 1389888"/>
              <a:gd name="connsiteX37" fmla="*/ 618108 w 1389888"/>
              <a:gd name="connsiteY37" fmla="*/ 1278509 h 1389888"/>
              <a:gd name="connsiteX38" fmla="*/ 515111 w 1389888"/>
              <a:gd name="connsiteY38" fmla="*/ 1366266 h 1389888"/>
              <a:gd name="connsiteX39" fmla="*/ 469645 w 1389888"/>
              <a:gd name="connsiteY39" fmla="*/ 1238758 h 1389888"/>
              <a:gd name="connsiteX40" fmla="*/ 347471 w 1389888"/>
              <a:gd name="connsiteY40" fmla="*/ 1296797 h 1389888"/>
              <a:gd name="connsiteX41" fmla="*/ 336676 w 1389888"/>
              <a:gd name="connsiteY41" fmla="*/ 1161923 h 1389888"/>
              <a:gd name="connsiteX42" fmla="*/ 203580 w 1389888"/>
              <a:gd name="connsiteY42" fmla="*/ 1186307 h 1389888"/>
              <a:gd name="connsiteX43" fmla="*/ 227964 w 1389888"/>
              <a:gd name="connsiteY43" fmla="*/ 1053211 h 1389888"/>
              <a:gd name="connsiteX44" fmla="*/ 93090 w 1389888"/>
              <a:gd name="connsiteY44" fmla="*/ 1042416 h 1389888"/>
              <a:gd name="connsiteX45" fmla="*/ 151129 w 1389888"/>
              <a:gd name="connsiteY45" fmla="*/ 920242 h 1389888"/>
              <a:gd name="connsiteX46" fmla="*/ 23621 w 1389888"/>
              <a:gd name="connsiteY46" fmla="*/ 874776 h 1389888"/>
              <a:gd name="connsiteX47" fmla="*/ 111378 w 1389888"/>
              <a:gd name="connsiteY47" fmla="*/ 771779 h 1389888"/>
              <a:gd name="connsiteX48" fmla="*/ 0 w 1389888"/>
              <a:gd name="connsiteY48" fmla="*/ 694944 h 13898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</a:cxnLst>
            <a:rect l="l" t="t" r="r" b="b"/>
            <a:pathLst>
              <a:path w="1389888" h="1389888">
                <a:moveTo>
                  <a:pt x="0" y="694944"/>
                </a:moveTo>
                <a:lnTo>
                  <a:pt x="111378" y="618109"/>
                </a:lnTo>
                <a:lnTo>
                  <a:pt x="23621" y="515112"/>
                </a:lnTo>
                <a:lnTo>
                  <a:pt x="151129" y="469646"/>
                </a:lnTo>
                <a:lnTo>
                  <a:pt x="93090" y="347472"/>
                </a:lnTo>
                <a:lnTo>
                  <a:pt x="227964" y="336677"/>
                </a:lnTo>
                <a:lnTo>
                  <a:pt x="203580" y="203580"/>
                </a:lnTo>
                <a:lnTo>
                  <a:pt x="336676" y="227965"/>
                </a:lnTo>
                <a:lnTo>
                  <a:pt x="347471" y="93091"/>
                </a:lnTo>
                <a:lnTo>
                  <a:pt x="469645" y="151130"/>
                </a:lnTo>
                <a:lnTo>
                  <a:pt x="515111" y="23622"/>
                </a:lnTo>
                <a:lnTo>
                  <a:pt x="618108" y="111379"/>
                </a:lnTo>
                <a:lnTo>
                  <a:pt x="694944" y="0"/>
                </a:lnTo>
                <a:lnTo>
                  <a:pt x="771778" y="111379"/>
                </a:lnTo>
                <a:lnTo>
                  <a:pt x="874775" y="23622"/>
                </a:lnTo>
                <a:lnTo>
                  <a:pt x="920241" y="151130"/>
                </a:lnTo>
                <a:lnTo>
                  <a:pt x="1042415" y="93091"/>
                </a:lnTo>
                <a:lnTo>
                  <a:pt x="1053210" y="227965"/>
                </a:lnTo>
                <a:lnTo>
                  <a:pt x="1186306" y="203580"/>
                </a:lnTo>
                <a:lnTo>
                  <a:pt x="1161922" y="336677"/>
                </a:lnTo>
                <a:lnTo>
                  <a:pt x="1296796" y="347472"/>
                </a:lnTo>
                <a:lnTo>
                  <a:pt x="1238757" y="469646"/>
                </a:lnTo>
                <a:lnTo>
                  <a:pt x="1366266" y="515112"/>
                </a:lnTo>
                <a:lnTo>
                  <a:pt x="1278508" y="618109"/>
                </a:lnTo>
                <a:lnTo>
                  <a:pt x="1389888" y="694944"/>
                </a:lnTo>
                <a:lnTo>
                  <a:pt x="1278508" y="771779"/>
                </a:lnTo>
                <a:lnTo>
                  <a:pt x="1366266" y="874776"/>
                </a:lnTo>
                <a:lnTo>
                  <a:pt x="1238757" y="920242"/>
                </a:lnTo>
                <a:lnTo>
                  <a:pt x="1296796" y="1042416"/>
                </a:lnTo>
                <a:lnTo>
                  <a:pt x="1161922" y="1053211"/>
                </a:lnTo>
                <a:lnTo>
                  <a:pt x="1186306" y="1186307"/>
                </a:lnTo>
                <a:lnTo>
                  <a:pt x="1053210" y="1161923"/>
                </a:lnTo>
                <a:lnTo>
                  <a:pt x="1042415" y="1296797"/>
                </a:lnTo>
                <a:lnTo>
                  <a:pt x="920241" y="1238758"/>
                </a:lnTo>
                <a:lnTo>
                  <a:pt x="874775" y="1366266"/>
                </a:lnTo>
                <a:lnTo>
                  <a:pt x="771778" y="1278509"/>
                </a:lnTo>
                <a:lnTo>
                  <a:pt x="694944" y="1389888"/>
                </a:lnTo>
                <a:lnTo>
                  <a:pt x="618108" y="1278509"/>
                </a:lnTo>
                <a:lnTo>
                  <a:pt x="515111" y="1366266"/>
                </a:lnTo>
                <a:lnTo>
                  <a:pt x="469645" y="1238758"/>
                </a:lnTo>
                <a:lnTo>
                  <a:pt x="347471" y="1296797"/>
                </a:lnTo>
                <a:lnTo>
                  <a:pt x="336676" y="1161923"/>
                </a:lnTo>
                <a:lnTo>
                  <a:pt x="203580" y="1186307"/>
                </a:lnTo>
                <a:lnTo>
                  <a:pt x="227964" y="1053211"/>
                </a:lnTo>
                <a:lnTo>
                  <a:pt x="93090" y="1042416"/>
                </a:lnTo>
                <a:lnTo>
                  <a:pt x="151129" y="920242"/>
                </a:lnTo>
                <a:lnTo>
                  <a:pt x="23621" y="874776"/>
                </a:lnTo>
                <a:lnTo>
                  <a:pt x="111378" y="771779"/>
                </a:lnTo>
                <a:lnTo>
                  <a:pt x="0" y="694944"/>
                </a:lnTo>
              </a:path>
            </a:pathLst>
          </a:custGeom>
          <a:solidFill>
            <a:srgbClr val="727CA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5419090" y="4045965"/>
            <a:ext cx="1402588" cy="1402588"/>
          </a:xfrm>
          <a:custGeom>
            <a:avLst/>
            <a:gdLst>
              <a:gd name="connsiteX0" fmla="*/ 6350 w 1402588"/>
              <a:gd name="connsiteY0" fmla="*/ 701294 h 1402588"/>
              <a:gd name="connsiteX1" fmla="*/ 117728 w 1402588"/>
              <a:gd name="connsiteY1" fmla="*/ 624459 h 1402588"/>
              <a:gd name="connsiteX2" fmla="*/ 29971 w 1402588"/>
              <a:gd name="connsiteY2" fmla="*/ 521462 h 1402588"/>
              <a:gd name="connsiteX3" fmla="*/ 157479 w 1402588"/>
              <a:gd name="connsiteY3" fmla="*/ 475996 h 1402588"/>
              <a:gd name="connsiteX4" fmla="*/ 99440 w 1402588"/>
              <a:gd name="connsiteY4" fmla="*/ 353822 h 1402588"/>
              <a:gd name="connsiteX5" fmla="*/ 234314 w 1402588"/>
              <a:gd name="connsiteY5" fmla="*/ 343027 h 1402588"/>
              <a:gd name="connsiteX6" fmla="*/ 209930 w 1402588"/>
              <a:gd name="connsiteY6" fmla="*/ 209930 h 1402588"/>
              <a:gd name="connsiteX7" fmla="*/ 343026 w 1402588"/>
              <a:gd name="connsiteY7" fmla="*/ 234315 h 1402588"/>
              <a:gd name="connsiteX8" fmla="*/ 353821 w 1402588"/>
              <a:gd name="connsiteY8" fmla="*/ 99441 h 1402588"/>
              <a:gd name="connsiteX9" fmla="*/ 475995 w 1402588"/>
              <a:gd name="connsiteY9" fmla="*/ 157480 h 1402588"/>
              <a:gd name="connsiteX10" fmla="*/ 521461 w 1402588"/>
              <a:gd name="connsiteY10" fmla="*/ 29972 h 1402588"/>
              <a:gd name="connsiteX11" fmla="*/ 624458 w 1402588"/>
              <a:gd name="connsiteY11" fmla="*/ 117729 h 1402588"/>
              <a:gd name="connsiteX12" fmla="*/ 701294 w 1402588"/>
              <a:gd name="connsiteY12" fmla="*/ 6350 h 1402588"/>
              <a:gd name="connsiteX13" fmla="*/ 778128 w 1402588"/>
              <a:gd name="connsiteY13" fmla="*/ 117729 h 1402588"/>
              <a:gd name="connsiteX14" fmla="*/ 881125 w 1402588"/>
              <a:gd name="connsiteY14" fmla="*/ 29972 h 1402588"/>
              <a:gd name="connsiteX15" fmla="*/ 926591 w 1402588"/>
              <a:gd name="connsiteY15" fmla="*/ 157480 h 1402588"/>
              <a:gd name="connsiteX16" fmla="*/ 1048765 w 1402588"/>
              <a:gd name="connsiteY16" fmla="*/ 99441 h 1402588"/>
              <a:gd name="connsiteX17" fmla="*/ 1059560 w 1402588"/>
              <a:gd name="connsiteY17" fmla="*/ 234315 h 1402588"/>
              <a:gd name="connsiteX18" fmla="*/ 1192656 w 1402588"/>
              <a:gd name="connsiteY18" fmla="*/ 209930 h 1402588"/>
              <a:gd name="connsiteX19" fmla="*/ 1168272 w 1402588"/>
              <a:gd name="connsiteY19" fmla="*/ 343027 h 1402588"/>
              <a:gd name="connsiteX20" fmla="*/ 1303146 w 1402588"/>
              <a:gd name="connsiteY20" fmla="*/ 353822 h 1402588"/>
              <a:gd name="connsiteX21" fmla="*/ 1245107 w 1402588"/>
              <a:gd name="connsiteY21" fmla="*/ 475996 h 1402588"/>
              <a:gd name="connsiteX22" fmla="*/ 1372616 w 1402588"/>
              <a:gd name="connsiteY22" fmla="*/ 521462 h 1402588"/>
              <a:gd name="connsiteX23" fmla="*/ 1284858 w 1402588"/>
              <a:gd name="connsiteY23" fmla="*/ 624459 h 1402588"/>
              <a:gd name="connsiteX24" fmla="*/ 1396238 w 1402588"/>
              <a:gd name="connsiteY24" fmla="*/ 701294 h 1402588"/>
              <a:gd name="connsiteX25" fmla="*/ 1284858 w 1402588"/>
              <a:gd name="connsiteY25" fmla="*/ 778129 h 1402588"/>
              <a:gd name="connsiteX26" fmla="*/ 1372616 w 1402588"/>
              <a:gd name="connsiteY26" fmla="*/ 881126 h 1402588"/>
              <a:gd name="connsiteX27" fmla="*/ 1245107 w 1402588"/>
              <a:gd name="connsiteY27" fmla="*/ 926592 h 1402588"/>
              <a:gd name="connsiteX28" fmla="*/ 1303146 w 1402588"/>
              <a:gd name="connsiteY28" fmla="*/ 1048766 h 1402588"/>
              <a:gd name="connsiteX29" fmla="*/ 1168272 w 1402588"/>
              <a:gd name="connsiteY29" fmla="*/ 1059561 h 1402588"/>
              <a:gd name="connsiteX30" fmla="*/ 1192656 w 1402588"/>
              <a:gd name="connsiteY30" fmla="*/ 1192657 h 1402588"/>
              <a:gd name="connsiteX31" fmla="*/ 1059560 w 1402588"/>
              <a:gd name="connsiteY31" fmla="*/ 1168273 h 1402588"/>
              <a:gd name="connsiteX32" fmla="*/ 1048765 w 1402588"/>
              <a:gd name="connsiteY32" fmla="*/ 1303147 h 1402588"/>
              <a:gd name="connsiteX33" fmla="*/ 926591 w 1402588"/>
              <a:gd name="connsiteY33" fmla="*/ 1245108 h 1402588"/>
              <a:gd name="connsiteX34" fmla="*/ 881125 w 1402588"/>
              <a:gd name="connsiteY34" fmla="*/ 1372616 h 1402588"/>
              <a:gd name="connsiteX35" fmla="*/ 778128 w 1402588"/>
              <a:gd name="connsiteY35" fmla="*/ 1284859 h 1402588"/>
              <a:gd name="connsiteX36" fmla="*/ 701294 w 1402588"/>
              <a:gd name="connsiteY36" fmla="*/ 1396238 h 1402588"/>
              <a:gd name="connsiteX37" fmla="*/ 624458 w 1402588"/>
              <a:gd name="connsiteY37" fmla="*/ 1284859 h 1402588"/>
              <a:gd name="connsiteX38" fmla="*/ 521461 w 1402588"/>
              <a:gd name="connsiteY38" fmla="*/ 1372616 h 1402588"/>
              <a:gd name="connsiteX39" fmla="*/ 475995 w 1402588"/>
              <a:gd name="connsiteY39" fmla="*/ 1245108 h 1402588"/>
              <a:gd name="connsiteX40" fmla="*/ 353821 w 1402588"/>
              <a:gd name="connsiteY40" fmla="*/ 1303147 h 1402588"/>
              <a:gd name="connsiteX41" fmla="*/ 343026 w 1402588"/>
              <a:gd name="connsiteY41" fmla="*/ 1168273 h 1402588"/>
              <a:gd name="connsiteX42" fmla="*/ 209930 w 1402588"/>
              <a:gd name="connsiteY42" fmla="*/ 1192657 h 1402588"/>
              <a:gd name="connsiteX43" fmla="*/ 234314 w 1402588"/>
              <a:gd name="connsiteY43" fmla="*/ 1059561 h 1402588"/>
              <a:gd name="connsiteX44" fmla="*/ 99440 w 1402588"/>
              <a:gd name="connsiteY44" fmla="*/ 1048766 h 1402588"/>
              <a:gd name="connsiteX45" fmla="*/ 157479 w 1402588"/>
              <a:gd name="connsiteY45" fmla="*/ 926592 h 1402588"/>
              <a:gd name="connsiteX46" fmla="*/ 29971 w 1402588"/>
              <a:gd name="connsiteY46" fmla="*/ 881126 h 1402588"/>
              <a:gd name="connsiteX47" fmla="*/ 117728 w 1402588"/>
              <a:gd name="connsiteY47" fmla="*/ 778129 h 1402588"/>
              <a:gd name="connsiteX48" fmla="*/ 6350 w 1402588"/>
              <a:gd name="connsiteY48" fmla="*/ 701294 h 14025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</a:cxnLst>
            <a:rect l="l" t="t" r="r" b="b"/>
            <a:pathLst>
              <a:path w="1402588" h="1402588">
                <a:moveTo>
                  <a:pt x="6350" y="701294"/>
                </a:moveTo>
                <a:lnTo>
                  <a:pt x="117728" y="624459"/>
                </a:lnTo>
                <a:lnTo>
                  <a:pt x="29971" y="521462"/>
                </a:lnTo>
                <a:lnTo>
                  <a:pt x="157479" y="475996"/>
                </a:lnTo>
                <a:lnTo>
                  <a:pt x="99440" y="353822"/>
                </a:lnTo>
                <a:lnTo>
                  <a:pt x="234314" y="343027"/>
                </a:lnTo>
                <a:lnTo>
                  <a:pt x="209930" y="209930"/>
                </a:lnTo>
                <a:lnTo>
                  <a:pt x="343026" y="234315"/>
                </a:lnTo>
                <a:lnTo>
                  <a:pt x="353821" y="99441"/>
                </a:lnTo>
                <a:lnTo>
                  <a:pt x="475995" y="157480"/>
                </a:lnTo>
                <a:lnTo>
                  <a:pt x="521461" y="29972"/>
                </a:lnTo>
                <a:lnTo>
                  <a:pt x="624458" y="117729"/>
                </a:lnTo>
                <a:lnTo>
                  <a:pt x="701294" y="6350"/>
                </a:lnTo>
                <a:lnTo>
                  <a:pt x="778128" y="117729"/>
                </a:lnTo>
                <a:lnTo>
                  <a:pt x="881125" y="29972"/>
                </a:lnTo>
                <a:lnTo>
                  <a:pt x="926591" y="157480"/>
                </a:lnTo>
                <a:lnTo>
                  <a:pt x="1048765" y="99441"/>
                </a:lnTo>
                <a:lnTo>
                  <a:pt x="1059560" y="234315"/>
                </a:lnTo>
                <a:lnTo>
                  <a:pt x="1192656" y="209930"/>
                </a:lnTo>
                <a:lnTo>
                  <a:pt x="1168272" y="343027"/>
                </a:lnTo>
                <a:lnTo>
                  <a:pt x="1303146" y="353822"/>
                </a:lnTo>
                <a:lnTo>
                  <a:pt x="1245107" y="475996"/>
                </a:lnTo>
                <a:lnTo>
                  <a:pt x="1372616" y="521462"/>
                </a:lnTo>
                <a:lnTo>
                  <a:pt x="1284858" y="624459"/>
                </a:lnTo>
                <a:lnTo>
                  <a:pt x="1396238" y="701294"/>
                </a:lnTo>
                <a:lnTo>
                  <a:pt x="1284858" y="778129"/>
                </a:lnTo>
                <a:lnTo>
                  <a:pt x="1372616" y="881126"/>
                </a:lnTo>
                <a:lnTo>
                  <a:pt x="1245107" y="926592"/>
                </a:lnTo>
                <a:lnTo>
                  <a:pt x="1303146" y="1048766"/>
                </a:lnTo>
                <a:lnTo>
                  <a:pt x="1168272" y="1059561"/>
                </a:lnTo>
                <a:lnTo>
                  <a:pt x="1192656" y="1192657"/>
                </a:lnTo>
                <a:lnTo>
                  <a:pt x="1059560" y="1168273"/>
                </a:lnTo>
                <a:lnTo>
                  <a:pt x="1048765" y="1303147"/>
                </a:lnTo>
                <a:lnTo>
                  <a:pt x="926591" y="1245108"/>
                </a:lnTo>
                <a:lnTo>
                  <a:pt x="881125" y="1372616"/>
                </a:lnTo>
                <a:lnTo>
                  <a:pt x="778128" y="1284859"/>
                </a:lnTo>
                <a:lnTo>
                  <a:pt x="701294" y="1396238"/>
                </a:lnTo>
                <a:lnTo>
                  <a:pt x="624458" y="1284859"/>
                </a:lnTo>
                <a:lnTo>
                  <a:pt x="521461" y="1372616"/>
                </a:lnTo>
                <a:lnTo>
                  <a:pt x="475995" y="1245108"/>
                </a:lnTo>
                <a:lnTo>
                  <a:pt x="353821" y="1303147"/>
                </a:lnTo>
                <a:lnTo>
                  <a:pt x="343026" y="1168273"/>
                </a:lnTo>
                <a:lnTo>
                  <a:pt x="209930" y="1192657"/>
                </a:lnTo>
                <a:lnTo>
                  <a:pt x="234314" y="1059561"/>
                </a:lnTo>
                <a:lnTo>
                  <a:pt x="99440" y="1048766"/>
                </a:lnTo>
                <a:lnTo>
                  <a:pt x="157479" y="926592"/>
                </a:lnTo>
                <a:lnTo>
                  <a:pt x="29971" y="881126"/>
                </a:lnTo>
                <a:lnTo>
                  <a:pt x="117728" y="778129"/>
                </a:lnTo>
                <a:lnTo>
                  <a:pt x="6350" y="70129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DDE9EC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6600" y="5638800"/>
            <a:ext cx="952500" cy="520700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58100" y="3365500"/>
            <a:ext cx="977900" cy="1333500"/>
          </a:xfrm>
          <a:prstGeom prst="rect">
            <a:avLst/>
          </a:prstGeom>
          <a:noFill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4914900"/>
            <a:ext cx="1320800" cy="1460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803900" y="4533900"/>
            <a:ext cx="622300" cy="571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500"/>
              </a:lnSpc>
              <a:tabLst/>
            </a:pPr>
            <a:r>
              <a:rPr lang="en-US" altLang="zh-CN" sz="2522" dirty="0" smtClean="0">
                <a:solidFill>
                  <a:srgbClr val="000000"/>
                </a:solidFill>
                <a:latin typeface="Symbol" pitchFamily="18" charset="0"/>
                <a:cs typeface="Symbol" pitchFamily="18" charset="0"/>
              </a:rPr>
              <a:t></a:t>
            </a:r>
            <a:r>
              <a:rPr lang="en-US" altLang="zh-CN" sz="252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432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5613400" y="2298700"/>
            <a:ext cx="6350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433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5384800" y="2209800"/>
            <a:ext cx="152400" cy="673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53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>
              <a:lnSpc>
                <a:spcPts val="3000"/>
              </a:lnSpc>
              <a:tabLst/>
            </a:pPr>
            <a:r>
              <a:rPr lang="en-US" altLang="zh-CN" sz="253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546100" y="457200"/>
            <a:ext cx="4490012" cy="52065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/>
            </a:pPr>
            <a:r>
              <a:rPr lang="en-US" altLang="zh-CN" sz="3204" b="1" dirty="0" smtClean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Bookman Old Style" pitchFamily="18" charset="0"/>
              </a:rPr>
              <a:t>A.</a:t>
            </a:r>
            <a:r>
              <a:rPr lang="en-US" altLang="zh-CN" sz="320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Bookman Old Style" pitchFamily="18" charset="0"/>
              </a:rPr>
              <a:t>Types</a:t>
            </a:r>
            <a:r>
              <a:rPr lang="en-US" altLang="zh-CN" sz="320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Bookman Old Style" pitchFamily="18" charset="0"/>
              </a:rPr>
              <a:t>of</a:t>
            </a:r>
            <a:r>
              <a:rPr lang="en-US" altLang="zh-CN" sz="320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Bookman Old Style" pitchFamily="18" charset="0"/>
              </a:rPr>
              <a:t>Radiation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1549400" y="1930400"/>
            <a:ext cx="1270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1979" dirty="0" smtClean="0">
                <a:solidFill>
                  <a:srgbClr val="727CA3"/>
                </a:solidFill>
                <a:latin typeface="Wingdings 3" pitchFamily="18" charset="0"/>
                <a:cs typeface="Wingdings 3" pitchFamily="18" charset="0"/>
              </a:rPr>
              <a:t>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1816100" y="1828800"/>
            <a:ext cx="2730500" cy="812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2604" b="1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Alpha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b="1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particle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b="1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(</a:t>
            </a:r>
            <a:r>
              <a:rPr lang="en-US" altLang="zh-CN" sz="2604" dirty="0" smtClean="0">
                <a:solidFill>
                  <a:srgbClr val="000000"/>
                </a:solidFill>
                <a:latin typeface="Symbol" pitchFamily="18" charset="0"/>
                <a:cs typeface="Symbol" pitchFamily="18" charset="0"/>
              </a:rPr>
              <a:t></a:t>
            </a:r>
            <a:r>
              <a:rPr lang="en-US" altLang="zh-CN" sz="2604" b="1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)</a:t>
            </a:r>
          </a:p>
          <a:p>
            <a:pPr>
              <a:lnSpc>
                <a:spcPts val="3200"/>
              </a:lnSpc>
              <a:tabLst/>
            </a:pPr>
            <a:r>
              <a:rPr lang="en-US" altLang="zh-CN" sz="1752" dirty="0" smtClean="0">
                <a:solidFill>
                  <a:srgbClr val="9FB8CD"/>
                </a:solidFill>
                <a:latin typeface="Wingdings 3" pitchFamily="18" charset="0"/>
                <a:cs typeface="Wingdings 3" pitchFamily="18" charset="0"/>
              </a:rPr>
              <a:t></a:t>
            </a:r>
            <a:r>
              <a:rPr lang="en-US" altLang="zh-CN" sz="2306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306" dirty="0" smtClean="0">
                <a:solidFill>
                  <a:srgbClr val="464653"/>
                </a:solidFill>
                <a:latin typeface="微软雅黑" pitchFamily="18" charset="0"/>
                <a:cs typeface="微软雅黑" pitchFamily="18" charset="0"/>
              </a:rPr>
              <a:t>helium</a:t>
            </a:r>
            <a:r>
              <a:rPr lang="en-US" altLang="zh-CN" sz="23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306" dirty="0" smtClean="0">
                <a:solidFill>
                  <a:srgbClr val="464653"/>
                </a:solidFill>
                <a:latin typeface="微软雅黑" pitchFamily="18" charset="0"/>
                <a:cs typeface="微软雅黑" pitchFamily="18" charset="0"/>
              </a:rPr>
              <a:t>nucleus</a:t>
            </a:r>
          </a:p>
        </p:txBody>
      </p:sp>
      <p:sp>
        <p:nvSpPr>
          <p:cNvPr id="22" name="TextBox 1"/>
          <p:cNvSpPr txBox="1"/>
          <p:nvPr/>
        </p:nvSpPr>
        <p:spPr>
          <a:xfrm>
            <a:off x="7797800" y="2324100"/>
            <a:ext cx="647700" cy="292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  <a:tabLst/>
            </a:pPr>
            <a:r>
              <a:rPr lang="en-US" altLang="zh-CN" sz="2136" dirty="0" smtClean="0">
                <a:solidFill>
                  <a:srgbClr val="DDE9EC"/>
                </a:solidFill>
                <a:latin typeface="Impact" pitchFamily="18" charset="0"/>
                <a:cs typeface="Impact" pitchFamily="18" charset="0"/>
              </a:rPr>
              <a:t>paper</a:t>
            </a:r>
          </a:p>
        </p:txBody>
      </p:sp>
      <p:sp>
        <p:nvSpPr>
          <p:cNvPr id="23" name="TextBox 1"/>
          <p:cNvSpPr txBox="1"/>
          <p:nvPr/>
        </p:nvSpPr>
        <p:spPr>
          <a:xfrm>
            <a:off x="6870700" y="2362200"/>
            <a:ext cx="431800" cy="355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800"/>
              </a:lnSpc>
              <a:tabLst/>
            </a:pP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</a:p>
        </p:txBody>
      </p:sp>
      <p:sp>
        <p:nvSpPr>
          <p:cNvPr id="24" name="TextBox 1"/>
          <p:cNvSpPr txBox="1"/>
          <p:nvPr/>
        </p:nvSpPr>
        <p:spPr>
          <a:xfrm>
            <a:off x="1536700" y="3022600"/>
            <a:ext cx="3238500" cy="431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400"/>
              </a:lnSpc>
              <a:tabLst/>
            </a:pPr>
            <a:r>
              <a:rPr lang="en-US" altLang="zh-CN" sz="2798" dirty="0" smtClean="0">
                <a:solidFill>
                  <a:srgbClr val="727CA3"/>
                </a:solidFill>
                <a:latin typeface="Wingdings" pitchFamily="18" charset="0"/>
                <a:cs typeface="Wingdings" pitchFamily="18" charset="0"/>
              </a:rPr>
              <a:t>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Beta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particle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798" dirty="0" smtClean="0">
                <a:solidFill>
                  <a:srgbClr val="000000"/>
                </a:solidFill>
                <a:latin typeface="Symbol" pitchFamily="18" charset="0"/>
                <a:cs typeface="Symbol" pitchFamily="18" charset="0"/>
              </a:rPr>
              <a:t></a:t>
            </a:r>
            <a:r>
              <a:rPr lang="en-US" altLang="zh-CN" sz="2798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-)</a:t>
            </a:r>
          </a:p>
        </p:txBody>
      </p:sp>
      <p:sp>
        <p:nvSpPr>
          <p:cNvPr id="25" name="TextBox 1"/>
          <p:cNvSpPr txBox="1"/>
          <p:nvPr/>
        </p:nvSpPr>
        <p:spPr>
          <a:xfrm>
            <a:off x="5448300" y="3683000"/>
            <a:ext cx="228600" cy="482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800"/>
              </a:lnSpc>
              <a:tabLst/>
            </a:pPr>
            <a:r>
              <a:rPr lang="en-US" altLang="zh-CN" sz="4328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sp>
        <p:nvSpPr>
          <p:cNvPr id="26" name="TextBox 1"/>
          <p:cNvSpPr txBox="1"/>
          <p:nvPr/>
        </p:nvSpPr>
        <p:spPr>
          <a:xfrm>
            <a:off x="5143500" y="3594100"/>
            <a:ext cx="241300" cy="673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>
                <a:tab pos="101600" algn="l"/>
              </a:tabLst>
            </a:pPr>
            <a:r>
              <a:rPr lang="en-US" altLang="zh-CN" dirty="0" smtClean="0"/>
              <a:t>	</a:t>
            </a:r>
            <a:r>
              <a:rPr lang="en-US" altLang="zh-CN" sz="252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000"/>
              </a:lnSpc>
              <a:tabLst>
                <a:tab pos="101600" algn="l"/>
              </a:tabLst>
            </a:pPr>
            <a:r>
              <a:rPr lang="en-US" altLang="zh-CN" sz="252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</a:p>
        </p:txBody>
      </p:sp>
      <p:sp>
        <p:nvSpPr>
          <p:cNvPr id="27" name="TextBox 1"/>
          <p:cNvSpPr txBox="1"/>
          <p:nvPr/>
        </p:nvSpPr>
        <p:spPr>
          <a:xfrm>
            <a:off x="6324600" y="3530600"/>
            <a:ext cx="330200" cy="355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800"/>
              </a:lnSpc>
              <a:tabLst/>
            </a:pPr>
            <a:r>
              <a:rPr lang="en-US" altLang="zh-CN" sz="32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</a:p>
        </p:txBody>
      </p:sp>
      <p:sp>
        <p:nvSpPr>
          <p:cNvPr id="28" name="TextBox 1"/>
          <p:cNvSpPr txBox="1"/>
          <p:nvPr/>
        </p:nvSpPr>
        <p:spPr>
          <a:xfrm>
            <a:off x="7874000" y="3873500"/>
            <a:ext cx="482600" cy="292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  <a:tabLst/>
            </a:pPr>
            <a:r>
              <a:rPr lang="en-US" altLang="zh-CN" sz="2136" dirty="0" smtClean="0">
                <a:solidFill>
                  <a:srgbClr val="000000"/>
                </a:solidFill>
                <a:latin typeface="Impact" pitchFamily="18" charset="0"/>
                <a:cs typeface="Impact" pitchFamily="18" charset="0"/>
              </a:rPr>
              <a:t>lead</a:t>
            </a:r>
          </a:p>
        </p:txBody>
      </p:sp>
      <p:sp>
        <p:nvSpPr>
          <p:cNvPr id="29" name="TextBox 1"/>
          <p:cNvSpPr txBox="1"/>
          <p:nvPr/>
        </p:nvSpPr>
        <p:spPr>
          <a:xfrm>
            <a:off x="1536700" y="3568700"/>
            <a:ext cx="2628900" cy="153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                <a:tab pos="571500" algn="l"/>
              </a:tabLst>
            </a:pPr>
            <a:r>
              <a:rPr lang="en-US" altLang="zh-CN" dirty="0" smtClean="0"/>
              <a:t>	</a:t>
            </a:r>
            <a:r>
              <a:rPr lang="en-US" altLang="zh-CN" sz="2795" dirty="0" smtClean="0">
                <a:solidFill>
                  <a:srgbClr val="6B5680"/>
                </a:solidFill>
                <a:latin typeface="Wingdings" pitchFamily="18" charset="0"/>
                <a:cs typeface="Wingdings" pitchFamily="18" charset="0"/>
              </a:rPr>
              <a:t>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electron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4000"/>
              </a:lnSpc>
              <a:tabLst>
                <a:tab pos="571500" algn="l"/>
              </a:tabLst>
            </a:pPr>
            <a:r>
              <a:rPr lang="en-US" altLang="zh-CN" sz="2795" dirty="0" smtClean="0">
                <a:solidFill>
                  <a:srgbClr val="727CA3"/>
                </a:solidFill>
                <a:latin typeface="Wingdings" pitchFamily="18" charset="0"/>
                <a:cs typeface="Wingdings" pitchFamily="18" charset="0"/>
              </a:rPr>
              <a:t>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Positron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795" dirty="0" smtClean="0">
                <a:solidFill>
                  <a:srgbClr val="000000"/>
                </a:solidFill>
                <a:latin typeface="Symbol" pitchFamily="18" charset="0"/>
                <a:cs typeface="Symbol" pitchFamily="18" charset="0"/>
              </a:rPr>
              <a:t></a:t>
            </a:r>
            <a:r>
              <a:rPr lang="en-US" altLang="zh-CN" sz="279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+)</a:t>
            </a:r>
          </a:p>
          <a:p>
            <a:pPr>
              <a:lnSpc>
                <a:spcPts val="4000"/>
              </a:lnSpc>
              <a:tabLst>
                <a:tab pos="571500" algn="l"/>
              </a:tabLst>
            </a:pPr>
            <a:r>
              <a:rPr lang="en-US" altLang="zh-CN" dirty="0" smtClean="0"/>
              <a:t>	</a:t>
            </a:r>
            <a:r>
              <a:rPr lang="en-US" altLang="zh-CN" sz="2795" dirty="0" smtClean="0">
                <a:solidFill>
                  <a:srgbClr val="6B5680"/>
                </a:solidFill>
                <a:latin typeface="Wingdings" pitchFamily="18" charset="0"/>
                <a:cs typeface="Wingdings" pitchFamily="18" charset="0"/>
              </a:rPr>
              <a:t>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positron</a:t>
            </a:r>
          </a:p>
        </p:txBody>
      </p:sp>
      <p:sp>
        <p:nvSpPr>
          <p:cNvPr id="30" name="TextBox 1"/>
          <p:cNvSpPr txBox="1"/>
          <p:nvPr/>
        </p:nvSpPr>
        <p:spPr>
          <a:xfrm>
            <a:off x="5981700" y="4445000"/>
            <a:ext cx="1524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252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31" name="TextBox 1"/>
          <p:cNvSpPr txBox="1"/>
          <p:nvPr/>
        </p:nvSpPr>
        <p:spPr>
          <a:xfrm>
            <a:off x="6972300" y="4546600"/>
            <a:ext cx="431800" cy="355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800"/>
              </a:lnSpc>
              <a:tabLst/>
            </a:pP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1+</a:t>
            </a:r>
          </a:p>
        </p:txBody>
      </p:sp>
      <p:sp>
        <p:nvSpPr>
          <p:cNvPr id="1024" name="TextBox 1"/>
          <p:cNvSpPr txBox="1"/>
          <p:nvPr/>
        </p:nvSpPr>
        <p:spPr>
          <a:xfrm>
            <a:off x="1524000" y="5207000"/>
            <a:ext cx="3975100" cy="939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400"/>
              </a:lnSpc>
              <a:tabLst>
                <a:tab pos="571500" algn="l"/>
              </a:tabLst>
            </a:pPr>
            <a:r>
              <a:rPr lang="en-US" altLang="zh-CN" sz="2795" dirty="0" smtClean="0">
                <a:solidFill>
                  <a:srgbClr val="727CA3"/>
                </a:solidFill>
                <a:latin typeface="Wingdings" pitchFamily="18" charset="0"/>
                <a:cs typeface="Wingdings" pitchFamily="18" charset="0"/>
              </a:rPr>
              <a:t>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Gamma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795" dirty="0" smtClean="0">
                <a:solidFill>
                  <a:srgbClr val="000000"/>
                </a:solidFill>
                <a:latin typeface="Symbol" pitchFamily="18" charset="0"/>
                <a:cs typeface="Symbol" pitchFamily="18" charset="0"/>
              </a:rPr>
              <a:t></a:t>
            </a:r>
            <a:r>
              <a:rPr lang="en-US" altLang="zh-CN" sz="279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ts val="4000"/>
              </a:lnSpc>
              <a:tabLst>
                <a:tab pos="571500" algn="l"/>
              </a:tabLst>
            </a:pPr>
            <a:r>
              <a:rPr lang="en-US" altLang="zh-CN" dirty="0" smtClean="0"/>
              <a:t>	</a:t>
            </a:r>
            <a:r>
              <a:rPr lang="en-US" altLang="zh-CN" sz="2798" dirty="0" smtClean="0">
                <a:solidFill>
                  <a:srgbClr val="6B5680"/>
                </a:solidFill>
                <a:latin typeface="Wingdings" pitchFamily="18" charset="0"/>
                <a:cs typeface="Wingdings" pitchFamily="18" charset="0"/>
              </a:rPr>
              <a:t>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high-energy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photon</a:t>
            </a:r>
          </a:p>
        </p:txBody>
      </p:sp>
      <p:sp>
        <p:nvSpPr>
          <p:cNvPr id="1025" name="TextBox 1"/>
          <p:cNvSpPr txBox="1"/>
          <p:nvPr/>
        </p:nvSpPr>
        <p:spPr>
          <a:xfrm>
            <a:off x="7023100" y="5918200"/>
            <a:ext cx="203200" cy="355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800"/>
              </a:lnSpc>
              <a:tabLst/>
            </a:pP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1026" name="TextBox 1"/>
          <p:cNvSpPr txBox="1"/>
          <p:nvPr/>
        </p:nvSpPr>
        <p:spPr>
          <a:xfrm>
            <a:off x="7620000" y="5549900"/>
            <a:ext cx="1003300" cy="292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  <a:tabLst/>
            </a:pPr>
            <a:r>
              <a:rPr lang="en-US" altLang="zh-CN" sz="2136" dirty="0" smtClean="0">
                <a:solidFill>
                  <a:srgbClr val="DDE9EC"/>
                </a:solidFill>
                <a:latin typeface="Impact" pitchFamily="18" charset="0"/>
                <a:cs typeface="Impact" pitchFamily="18" charset="0"/>
              </a:rPr>
              <a:t>concrete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/>
          <a:srcRect b="1110"/>
          <a:stretch/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</p:spPr>
      </p:pic>
      <p:sp>
        <p:nvSpPr>
          <p:cNvPr id="5" name="文本框 4"/>
          <p:cNvSpPr txBox="1"/>
          <p:nvPr/>
        </p:nvSpPr>
        <p:spPr>
          <a:xfrm>
            <a:off x="3124200" y="6096000"/>
            <a:ext cx="36182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1eV</a:t>
            </a:r>
            <a:r>
              <a:rPr lang="zh-CN" alt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≈</a:t>
            </a:r>
            <a:r>
              <a:rPr lang="en-US" altLang="zh-CN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1.6×10</a:t>
            </a:r>
            <a:r>
              <a:rPr lang="en-US" altLang="zh-CN" sz="4000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-19 </a:t>
            </a:r>
            <a:r>
              <a:rPr lang="en-US" altLang="zh-CN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endParaRPr lang="zh-CN" altLang="en-US" sz="4000" baseline="30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0850" y="1136650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2108200"/>
            <a:ext cx="8001000" cy="3162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46100" y="609600"/>
            <a:ext cx="3429000" cy="469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/>
            </a:pPr>
            <a:r>
              <a:rPr lang="en-US" altLang="zh-CN" sz="3204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B.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Nuclear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Decay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0850" y="1136650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9700" y="2895600"/>
            <a:ext cx="5143500" cy="1117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334000" y="3073400"/>
            <a:ext cx="2510303" cy="72584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5300"/>
              </a:lnSpc>
              <a:tabLst/>
            </a:pPr>
            <a:r>
              <a:rPr lang="en-US" altLang="zh-CN" sz="436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altLang="zh-CN" sz="4361" dirty="0" smtClean="0">
                <a:solidFill>
                  <a:srgbClr val="000000"/>
                </a:solidFill>
                <a:latin typeface="Symbol" pitchFamily="18" charset="0"/>
                <a:cs typeface="Symbol" pitchFamily="18" charset="0"/>
              </a:rPr>
              <a:t></a:t>
            </a:r>
            <a:r>
              <a:rPr lang="en-US" altLang="zh-CN" sz="436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zh-CN" sz="436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501650" y="452248"/>
            <a:ext cx="3553858" cy="52065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/>
            </a:pPr>
            <a:r>
              <a:rPr lang="en-US" altLang="zh-CN" sz="3204" b="1" dirty="0" smtClean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Bookman Old Style" pitchFamily="18" charset="0"/>
              </a:rPr>
              <a:t>B.</a:t>
            </a:r>
            <a:r>
              <a:rPr lang="en-US" altLang="zh-CN" sz="320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Bookman Old Style" pitchFamily="18" charset="0"/>
              </a:rPr>
              <a:t>Nuclear</a:t>
            </a:r>
            <a:r>
              <a:rPr lang="en-US" altLang="zh-CN" sz="320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Bookman Old Style" pitchFamily="18" charset="0"/>
              </a:rPr>
              <a:t>Decay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1549400" y="1930400"/>
            <a:ext cx="1270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1979" dirty="0" smtClean="0">
                <a:solidFill>
                  <a:srgbClr val="727CA3"/>
                </a:solidFill>
                <a:latin typeface="Wingdings 3" pitchFamily="18" charset="0"/>
                <a:cs typeface="Wingdings 3" pitchFamily="18" charset="0"/>
              </a:rPr>
              <a:t>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1828800" y="1854200"/>
            <a:ext cx="23749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r>
              <a:rPr lang="en-US" altLang="zh-CN" sz="2604" b="1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Alpha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b="1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Emission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4813300" y="3162300"/>
            <a:ext cx="2019300" cy="673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>
                <a:tab pos="228600" algn="l"/>
              </a:tabLst>
            </a:pPr>
            <a:r>
              <a:rPr lang="en-US" altLang="zh-CN" sz="25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234</a:t>
            </a:r>
            <a:r>
              <a:rPr lang="en-US" altLang="zh-CN" sz="2547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altLang="zh-CN" sz="25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>
              <a:lnSpc>
                <a:spcPts val="3000"/>
              </a:lnSpc>
              <a:tabLst>
                <a:tab pos="228600" algn="l"/>
              </a:tabLst>
            </a:pPr>
            <a:r>
              <a:rPr lang="en-US" altLang="zh-CN" dirty="0" smtClean="0"/>
              <a:t>	</a:t>
            </a:r>
            <a:r>
              <a:rPr lang="en-US" altLang="zh-CN" sz="25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en-US" altLang="zh-CN" sz="2547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altLang="zh-CN" sz="25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2984500" y="3162300"/>
            <a:ext cx="533400" cy="673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>
                <a:tab pos="165100" algn="l"/>
              </a:tabLst>
            </a:pPr>
            <a:r>
              <a:rPr lang="en-US" altLang="zh-CN" sz="25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238</a:t>
            </a:r>
          </a:p>
          <a:p>
            <a:pPr>
              <a:lnSpc>
                <a:spcPts val="3000"/>
              </a:lnSpc>
              <a:tabLst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25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92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3543300" y="3073400"/>
            <a:ext cx="1079500" cy="673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5300"/>
              </a:lnSpc>
              <a:tabLst/>
            </a:pPr>
            <a:r>
              <a:rPr lang="en-US" altLang="zh-CN" sz="436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zh-CN" sz="4361" dirty="0" smtClean="0">
                <a:solidFill>
                  <a:srgbClr val="000000"/>
                </a:solidFill>
                <a:latin typeface="Symbol" pitchFamily="18" charset="0"/>
                <a:cs typeface="Symbol" pitchFamily="18" charset="0"/>
              </a:rPr>
              <a:t>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2336800" y="4521200"/>
            <a:ext cx="1117600" cy="838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63500" algn="l"/>
              </a:tabLst>
            </a:pPr>
            <a:r>
              <a:rPr lang="en-US" altLang="zh-CN" dirty="0" smtClean="0"/>
              <a:t>	</a:t>
            </a:r>
            <a:r>
              <a:rPr lang="en-US" altLang="zh-CN" sz="2844" dirty="0" smtClean="0">
                <a:solidFill>
                  <a:srgbClr val="000000"/>
                </a:solidFill>
                <a:latin typeface="Impact" pitchFamily="18" charset="0"/>
                <a:cs typeface="Impact" pitchFamily="18" charset="0"/>
              </a:rPr>
              <a:t>parent</a:t>
            </a:r>
          </a:p>
          <a:p>
            <a:pPr>
              <a:lnSpc>
                <a:spcPts val="3400"/>
              </a:lnSpc>
              <a:tabLst>
                <a:tab pos="63500" algn="l"/>
              </a:tabLst>
            </a:pPr>
            <a:r>
              <a:rPr lang="en-US" altLang="zh-CN" sz="2846" dirty="0" smtClean="0">
                <a:solidFill>
                  <a:srgbClr val="000000"/>
                </a:solidFill>
                <a:latin typeface="Impact" pitchFamily="18" charset="0"/>
                <a:cs typeface="Impact" pitchFamily="18" charset="0"/>
              </a:rPr>
              <a:t>nuclide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4762500" y="4508500"/>
            <a:ext cx="1358900" cy="838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127000" algn="l"/>
              </a:tabLst>
            </a:pPr>
            <a:r>
              <a:rPr lang="en-US" altLang="zh-CN" sz="2844" dirty="0" smtClean="0">
                <a:solidFill>
                  <a:srgbClr val="000000"/>
                </a:solidFill>
                <a:latin typeface="Impact" pitchFamily="18" charset="0"/>
                <a:cs typeface="Impact" pitchFamily="18" charset="0"/>
              </a:rPr>
              <a:t>daughter</a:t>
            </a:r>
          </a:p>
          <a:p>
            <a:pPr>
              <a:lnSpc>
                <a:spcPts val="3400"/>
              </a:lnSpc>
              <a:tabLst>
                <a:tab pos="127000" algn="l"/>
              </a:tabLst>
            </a:pPr>
            <a:r>
              <a:rPr lang="en-US" altLang="zh-CN" dirty="0" smtClean="0"/>
              <a:t>	</a:t>
            </a:r>
            <a:r>
              <a:rPr lang="en-US" altLang="zh-CN" sz="2844" dirty="0" smtClean="0">
                <a:solidFill>
                  <a:srgbClr val="000000"/>
                </a:solidFill>
                <a:latin typeface="Impact" pitchFamily="18" charset="0"/>
                <a:cs typeface="Impact" pitchFamily="18" charset="0"/>
              </a:rPr>
              <a:t>nuclide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7315200" y="4521200"/>
            <a:ext cx="1168400" cy="838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177800" algn="l"/>
              </a:tabLst>
            </a:pPr>
            <a:r>
              <a:rPr lang="en-US" altLang="zh-CN" dirty="0" smtClean="0"/>
              <a:t>	</a:t>
            </a:r>
            <a:r>
              <a:rPr lang="en-US" altLang="zh-CN" sz="2844" dirty="0" smtClean="0">
                <a:solidFill>
                  <a:srgbClr val="000000"/>
                </a:solidFill>
                <a:latin typeface="Impact" pitchFamily="18" charset="0"/>
                <a:cs typeface="Impact" pitchFamily="18" charset="0"/>
              </a:rPr>
              <a:t>alpha</a:t>
            </a:r>
          </a:p>
          <a:p>
            <a:pPr>
              <a:lnSpc>
                <a:spcPts val="3400"/>
              </a:lnSpc>
              <a:tabLst>
                <a:tab pos="177800" algn="l"/>
              </a:tabLst>
            </a:pPr>
            <a:r>
              <a:rPr lang="en-US" altLang="zh-CN" sz="2846" dirty="0" smtClean="0">
                <a:solidFill>
                  <a:srgbClr val="000000"/>
                </a:solidFill>
                <a:latin typeface="Impact" pitchFamily="18" charset="0"/>
                <a:cs typeface="Impact" pitchFamily="18" charset="0"/>
              </a:rPr>
              <a:t>particle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0850" y="1136650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"/>
          <p:cNvSpPr txBox="1"/>
          <p:nvPr/>
        </p:nvSpPr>
        <p:spPr>
          <a:xfrm>
            <a:off x="546100" y="609600"/>
            <a:ext cx="2245808" cy="52065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>
                <a:tab pos="2463800" algn="l"/>
                <a:tab pos="5016500" algn="l"/>
                <a:tab pos="5511800" algn="l"/>
              </a:tabLst>
            </a:pPr>
            <a:r>
              <a:rPr lang="en-US" altLang="zh-CN" sz="3204" b="1" dirty="0" smtClean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Bookman Old Style" pitchFamily="18" charset="0"/>
              </a:rPr>
              <a:t>C.</a:t>
            </a:r>
            <a:r>
              <a:rPr lang="en-US" altLang="zh-CN" sz="320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Bookman Old Style" pitchFamily="18" charset="0"/>
              </a:rPr>
              <a:t>Half-life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/>
          <a:srcRect l="34187" t="36459" r="23060" b="14584"/>
          <a:stretch/>
        </p:blipFill>
        <p:spPr>
          <a:xfrm>
            <a:off x="1790700" y="1981200"/>
            <a:ext cx="5562600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reeform 3"/>
          <p:cNvSpPr/>
          <p:nvPr/>
        </p:nvSpPr>
        <p:spPr>
          <a:xfrm>
            <a:off x="450850" y="1136650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6100" y="609600"/>
            <a:ext cx="2245808" cy="52065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/>
            </a:pPr>
            <a:r>
              <a:rPr lang="en-US" altLang="zh-CN" sz="320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Bookman Old Style" pitchFamily="18" charset="0"/>
              </a:rPr>
              <a:t>C.</a:t>
            </a:r>
            <a:r>
              <a:rPr lang="en-US" altLang="zh-CN" sz="320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Bookman Old Style" pitchFamily="18" charset="0"/>
              </a:rPr>
              <a:t>Half-life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1069615" y="1646625"/>
            <a:ext cx="7473200" cy="107208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                <a:tab pos="457200" algn="l"/>
              </a:tabLst>
            </a:pPr>
            <a:r>
              <a:rPr lang="en-US" altLang="zh-CN" sz="2402" b="1" dirty="0" smtClean="0">
                <a:solidFill>
                  <a:srgbClr val="727C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ingdings" pitchFamily="18" charset="0"/>
                <a:cs typeface="Wingdings" pitchFamily="18" charset="0"/>
              </a:rPr>
              <a:t></a:t>
            </a:r>
            <a:r>
              <a:rPr lang="en-US" altLang="zh-CN" sz="2402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2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A</a:t>
            </a:r>
            <a:r>
              <a:rPr lang="en-US" altLang="zh-CN" sz="2402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16-gram</a:t>
            </a:r>
            <a:r>
              <a:rPr lang="en-US" altLang="zh-CN" sz="2402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radioactive</a:t>
            </a:r>
            <a:r>
              <a:rPr lang="en-US" altLang="zh-CN" sz="2402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sample</a:t>
            </a:r>
            <a:r>
              <a:rPr lang="en-US" altLang="zh-CN" sz="2402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decays</a:t>
            </a:r>
            <a:r>
              <a:rPr lang="en-US" altLang="zh-CN" sz="2402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to</a:t>
            </a:r>
            <a:r>
              <a:rPr lang="en-US" altLang="zh-CN" sz="2402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two</a:t>
            </a:r>
            <a:r>
              <a:rPr lang="en-US" altLang="zh-CN" sz="2402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grams</a:t>
            </a:r>
          </a:p>
          <a:p>
            <a:pPr>
              <a:lnSpc>
                <a:spcPts val="2500"/>
              </a:lnSpc>
              <a:tabLst>
                <a:tab pos="457200" algn="l"/>
              </a:tabLst>
            </a:pP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over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a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period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of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30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years.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What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is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the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half-life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of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this</a:t>
            </a:r>
          </a:p>
          <a:p>
            <a:pPr>
              <a:lnSpc>
                <a:spcPts val="2500"/>
              </a:lnSpc>
              <a:tabLst>
                <a:tab pos="457200" algn="l"/>
              </a:tabLst>
            </a:pP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substance?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1435100" y="3365500"/>
            <a:ext cx="1242328" cy="42165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Solution: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1435100" y="3746500"/>
            <a:ext cx="6742230" cy="81560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This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sample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underwent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three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half-life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periods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as</a:t>
            </a:r>
          </a:p>
          <a:p>
            <a:pPr>
              <a:lnSpc>
                <a:spcPts val="2900"/>
              </a:lnSpc>
              <a:tabLst/>
            </a:pP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shown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here: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1435100" y="4508500"/>
            <a:ext cx="5919890" cy="42114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16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grams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→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8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grams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→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4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grams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→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2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grams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1435100" y="4876800"/>
            <a:ext cx="7253589" cy="118750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If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the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total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time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for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three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half-life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periods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is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30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years,</a:t>
            </a:r>
          </a:p>
          <a:p>
            <a:pPr>
              <a:lnSpc>
                <a:spcPts val="2900"/>
              </a:lnSpc>
              <a:tabLst/>
            </a:pP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then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each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half-life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period,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as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represented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by</a:t>
            </a:r>
            <a:r>
              <a:rPr lang="en-US" altLang="zh-CN" sz="2486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6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the</a:t>
            </a:r>
          </a:p>
          <a:p>
            <a:pPr>
              <a:lnSpc>
                <a:spcPts val="2900"/>
              </a:lnSpc>
              <a:tabLst/>
            </a:pP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arrows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in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the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diagram,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is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10</a:t>
            </a:r>
            <a:r>
              <a:rPr lang="en-US" altLang="zh-CN" sz="2484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84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18" charset="0"/>
                <a:cs typeface="Arial Unicode MS" pitchFamily="18" charset="0"/>
              </a:rPr>
              <a:t>years.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2438400"/>
            <a:ext cx="5687454" cy="81560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6000"/>
              </a:lnSpc>
              <a:tabLst/>
            </a:pPr>
            <a:r>
              <a:rPr lang="en-US" altLang="zh-CN" sz="5402" dirty="0" smtClean="0">
                <a:solidFill>
                  <a:srgbClr val="464653"/>
                </a:solidFill>
                <a:latin typeface="Georgia" panose="02040502050405020303" pitchFamily="18" charset="0"/>
                <a:cs typeface="Impact" pitchFamily="18" charset="0"/>
              </a:rPr>
              <a:t>II. </a:t>
            </a:r>
            <a:r>
              <a:rPr lang="en-US" altLang="zh-CN" sz="5402" dirty="0" err="1" smtClean="0">
                <a:solidFill>
                  <a:srgbClr val="464653"/>
                </a:solidFill>
                <a:latin typeface="Georgia" panose="02040502050405020303" pitchFamily="18" charset="0"/>
                <a:cs typeface="Impact" pitchFamily="18" charset="0"/>
              </a:rPr>
              <a:t>Fission&amp;Fusion</a:t>
            </a:r>
            <a:endParaRPr lang="en-US" altLang="zh-CN" sz="5402" dirty="0" smtClean="0">
              <a:solidFill>
                <a:srgbClr val="464653"/>
              </a:solidFill>
              <a:latin typeface="Georgia" panose="02040502050405020303" pitchFamily="18" charset="0"/>
              <a:cs typeface="Impac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0850" y="1136650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3102864" y="2415539"/>
            <a:ext cx="4169663" cy="3931920"/>
          </a:xfrm>
          <a:custGeom>
            <a:avLst/>
            <a:gdLst>
              <a:gd name="connsiteX0" fmla="*/ 14477 w 4169663"/>
              <a:gd name="connsiteY0" fmla="*/ 3917442 h 3931920"/>
              <a:gd name="connsiteX1" fmla="*/ 4155185 w 4169663"/>
              <a:gd name="connsiteY1" fmla="*/ 3917442 h 3931920"/>
              <a:gd name="connsiteX2" fmla="*/ 4155185 w 4169663"/>
              <a:gd name="connsiteY2" fmla="*/ 14477 h 3931920"/>
              <a:gd name="connsiteX3" fmla="*/ 14477 w 4169663"/>
              <a:gd name="connsiteY3" fmla="*/ 14477 h 3931920"/>
              <a:gd name="connsiteX4" fmla="*/ 14477 w 4169663"/>
              <a:gd name="connsiteY4" fmla="*/ 3917442 h 39319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169663" h="3931920">
                <a:moveTo>
                  <a:pt x="14477" y="3917442"/>
                </a:moveTo>
                <a:lnTo>
                  <a:pt x="4155185" y="3917442"/>
                </a:lnTo>
                <a:lnTo>
                  <a:pt x="4155185" y="14477"/>
                </a:lnTo>
                <a:lnTo>
                  <a:pt x="14477" y="14477"/>
                </a:lnTo>
                <a:lnTo>
                  <a:pt x="14477" y="3917442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DDE9EC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2425700"/>
            <a:ext cx="4127500" cy="3911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46100" y="609600"/>
            <a:ext cx="1981200" cy="469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/>
            </a:pPr>
            <a:r>
              <a:rPr lang="en-US" altLang="zh-CN" sz="3204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A.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Fission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1447800" y="1930400"/>
            <a:ext cx="1270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1979" dirty="0" smtClean="0">
                <a:solidFill>
                  <a:srgbClr val="727CA3"/>
                </a:solidFill>
                <a:latin typeface="Wingdings 3" pitchFamily="18" charset="0"/>
                <a:cs typeface="Wingdings 3" pitchFamily="18" charset="0"/>
              </a:rPr>
              <a:t>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727200" y="1854200"/>
            <a:ext cx="54483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r>
              <a:rPr lang="en-US" altLang="zh-CN" sz="2604" u="sng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chain reaction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-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self-propagating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reaction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0850" y="1136650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4267200"/>
            <a:ext cx="1955800" cy="106680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02200" y="3750718"/>
            <a:ext cx="2641600" cy="2590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082800" y="4445000"/>
            <a:ext cx="1358900" cy="63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5000"/>
              </a:lnSpc>
              <a:tabLst/>
            </a:pPr>
            <a:r>
              <a:rPr lang="en-US" altLang="zh-CN" sz="411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zh-CN" sz="4112" dirty="0" smtClean="0">
                <a:solidFill>
                  <a:srgbClr val="000000"/>
                </a:solidFill>
                <a:latin typeface="Symbol" pitchFamily="18" charset="0"/>
                <a:cs typeface="Symbol" pitchFamily="18" charset="0"/>
              </a:rPr>
              <a:t></a:t>
            </a:r>
            <a:r>
              <a:rPr lang="en-US" altLang="zh-CN" sz="4112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411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546100" y="609600"/>
            <a:ext cx="1917700" cy="469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/>
            </a:pPr>
            <a:r>
              <a:rPr lang="en-US" altLang="zh-CN" sz="3204" dirty="0" smtClean="0">
                <a:solidFill>
                  <a:srgbClr val="000000"/>
                </a:solidFill>
                <a:latin typeface="Bookman Old Style" pitchFamily="18" charset="0"/>
                <a:cs typeface="Bookman Old Style" pitchFamily="18" charset="0"/>
              </a:rPr>
              <a:t>B.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Bookman Old Style" pitchFamily="18" charset="0"/>
                <a:cs typeface="Bookman Old Style" pitchFamily="18" charset="0"/>
              </a:rPr>
              <a:t>Fusion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730250" y="1705327"/>
            <a:ext cx="8015143" cy="203389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combining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two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nuclei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form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one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nucleus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larger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mass</a:t>
            </a:r>
          </a:p>
          <a:p>
            <a:pPr>
              <a:lnSpc>
                <a:spcPts val="2200"/>
              </a:lnSpc>
              <a:tabLst/>
            </a:pPr>
            <a:endParaRPr lang="en-US" altLang="zh-CN" sz="2004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22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thermonuclear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reaction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–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requires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temp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40,000,000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K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sustain</a:t>
            </a:r>
          </a:p>
          <a:p>
            <a:pPr>
              <a:lnSpc>
                <a:spcPts val="2200"/>
              </a:lnSpc>
              <a:tabLst/>
            </a:pPr>
            <a:endParaRPr lang="en-US" altLang="zh-CN" sz="2004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22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1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g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fusion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fuel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=20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tons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coal  </a:t>
            </a:r>
          </a:p>
          <a:p>
            <a:pPr>
              <a:lnSpc>
                <a:spcPts val="2200"/>
              </a:lnSpc>
              <a:tabLst/>
            </a:pPr>
            <a:endParaRPr lang="en-US" altLang="zh-CN" sz="2004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2200"/>
              </a:lnSpc>
              <a:tabLst/>
            </a:pP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occurs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naturally</a:t>
            </a:r>
            <a:r>
              <a:rPr lang="en-US" altLang="zh-CN" sz="20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in  stars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2832100" y="4533900"/>
            <a:ext cx="165100" cy="63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/>
            </a:pPr>
            <a:r>
              <a:rPr lang="en-US" altLang="zh-CN" sz="240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40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1866900" y="4533900"/>
            <a:ext cx="165100" cy="63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/>
            </a:pPr>
            <a:r>
              <a:rPr lang="en-US" altLang="zh-CN" sz="240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2800"/>
              </a:lnSpc>
              <a:tabLst/>
            </a:pPr>
            <a:r>
              <a:rPr lang="en-US" altLang="zh-CN" sz="240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2" grpId="0"/>
      <p:bldP spid="12" grpId="0"/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50850" y="1136650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4000" y="1816100"/>
            <a:ext cx="4508500" cy="24892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46100" y="609600"/>
            <a:ext cx="4152900" cy="469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/>
            </a:pPr>
            <a:r>
              <a:rPr lang="en-US" altLang="zh-CN" sz="3204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C.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Fission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vs.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464653"/>
                </a:solidFill>
                <a:latin typeface="Bookman Old Style" pitchFamily="18" charset="0"/>
                <a:cs typeface="Bookman Old Style" pitchFamily="18" charset="0"/>
              </a:rPr>
              <a:t>Fusion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549400" y="4432300"/>
            <a:ext cx="8255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r>
              <a:rPr lang="en-US" altLang="zh-CN" sz="1979" dirty="0" smtClean="0">
                <a:solidFill>
                  <a:srgbClr val="727CA3"/>
                </a:solidFill>
                <a:latin typeface="Wingdings 3" pitchFamily="18" charset="0"/>
                <a:cs typeface="Wingdings 3" pitchFamily="18" charset="0"/>
              </a:rPr>
              <a:t></a:t>
            </a:r>
            <a:r>
              <a:rPr lang="en-US" altLang="zh-CN" sz="1728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728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235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U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2476500" y="4432300"/>
            <a:ext cx="1625894" cy="43088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  is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limited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549400" y="4978400"/>
            <a:ext cx="127000" cy="1219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1979" dirty="0" smtClean="0">
                <a:solidFill>
                  <a:srgbClr val="727CA3"/>
                </a:solidFill>
                <a:latin typeface="Wingdings 3" pitchFamily="18" charset="0"/>
                <a:cs typeface="Wingdings 3" pitchFamily="18" charset="0"/>
              </a:rPr>
              <a:t>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/>
            </a:pPr>
            <a:r>
              <a:rPr lang="en-US" altLang="zh-CN" sz="1979" dirty="0" smtClean="0">
                <a:solidFill>
                  <a:srgbClr val="727CA3"/>
                </a:solidFill>
                <a:latin typeface="Wingdings 3" pitchFamily="18" charset="0"/>
                <a:cs typeface="Wingdings 3" pitchFamily="18" charset="0"/>
              </a:rPr>
              <a:t>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/>
            </a:pPr>
            <a:r>
              <a:rPr lang="en-US" altLang="zh-CN" sz="1979" dirty="0" smtClean="0">
                <a:solidFill>
                  <a:srgbClr val="727CA3"/>
                </a:solidFill>
                <a:latin typeface="Wingdings 3" pitchFamily="18" charset="0"/>
                <a:cs typeface="Wingdings 3" pitchFamily="18" charset="0"/>
              </a:rPr>
              <a:t>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1828800" y="4902200"/>
            <a:ext cx="2692400" cy="1320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danger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meltdown</a:t>
            </a:r>
          </a:p>
          <a:p>
            <a:pPr>
              <a:lnSpc>
                <a:spcPts val="3700"/>
              </a:lnSpc>
              <a:tabLst/>
            </a:pP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toxic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waste</a:t>
            </a:r>
          </a:p>
          <a:p>
            <a:pPr>
              <a:lnSpc>
                <a:spcPts val="3700"/>
              </a:lnSpc>
              <a:tabLst/>
            </a:pP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thermal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pollution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5181600" y="4508500"/>
            <a:ext cx="1270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1979" dirty="0" smtClean="0">
                <a:solidFill>
                  <a:srgbClr val="727CA3"/>
                </a:solidFill>
                <a:latin typeface="Wingdings 3" pitchFamily="18" charset="0"/>
                <a:cs typeface="Wingdings 3" pitchFamily="18" charset="0"/>
              </a:rPr>
              <a:t>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5461000" y="4432300"/>
            <a:ext cx="20828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fuel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is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abundant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5181600" y="4978400"/>
            <a:ext cx="127000" cy="1219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1979" dirty="0" smtClean="0">
                <a:solidFill>
                  <a:srgbClr val="727CA3"/>
                </a:solidFill>
                <a:latin typeface="Wingdings 3" pitchFamily="18" charset="0"/>
                <a:cs typeface="Wingdings 3" pitchFamily="18" charset="0"/>
              </a:rPr>
              <a:t>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/>
            </a:pPr>
            <a:r>
              <a:rPr lang="en-US" altLang="zh-CN" sz="1979" dirty="0" smtClean="0">
                <a:solidFill>
                  <a:srgbClr val="727CA3"/>
                </a:solidFill>
                <a:latin typeface="Wingdings 3" pitchFamily="18" charset="0"/>
                <a:cs typeface="Wingdings 3" pitchFamily="18" charset="0"/>
              </a:rPr>
              <a:t>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/>
            </a:pPr>
            <a:r>
              <a:rPr lang="en-US" altLang="zh-CN" sz="1979" dirty="0" smtClean="0">
                <a:solidFill>
                  <a:srgbClr val="727CA3"/>
                </a:solidFill>
                <a:latin typeface="Wingdings 3" pitchFamily="18" charset="0"/>
                <a:cs typeface="Wingdings 3" pitchFamily="18" charset="0"/>
              </a:rPr>
              <a:t>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5461000" y="4902200"/>
            <a:ext cx="3136900" cy="1320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no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danger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meltdown</a:t>
            </a:r>
          </a:p>
          <a:p>
            <a:pPr>
              <a:lnSpc>
                <a:spcPts val="3700"/>
              </a:lnSpc>
              <a:tabLst/>
            </a:pP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no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toxic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waste</a:t>
            </a:r>
          </a:p>
          <a:p>
            <a:pPr>
              <a:lnSpc>
                <a:spcPts val="3700"/>
              </a:lnSpc>
              <a:tabLst/>
            </a:pP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not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yet</a:t>
            </a:r>
            <a:r>
              <a:rPr lang="en-US" altLang="zh-CN" sz="26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4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sustainable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2540000" y="1917700"/>
            <a:ext cx="139700" cy="2247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F</a:t>
            </a:r>
          </a:p>
          <a:p>
            <a:pPr>
              <a:lnSpc>
                <a:spcPts val="25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I</a:t>
            </a:r>
          </a:p>
          <a:p>
            <a:pPr>
              <a:lnSpc>
                <a:spcPts val="25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S</a:t>
            </a:r>
          </a:p>
          <a:p>
            <a:pPr>
              <a:lnSpc>
                <a:spcPts val="25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S</a:t>
            </a:r>
          </a:p>
          <a:p>
            <a:pPr>
              <a:lnSpc>
                <a:spcPts val="25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I</a:t>
            </a:r>
          </a:p>
          <a:p>
            <a:pPr>
              <a:lnSpc>
                <a:spcPts val="25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O</a:t>
            </a:r>
          </a:p>
          <a:p>
            <a:pPr>
              <a:lnSpc>
                <a:spcPts val="25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N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7429500" y="2082800"/>
            <a:ext cx="139700" cy="1930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F</a:t>
            </a:r>
          </a:p>
          <a:p>
            <a:pPr>
              <a:lnSpc>
                <a:spcPts val="25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U</a:t>
            </a:r>
          </a:p>
          <a:p>
            <a:pPr>
              <a:lnSpc>
                <a:spcPts val="25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S</a:t>
            </a:r>
          </a:p>
          <a:p>
            <a:pPr>
              <a:lnSpc>
                <a:spcPts val="25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I</a:t>
            </a:r>
          </a:p>
          <a:p>
            <a:pPr>
              <a:lnSpc>
                <a:spcPts val="25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O</a:t>
            </a:r>
          </a:p>
          <a:p>
            <a:pPr>
              <a:lnSpc>
                <a:spcPts val="2500"/>
              </a:lnSpc>
              <a:tabLst/>
            </a:pPr>
            <a:r>
              <a:rPr lang="en-US" altLang="zh-CN" sz="2136" dirty="0" smtClean="0">
                <a:solidFill>
                  <a:srgbClr val="727CA3"/>
                </a:solidFill>
                <a:latin typeface="Impact" pitchFamily="18" charset="0"/>
                <a:cs typeface="Impact" pitchFamily="18" charset="0"/>
              </a:rPr>
              <a:t>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22500" t="29259" r="38333" b="21852"/>
          <a:stretch/>
        </p:blipFill>
        <p:spPr>
          <a:xfrm>
            <a:off x="228600" y="152400"/>
            <a:ext cx="8915400" cy="62597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/>
          <a:srcRect t="12361" b="82695"/>
          <a:stretch/>
        </p:blipFill>
        <p:spPr bwMode="auto">
          <a:xfrm>
            <a:off x="0" y="838200"/>
            <a:ext cx="9144000" cy="30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393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l="61266" t="34074" r="27469" b="52935"/>
          <a:stretch/>
        </p:blipFill>
        <p:spPr>
          <a:xfrm>
            <a:off x="6553200" y="2687594"/>
            <a:ext cx="2286000" cy="14828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450850" y="6347205"/>
            <a:ext cx="8242300" cy="21844"/>
          </a:xfrm>
          <a:custGeom>
            <a:avLst/>
            <a:gdLst>
              <a:gd name="connsiteX0" fmla="*/ 6350 w 8242300"/>
              <a:gd name="connsiteY0" fmla="*/ 6350 h 21844"/>
              <a:gd name="connsiteX1" fmla="*/ 8235950 w 824230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242300" h="21844">
                <a:moveTo>
                  <a:pt x="6350" y="6350"/>
                </a:moveTo>
                <a:lnTo>
                  <a:pt x="8235950" y="6350"/>
                </a:lnTo>
              </a:path>
            </a:pathLst>
          </a:custGeom>
          <a:ln w="12700">
            <a:solidFill>
              <a:srgbClr val="9FB8CD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4151" y="6432803"/>
            <a:ext cx="120395" cy="190500"/>
          </a:xfrm>
          <a:custGeom>
            <a:avLst/>
            <a:gdLst>
              <a:gd name="connsiteX0" fmla="*/ 0 w 120395"/>
              <a:gd name="connsiteY0" fmla="*/ 0 h 190500"/>
              <a:gd name="connsiteX1" fmla="*/ 120396 w 120395"/>
              <a:gd name="connsiteY1" fmla="*/ 95250 h 190500"/>
              <a:gd name="connsiteX2" fmla="*/ 0 w 120395"/>
              <a:gd name="connsiteY2" fmla="*/ 190500 h 190500"/>
              <a:gd name="connsiteX3" fmla="*/ 0 w 120395"/>
              <a:gd name="connsiteY3" fmla="*/ 0 h 190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20395" h="190500">
                <a:moveTo>
                  <a:pt x="0" y="0"/>
                </a:moveTo>
                <a:lnTo>
                  <a:pt x="120396" y="95250"/>
                </a:lnTo>
                <a:lnTo>
                  <a:pt x="0" y="190500"/>
                </a:lnTo>
                <a:lnTo>
                  <a:pt x="0" y="0"/>
                </a:lnTo>
              </a:path>
            </a:pathLst>
          </a:custGeom>
          <a:solidFill>
            <a:srgbClr val="9FB8C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82524" y="0"/>
            <a:ext cx="944880" cy="766572"/>
          </a:xfrm>
          <a:custGeom>
            <a:avLst/>
            <a:gdLst>
              <a:gd name="connsiteX0" fmla="*/ 0 w 944880"/>
              <a:gd name="connsiteY0" fmla="*/ 766572 h 766572"/>
              <a:gd name="connsiteX1" fmla="*/ 944879 w 944880"/>
              <a:gd name="connsiteY1" fmla="*/ 766572 h 766572"/>
              <a:gd name="connsiteX2" fmla="*/ 944879 w 944880"/>
              <a:gd name="connsiteY2" fmla="*/ 0 h 766572"/>
              <a:gd name="connsiteX3" fmla="*/ 0 w 944880"/>
              <a:gd name="connsiteY3" fmla="*/ 0 h 766572"/>
              <a:gd name="connsiteX4" fmla="*/ 0 w 944880"/>
              <a:gd name="connsiteY4" fmla="*/ 766572 h 7665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44880" h="766572">
                <a:moveTo>
                  <a:pt x="0" y="766572"/>
                </a:moveTo>
                <a:lnTo>
                  <a:pt x="944879" y="766572"/>
                </a:lnTo>
                <a:lnTo>
                  <a:pt x="944879" y="0"/>
                </a:lnTo>
                <a:lnTo>
                  <a:pt x="0" y="0"/>
                </a:lnTo>
                <a:lnTo>
                  <a:pt x="0" y="76657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文本框 5"/>
          <p:cNvSpPr txBox="1"/>
          <p:nvPr/>
        </p:nvSpPr>
        <p:spPr>
          <a:xfrm>
            <a:off x="5988865" y="4175509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[</a:t>
            </a:r>
            <a:r>
              <a:rPr lang="en-US" altLang="zh-CN" dirty="0" err="1" smtClean="0"/>
              <a:t>mju</a:t>
            </a:r>
            <a:r>
              <a:rPr lang="en-US" altLang="zh-CN" dirty="0" smtClean="0"/>
              <a:t>]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grayscl/>
          </a:blip>
          <a:srcRect l="42083" t="62749" r="45837" b="27914"/>
          <a:stretch/>
        </p:blipFill>
        <p:spPr>
          <a:xfrm>
            <a:off x="3048000" y="304800"/>
            <a:ext cx="2819400" cy="122582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/>
          <a:srcRect l="36250" t="32222" r="20417" b="56667"/>
          <a:stretch/>
        </p:blipFill>
        <p:spPr>
          <a:xfrm>
            <a:off x="-1" y="1556026"/>
            <a:ext cx="8915401" cy="128587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/>
          <a:srcRect l="66667" t="49780" r="17916" b="16885"/>
          <a:stretch/>
        </p:blipFill>
        <p:spPr>
          <a:xfrm>
            <a:off x="6302829" y="2867301"/>
            <a:ext cx="2819400" cy="3429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/>
          <a:srcRect l="32083" t="51482" r="32917" b="29259"/>
          <a:stretch/>
        </p:blipFill>
        <p:spPr>
          <a:xfrm>
            <a:off x="533400" y="3429000"/>
            <a:ext cx="5416062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36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27509" t="35185" r="40417" b="23333"/>
          <a:stretch/>
        </p:blipFill>
        <p:spPr>
          <a:xfrm>
            <a:off x="297996" y="228600"/>
            <a:ext cx="8693604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93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519</Words>
  <Application>Microsoft Office PowerPoint</Application>
  <PresentationFormat>全屏显示(4:3)</PresentationFormat>
  <Paragraphs>232</Paragraphs>
  <Slides>47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60" baseType="lpstr">
      <vt:lpstr>Arial Unicode MS</vt:lpstr>
      <vt:lpstr>宋体</vt:lpstr>
      <vt:lpstr>微软雅黑</vt:lpstr>
      <vt:lpstr>Arial</vt:lpstr>
      <vt:lpstr>Bookman Old Style</vt:lpstr>
      <vt:lpstr>Calibri</vt:lpstr>
      <vt:lpstr>Georgia</vt:lpstr>
      <vt:lpstr>Impact</vt:lpstr>
      <vt:lpstr>Symbol</vt:lpstr>
      <vt:lpstr>Times New Roman</vt:lpstr>
      <vt:lpstr>Wingdings</vt:lpstr>
      <vt:lpstr>Wingdings 3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王长春</cp:lastModifiedBy>
  <cp:revision>31</cp:revision>
  <dcterms:created xsi:type="dcterms:W3CDTF">2006-08-16T00:00:00Z</dcterms:created>
  <dcterms:modified xsi:type="dcterms:W3CDTF">2017-09-05T06:25:00Z</dcterms:modified>
</cp:coreProperties>
</file>