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62" r:id="rId3"/>
    <p:sldId id="263" r:id="rId4"/>
    <p:sldId id="257" r:id="rId5"/>
    <p:sldId id="264" r:id="rId6"/>
    <p:sldId id="265" r:id="rId7"/>
    <p:sldId id="266" r:id="rId8"/>
    <p:sldId id="268" r:id="rId9"/>
    <p:sldId id="269" r:id="rId10"/>
    <p:sldId id="267" r:id="rId11"/>
    <p:sldId id="270" r:id="rId12"/>
    <p:sldId id="271" r:id="rId13"/>
    <p:sldId id="272" r:id="rId14"/>
    <p:sldId id="273" r:id="rId15"/>
    <p:sldId id="27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5756"/>
  </p:normalViewPr>
  <p:slideViewPr>
    <p:cSldViewPr snapToGrid="0" snapToObjects="1">
      <p:cViewPr varScale="1">
        <p:scale>
          <a:sx n="107" d="100"/>
          <a:sy n="107" d="100"/>
        </p:scale>
        <p:origin x="4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F591E-BE68-8347-8949-FC6A3F5A537F}" type="datetimeFigureOut">
              <a:rPr kumimoji="1" lang="zh-CN" altLang="en-US" smtClean="0"/>
              <a:t>2021/8/22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4EF6E-0713-FB49-A072-C725A25A1B47}" type="slidenum">
              <a:rPr kumimoji="1" lang="zh-CN" altLang="en-US" smtClean="0"/>
              <a:t>‹#›</a:t>
            </a:fld>
            <a:endParaRPr kumimoji="1" lang="zh-CN" altLang="en-US"/>
          </a:p>
        </p:txBody>
      </p:sp>
    </p:spTree>
    <p:extLst>
      <p:ext uri="{BB962C8B-B14F-4D97-AF65-F5344CB8AC3E}">
        <p14:creationId xmlns:p14="http://schemas.microsoft.com/office/powerpoint/2010/main" val="2585330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因为电离能从左往右减少，越满的电子层电离能越大。说明前三个电子是在同一电子层，也就是最外层有三个电子</a:t>
            </a:r>
          </a:p>
        </p:txBody>
      </p:sp>
      <p:sp>
        <p:nvSpPr>
          <p:cNvPr id="4" name="灯片编号占位符 3"/>
          <p:cNvSpPr>
            <a:spLocks noGrp="1"/>
          </p:cNvSpPr>
          <p:nvPr>
            <p:ph type="sldNum" sz="quarter" idx="5"/>
          </p:nvPr>
        </p:nvSpPr>
        <p:spPr/>
        <p:txBody>
          <a:bodyPr/>
          <a:lstStyle/>
          <a:p>
            <a:fld id="{A254EF6E-0713-FB49-A072-C725A25A1B47}" type="slidenum">
              <a:rPr kumimoji="1" lang="zh-CN" altLang="en-US" smtClean="0"/>
              <a:t>14</a:t>
            </a:fld>
            <a:endParaRPr kumimoji="1" lang="zh-CN" altLang="en-US"/>
          </a:p>
        </p:txBody>
      </p:sp>
    </p:spTree>
    <p:extLst>
      <p:ext uri="{BB962C8B-B14F-4D97-AF65-F5344CB8AC3E}">
        <p14:creationId xmlns:p14="http://schemas.microsoft.com/office/powerpoint/2010/main" val="390896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峰的高度为相对电子数量，下边的氦的电子是氢的二倍，因此在</a:t>
            </a:r>
            <a:r>
              <a:rPr kumimoji="1" lang="en-US" altLang="zh-CN" dirty="0"/>
              <a:t>1s</a:t>
            </a:r>
            <a:r>
              <a:rPr kumimoji="1" lang="zh-CN" altLang="en-US" dirty="0"/>
              <a:t>轨道上氦全满，氢只有一个电子。因此氦稳定，也因为氦由两个质子，所以正电荷更大，电离能越大。</a:t>
            </a:r>
            <a:r>
              <a:rPr kumimoji="1" lang="en-US" altLang="zh-CN" dirty="0"/>
              <a:t>A</a:t>
            </a:r>
            <a:r>
              <a:rPr kumimoji="1" lang="zh-CN" altLang="en-US" dirty="0"/>
              <a:t>错了因为他们的能级相等，</a:t>
            </a:r>
            <a:r>
              <a:rPr kumimoji="1" lang="en-US" altLang="zh-CN" dirty="0"/>
              <a:t>c</a:t>
            </a:r>
            <a:r>
              <a:rPr kumimoji="1" lang="zh-CN" altLang="en-US" dirty="0"/>
              <a:t>错了因为氦原子半径小于氢；核的质量与移除电子的时间无关</a:t>
            </a:r>
          </a:p>
        </p:txBody>
      </p:sp>
      <p:sp>
        <p:nvSpPr>
          <p:cNvPr id="4" name="灯片编号占位符 3"/>
          <p:cNvSpPr>
            <a:spLocks noGrp="1"/>
          </p:cNvSpPr>
          <p:nvPr>
            <p:ph type="sldNum" sz="quarter" idx="5"/>
          </p:nvPr>
        </p:nvSpPr>
        <p:spPr/>
        <p:txBody>
          <a:bodyPr/>
          <a:lstStyle/>
          <a:p>
            <a:fld id="{A254EF6E-0713-FB49-A072-C725A25A1B47}" type="slidenum">
              <a:rPr kumimoji="1" lang="zh-CN" altLang="en-US" smtClean="0"/>
              <a:t>15</a:t>
            </a:fld>
            <a:endParaRPr kumimoji="1" lang="zh-CN" altLang="en-US"/>
          </a:p>
        </p:txBody>
      </p:sp>
    </p:spTree>
    <p:extLst>
      <p:ext uri="{BB962C8B-B14F-4D97-AF65-F5344CB8AC3E}">
        <p14:creationId xmlns:p14="http://schemas.microsoft.com/office/powerpoint/2010/main" val="2216186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zh-CN" altLang="en-US"/>
              <a:t>单击此处编辑母版标题样式</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8/22/21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09A250-FF31-4206-8172-F9D3106AACB1}" type="datetimeFigureOut">
              <a:rPr lang="en-US" dirty="0"/>
              <a:t>8/22/21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zh-CN" altLang="en-US"/>
              <a:t>单击此处编辑母版标题样式</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dirty="0"/>
              <a:t>8/22/21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zh-CN" altLang="en-US"/>
              <a:t>单击此处编辑母版标题样式</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zh-CN" altLang="en-US"/>
              <a:t>单击此处编辑母版文本样式</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dirty="0"/>
              <a:t>8/22/21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09A250-FF31-4206-8172-F9D3106AACB1}" type="datetimeFigureOut">
              <a:rPr lang="en-US" dirty="0"/>
              <a:t>8/22/21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zh-CN" altLang="en-US"/>
              <a:t>单击此处编辑母版标题样式</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8/22/21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zh-CN" altLang="en-US"/>
              <a:t>单击此处编辑母版标题样式</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8/22/21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nchorCtr="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8/22/21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796027F-7875-4030-9381-8BD8C4F21935}" type="datetimeFigureOut">
              <a:rPr lang="en-US" dirty="0"/>
              <a:t>8/22/21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8/22/21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8/22/21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8/22/21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8/22/21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7" name="Date Placeholder 4"/>
          <p:cNvSpPr>
            <a:spLocks noGrp="1"/>
          </p:cNvSpPr>
          <p:nvPr>
            <p:ph type="dt" sz="half" idx="10"/>
          </p:nvPr>
        </p:nvSpPr>
        <p:spPr/>
        <p:txBody>
          <a:bodyPr/>
          <a:lstStyle/>
          <a:p>
            <a:fld id="{4509A250-FF31-4206-8172-F9D3106AACB1}" type="datetimeFigureOut">
              <a:rPr lang="en-US" dirty="0"/>
              <a:t>8/22/21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09A250-FF31-4206-8172-F9D3106AACB1}" type="datetimeFigureOut">
              <a:rPr lang="en-US" dirty="0"/>
              <a:t>8/22/21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8/22/21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6.png"/><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5.m4a"/><Relationship Id="rId7" Type="http://schemas.openxmlformats.org/officeDocument/2006/relationships/image" Target="../media/image30.png"/><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image" Target="../media/image1.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audio" Target="../media/media6.m4a"/><Relationship Id="rId7" Type="http://schemas.openxmlformats.org/officeDocument/2006/relationships/image" Target="../media/image140.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15.JPG"/><Relationship Id="rId5" Type="http://schemas.openxmlformats.org/officeDocument/2006/relationships/image" Target="../media/image1.jpeg"/><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audio" Target="../media/media7.m4a"/><Relationship Id="rId7" Type="http://schemas.openxmlformats.org/officeDocument/2006/relationships/image" Target="../media/image19.gif"/><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8.gif"/><Relationship Id="rId11" Type="http://schemas.openxmlformats.org/officeDocument/2006/relationships/image" Target="../media/image6.png"/><Relationship Id="rId5" Type="http://schemas.openxmlformats.org/officeDocument/2006/relationships/image" Target="../media/image17.png"/><Relationship Id="rId10" Type="http://schemas.openxmlformats.org/officeDocument/2006/relationships/image" Target="../media/image22.gif"/><Relationship Id="rId4" Type="http://schemas.openxmlformats.org/officeDocument/2006/relationships/slideLayout" Target="../slideLayouts/slideLayout2.xml"/><Relationship Id="rId9"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9F0DC-FF26-F546-BDC6-A41882B4AAC5}"/>
              </a:ext>
            </a:extLst>
          </p:cNvPr>
          <p:cNvSpPr>
            <a:spLocks noGrp="1"/>
          </p:cNvSpPr>
          <p:nvPr>
            <p:ph type="ctrTitle"/>
          </p:nvPr>
        </p:nvSpPr>
        <p:spPr>
          <a:xfrm>
            <a:off x="1154954" y="1447800"/>
            <a:ext cx="10008345" cy="3329581"/>
          </a:xfrm>
        </p:spPr>
        <p:txBody>
          <a:bodyPr/>
          <a:lstStyle/>
          <a:p>
            <a:r>
              <a:rPr kumimoji="1" lang="zh-CN" altLang="en-US" dirty="0"/>
              <a:t>第三节</a:t>
            </a:r>
            <a:r>
              <a:rPr kumimoji="1" lang="en-US" altLang="zh-CN" dirty="0"/>
              <a:t>—</a:t>
            </a:r>
            <a:r>
              <a:rPr kumimoji="1" lang="zh-CN" altLang="en-US" dirty="0"/>
              <a:t>原子结构（下）</a:t>
            </a:r>
          </a:p>
        </p:txBody>
      </p:sp>
      <p:sp>
        <p:nvSpPr>
          <p:cNvPr id="3" name="副标题 2">
            <a:extLst>
              <a:ext uri="{FF2B5EF4-FFF2-40B4-BE49-F238E27FC236}">
                <a16:creationId xmlns:a16="http://schemas.microsoft.com/office/drawing/2014/main" id="{1B5E51F5-917E-F441-B7D1-F3EE68FD68A3}"/>
              </a:ext>
            </a:extLst>
          </p:cNvPr>
          <p:cNvSpPr>
            <a:spLocks noGrp="1"/>
          </p:cNvSpPr>
          <p:nvPr>
            <p:ph type="subTitle" idx="1"/>
          </p:nvPr>
        </p:nvSpPr>
        <p:spPr/>
        <p:txBody>
          <a:bodyPr/>
          <a:lstStyle/>
          <a:p>
            <a:endParaRPr kumimoji="1" lang="zh-CN" altLang="en-US"/>
          </a:p>
        </p:txBody>
      </p:sp>
      <p:pic>
        <p:nvPicPr>
          <p:cNvPr id="5" name="音频 4">
            <a:hlinkClick r:id="" action="ppaction://media"/>
            <a:extLst>
              <a:ext uri="{FF2B5EF4-FFF2-40B4-BE49-F238E27FC236}">
                <a16:creationId xmlns:a16="http://schemas.microsoft.com/office/drawing/2014/main" id="{CAFC3C88-360B-884C-A01A-1C912A2204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54384961"/>
      </p:ext>
    </p:extLst>
  </p:cSld>
  <p:clrMapOvr>
    <a:masterClrMapping/>
  </p:clrMapOvr>
  <mc:AlternateContent xmlns:mc="http://schemas.openxmlformats.org/markup-compatibility/2006" xmlns:p14="http://schemas.microsoft.com/office/powerpoint/2010/main">
    <mc:Choice Requires="p14">
      <p:transition spd="slow" p14:dur="2000" advTm="4377"/>
    </mc:Choice>
    <mc:Fallback xmlns="">
      <p:transition spd="slow" advTm="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DC1A47C8-0527-D545-AACB-714BC7212952}"/>
              </a:ext>
            </a:extLst>
          </p:cNvPr>
          <p:cNvSpPr>
            <a:spLocks noGrp="1"/>
          </p:cNvSpPr>
          <p:nvPr>
            <p:ph type="title"/>
          </p:nvPr>
        </p:nvSpPr>
        <p:spPr>
          <a:xfrm>
            <a:off x="514812" y="884475"/>
            <a:ext cx="3701817" cy="1444752"/>
          </a:xfrm>
        </p:spPr>
        <p:txBody>
          <a:bodyPr anchor="b">
            <a:normAutofit fontScale="90000"/>
          </a:bodyPr>
          <a:lstStyle/>
          <a:p>
            <a:pPr>
              <a:lnSpc>
                <a:spcPct val="90000"/>
              </a:lnSpc>
            </a:pPr>
            <a:r>
              <a:rPr kumimoji="1" lang="zh-CN" altLang="en-US" sz="4400" dirty="0">
                <a:solidFill>
                  <a:srgbClr val="EBEBEB"/>
                </a:solidFill>
              </a:rPr>
              <a:t>元素周期律</a:t>
            </a:r>
            <a:r>
              <a:rPr kumimoji="1" lang="en-US" altLang="zh-CN" sz="4400" dirty="0">
                <a:solidFill>
                  <a:srgbClr val="EBEBEB"/>
                </a:solidFill>
              </a:rPr>
              <a:t>—periodicity</a:t>
            </a:r>
            <a:br>
              <a:rPr kumimoji="1" lang="en-US" altLang="zh-CN" sz="2200" dirty="0">
                <a:solidFill>
                  <a:srgbClr val="EBEBEB"/>
                </a:solidFill>
              </a:rPr>
            </a:br>
            <a:r>
              <a:rPr kumimoji="1" lang="en-US" altLang="zh-CN" sz="2200" dirty="0">
                <a:solidFill>
                  <a:srgbClr val="EBEBEB"/>
                </a:solidFill>
              </a:rPr>
              <a:t>—</a:t>
            </a:r>
            <a:r>
              <a:rPr kumimoji="1" lang="zh-CN" altLang="en-US" sz="3100" dirty="0">
                <a:solidFill>
                  <a:srgbClr val="EBEBEB"/>
                </a:solidFill>
              </a:rPr>
              <a:t>电离能（</a:t>
            </a:r>
            <a:r>
              <a:rPr kumimoji="1" lang="en-US" altLang="zh-CN" sz="3100" dirty="0">
                <a:solidFill>
                  <a:srgbClr val="EBEBEB"/>
                </a:solidFill>
              </a:rPr>
              <a:t>ionization</a:t>
            </a:r>
            <a:r>
              <a:rPr kumimoji="1" lang="zh-CN" altLang="en-US" sz="3100" dirty="0">
                <a:solidFill>
                  <a:srgbClr val="EBEBEB"/>
                </a:solidFill>
              </a:rPr>
              <a:t> </a:t>
            </a:r>
            <a:r>
              <a:rPr kumimoji="1" lang="en-US" altLang="zh-CN" sz="3100" dirty="0">
                <a:solidFill>
                  <a:srgbClr val="EBEBEB"/>
                </a:solidFill>
              </a:rPr>
              <a:t>energy</a:t>
            </a:r>
            <a:r>
              <a:rPr kumimoji="1" lang="zh-CN" altLang="en-US" sz="3100" dirty="0">
                <a:solidFill>
                  <a:srgbClr val="EBEBEB"/>
                </a:solidFill>
              </a:rPr>
              <a:t>）</a:t>
            </a:r>
          </a:p>
        </p:txBody>
      </p:sp>
      <p:sp>
        <p:nvSpPr>
          <p:cNvPr id="11"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5" name="Rectangle 14">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1086CD9C-1994-4148-A989-C3C00242EFC8}"/>
              </a:ext>
            </a:extLst>
          </p:cNvPr>
          <p:cNvSpPr>
            <a:spLocks noGrp="1"/>
          </p:cNvSpPr>
          <p:nvPr>
            <p:ph idx="1"/>
          </p:nvPr>
        </p:nvSpPr>
        <p:spPr>
          <a:xfrm>
            <a:off x="526627" y="2522639"/>
            <a:ext cx="3108057" cy="2947415"/>
          </a:xfrm>
        </p:spPr>
        <p:txBody>
          <a:bodyPr>
            <a:noAutofit/>
          </a:bodyPr>
          <a:lstStyle/>
          <a:p>
            <a:pPr>
              <a:lnSpc>
                <a:spcPct val="90000"/>
              </a:lnSpc>
            </a:pPr>
            <a:r>
              <a:rPr kumimoji="1" lang="zh-CN" altLang="en-US" dirty="0">
                <a:solidFill>
                  <a:srgbClr val="FFFFFF"/>
                </a:solidFill>
              </a:rPr>
              <a:t>移除气态的原子或离子的一个电子所需的能量</a:t>
            </a:r>
            <a:endParaRPr kumimoji="1" lang="en-US" altLang="zh-CN" dirty="0">
              <a:solidFill>
                <a:srgbClr val="FFFFFF"/>
              </a:solidFill>
            </a:endParaRPr>
          </a:p>
          <a:p>
            <a:pPr>
              <a:lnSpc>
                <a:spcPct val="90000"/>
              </a:lnSpc>
            </a:pPr>
            <a:r>
              <a:rPr kumimoji="1" lang="zh-CN" altLang="en-US" dirty="0">
                <a:solidFill>
                  <a:srgbClr val="FFFFFF"/>
                </a:solidFill>
              </a:rPr>
              <a:t>第一电离能</a:t>
            </a:r>
            <a:r>
              <a:rPr kumimoji="1" lang="en-US" altLang="zh-CN" dirty="0">
                <a:solidFill>
                  <a:srgbClr val="FFFFFF"/>
                </a:solidFill>
              </a:rPr>
              <a:t>—</a:t>
            </a:r>
            <a:r>
              <a:rPr kumimoji="1" lang="zh-CN" altLang="en-US" dirty="0">
                <a:solidFill>
                  <a:srgbClr val="FFFFFF"/>
                </a:solidFill>
              </a:rPr>
              <a:t>移除最高能量的电子所需能量</a:t>
            </a:r>
            <a:endParaRPr kumimoji="1" lang="en-US" altLang="zh-CN" dirty="0">
              <a:solidFill>
                <a:srgbClr val="FFFFFF"/>
              </a:solidFill>
            </a:endParaRPr>
          </a:p>
          <a:p>
            <a:pPr>
              <a:lnSpc>
                <a:spcPct val="90000"/>
              </a:lnSpc>
            </a:pPr>
            <a:r>
              <a:rPr kumimoji="1" lang="zh-CN" altLang="en-US" dirty="0">
                <a:solidFill>
                  <a:srgbClr val="FFFFFF"/>
                </a:solidFill>
              </a:rPr>
              <a:t>第二电离能</a:t>
            </a:r>
            <a:r>
              <a:rPr kumimoji="1" lang="en-US" altLang="zh-CN" dirty="0">
                <a:solidFill>
                  <a:srgbClr val="FFFFFF"/>
                </a:solidFill>
              </a:rPr>
              <a:t>—</a:t>
            </a:r>
            <a:r>
              <a:rPr kumimoji="1" lang="zh-CN" altLang="en-US" dirty="0">
                <a:solidFill>
                  <a:srgbClr val="FFFFFF"/>
                </a:solidFill>
              </a:rPr>
              <a:t>移除下一个能量最高电子所需能量</a:t>
            </a:r>
            <a:endParaRPr kumimoji="1" lang="en-US" altLang="zh-CN" dirty="0">
              <a:solidFill>
                <a:srgbClr val="FFFFFF"/>
              </a:solidFill>
            </a:endParaRPr>
          </a:p>
          <a:p>
            <a:pPr>
              <a:lnSpc>
                <a:spcPct val="90000"/>
              </a:lnSpc>
            </a:pPr>
            <a:r>
              <a:rPr kumimoji="1" lang="en-US" altLang="zh-CN" dirty="0">
                <a:solidFill>
                  <a:srgbClr val="FFFFFF"/>
                </a:solidFill>
              </a:rPr>
              <a:t>……</a:t>
            </a:r>
          </a:p>
          <a:p>
            <a:pPr>
              <a:lnSpc>
                <a:spcPct val="90000"/>
              </a:lnSpc>
            </a:pPr>
            <a:r>
              <a:rPr kumimoji="1" lang="zh-CN" altLang="en-US" dirty="0">
                <a:solidFill>
                  <a:srgbClr val="FFFFFF"/>
                </a:solidFill>
              </a:rPr>
              <a:t>同一周期元素第一电离能从左到右依次递增</a:t>
            </a:r>
            <a:endParaRPr kumimoji="1" lang="en-US" altLang="zh-CN" dirty="0">
              <a:solidFill>
                <a:srgbClr val="FFFFFF"/>
              </a:solidFill>
            </a:endParaRPr>
          </a:p>
          <a:p>
            <a:pPr>
              <a:lnSpc>
                <a:spcPct val="90000"/>
              </a:lnSpc>
            </a:pPr>
            <a:r>
              <a:rPr kumimoji="1" lang="zh-CN" altLang="en-US" dirty="0">
                <a:solidFill>
                  <a:srgbClr val="FFFFFF"/>
                </a:solidFill>
              </a:rPr>
              <a:t>同一族元素第一电离能从上到下依次递减</a:t>
            </a:r>
          </a:p>
        </p:txBody>
      </p:sp>
      <p:pic>
        <p:nvPicPr>
          <p:cNvPr id="4" name="图片 3">
            <a:extLst>
              <a:ext uri="{FF2B5EF4-FFF2-40B4-BE49-F238E27FC236}">
                <a16:creationId xmlns:a16="http://schemas.microsoft.com/office/drawing/2014/main" id="{ADDE96F2-52A4-6D46-93CA-780EE29A3D8B}"/>
              </a:ext>
            </a:extLst>
          </p:cNvPr>
          <p:cNvPicPr>
            <a:picLocks noChangeAspect="1"/>
          </p:cNvPicPr>
          <p:nvPr/>
        </p:nvPicPr>
        <p:blipFill>
          <a:blip r:embed="rId4"/>
          <a:stretch>
            <a:fillRect/>
          </a:stretch>
        </p:blipFill>
        <p:spPr>
          <a:xfrm>
            <a:off x="4446375" y="1143000"/>
            <a:ext cx="7745626" cy="5279949"/>
          </a:xfrm>
          <a:prstGeom prst="rect">
            <a:avLst/>
          </a:prstGeom>
          <a:effectLst/>
        </p:spPr>
      </p:pic>
      <p:pic>
        <p:nvPicPr>
          <p:cNvPr id="5" name="音频 4">
            <a:hlinkClick r:id="" action="ppaction://media"/>
            <a:extLst>
              <a:ext uri="{FF2B5EF4-FFF2-40B4-BE49-F238E27FC236}">
                <a16:creationId xmlns:a16="http://schemas.microsoft.com/office/drawing/2014/main" id="{AF818D3C-CD7B-BB4D-8124-4E20B32F41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96999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91301"/>
    </mc:Choice>
    <mc:Fallback xmlns="">
      <p:transition spd="slow" advTm="29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7C1062C4-8EA1-7D4E-8E16-CFEB0B35EA2A}"/>
              </a:ext>
            </a:extLst>
          </p:cNvPr>
          <p:cNvSpPr>
            <a:spLocks noGrp="1"/>
          </p:cNvSpPr>
          <p:nvPr>
            <p:ph type="title"/>
          </p:nvPr>
        </p:nvSpPr>
        <p:spPr>
          <a:xfrm>
            <a:off x="631621" y="232499"/>
            <a:ext cx="4166509" cy="1622321"/>
          </a:xfrm>
        </p:spPr>
        <p:txBody>
          <a:bodyPr>
            <a:noAutofit/>
          </a:bodyPr>
          <a:lstStyle/>
          <a:p>
            <a:pPr>
              <a:lnSpc>
                <a:spcPct val="90000"/>
              </a:lnSpc>
            </a:pPr>
            <a:r>
              <a:rPr kumimoji="1" lang="zh-CN" altLang="en-US" sz="3600" dirty="0">
                <a:solidFill>
                  <a:srgbClr val="EBEBEB"/>
                </a:solidFill>
              </a:rPr>
              <a:t>光电子能谱（</a:t>
            </a:r>
            <a:r>
              <a:rPr kumimoji="1" lang="en-US" altLang="zh-CN" sz="3600" dirty="0">
                <a:solidFill>
                  <a:srgbClr val="EBEBEB"/>
                </a:solidFill>
              </a:rPr>
              <a:t>PES</a:t>
            </a:r>
            <a:r>
              <a:rPr kumimoji="1" lang="zh-CN" altLang="en-US" sz="3600" dirty="0">
                <a:solidFill>
                  <a:srgbClr val="EBEBEB"/>
                </a:solidFill>
              </a:rPr>
              <a:t>）</a:t>
            </a:r>
            <a:r>
              <a:rPr kumimoji="1" lang="en-US" altLang="zh-CN" sz="3600" dirty="0">
                <a:solidFill>
                  <a:srgbClr val="EBEBEB"/>
                </a:solidFill>
              </a:rPr>
              <a:t>—photoelectron</a:t>
            </a:r>
            <a:r>
              <a:rPr kumimoji="1" lang="zh-CN" altLang="en-US" sz="3600" dirty="0">
                <a:solidFill>
                  <a:srgbClr val="EBEBEB"/>
                </a:solidFill>
              </a:rPr>
              <a:t> </a:t>
            </a:r>
            <a:r>
              <a:rPr kumimoji="1" lang="en-US" altLang="zh-CN" sz="3600" dirty="0">
                <a:solidFill>
                  <a:srgbClr val="EBEBEB"/>
                </a:solidFill>
              </a:rPr>
              <a:t>spectroscopy</a:t>
            </a:r>
            <a:endParaRPr kumimoji="1" lang="zh-CN" altLang="en-US" sz="3600" dirty="0">
              <a:solidFill>
                <a:srgbClr val="EBEBEB"/>
              </a:solidFill>
            </a:endParaRPr>
          </a:p>
        </p:txBody>
      </p:sp>
      <p:sp>
        <p:nvSpPr>
          <p:cNvPr id="12"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5" name="图片 4" descr="图表&#10;&#10;中度可信度描述已自动生成">
            <a:extLst>
              <a:ext uri="{FF2B5EF4-FFF2-40B4-BE49-F238E27FC236}">
                <a16:creationId xmlns:a16="http://schemas.microsoft.com/office/drawing/2014/main" id="{22E18468-E30D-D64F-BB51-A76A3E42D42F}"/>
              </a:ext>
            </a:extLst>
          </p:cNvPr>
          <p:cNvPicPr>
            <a:picLocks noChangeAspect="1"/>
          </p:cNvPicPr>
          <p:nvPr/>
        </p:nvPicPr>
        <p:blipFill>
          <a:blip r:embed="rId5"/>
          <a:stretch>
            <a:fillRect/>
          </a:stretch>
        </p:blipFill>
        <p:spPr>
          <a:xfrm>
            <a:off x="5553492" y="902841"/>
            <a:ext cx="6442618" cy="4380980"/>
          </a:xfrm>
          <a:prstGeom prst="rect">
            <a:avLst/>
          </a:prstGeom>
          <a:effectLst/>
        </p:spPr>
      </p:pic>
      <p:sp>
        <p:nvSpPr>
          <p:cNvPr id="16" name="Rectangle 15">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4F736756-BC52-A646-9FB4-9787EA8552B0}"/>
              </a:ext>
            </a:extLst>
          </p:cNvPr>
          <p:cNvSpPr>
            <a:spLocks noGrp="1"/>
          </p:cNvSpPr>
          <p:nvPr>
            <p:ph idx="1"/>
          </p:nvPr>
        </p:nvSpPr>
        <p:spPr>
          <a:xfrm>
            <a:off x="631621" y="2840082"/>
            <a:ext cx="4166509" cy="3785419"/>
          </a:xfrm>
        </p:spPr>
        <p:txBody>
          <a:bodyPr>
            <a:normAutofit/>
          </a:bodyPr>
          <a:lstStyle/>
          <a:p>
            <a:r>
              <a:rPr kumimoji="1" lang="zh-CN" altLang="en-US" dirty="0">
                <a:solidFill>
                  <a:srgbClr val="EBEBEB"/>
                </a:solidFill>
              </a:rPr>
              <a:t>通过将一定频率的光照射某种元素的原子，使电子脱离，并计算此能量</a:t>
            </a:r>
            <a:endParaRPr kumimoji="1" lang="en-US" altLang="zh-CN" dirty="0">
              <a:solidFill>
                <a:srgbClr val="EBEBEB"/>
              </a:solidFill>
            </a:endParaRPr>
          </a:p>
          <a:p>
            <a:r>
              <a:rPr kumimoji="1" lang="zh-CN" altLang="en-US" dirty="0">
                <a:solidFill>
                  <a:srgbClr val="EBEBEB"/>
                </a:solidFill>
              </a:rPr>
              <a:t>横轴代表电离能，（有时是结合能（</a:t>
            </a:r>
            <a:r>
              <a:rPr kumimoji="1" lang="en-US" altLang="zh-CN" dirty="0">
                <a:solidFill>
                  <a:srgbClr val="EBEBEB"/>
                </a:solidFill>
              </a:rPr>
              <a:t>binding</a:t>
            </a:r>
            <a:r>
              <a:rPr kumimoji="1" lang="zh-CN" altLang="en-US" dirty="0">
                <a:solidFill>
                  <a:srgbClr val="EBEBEB"/>
                </a:solidFill>
              </a:rPr>
              <a:t> </a:t>
            </a:r>
            <a:r>
              <a:rPr kumimoji="1" lang="en-US" altLang="zh-CN" dirty="0">
                <a:solidFill>
                  <a:srgbClr val="EBEBEB"/>
                </a:solidFill>
              </a:rPr>
              <a:t>energy</a:t>
            </a:r>
            <a:r>
              <a:rPr kumimoji="1" lang="zh-CN" altLang="en-US" dirty="0">
                <a:solidFill>
                  <a:srgbClr val="EBEBEB"/>
                </a:solidFill>
              </a:rPr>
              <a:t>））</a:t>
            </a:r>
            <a:endParaRPr kumimoji="1" lang="en-US" altLang="zh-CN" dirty="0">
              <a:solidFill>
                <a:srgbClr val="EBEBEB"/>
              </a:solidFill>
            </a:endParaRPr>
          </a:p>
          <a:p>
            <a:r>
              <a:rPr kumimoji="1" lang="zh-CN" altLang="en-US" dirty="0">
                <a:solidFill>
                  <a:srgbClr val="EBEBEB"/>
                </a:solidFill>
              </a:rPr>
              <a:t>纵轴为相对电子数量</a:t>
            </a:r>
            <a:endParaRPr kumimoji="1" lang="en-US" altLang="zh-CN" dirty="0">
              <a:solidFill>
                <a:srgbClr val="EBEBEB"/>
              </a:solidFill>
            </a:endParaRPr>
          </a:p>
          <a:p>
            <a:r>
              <a:rPr kumimoji="1" lang="zh-CN" altLang="en-US" dirty="0">
                <a:solidFill>
                  <a:srgbClr val="EBEBEB"/>
                </a:solidFill>
              </a:rPr>
              <a:t>峰的数量</a:t>
            </a:r>
            <a:r>
              <a:rPr kumimoji="1" lang="en-US" altLang="zh-CN" dirty="0">
                <a:solidFill>
                  <a:srgbClr val="EBEBEB"/>
                </a:solidFill>
              </a:rPr>
              <a:t>=</a:t>
            </a:r>
            <a:r>
              <a:rPr kumimoji="1" lang="zh-CN" altLang="en-US" dirty="0">
                <a:solidFill>
                  <a:srgbClr val="EBEBEB"/>
                </a:solidFill>
              </a:rPr>
              <a:t>能级的数量</a:t>
            </a:r>
          </a:p>
        </p:txBody>
      </p:sp>
      <p:sp>
        <p:nvSpPr>
          <p:cNvPr id="6" name="文本框 5">
            <a:extLst>
              <a:ext uri="{FF2B5EF4-FFF2-40B4-BE49-F238E27FC236}">
                <a16:creationId xmlns:a16="http://schemas.microsoft.com/office/drawing/2014/main" id="{5FDD16E0-4313-6349-A196-2C5424802422}"/>
              </a:ext>
            </a:extLst>
          </p:cNvPr>
          <p:cNvSpPr txBox="1"/>
          <p:nvPr/>
        </p:nvSpPr>
        <p:spPr>
          <a:xfrm>
            <a:off x="5943600" y="5472545"/>
            <a:ext cx="6052510" cy="923330"/>
          </a:xfrm>
          <a:prstGeom prst="rect">
            <a:avLst/>
          </a:prstGeom>
          <a:noFill/>
        </p:spPr>
        <p:txBody>
          <a:bodyPr wrap="square" rtlCol="0">
            <a:spAutoFit/>
          </a:bodyPr>
          <a:lstStyle/>
          <a:p>
            <a:r>
              <a:rPr kumimoji="1" lang="zh-CN" altLang="en-US" dirty="0"/>
              <a:t>有五个峰，因此能级为</a:t>
            </a:r>
            <a:r>
              <a:rPr kumimoji="1" lang="en-US" altLang="zh-CN" dirty="0"/>
              <a:t>1s2s2p3s3p, </a:t>
            </a:r>
            <a:r>
              <a:rPr kumimoji="1" lang="zh-CN" altLang="en-US" dirty="0"/>
              <a:t>观察峰的比值，大约是</a:t>
            </a:r>
            <a:r>
              <a:rPr kumimoji="1" lang="en-US" altLang="zh-CN" dirty="0"/>
              <a:t>1</a:t>
            </a:r>
            <a:r>
              <a:rPr kumimoji="1" lang="zh-CN" altLang="en-US" dirty="0"/>
              <a:t>：</a:t>
            </a:r>
            <a:r>
              <a:rPr kumimoji="1" lang="en-US" altLang="zh-CN" dirty="0"/>
              <a:t>1:3:1:2:3</a:t>
            </a:r>
            <a:r>
              <a:rPr kumimoji="1" lang="zh-CN" altLang="en-US" dirty="0"/>
              <a:t>，因此电子的比值是</a:t>
            </a:r>
            <a:r>
              <a:rPr kumimoji="1" lang="en-US" altLang="zh-CN" dirty="0"/>
              <a:t>2:2:6:2:3</a:t>
            </a:r>
            <a:r>
              <a:rPr kumimoji="1" lang="zh-CN" altLang="en-US" dirty="0"/>
              <a:t>，放入能级，可以推断该元素为磷</a:t>
            </a:r>
          </a:p>
        </p:txBody>
      </p:sp>
      <p:pic>
        <p:nvPicPr>
          <p:cNvPr id="8" name="音频 7">
            <a:hlinkClick r:id="" action="ppaction://media"/>
            <a:extLst>
              <a:ext uri="{FF2B5EF4-FFF2-40B4-BE49-F238E27FC236}">
                <a16:creationId xmlns:a16="http://schemas.microsoft.com/office/drawing/2014/main" id="{A6252064-2708-DE41-A608-13837CEA3E3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994662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6926"/>
    </mc:Choice>
    <mc:Fallback xmlns="">
      <p:transition spd="slow" advTm="266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33A54C12-9D0A-1B4C-9E08-A0EB9EEA46EC}"/>
              </a:ext>
            </a:extLst>
          </p:cNvPr>
          <p:cNvSpPr>
            <a:spLocks noGrp="1"/>
          </p:cNvSpPr>
          <p:nvPr>
            <p:ph type="title"/>
          </p:nvPr>
        </p:nvSpPr>
        <p:spPr>
          <a:xfrm>
            <a:off x="503914" y="1052945"/>
            <a:ext cx="3939072" cy="1444752"/>
          </a:xfrm>
        </p:spPr>
        <p:txBody>
          <a:bodyPr anchor="b">
            <a:normAutofit fontScale="90000"/>
          </a:bodyPr>
          <a:lstStyle/>
          <a:p>
            <a:pPr>
              <a:lnSpc>
                <a:spcPct val="90000"/>
              </a:lnSpc>
            </a:pPr>
            <a:r>
              <a:rPr kumimoji="1" lang="zh-CN" altLang="en-US" sz="4400" dirty="0">
                <a:solidFill>
                  <a:srgbClr val="EBEBEB"/>
                </a:solidFill>
              </a:rPr>
              <a:t>元素周期律</a:t>
            </a:r>
            <a:r>
              <a:rPr kumimoji="1" lang="en-US" altLang="zh-CN" sz="4400" dirty="0">
                <a:solidFill>
                  <a:srgbClr val="EBEBEB"/>
                </a:solidFill>
              </a:rPr>
              <a:t>—periodicity</a:t>
            </a:r>
            <a:br>
              <a:rPr kumimoji="1" lang="en-US" altLang="zh-CN" sz="2200" dirty="0">
                <a:solidFill>
                  <a:srgbClr val="EBEBEB"/>
                </a:solidFill>
              </a:rPr>
            </a:br>
            <a:r>
              <a:rPr kumimoji="1" lang="en-US" altLang="zh-CN" sz="2200" dirty="0">
                <a:solidFill>
                  <a:srgbClr val="EBEBEB"/>
                </a:solidFill>
              </a:rPr>
              <a:t>—</a:t>
            </a:r>
            <a:r>
              <a:rPr kumimoji="1" lang="zh-CN" altLang="en-US" sz="3100" dirty="0">
                <a:solidFill>
                  <a:srgbClr val="EBEBEB"/>
                </a:solidFill>
              </a:rPr>
              <a:t>电负性（</a:t>
            </a:r>
            <a:r>
              <a:rPr kumimoji="1" lang="en-US" altLang="zh-CN" sz="3100" dirty="0">
                <a:solidFill>
                  <a:srgbClr val="EBEBEB"/>
                </a:solidFill>
              </a:rPr>
              <a:t>electronegativity</a:t>
            </a:r>
            <a:r>
              <a:rPr kumimoji="1" lang="zh-CN" altLang="en-US" sz="2200" dirty="0">
                <a:solidFill>
                  <a:srgbClr val="EBEBEB"/>
                </a:solidFill>
              </a:rPr>
              <a:t>）</a:t>
            </a:r>
          </a:p>
        </p:txBody>
      </p:sp>
      <p:sp>
        <p:nvSpPr>
          <p:cNvPr id="12"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6" name="Rectangle 15">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85CD51D2-7716-0740-AAE4-F5FDEB1835C1}"/>
              </a:ext>
            </a:extLst>
          </p:cNvPr>
          <p:cNvSpPr>
            <a:spLocks noGrp="1"/>
          </p:cNvSpPr>
          <p:nvPr>
            <p:ph idx="1"/>
          </p:nvPr>
        </p:nvSpPr>
        <p:spPr>
          <a:xfrm>
            <a:off x="643655" y="2886596"/>
            <a:ext cx="3108057" cy="2947415"/>
          </a:xfrm>
        </p:spPr>
        <p:txBody>
          <a:bodyPr>
            <a:noAutofit/>
          </a:bodyPr>
          <a:lstStyle/>
          <a:p>
            <a:r>
              <a:rPr kumimoji="1" lang="zh-CN" altLang="en-US" sz="2400" dirty="0">
                <a:solidFill>
                  <a:srgbClr val="FFFFFF"/>
                </a:solidFill>
              </a:rPr>
              <a:t>原子吸引电子的能力</a:t>
            </a:r>
            <a:endParaRPr kumimoji="1" lang="en-US" altLang="zh-CN" sz="2400" dirty="0">
              <a:solidFill>
                <a:srgbClr val="FFFFFF"/>
              </a:solidFill>
            </a:endParaRPr>
          </a:p>
          <a:p>
            <a:r>
              <a:rPr kumimoji="1" lang="zh-CN" altLang="en-US" sz="2400" dirty="0">
                <a:solidFill>
                  <a:srgbClr val="FFFFFF"/>
                </a:solidFill>
              </a:rPr>
              <a:t>同族元素电负性从上往下依次递减</a:t>
            </a:r>
            <a:r>
              <a:rPr kumimoji="1" lang="en-US" altLang="zh-CN" sz="2400" dirty="0">
                <a:solidFill>
                  <a:srgbClr val="FFFFFF"/>
                </a:solidFill>
              </a:rPr>
              <a:t>—</a:t>
            </a:r>
            <a:r>
              <a:rPr kumimoji="1" lang="zh-CN" altLang="en-US" sz="2400" dirty="0">
                <a:solidFill>
                  <a:srgbClr val="FFFFFF"/>
                </a:solidFill>
              </a:rPr>
              <a:t>原子半径增大</a:t>
            </a:r>
            <a:endParaRPr kumimoji="1" lang="en-US" altLang="zh-CN" sz="2400" dirty="0">
              <a:solidFill>
                <a:srgbClr val="FFFFFF"/>
              </a:solidFill>
            </a:endParaRPr>
          </a:p>
          <a:p>
            <a:r>
              <a:rPr kumimoji="1" lang="zh-CN" altLang="en-US" sz="2400" dirty="0">
                <a:solidFill>
                  <a:srgbClr val="FFFFFF"/>
                </a:solidFill>
              </a:rPr>
              <a:t>同周期元素电负性从左往右依次递增</a:t>
            </a:r>
            <a:r>
              <a:rPr kumimoji="1" lang="en-US" altLang="zh-CN" sz="2400" dirty="0">
                <a:solidFill>
                  <a:srgbClr val="FFFFFF"/>
                </a:solidFill>
              </a:rPr>
              <a:t>—</a:t>
            </a:r>
            <a:r>
              <a:rPr kumimoji="1" lang="zh-CN" altLang="en-US" sz="2400" dirty="0">
                <a:solidFill>
                  <a:srgbClr val="FFFFFF"/>
                </a:solidFill>
              </a:rPr>
              <a:t>正电荷增加</a:t>
            </a:r>
            <a:endParaRPr kumimoji="1" lang="en-US" altLang="zh-CN" sz="2400" dirty="0">
              <a:solidFill>
                <a:srgbClr val="FFFFFF"/>
              </a:solidFill>
            </a:endParaRPr>
          </a:p>
          <a:p>
            <a:endParaRPr kumimoji="1" lang="zh-CN" altLang="en-US" sz="2400" dirty="0">
              <a:solidFill>
                <a:srgbClr val="FFFFFF"/>
              </a:solidFill>
            </a:endParaRPr>
          </a:p>
        </p:txBody>
      </p:sp>
      <p:pic>
        <p:nvPicPr>
          <p:cNvPr id="5" name="图片 4" descr="表格&#10;&#10;描述已自动生成">
            <a:extLst>
              <a:ext uri="{FF2B5EF4-FFF2-40B4-BE49-F238E27FC236}">
                <a16:creationId xmlns:a16="http://schemas.microsoft.com/office/drawing/2014/main" id="{19ED9CCE-F43F-D44C-9B60-D5C44D325BD2}"/>
              </a:ext>
            </a:extLst>
          </p:cNvPr>
          <p:cNvPicPr>
            <a:picLocks noChangeAspect="1"/>
          </p:cNvPicPr>
          <p:nvPr/>
        </p:nvPicPr>
        <p:blipFill>
          <a:blip r:embed="rId4"/>
          <a:stretch>
            <a:fillRect/>
          </a:stretch>
        </p:blipFill>
        <p:spPr>
          <a:xfrm>
            <a:off x="4554105" y="2119746"/>
            <a:ext cx="7556982" cy="3079468"/>
          </a:xfrm>
          <a:prstGeom prst="rect">
            <a:avLst/>
          </a:prstGeom>
          <a:effectLst/>
        </p:spPr>
      </p:pic>
      <p:pic>
        <p:nvPicPr>
          <p:cNvPr id="6" name="音频 5">
            <a:hlinkClick r:id="" action="ppaction://media"/>
            <a:extLst>
              <a:ext uri="{FF2B5EF4-FFF2-40B4-BE49-F238E27FC236}">
                <a16:creationId xmlns:a16="http://schemas.microsoft.com/office/drawing/2014/main" id="{EAB118D7-2260-1042-82F7-3CD2B4FAEC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05232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6174"/>
    </mc:Choice>
    <mc:Fallback xmlns="">
      <p:transition spd="slow" advTm="146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276E0EA6-2700-A741-9DBF-310527C38F8A}"/>
              </a:ext>
            </a:extLst>
          </p:cNvPr>
          <p:cNvSpPr>
            <a:spLocks noGrp="1"/>
          </p:cNvSpPr>
          <p:nvPr>
            <p:ph type="title"/>
          </p:nvPr>
        </p:nvSpPr>
        <p:spPr>
          <a:xfrm>
            <a:off x="648931" y="331839"/>
            <a:ext cx="4166510" cy="1622321"/>
          </a:xfrm>
        </p:spPr>
        <p:txBody>
          <a:bodyPr>
            <a:normAutofit fontScale="90000"/>
          </a:bodyPr>
          <a:lstStyle/>
          <a:p>
            <a:pPr>
              <a:lnSpc>
                <a:spcPct val="90000"/>
              </a:lnSpc>
            </a:pPr>
            <a:r>
              <a:rPr kumimoji="1" lang="zh-CN" altLang="en-US" sz="4400" dirty="0">
                <a:solidFill>
                  <a:srgbClr val="EBEBEB"/>
                </a:solidFill>
              </a:rPr>
              <a:t>元素周期律</a:t>
            </a:r>
            <a:r>
              <a:rPr kumimoji="1" lang="en-US" altLang="zh-CN" sz="4400" dirty="0">
                <a:solidFill>
                  <a:srgbClr val="EBEBEB"/>
                </a:solidFill>
              </a:rPr>
              <a:t>—</a:t>
            </a:r>
            <a:r>
              <a:rPr kumimoji="1" lang="en" altLang="zh-CN" sz="4400" dirty="0">
                <a:solidFill>
                  <a:srgbClr val="EBEBEB"/>
                </a:solidFill>
              </a:rPr>
              <a:t>periodicity</a:t>
            </a:r>
            <a:br>
              <a:rPr kumimoji="1" lang="en" altLang="zh-CN" sz="2600" dirty="0">
                <a:solidFill>
                  <a:srgbClr val="EBEBEB"/>
                </a:solidFill>
              </a:rPr>
            </a:br>
            <a:r>
              <a:rPr kumimoji="1" lang="en" altLang="zh-CN" sz="2600" dirty="0">
                <a:solidFill>
                  <a:srgbClr val="EBEBEB"/>
                </a:solidFill>
              </a:rPr>
              <a:t>—</a:t>
            </a:r>
            <a:r>
              <a:rPr kumimoji="1" lang="zh-CN" altLang="en-US" sz="3100" dirty="0">
                <a:solidFill>
                  <a:srgbClr val="EBEBEB"/>
                </a:solidFill>
              </a:rPr>
              <a:t>电子亲和能（</a:t>
            </a:r>
            <a:r>
              <a:rPr kumimoji="1" lang="en" altLang="zh-CN" sz="3100" dirty="0">
                <a:solidFill>
                  <a:srgbClr val="EBEBEB"/>
                </a:solidFill>
              </a:rPr>
              <a:t>electron</a:t>
            </a:r>
            <a:r>
              <a:rPr kumimoji="1" lang="zh-CN" altLang="en-US" sz="3100" dirty="0">
                <a:solidFill>
                  <a:srgbClr val="EBEBEB"/>
                </a:solidFill>
              </a:rPr>
              <a:t> </a:t>
            </a:r>
            <a:r>
              <a:rPr kumimoji="1" lang="en-US" altLang="zh-CN" sz="3100" dirty="0">
                <a:solidFill>
                  <a:srgbClr val="EBEBEB"/>
                </a:solidFill>
              </a:rPr>
              <a:t>affinity</a:t>
            </a:r>
            <a:r>
              <a:rPr kumimoji="1" lang="zh-CN" altLang="en" sz="3100" dirty="0">
                <a:solidFill>
                  <a:srgbClr val="EBEBEB"/>
                </a:solidFill>
              </a:rPr>
              <a:t>）</a:t>
            </a:r>
            <a:endParaRPr kumimoji="1" lang="zh-CN" altLang="en-US" sz="3100" dirty="0">
              <a:solidFill>
                <a:srgbClr val="EBEBEB"/>
              </a:solidFill>
            </a:endParaRPr>
          </a:p>
        </p:txBody>
      </p:sp>
      <p:sp>
        <p:nvSpPr>
          <p:cNvPr id="12"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5" name="图片 4" descr="图表, 散点图&#10;&#10;描述已自动生成">
            <a:extLst>
              <a:ext uri="{FF2B5EF4-FFF2-40B4-BE49-F238E27FC236}">
                <a16:creationId xmlns:a16="http://schemas.microsoft.com/office/drawing/2014/main" id="{4A1D550D-6776-EF41-9FD1-FEDEB8A606DF}"/>
              </a:ext>
            </a:extLst>
          </p:cNvPr>
          <p:cNvPicPr>
            <a:picLocks noChangeAspect="1"/>
          </p:cNvPicPr>
          <p:nvPr/>
        </p:nvPicPr>
        <p:blipFill>
          <a:blip r:embed="rId4"/>
          <a:stretch>
            <a:fillRect/>
          </a:stretch>
        </p:blipFill>
        <p:spPr>
          <a:xfrm>
            <a:off x="5597552" y="2078182"/>
            <a:ext cx="6594658" cy="2868675"/>
          </a:xfrm>
          <a:prstGeom prst="rect">
            <a:avLst/>
          </a:prstGeom>
          <a:effectLst/>
        </p:spPr>
      </p:pic>
      <p:sp>
        <p:nvSpPr>
          <p:cNvPr id="16" name="Rectangle 15">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1AF94140-2AD9-B54C-878B-13E1CBC4A68A}"/>
              </a:ext>
            </a:extLst>
          </p:cNvPr>
          <p:cNvSpPr>
            <a:spLocks noGrp="1"/>
          </p:cNvSpPr>
          <p:nvPr>
            <p:ph idx="1"/>
          </p:nvPr>
        </p:nvSpPr>
        <p:spPr>
          <a:xfrm>
            <a:off x="632344" y="2740742"/>
            <a:ext cx="4166509" cy="3785419"/>
          </a:xfrm>
        </p:spPr>
        <p:txBody>
          <a:bodyPr>
            <a:normAutofit/>
          </a:bodyPr>
          <a:lstStyle/>
          <a:p>
            <a:r>
              <a:rPr kumimoji="1" lang="zh-CN" altLang="en-US" sz="2400" dirty="0">
                <a:solidFill>
                  <a:srgbClr val="EBEBEB"/>
                </a:solidFill>
              </a:rPr>
              <a:t>气态原子得一个电子释放的能量</a:t>
            </a:r>
            <a:r>
              <a:rPr kumimoji="1" lang="en-US" altLang="zh-CN" sz="2400" dirty="0">
                <a:solidFill>
                  <a:srgbClr val="EBEBEB"/>
                </a:solidFill>
              </a:rPr>
              <a:t>—</a:t>
            </a:r>
            <a:r>
              <a:rPr kumimoji="1" lang="zh-CN" altLang="en-US" sz="2400" dirty="0">
                <a:solidFill>
                  <a:srgbClr val="EBEBEB"/>
                </a:solidFill>
              </a:rPr>
              <a:t>为负值</a:t>
            </a:r>
            <a:endParaRPr kumimoji="1" lang="en-US" altLang="zh-CN" sz="2400" dirty="0">
              <a:solidFill>
                <a:srgbClr val="EBEBEB"/>
              </a:solidFill>
            </a:endParaRPr>
          </a:p>
          <a:p>
            <a:r>
              <a:rPr kumimoji="1" lang="zh-CN" altLang="en-US" sz="2400" dirty="0">
                <a:solidFill>
                  <a:srgbClr val="EBEBEB"/>
                </a:solidFill>
              </a:rPr>
              <a:t>电子亲合能越负，释放的能量越多</a:t>
            </a:r>
            <a:endParaRPr kumimoji="1" lang="en-US" altLang="zh-CN" sz="2400" dirty="0">
              <a:solidFill>
                <a:srgbClr val="EBEBEB"/>
              </a:solidFill>
            </a:endParaRPr>
          </a:p>
          <a:p>
            <a:r>
              <a:rPr kumimoji="1" lang="zh-CN" altLang="en-US" sz="2400" dirty="0">
                <a:solidFill>
                  <a:srgbClr val="EBEBEB"/>
                </a:solidFill>
              </a:rPr>
              <a:t>同族元素电子亲和能从上往下依次递减</a:t>
            </a:r>
            <a:endParaRPr kumimoji="1" lang="en-US" altLang="zh-CN" sz="2400" dirty="0">
              <a:solidFill>
                <a:srgbClr val="EBEBEB"/>
              </a:solidFill>
            </a:endParaRPr>
          </a:p>
          <a:p>
            <a:r>
              <a:rPr kumimoji="1" lang="zh-CN" altLang="en-US" sz="2400" dirty="0">
                <a:solidFill>
                  <a:srgbClr val="EBEBEB"/>
                </a:solidFill>
              </a:rPr>
              <a:t>同周期元素电子亲合能从左往右依次递增</a:t>
            </a:r>
            <a:endParaRPr kumimoji="1" lang="en-US" altLang="zh-CN" sz="2400" dirty="0">
              <a:solidFill>
                <a:srgbClr val="EBEBEB"/>
              </a:solidFill>
            </a:endParaRPr>
          </a:p>
          <a:p>
            <a:endParaRPr kumimoji="1" lang="zh-CN" altLang="en-US" sz="2400" dirty="0">
              <a:solidFill>
                <a:srgbClr val="EBEBEB"/>
              </a:solidFill>
            </a:endParaRPr>
          </a:p>
        </p:txBody>
      </p:sp>
      <p:pic>
        <p:nvPicPr>
          <p:cNvPr id="4" name="音频 3">
            <a:hlinkClick r:id="" action="ppaction://media"/>
            <a:extLst>
              <a:ext uri="{FF2B5EF4-FFF2-40B4-BE49-F238E27FC236}">
                <a16:creationId xmlns:a16="http://schemas.microsoft.com/office/drawing/2014/main" id="{4CA35E35-0C85-A848-B68E-9FF2B96E29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266930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6238"/>
    </mc:Choice>
    <mc:Fallback xmlns="">
      <p:transition spd="slow" advTm="176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91A56A-A9C5-2549-A69D-D7F9F1EEFC68}"/>
              </a:ext>
            </a:extLst>
          </p:cNvPr>
          <p:cNvSpPr>
            <a:spLocks noGrp="1"/>
          </p:cNvSpPr>
          <p:nvPr>
            <p:ph type="title"/>
          </p:nvPr>
        </p:nvSpPr>
        <p:spPr/>
        <p:txBody>
          <a:bodyPr/>
          <a:lstStyle/>
          <a:p>
            <a:r>
              <a:rPr kumimoji="1" lang="en-US" altLang="zh-CN" dirty="0"/>
              <a:t>Practice 1</a:t>
            </a:r>
            <a:endParaRPr kumimoji="1" lang="zh-CN" altLang="en-US" dirty="0"/>
          </a:p>
        </p:txBody>
      </p:sp>
      <p:sp>
        <p:nvSpPr>
          <p:cNvPr id="3" name="内容占位符 2">
            <a:extLst>
              <a:ext uri="{FF2B5EF4-FFF2-40B4-BE49-F238E27FC236}">
                <a16:creationId xmlns:a16="http://schemas.microsoft.com/office/drawing/2014/main" id="{CE2B5031-370E-6048-97F1-EF9C3C5D9BA8}"/>
              </a:ext>
            </a:extLst>
          </p:cNvPr>
          <p:cNvSpPr>
            <a:spLocks noGrp="1"/>
          </p:cNvSpPr>
          <p:nvPr>
            <p:ph idx="1"/>
          </p:nvPr>
        </p:nvSpPr>
        <p:spPr>
          <a:xfrm>
            <a:off x="934027" y="1480265"/>
            <a:ext cx="6963063" cy="4227807"/>
          </a:xfrm>
        </p:spPr>
        <p:txBody>
          <a:bodyPr>
            <a:normAutofit lnSpcReduction="10000"/>
          </a:bodyPr>
          <a:lstStyle/>
          <a:p>
            <a:pPr marL="0" indent="0">
              <a:buNone/>
            </a:pPr>
            <a:r>
              <a:rPr lang="en" altLang="zh-CN" dirty="0"/>
              <a:t>(AP 2019) The first five ionization energies of an unknown element are listed in the table above. Which of the following statements correctly identifies the element and cites the evidence supporting the identification? </a:t>
            </a:r>
          </a:p>
          <a:p>
            <a:r>
              <a:rPr lang="en" altLang="zh-CN" dirty="0"/>
              <a:t>(A) Na, because of the large difference between the first and the second ionization energies </a:t>
            </a:r>
          </a:p>
          <a:p>
            <a:r>
              <a:rPr lang="en" altLang="zh-CN" dirty="0"/>
              <a:t>(B) Al, because of the large difference between the third and fourth ionization energies</a:t>
            </a:r>
          </a:p>
          <a:p>
            <a:r>
              <a:rPr lang="en" altLang="zh-CN" dirty="0"/>
              <a:t>(C) Si, because the fifth ionization energy has the greatest value</a:t>
            </a:r>
          </a:p>
          <a:p>
            <a:r>
              <a:rPr lang="en" altLang="zh-CN" dirty="0"/>
              <a:t>(D) P, because a neutral atom of P has five valence electrons </a:t>
            </a:r>
          </a:p>
          <a:p>
            <a:endParaRPr kumimoji="1" lang="zh-CN" altLang="en-US" dirty="0"/>
          </a:p>
        </p:txBody>
      </p:sp>
      <p:pic>
        <p:nvPicPr>
          <p:cNvPr id="5" name="图片 4" descr="表格&#10;&#10;描述已自动生成">
            <a:extLst>
              <a:ext uri="{FF2B5EF4-FFF2-40B4-BE49-F238E27FC236}">
                <a16:creationId xmlns:a16="http://schemas.microsoft.com/office/drawing/2014/main" id="{F21576EB-B757-6B49-B902-662D27103472}"/>
              </a:ext>
            </a:extLst>
          </p:cNvPr>
          <p:cNvPicPr>
            <a:picLocks noChangeAspect="1"/>
          </p:cNvPicPr>
          <p:nvPr/>
        </p:nvPicPr>
        <p:blipFill>
          <a:blip r:embed="rId6"/>
          <a:stretch>
            <a:fillRect/>
          </a:stretch>
        </p:blipFill>
        <p:spPr>
          <a:xfrm>
            <a:off x="8074314" y="1727200"/>
            <a:ext cx="3263900" cy="3403600"/>
          </a:xfrm>
          <a:prstGeom prst="rect">
            <a:avLst/>
          </a:prstGeom>
        </p:spPr>
      </p:pic>
      <p:sp>
        <p:nvSpPr>
          <p:cNvPr id="7" name="椭圆 6">
            <a:extLst>
              <a:ext uri="{FF2B5EF4-FFF2-40B4-BE49-F238E27FC236}">
                <a16:creationId xmlns:a16="http://schemas.microsoft.com/office/drawing/2014/main" id="{EDA43E4F-4D44-2D4A-81ED-B0B8333F9316}"/>
              </a:ext>
            </a:extLst>
          </p:cNvPr>
          <p:cNvSpPr/>
          <p:nvPr/>
        </p:nvSpPr>
        <p:spPr>
          <a:xfrm>
            <a:off x="1233055" y="3616036"/>
            <a:ext cx="554181" cy="415637"/>
          </a:xfrm>
          <a:prstGeom prst="ellipse">
            <a:avLst/>
          </a:prstGeom>
          <a:noFill/>
          <a:ln w="38100">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zh-CN" altLang="en-US"/>
          </a:p>
        </p:txBody>
      </p:sp>
      <p:pic>
        <p:nvPicPr>
          <p:cNvPr id="8" name="音频 7">
            <a:hlinkClick r:id="" action="ppaction://media"/>
            <a:extLst>
              <a:ext uri="{FF2B5EF4-FFF2-40B4-BE49-F238E27FC236}">
                <a16:creationId xmlns:a16="http://schemas.microsoft.com/office/drawing/2014/main" id="{68CED6FD-A2D6-DD4E-A8BB-04B3836AC1D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896057116"/>
      </p:ext>
    </p:extLst>
  </p:cSld>
  <p:clrMapOvr>
    <a:masterClrMapping/>
  </p:clrMapOvr>
  <mc:AlternateContent xmlns:mc="http://schemas.openxmlformats.org/markup-compatibility/2006" xmlns:p14="http://schemas.microsoft.com/office/powerpoint/2010/main">
    <mc:Choice Requires="p14">
      <p:transition spd="slow" p14:dur="2000" advTm="147824"/>
    </mc:Choice>
    <mc:Fallback xmlns="">
      <p:transition spd="slow" advTm="14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6">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966DF-BBC2-7C4F-BFDB-BB19A8C1D560}"/>
              </a:ext>
            </a:extLst>
          </p:cNvPr>
          <p:cNvSpPr>
            <a:spLocks noGrp="1"/>
          </p:cNvSpPr>
          <p:nvPr>
            <p:ph type="title"/>
          </p:nvPr>
        </p:nvSpPr>
        <p:spPr>
          <a:xfrm>
            <a:off x="641233" y="393739"/>
            <a:ext cx="9252154" cy="1223983"/>
          </a:xfrm>
        </p:spPr>
        <p:txBody>
          <a:bodyPr>
            <a:normAutofit/>
          </a:bodyPr>
          <a:lstStyle/>
          <a:p>
            <a:r>
              <a:rPr kumimoji="1" lang="en-US" altLang="zh-CN"/>
              <a:t>Practice 2</a:t>
            </a:r>
            <a:endParaRPr kumimoji="1" lang="zh-CN" altLang="en-US"/>
          </a:p>
        </p:txBody>
      </p:sp>
      <p:sp>
        <p:nvSpPr>
          <p:cNvPr id="3" name="内容占位符 2">
            <a:extLst>
              <a:ext uri="{FF2B5EF4-FFF2-40B4-BE49-F238E27FC236}">
                <a16:creationId xmlns:a16="http://schemas.microsoft.com/office/drawing/2014/main" id="{868D2B46-AB97-EA4F-AFB7-085DE34F5057}"/>
              </a:ext>
            </a:extLst>
          </p:cNvPr>
          <p:cNvSpPr>
            <a:spLocks noGrp="1"/>
          </p:cNvSpPr>
          <p:nvPr>
            <p:ph idx="1"/>
          </p:nvPr>
        </p:nvSpPr>
        <p:spPr>
          <a:xfrm>
            <a:off x="290946" y="1274619"/>
            <a:ext cx="7841672" cy="4793672"/>
          </a:xfrm>
        </p:spPr>
        <p:txBody>
          <a:bodyPr>
            <a:noAutofit/>
          </a:bodyPr>
          <a:lstStyle/>
          <a:p>
            <a:pPr marL="0" indent="0">
              <a:lnSpc>
                <a:spcPct val="90000"/>
              </a:lnSpc>
              <a:buNone/>
            </a:pPr>
            <a:r>
              <a:rPr lang="zh-CN" altLang="en-US" sz="2300" dirty="0"/>
              <a:t>（</a:t>
            </a:r>
            <a:r>
              <a:rPr lang="en-US" altLang="zh-CN" sz="2300" dirty="0"/>
              <a:t>AP 2019</a:t>
            </a:r>
            <a:r>
              <a:rPr lang="zh-CN" altLang="en-US" sz="2300" dirty="0"/>
              <a:t>）</a:t>
            </a:r>
            <a:r>
              <a:rPr lang="en" altLang="zh-CN" sz="2300" dirty="0"/>
              <a:t>The photoelectron spectra for H and He are represented above. Which of the following statements best accounts for the fact that the peak on the He spectrum is farther to the left and higher than the peak on the H spectrum? </a:t>
            </a:r>
          </a:p>
          <a:p>
            <a:pPr>
              <a:lnSpc>
                <a:spcPct val="90000"/>
              </a:lnSpc>
            </a:pPr>
            <a:r>
              <a:rPr lang="en" altLang="zh-CN" sz="2300" dirty="0"/>
              <a:t>(A) He has an additional valence electron in a higher energy level than the valence electron in H.</a:t>
            </a:r>
          </a:p>
          <a:p>
            <a:pPr>
              <a:lnSpc>
                <a:spcPct val="90000"/>
              </a:lnSpc>
            </a:pPr>
            <a:r>
              <a:rPr lang="en" altLang="zh-CN" sz="2300" dirty="0"/>
              <a:t>(B) He has a greater nuclear charge than H and an additional electron in the same energy level.</a:t>
            </a:r>
          </a:p>
          <a:p>
            <a:pPr>
              <a:lnSpc>
                <a:spcPct val="90000"/>
              </a:lnSpc>
            </a:pPr>
            <a:r>
              <a:rPr lang="en" altLang="zh-CN" sz="2300" dirty="0"/>
              <a:t>(C) He has a completely filled valence shell in which the electrons are a greater distance from the nucleus than the distance between the H nucleus and its electron.</a:t>
            </a:r>
          </a:p>
          <a:p>
            <a:pPr>
              <a:lnSpc>
                <a:spcPct val="90000"/>
              </a:lnSpc>
            </a:pPr>
            <a:r>
              <a:rPr lang="en" altLang="zh-CN" sz="2300" dirty="0"/>
              <a:t>(D) It takes longer for the electrons in He to be removed due to the higher nuclear mass of He. </a:t>
            </a:r>
          </a:p>
          <a:p>
            <a:pPr>
              <a:lnSpc>
                <a:spcPct val="90000"/>
              </a:lnSpc>
            </a:pPr>
            <a:endParaRPr kumimoji="1" lang="zh-CN" altLang="en-US" sz="2300" dirty="0"/>
          </a:p>
        </p:txBody>
      </p:sp>
      <p:pic>
        <p:nvPicPr>
          <p:cNvPr id="5" name="图片 4" descr="图示, 示意图&#10;&#10;描述已自动生成">
            <a:extLst>
              <a:ext uri="{FF2B5EF4-FFF2-40B4-BE49-F238E27FC236}">
                <a16:creationId xmlns:a16="http://schemas.microsoft.com/office/drawing/2014/main" id="{29ACB2D8-77AA-B84B-9140-32DDDEC7DCA1}"/>
              </a:ext>
            </a:extLst>
          </p:cNvPr>
          <p:cNvPicPr>
            <a:picLocks noChangeAspect="1"/>
          </p:cNvPicPr>
          <p:nvPr/>
        </p:nvPicPr>
        <p:blipFill>
          <a:blip r:embed="rId7"/>
          <a:stretch>
            <a:fillRect/>
          </a:stretch>
        </p:blipFill>
        <p:spPr>
          <a:xfrm>
            <a:off x="8132618" y="1329875"/>
            <a:ext cx="3945614" cy="5026263"/>
          </a:xfrm>
          <a:prstGeom prst="rect">
            <a:avLst/>
          </a:prstGeom>
          <a:effectLst>
            <a:outerShdw blurRad="50800" dist="38100" dir="5400000" algn="t" rotWithShape="0">
              <a:prstClr val="black">
                <a:alpha val="43000"/>
              </a:prstClr>
            </a:outerShdw>
          </a:effectLst>
        </p:spPr>
      </p:pic>
      <p:sp>
        <p:nvSpPr>
          <p:cNvPr id="6" name="椭圆 5">
            <a:extLst>
              <a:ext uri="{FF2B5EF4-FFF2-40B4-BE49-F238E27FC236}">
                <a16:creationId xmlns:a16="http://schemas.microsoft.com/office/drawing/2014/main" id="{225A46B8-C152-154F-8FEC-716140DEDE4E}"/>
              </a:ext>
            </a:extLst>
          </p:cNvPr>
          <p:cNvSpPr/>
          <p:nvPr/>
        </p:nvSpPr>
        <p:spPr>
          <a:xfrm>
            <a:off x="641233" y="3671455"/>
            <a:ext cx="522549" cy="512618"/>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zh-CN" altLang="en-US"/>
          </a:p>
        </p:txBody>
      </p:sp>
      <p:pic>
        <p:nvPicPr>
          <p:cNvPr id="4" name="音频 3">
            <a:hlinkClick r:id="" action="ppaction://media"/>
            <a:extLst>
              <a:ext uri="{FF2B5EF4-FFF2-40B4-BE49-F238E27FC236}">
                <a16:creationId xmlns:a16="http://schemas.microsoft.com/office/drawing/2014/main" id="{EF43D384-B7C5-1944-9116-108E616671F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004463326"/>
      </p:ext>
    </p:extLst>
  </p:cSld>
  <p:clrMapOvr>
    <a:masterClrMapping/>
  </p:clrMapOvr>
  <mc:AlternateContent xmlns:mc="http://schemas.openxmlformats.org/markup-compatibility/2006" xmlns:p14="http://schemas.microsoft.com/office/powerpoint/2010/main">
    <mc:Choice Requires="p14">
      <p:transition spd="slow" p14:dur="2000" advTm="166148"/>
    </mc:Choice>
    <mc:Fallback xmlns="">
      <p:transition spd="slow" advTm="16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F3161F-5825-2B42-9791-BE3F1A3002C1}"/>
              </a:ext>
            </a:extLst>
          </p:cNvPr>
          <p:cNvSpPr>
            <a:spLocks noGrp="1"/>
          </p:cNvSpPr>
          <p:nvPr>
            <p:ph type="title"/>
          </p:nvPr>
        </p:nvSpPr>
        <p:spPr/>
        <p:txBody>
          <a:bodyPr/>
          <a:lstStyle/>
          <a:p>
            <a:r>
              <a:rPr kumimoji="1" lang="zh-CN" altLang="en-US" dirty="0"/>
              <a:t>四种量子数</a:t>
            </a:r>
            <a:r>
              <a:rPr kumimoji="1" lang="en-US" altLang="zh-CN" dirty="0"/>
              <a:t>—quantum</a:t>
            </a:r>
            <a:r>
              <a:rPr kumimoji="1" lang="zh-CN" altLang="en-US" dirty="0"/>
              <a:t> </a:t>
            </a:r>
            <a:r>
              <a:rPr kumimoji="1" lang="en-US" altLang="zh-CN" dirty="0"/>
              <a:t>number</a:t>
            </a:r>
            <a:endParaRPr kumimoji="1" lang="zh-CN" altLang="en-US" dirty="0"/>
          </a:p>
        </p:txBody>
      </p:sp>
      <mc:AlternateContent xmlns:mc="http://schemas.openxmlformats.org/markup-compatibility/2006" xmlns:a14="http://schemas.microsoft.com/office/drawing/2010/main">
        <mc:Choice Requires="a14">
          <p:sp>
            <p:nvSpPr>
              <p:cNvPr id="7" name="内容占位符 6">
                <a:extLst>
                  <a:ext uri="{FF2B5EF4-FFF2-40B4-BE49-F238E27FC236}">
                    <a16:creationId xmlns:a16="http://schemas.microsoft.com/office/drawing/2014/main" id="{EBC096C7-4317-864C-BE7C-52DD84034072}"/>
                  </a:ext>
                </a:extLst>
              </p:cNvPr>
              <p:cNvSpPr>
                <a:spLocks noGrp="1"/>
              </p:cNvSpPr>
              <p:nvPr>
                <p:ph idx="1"/>
              </p:nvPr>
            </p:nvSpPr>
            <p:spPr>
              <a:xfrm>
                <a:off x="341311" y="1853248"/>
                <a:ext cx="4093528" cy="4195481"/>
              </a:xfrm>
            </p:spPr>
            <p:txBody>
              <a:bodyPr>
                <a:normAutofit fontScale="92500" lnSpcReduction="20000"/>
              </a:bodyPr>
              <a:lstStyle/>
              <a:p>
                <a:r>
                  <a:rPr lang="zh-CN" altLang="en-US" dirty="0"/>
                  <a:t>主量子数（</a:t>
                </a:r>
                <a:r>
                  <a:rPr lang="en-US" altLang="zh-CN" dirty="0"/>
                  <a:t>n</a:t>
                </a:r>
                <a:r>
                  <a:rPr lang="zh-CN" altLang="en-US" dirty="0"/>
                  <a:t>）</a:t>
                </a:r>
                <a:r>
                  <a:rPr lang="en-US" altLang="zh-CN" dirty="0"/>
                  <a:t>—</a:t>
                </a:r>
                <a:r>
                  <a:rPr lang="zh-CN" altLang="en-US" dirty="0"/>
                  <a:t>来自玻尔模型中的电子层，描述电子离核的远近，（</a:t>
                </a:r>
                <a:r>
                  <a:rPr lang="en-US" altLang="zh-CN" dirty="0"/>
                  <a:t>n=1</a:t>
                </a:r>
                <a:r>
                  <a:rPr lang="zh-CN" altLang="en-US" dirty="0"/>
                  <a:t>，</a:t>
                </a:r>
                <a:r>
                  <a:rPr lang="en-US" altLang="zh-CN" dirty="0"/>
                  <a:t>2</a:t>
                </a:r>
                <a:r>
                  <a:rPr lang="zh-CN" altLang="en-US" dirty="0"/>
                  <a:t>，</a:t>
                </a:r>
                <a:r>
                  <a:rPr lang="en-US" altLang="zh-CN" dirty="0"/>
                  <a:t>3</a:t>
                </a:r>
                <a:r>
                  <a:rPr lang="zh-CN" altLang="en-US" dirty="0"/>
                  <a:t>，</a:t>
                </a:r>
                <a:r>
                  <a:rPr lang="en-US" altLang="zh-CN" dirty="0"/>
                  <a:t>4</a:t>
                </a:r>
                <a:r>
                  <a:rPr lang="zh-CN" altLang="en-US" dirty="0"/>
                  <a:t>，</a:t>
                </a:r>
                <a:r>
                  <a:rPr lang="en-US" altLang="zh-CN" dirty="0"/>
                  <a:t>5</a:t>
                </a:r>
                <a:r>
                  <a:rPr lang="zh-CN" altLang="en-US" dirty="0"/>
                  <a:t>）</a:t>
                </a:r>
                <a:endParaRPr lang="en-US" altLang="zh-CN" dirty="0"/>
              </a:p>
              <a:p>
                <a:r>
                  <a:rPr lang="zh-CN" altLang="en-US" dirty="0"/>
                  <a:t>角量子数（</a:t>
                </a:r>
                <a:r>
                  <a:rPr lang="en-US" altLang="zh-CN" dirty="0"/>
                  <a:t>l</a:t>
                </a:r>
                <a:r>
                  <a:rPr lang="zh-CN" altLang="en-US" dirty="0"/>
                  <a:t>）</a:t>
                </a:r>
                <a:r>
                  <a:rPr lang="en-US" altLang="zh-CN" dirty="0"/>
                  <a:t>—</a:t>
                </a:r>
                <a:r>
                  <a:rPr lang="zh-CN" altLang="en-US" dirty="0"/>
                  <a:t>形容电子云的形状（稍后会详细说）；</a:t>
                </a:r>
                <a:r>
                  <a:rPr lang="en-US" altLang="zh-CN" dirty="0"/>
                  <a:t>l</a:t>
                </a:r>
                <a:r>
                  <a:rPr lang="zh-CN" altLang="en-US" dirty="0"/>
                  <a:t>的取值为</a:t>
                </a:r>
                <a:r>
                  <a:rPr lang="en-US" altLang="zh-CN" dirty="0"/>
                  <a:t>0</a:t>
                </a:r>
                <a:r>
                  <a:rPr lang="zh-CN" altLang="en-US" dirty="0"/>
                  <a:t>到</a:t>
                </a:r>
                <a:r>
                  <a:rPr lang="en-US" altLang="zh-CN" dirty="0"/>
                  <a:t>n-1</a:t>
                </a:r>
                <a:r>
                  <a:rPr lang="zh-CN" altLang="en-US" dirty="0"/>
                  <a:t>，</a:t>
                </a:r>
                <a:r>
                  <a:rPr lang="en-US" altLang="zh-CN" dirty="0"/>
                  <a:t>l</a:t>
                </a:r>
                <a:r>
                  <a:rPr lang="zh-CN" altLang="en-US" dirty="0"/>
                  <a:t>为</a:t>
                </a:r>
                <a:r>
                  <a:rPr lang="en-US" altLang="zh-CN" dirty="0"/>
                  <a:t>0</a:t>
                </a:r>
                <a:r>
                  <a:rPr lang="zh-CN" altLang="en-US" dirty="0"/>
                  <a:t>时，电子云为</a:t>
                </a:r>
                <a:r>
                  <a:rPr lang="en-US" altLang="zh-CN" dirty="0"/>
                  <a:t>s</a:t>
                </a:r>
                <a:r>
                  <a:rPr lang="zh-CN" altLang="en-US" dirty="0"/>
                  <a:t>；</a:t>
                </a:r>
                <a:r>
                  <a:rPr lang="en-US" altLang="zh-CN" dirty="0"/>
                  <a:t>l</a:t>
                </a:r>
                <a:r>
                  <a:rPr lang="zh-CN" altLang="en-US" dirty="0"/>
                  <a:t>为</a:t>
                </a:r>
                <a:r>
                  <a:rPr lang="en-US" altLang="zh-CN" dirty="0"/>
                  <a:t>1</a:t>
                </a:r>
                <a:r>
                  <a:rPr lang="zh-CN" altLang="en-US" dirty="0"/>
                  <a:t>时，电子云为</a:t>
                </a:r>
                <a:r>
                  <a:rPr lang="en-US" altLang="zh-CN" dirty="0"/>
                  <a:t>p</a:t>
                </a:r>
                <a:r>
                  <a:rPr lang="zh-CN" altLang="en-US" dirty="0"/>
                  <a:t>；为</a:t>
                </a:r>
                <a:r>
                  <a:rPr lang="en-US" altLang="zh-CN" dirty="0"/>
                  <a:t>2</a:t>
                </a:r>
                <a:r>
                  <a:rPr lang="zh-CN" altLang="en-US" dirty="0"/>
                  <a:t>时，电子云为</a:t>
                </a:r>
                <a:r>
                  <a:rPr lang="en-US" altLang="zh-CN" dirty="0"/>
                  <a:t>d</a:t>
                </a:r>
                <a:r>
                  <a:rPr lang="zh-CN" altLang="en-US" dirty="0"/>
                  <a:t>；为</a:t>
                </a:r>
                <a:r>
                  <a:rPr lang="en-US" altLang="zh-CN" dirty="0"/>
                  <a:t>3</a:t>
                </a:r>
                <a:r>
                  <a:rPr lang="zh-CN" altLang="en-US" dirty="0"/>
                  <a:t>时，电子云为</a:t>
                </a:r>
                <a:r>
                  <a:rPr lang="en-US" altLang="zh-CN" dirty="0"/>
                  <a:t>f</a:t>
                </a:r>
              </a:p>
              <a:p>
                <a:r>
                  <a:rPr lang="zh-CN" altLang="en-US" dirty="0"/>
                  <a:t>磁量子数（</a:t>
                </a:r>
                <a14:m>
                  <m:oMath xmlns:m="http://schemas.openxmlformats.org/officeDocument/2006/math">
                    <m:sSub>
                      <m:sSubPr>
                        <m:ctrlPr>
                          <a:rPr lang="en-US" altLang="zh-CN" i="1" smtClean="0">
                            <a:latin typeface="Cambria Math" panose="02040503050406030204" pitchFamily="18" charset="0"/>
                          </a:rPr>
                        </m:ctrlPr>
                      </m:sSubPr>
                      <m:e>
                        <m:r>
                          <m:rPr>
                            <m:sty m:val="p"/>
                          </m:rPr>
                          <a:rPr lang="en-US" altLang="zh-CN" i="1">
                            <a:latin typeface="Cambria Math" panose="02040503050406030204" pitchFamily="18" charset="0"/>
                          </a:rPr>
                          <m:t>m</m:t>
                        </m:r>
                      </m:e>
                      <m:sub>
                        <m:r>
                          <a:rPr lang="en-US" altLang="zh-CN" b="0" i="1" smtClean="0">
                            <a:latin typeface="Cambria Math" panose="02040503050406030204" pitchFamily="18" charset="0"/>
                          </a:rPr>
                          <m:t>𝑙</m:t>
                        </m:r>
                      </m:sub>
                    </m:sSub>
                  </m:oMath>
                </a14:m>
                <a:r>
                  <a:rPr lang="zh-CN" altLang="en-US" dirty="0"/>
                  <a:t>）</a:t>
                </a:r>
                <a:r>
                  <a:rPr lang="en-US" altLang="zh-CN" dirty="0"/>
                  <a:t>—</a:t>
                </a:r>
                <a:r>
                  <a:rPr lang="zh-CN" altLang="en-US" dirty="0"/>
                  <a:t>取决于角量子数，其取值范围为</a:t>
                </a:r>
                <a:r>
                  <a:rPr lang="en-US" altLang="zh-CN" dirty="0"/>
                  <a:t>-l</a:t>
                </a:r>
                <a:r>
                  <a:rPr lang="zh-CN" altLang="en-US" dirty="0"/>
                  <a:t>到</a:t>
                </a:r>
                <a:r>
                  <a:rPr lang="en-US" altLang="zh-CN" dirty="0"/>
                  <a:t>l</a:t>
                </a:r>
                <a:r>
                  <a:rPr lang="zh-CN" altLang="en-US" dirty="0"/>
                  <a:t>，包括</a:t>
                </a:r>
                <a:r>
                  <a:rPr lang="en-US" altLang="zh-CN" dirty="0"/>
                  <a:t>0</a:t>
                </a:r>
                <a:r>
                  <a:rPr lang="zh-CN" altLang="en-US" dirty="0"/>
                  <a:t>，决定轨道数量</a:t>
                </a:r>
                <a:endParaRPr lang="en-US" altLang="zh-CN" dirty="0"/>
              </a:p>
              <a:p>
                <a:r>
                  <a:rPr lang="zh-CN" altLang="en-US" dirty="0"/>
                  <a:t>自旋量子数（</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𝑠</m:t>
                        </m:r>
                      </m:sub>
                    </m:sSub>
                  </m:oMath>
                </a14:m>
                <a:r>
                  <a:rPr lang="zh-CN" altLang="en-US" dirty="0"/>
                  <a:t>）</a:t>
                </a:r>
                <a:r>
                  <a:rPr lang="en-US" altLang="zh-CN" dirty="0"/>
                  <a:t>—</a:t>
                </a:r>
                <a:r>
                  <a:rPr lang="zh-CN" altLang="en-US" dirty="0"/>
                  <a:t>形容电子旋转方向，只有两个取值：</a:t>
                </a:r>
                <a14:m>
                  <m:oMath xmlns:m="http://schemas.openxmlformats.org/officeDocument/2006/math">
                    <m:r>
                      <a:rPr lang="en-US" altLang="zh-CN" b="0" i="0"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2</m:t>
                        </m:r>
                      </m:den>
                    </m:f>
                  </m:oMath>
                </a14:m>
                <a:r>
                  <a:rPr lang="zh-CN" altLang="en-US" dirty="0"/>
                  <a:t>和</a:t>
                </a:r>
                <a14:m>
                  <m:oMath xmlns:m="http://schemas.openxmlformats.org/officeDocument/2006/math">
                    <m:r>
                      <a:rPr lang="en-US" altLang="zh-CN" dirty="0" smtClean="0">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2</m:t>
                        </m:r>
                      </m:den>
                    </m:f>
                  </m:oMath>
                </a14:m>
                <a:r>
                  <a:rPr lang="zh-CN" altLang="en-US" dirty="0"/>
                  <a:t>，分别代表两个相反的自转方向</a:t>
                </a:r>
                <a:endParaRPr lang="en-US" altLang="zh-CN" dirty="0"/>
              </a:p>
            </p:txBody>
          </p:sp>
        </mc:Choice>
        <mc:Fallback xmlns="">
          <p:sp>
            <p:nvSpPr>
              <p:cNvPr id="7" name="内容占位符 6">
                <a:extLst>
                  <a:ext uri="{FF2B5EF4-FFF2-40B4-BE49-F238E27FC236}">
                    <a16:creationId xmlns:a16="http://schemas.microsoft.com/office/drawing/2014/main" id="{EBC096C7-4317-864C-BE7C-52DD84034072}"/>
                  </a:ext>
                </a:extLst>
              </p:cNvPr>
              <p:cNvSpPr>
                <a:spLocks noGrp="1" noRot="1" noChangeAspect="1" noMove="1" noResize="1" noEditPoints="1" noAdjustHandles="1" noChangeArrowheads="1" noChangeShapeType="1" noTextEdit="1"/>
              </p:cNvSpPr>
              <p:nvPr>
                <p:ph idx="1"/>
              </p:nvPr>
            </p:nvSpPr>
            <p:spPr>
              <a:xfrm>
                <a:off x="341311" y="1853248"/>
                <a:ext cx="4093528" cy="4195481"/>
              </a:xfrm>
              <a:blipFill>
                <a:blip r:embed="rId4"/>
                <a:stretch>
                  <a:fillRect l="-310" t="-2410" r="-7430"/>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05FAEC79-D946-DC46-906F-FB98C7DB8C7E}"/>
              </a:ext>
            </a:extLst>
          </p:cNvPr>
          <p:cNvPicPr>
            <a:picLocks noChangeAspect="1"/>
          </p:cNvPicPr>
          <p:nvPr/>
        </p:nvPicPr>
        <p:blipFill>
          <a:blip r:embed="rId5"/>
          <a:stretch>
            <a:fillRect/>
          </a:stretch>
        </p:blipFill>
        <p:spPr>
          <a:xfrm>
            <a:off x="4585310" y="1853248"/>
            <a:ext cx="7365946" cy="3869408"/>
          </a:xfrm>
          <a:prstGeom prst="rect">
            <a:avLst/>
          </a:prstGeom>
        </p:spPr>
      </p:pic>
      <p:pic>
        <p:nvPicPr>
          <p:cNvPr id="8" name="音频 7">
            <a:hlinkClick r:id="" action="ppaction://media"/>
            <a:extLst>
              <a:ext uri="{FF2B5EF4-FFF2-40B4-BE49-F238E27FC236}">
                <a16:creationId xmlns:a16="http://schemas.microsoft.com/office/drawing/2014/main" id="{BDF4B13C-A7A0-2F41-9736-47D710E85C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13080045"/>
      </p:ext>
    </p:extLst>
  </p:cSld>
  <p:clrMapOvr>
    <a:masterClrMapping/>
  </p:clrMapOvr>
  <mc:AlternateContent xmlns:mc="http://schemas.openxmlformats.org/markup-compatibility/2006" xmlns:p14="http://schemas.microsoft.com/office/powerpoint/2010/main">
    <mc:Choice Requires="p14">
      <p:transition spd="slow" p14:dur="2000" advTm="293826"/>
    </mc:Choice>
    <mc:Fallback xmlns="">
      <p:transition spd="slow" advTm="293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C284E57F-199E-8E4F-BB00-256D70924731}"/>
              </a:ext>
            </a:extLst>
          </p:cNvPr>
          <p:cNvSpPr>
            <a:spLocks noGrp="1"/>
          </p:cNvSpPr>
          <p:nvPr>
            <p:ph type="title"/>
          </p:nvPr>
        </p:nvSpPr>
        <p:spPr>
          <a:xfrm>
            <a:off x="569050" y="2234185"/>
            <a:ext cx="3108626" cy="1444752"/>
          </a:xfrm>
        </p:spPr>
        <p:txBody>
          <a:bodyPr anchor="b">
            <a:noAutofit/>
          </a:bodyPr>
          <a:lstStyle/>
          <a:p>
            <a:pPr>
              <a:lnSpc>
                <a:spcPct val="90000"/>
              </a:lnSpc>
            </a:pPr>
            <a:r>
              <a:rPr kumimoji="1" lang="zh-CN" altLang="en-US" sz="4000" dirty="0">
                <a:solidFill>
                  <a:srgbClr val="EBEBEB"/>
                </a:solidFill>
              </a:rPr>
              <a:t>泡利不相容原理</a:t>
            </a:r>
            <a:r>
              <a:rPr kumimoji="1" lang="en-US" altLang="zh-CN" sz="4000" dirty="0">
                <a:solidFill>
                  <a:srgbClr val="EBEBEB"/>
                </a:solidFill>
              </a:rPr>
              <a:t>—</a:t>
            </a:r>
            <a:r>
              <a:rPr lang="en" altLang="zh-CN" sz="4000" dirty="0">
                <a:solidFill>
                  <a:srgbClr val="EBEBEB"/>
                </a:solidFill>
              </a:rPr>
              <a:t>Pauli exclusion principle </a:t>
            </a:r>
            <a:br>
              <a:rPr lang="en" altLang="zh-CN" sz="4000" dirty="0">
                <a:solidFill>
                  <a:srgbClr val="EBEBEB"/>
                </a:solidFill>
              </a:rPr>
            </a:br>
            <a:br>
              <a:rPr lang="en" altLang="zh-CN" sz="4000" dirty="0">
                <a:solidFill>
                  <a:srgbClr val="EBEBEB"/>
                </a:solidFill>
              </a:rPr>
            </a:br>
            <a:endParaRPr kumimoji="1" lang="zh-CN" altLang="en-US" sz="4000" dirty="0">
              <a:solidFill>
                <a:srgbClr val="EBEBEB"/>
              </a:solidFill>
            </a:endParaRPr>
          </a:p>
        </p:txBody>
      </p:sp>
      <p:sp>
        <p:nvSpPr>
          <p:cNvPr id="11"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5" name="Rectangle 14">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B4E847DF-0287-E740-BD3B-5EE0025EF2BE}"/>
              </a:ext>
            </a:extLst>
          </p:cNvPr>
          <p:cNvSpPr>
            <a:spLocks noGrp="1"/>
          </p:cNvSpPr>
          <p:nvPr>
            <p:ph idx="1"/>
          </p:nvPr>
        </p:nvSpPr>
        <p:spPr>
          <a:xfrm>
            <a:off x="526627" y="3234431"/>
            <a:ext cx="3108057" cy="2947415"/>
          </a:xfrm>
        </p:spPr>
        <p:txBody>
          <a:bodyPr>
            <a:normAutofit/>
          </a:bodyPr>
          <a:lstStyle/>
          <a:p>
            <a:r>
              <a:rPr kumimoji="1" lang="zh-CN" altLang="en-US" sz="3200" dirty="0">
                <a:solidFill>
                  <a:srgbClr val="FFFFFF"/>
                </a:solidFill>
              </a:rPr>
              <a:t>一个轨道上只能有两个电子</a:t>
            </a:r>
            <a:endParaRPr kumimoji="1" lang="en-US" altLang="zh-CN" sz="3200" dirty="0">
              <a:solidFill>
                <a:srgbClr val="FFFFFF"/>
              </a:solidFill>
            </a:endParaRPr>
          </a:p>
          <a:p>
            <a:r>
              <a:rPr kumimoji="1" lang="zh-CN" altLang="en-US" sz="3200" dirty="0">
                <a:solidFill>
                  <a:srgbClr val="FFFFFF"/>
                </a:solidFill>
              </a:rPr>
              <a:t>两个电子的自旋方向相反</a:t>
            </a:r>
          </a:p>
        </p:txBody>
      </p:sp>
      <p:pic>
        <p:nvPicPr>
          <p:cNvPr id="4" name="图片 3" descr="表格&#10;&#10;描述已自动生成">
            <a:extLst>
              <a:ext uri="{FF2B5EF4-FFF2-40B4-BE49-F238E27FC236}">
                <a16:creationId xmlns:a16="http://schemas.microsoft.com/office/drawing/2014/main" id="{C9FEF53A-0593-8D43-A79A-437CE73F20BA}"/>
              </a:ext>
            </a:extLst>
          </p:cNvPr>
          <p:cNvPicPr>
            <a:picLocks noChangeAspect="1"/>
          </p:cNvPicPr>
          <p:nvPr/>
        </p:nvPicPr>
        <p:blipFill>
          <a:blip r:embed="rId4"/>
          <a:stretch>
            <a:fillRect/>
          </a:stretch>
        </p:blipFill>
        <p:spPr>
          <a:xfrm>
            <a:off x="4720782" y="1581862"/>
            <a:ext cx="7036716" cy="3694276"/>
          </a:xfrm>
          <a:prstGeom prst="rect">
            <a:avLst/>
          </a:prstGeom>
          <a:effectLst/>
        </p:spPr>
      </p:pic>
      <p:sp>
        <p:nvSpPr>
          <p:cNvPr id="6" name="文本框 5">
            <a:extLst>
              <a:ext uri="{FF2B5EF4-FFF2-40B4-BE49-F238E27FC236}">
                <a16:creationId xmlns:a16="http://schemas.microsoft.com/office/drawing/2014/main" id="{9858C1F4-4CAA-FC4B-9793-7CA2D0C12EB3}"/>
              </a:ext>
            </a:extLst>
          </p:cNvPr>
          <p:cNvSpPr txBox="1"/>
          <p:nvPr/>
        </p:nvSpPr>
        <p:spPr>
          <a:xfrm>
            <a:off x="4617720" y="5556779"/>
            <a:ext cx="6926578" cy="646331"/>
          </a:xfrm>
          <a:prstGeom prst="rect">
            <a:avLst/>
          </a:prstGeom>
          <a:noFill/>
        </p:spPr>
        <p:txBody>
          <a:bodyPr wrap="square" rtlCol="0">
            <a:spAutoFit/>
          </a:bodyPr>
          <a:lstStyle/>
          <a:p>
            <a:pPr algn="ctr"/>
            <a:r>
              <a:rPr kumimoji="1" lang="zh-CN" altLang="en-US" dirty="0"/>
              <a:t>根据泡利不相容原理，</a:t>
            </a:r>
            <a:r>
              <a:rPr kumimoji="1" lang="en-US" altLang="zh-CN" dirty="0"/>
              <a:t>s</a:t>
            </a:r>
            <a:r>
              <a:rPr kumimoji="1" lang="zh-CN" altLang="en-US" dirty="0"/>
              <a:t>轨道最多有两个电子，</a:t>
            </a:r>
            <a:r>
              <a:rPr kumimoji="1" lang="en-US" altLang="zh-CN" dirty="0"/>
              <a:t>p</a:t>
            </a:r>
            <a:r>
              <a:rPr kumimoji="1" lang="zh-CN" altLang="en-US" dirty="0"/>
              <a:t>轨道最多有</a:t>
            </a:r>
            <a:r>
              <a:rPr kumimoji="1" lang="en-US" altLang="zh-CN" dirty="0"/>
              <a:t>6</a:t>
            </a:r>
            <a:r>
              <a:rPr kumimoji="1" lang="zh-CN" altLang="en-US" dirty="0"/>
              <a:t>个电子，</a:t>
            </a:r>
            <a:r>
              <a:rPr kumimoji="1" lang="en-US" altLang="zh-CN" dirty="0"/>
              <a:t>d</a:t>
            </a:r>
            <a:r>
              <a:rPr kumimoji="1" lang="zh-CN" altLang="en-US" dirty="0"/>
              <a:t>轨道最多有</a:t>
            </a:r>
            <a:r>
              <a:rPr kumimoji="1" lang="en-US" altLang="zh-CN" dirty="0"/>
              <a:t>10</a:t>
            </a:r>
            <a:r>
              <a:rPr kumimoji="1" lang="zh-CN" altLang="en-US" dirty="0"/>
              <a:t>个电子，</a:t>
            </a:r>
            <a:r>
              <a:rPr kumimoji="1" lang="en-US" altLang="zh-CN" dirty="0"/>
              <a:t>f</a:t>
            </a:r>
            <a:r>
              <a:rPr kumimoji="1" lang="zh-CN" altLang="en-US" dirty="0"/>
              <a:t>轨道最多有</a:t>
            </a:r>
            <a:r>
              <a:rPr kumimoji="1" lang="en-US" altLang="zh-CN" dirty="0"/>
              <a:t>14</a:t>
            </a:r>
            <a:r>
              <a:rPr kumimoji="1" lang="zh-CN" altLang="en-US" dirty="0"/>
              <a:t>个电子</a:t>
            </a:r>
          </a:p>
        </p:txBody>
      </p:sp>
      <p:pic>
        <p:nvPicPr>
          <p:cNvPr id="5" name="音频 4">
            <a:hlinkClick r:id="" action="ppaction://media"/>
            <a:extLst>
              <a:ext uri="{FF2B5EF4-FFF2-40B4-BE49-F238E27FC236}">
                <a16:creationId xmlns:a16="http://schemas.microsoft.com/office/drawing/2014/main" id="{4C605D7D-2CAA-0343-9FB5-4D3219EB70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403515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70995"/>
    </mc:Choice>
    <mc:Fallback xmlns="">
      <p:transition spd="slow" advTm="170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01ACF9-438C-B04A-AB97-F4202484F3C1}"/>
              </a:ext>
            </a:extLst>
          </p:cNvPr>
          <p:cNvSpPr>
            <a:spLocks noGrp="1"/>
          </p:cNvSpPr>
          <p:nvPr>
            <p:ph type="title"/>
          </p:nvPr>
        </p:nvSpPr>
        <p:spPr>
          <a:xfrm>
            <a:off x="622522" y="276511"/>
            <a:ext cx="4371498" cy="1400530"/>
          </a:xfrm>
        </p:spPr>
        <p:txBody>
          <a:bodyPr>
            <a:noAutofit/>
          </a:bodyPr>
          <a:lstStyle/>
          <a:p>
            <a:pPr>
              <a:lnSpc>
                <a:spcPct val="90000"/>
              </a:lnSpc>
            </a:pPr>
            <a:r>
              <a:rPr kumimoji="1" lang="zh-CN" altLang="en-US" sz="4800" dirty="0"/>
              <a:t>电子亚层（</a:t>
            </a:r>
            <a:r>
              <a:rPr kumimoji="1" lang="en-US" altLang="zh-CN" sz="4800" dirty="0"/>
              <a:t>electron</a:t>
            </a:r>
            <a:r>
              <a:rPr kumimoji="1" lang="zh-CN" altLang="en-US" sz="4800" dirty="0"/>
              <a:t> </a:t>
            </a:r>
            <a:r>
              <a:rPr kumimoji="1" lang="en-US" altLang="zh-CN" sz="4800" dirty="0"/>
              <a:t>subshell</a:t>
            </a:r>
            <a:r>
              <a:rPr kumimoji="1" lang="zh-CN" altLang="en-US" sz="4800" dirty="0"/>
              <a:t>）</a:t>
            </a:r>
          </a:p>
        </p:txBody>
      </p:sp>
      <p:sp>
        <p:nvSpPr>
          <p:cNvPr id="25" name="Freeform: Shape 24">
            <a:extLst>
              <a:ext uri="{FF2B5EF4-FFF2-40B4-BE49-F238E27FC236}">
                <a16:creationId xmlns:a16="http://schemas.microsoft.com/office/drawing/2014/main" id="{01F06C3F-35EE-478B-B96B-1247519C7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7" name="Freeform 23">
            <a:extLst>
              <a:ext uri="{FF2B5EF4-FFF2-40B4-BE49-F238E27FC236}">
                <a16:creationId xmlns:a16="http://schemas.microsoft.com/office/drawing/2014/main" id="{72742D7C-18EF-4DDC-B3B1-7D394C348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1" name="图片 10" descr="卡通人物&#10;&#10;中度可信度描述已自动生成">
            <a:extLst>
              <a:ext uri="{FF2B5EF4-FFF2-40B4-BE49-F238E27FC236}">
                <a16:creationId xmlns:a16="http://schemas.microsoft.com/office/drawing/2014/main" id="{91B59604-6224-0846-959E-B4DE89BEF4E3}"/>
              </a:ext>
            </a:extLst>
          </p:cNvPr>
          <p:cNvPicPr>
            <a:picLocks noChangeAspect="1"/>
          </p:cNvPicPr>
          <p:nvPr/>
        </p:nvPicPr>
        <p:blipFill>
          <a:blip r:embed="rId5"/>
          <a:stretch>
            <a:fillRect/>
          </a:stretch>
        </p:blipFill>
        <p:spPr>
          <a:xfrm>
            <a:off x="5735820" y="1907832"/>
            <a:ext cx="4888956" cy="1931138"/>
          </a:xfrm>
          <a:prstGeom prst="rect">
            <a:avLst/>
          </a:prstGeom>
          <a:effectLst/>
        </p:spPr>
      </p:pic>
      <p:sp>
        <p:nvSpPr>
          <p:cNvPr id="29" name="Rectangle 28">
            <a:extLst>
              <a:ext uri="{FF2B5EF4-FFF2-40B4-BE49-F238E27FC236}">
                <a16:creationId xmlns:a16="http://schemas.microsoft.com/office/drawing/2014/main" id="{5DFB004C-C794-45CE-846D-166C532D6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图片 8" descr="图示, 示意图&#10;&#10;描述已自动生成">
            <a:extLst>
              <a:ext uri="{FF2B5EF4-FFF2-40B4-BE49-F238E27FC236}">
                <a16:creationId xmlns:a16="http://schemas.microsoft.com/office/drawing/2014/main" id="{3A07866F-CB2F-CC4D-AB1A-7841CFB04B46}"/>
              </a:ext>
            </a:extLst>
          </p:cNvPr>
          <p:cNvPicPr>
            <a:picLocks noChangeAspect="1"/>
          </p:cNvPicPr>
          <p:nvPr/>
        </p:nvPicPr>
        <p:blipFill rotWithShape="1">
          <a:blip r:embed="rId6"/>
          <a:srcRect l="14896" t="6353" r="17515" b="6965"/>
          <a:stretch/>
        </p:blipFill>
        <p:spPr>
          <a:xfrm>
            <a:off x="7290358" y="11207"/>
            <a:ext cx="1662410" cy="1931138"/>
          </a:xfrm>
          <a:prstGeom prst="rect">
            <a:avLst/>
          </a:prstGeom>
          <a:effectLst/>
        </p:spPr>
      </p:pic>
      <p:pic>
        <p:nvPicPr>
          <p:cNvPr id="15" name="图片 14" descr="图示, 示意图&#10;&#10;描述已自动生成">
            <a:extLst>
              <a:ext uri="{FF2B5EF4-FFF2-40B4-BE49-F238E27FC236}">
                <a16:creationId xmlns:a16="http://schemas.microsoft.com/office/drawing/2014/main" id="{D257CD2A-0D89-FF42-BAD8-F15654B27A42}"/>
              </a:ext>
            </a:extLst>
          </p:cNvPr>
          <p:cNvPicPr>
            <a:picLocks noChangeAspect="1"/>
          </p:cNvPicPr>
          <p:nvPr/>
        </p:nvPicPr>
        <p:blipFill>
          <a:blip r:embed="rId7"/>
          <a:stretch>
            <a:fillRect/>
          </a:stretch>
        </p:blipFill>
        <p:spPr>
          <a:xfrm>
            <a:off x="6292626" y="3838971"/>
            <a:ext cx="3657875" cy="2874577"/>
          </a:xfrm>
          <a:prstGeom prst="rect">
            <a:avLst/>
          </a:prstGeom>
          <a:effectLst/>
        </p:spPr>
      </p:pic>
      <p:sp>
        <p:nvSpPr>
          <p:cNvPr id="22" name="文本框 21">
            <a:extLst>
              <a:ext uri="{FF2B5EF4-FFF2-40B4-BE49-F238E27FC236}">
                <a16:creationId xmlns:a16="http://schemas.microsoft.com/office/drawing/2014/main" id="{77BAE485-34EA-534F-B7D5-C6A5266BD207}"/>
              </a:ext>
            </a:extLst>
          </p:cNvPr>
          <p:cNvSpPr txBox="1"/>
          <p:nvPr/>
        </p:nvSpPr>
        <p:spPr>
          <a:xfrm>
            <a:off x="615687" y="3177250"/>
            <a:ext cx="4271734" cy="1323439"/>
          </a:xfrm>
          <a:prstGeom prst="rect">
            <a:avLst/>
          </a:prstGeom>
          <a:noFill/>
        </p:spPr>
        <p:txBody>
          <a:bodyPr wrap="square" rtlCol="0">
            <a:spAutoFit/>
          </a:bodyPr>
          <a:lstStyle/>
          <a:p>
            <a:pPr marL="285750" indent="-285750">
              <a:buFont typeface="Arial" panose="020B0604020202020204" pitchFamily="34" charset="0"/>
              <a:buChar char="•"/>
            </a:pPr>
            <a:r>
              <a:rPr kumimoji="1" lang="zh-CN" altLang="en-US" sz="4000" dirty="0"/>
              <a:t>层中层</a:t>
            </a:r>
            <a:endParaRPr kumimoji="1" lang="en-US" altLang="zh-CN" sz="4000" dirty="0"/>
          </a:p>
          <a:p>
            <a:pPr marL="285750" indent="-285750">
              <a:buFont typeface="Arial" panose="020B0604020202020204" pitchFamily="34" charset="0"/>
              <a:buChar char="•"/>
            </a:pPr>
            <a:r>
              <a:rPr kumimoji="1" lang="zh-CN" altLang="en-US" sz="4000" dirty="0"/>
              <a:t>在原子中的能级</a:t>
            </a:r>
          </a:p>
        </p:txBody>
      </p:sp>
      <p:pic>
        <p:nvPicPr>
          <p:cNvPr id="4" name="音频 3">
            <a:hlinkClick r:id="" action="ppaction://media"/>
            <a:extLst>
              <a:ext uri="{FF2B5EF4-FFF2-40B4-BE49-F238E27FC236}">
                <a16:creationId xmlns:a16="http://schemas.microsoft.com/office/drawing/2014/main" id="{6CFA06A1-D5EA-6E4B-B89F-7523A812E4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53660188"/>
      </p:ext>
    </p:extLst>
  </p:cSld>
  <p:clrMapOvr>
    <a:masterClrMapping/>
  </p:clrMapOvr>
  <mc:AlternateContent xmlns:mc="http://schemas.openxmlformats.org/markup-compatibility/2006" xmlns:p14="http://schemas.microsoft.com/office/powerpoint/2010/main">
    <mc:Choice Requires="p14">
      <p:transition spd="slow" p14:dur="2000" advTm="239654"/>
    </mc:Choice>
    <mc:Fallback xmlns="">
      <p:transition spd="slow" advTm="23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ED6E18-1999-B643-823D-CAA81798250F}"/>
              </a:ext>
            </a:extLst>
          </p:cNvPr>
          <p:cNvSpPr>
            <a:spLocks noGrp="1"/>
          </p:cNvSpPr>
          <p:nvPr>
            <p:ph type="title"/>
          </p:nvPr>
        </p:nvSpPr>
        <p:spPr>
          <a:xfrm>
            <a:off x="646112" y="452718"/>
            <a:ext cx="4165580" cy="1400530"/>
          </a:xfrm>
        </p:spPr>
        <p:txBody>
          <a:bodyPr>
            <a:normAutofit/>
          </a:bodyPr>
          <a:lstStyle/>
          <a:p>
            <a:pPr>
              <a:lnSpc>
                <a:spcPct val="90000"/>
              </a:lnSpc>
            </a:pPr>
            <a:r>
              <a:rPr kumimoji="1" lang="zh-CN" altLang="en-US" sz="2900"/>
              <a:t>电子排布式</a:t>
            </a:r>
            <a:r>
              <a:rPr kumimoji="1" lang="en-US" altLang="zh-CN" sz="2900"/>
              <a:t>—electron</a:t>
            </a:r>
            <a:r>
              <a:rPr kumimoji="1" lang="zh-CN" altLang="en-US" sz="2900"/>
              <a:t> </a:t>
            </a:r>
            <a:r>
              <a:rPr kumimoji="1" lang="en-US" altLang="zh-CN" sz="2900"/>
              <a:t>configuration</a:t>
            </a:r>
            <a:endParaRPr kumimoji="1" lang="zh-CN" altLang="en-US" sz="2900"/>
          </a:p>
        </p:txBody>
      </p:sp>
      <p:sp>
        <p:nvSpPr>
          <p:cNvPr id="26" name="Freeform: Shape 25">
            <a:extLst>
              <a:ext uri="{FF2B5EF4-FFF2-40B4-BE49-F238E27FC236}">
                <a16:creationId xmlns:a16="http://schemas.microsoft.com/office/drawing/2014/main" id="{7D9681AB-65CF-47E9-9FA3-7B05D6349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8" name="Freeform 23">
            <a:extLst>
              <a:ext uri="{FF2B5EF4-FFF2-40B4-BE49-F238E27FC236}">
                <a16:creationId xmlns:a16="http://schemas.microsoft.com/office/drawing/2014/main" id="{8FCA736E-BDE3-4D4D-8D87-E9AE7925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9" name="图片 8" descr="图形用户界面, 应用程序&#10;&#10;描述已自动生成">
            <a:extLst>
              <a:ext uri="{FF2B5EF4-FFF2-40B4-BE49-F238E27FC236}">
                <a16:creationId xmlns:a16="http://schemas.microsoft.com/office/drawing/2014/main" id="{65748B72-2BAE-554C-9524-DCCAFDB49305}"/>
              </a:ext>
            </a:extLst>
          </p:cNvPr>
          <p:cNvPicPr>
            <a:picLocks noChangeAspect="1"/>
          </p:cNvPicPr>
          <p:nvPr/>
        </p:nvPicPr>
        <p:blipFill>
          <a:blip r:embed="rId5"/>
          <a:stretch>
            <a:fillRect/>
          </a:stretch>
        </p:blipFill>
        <p:spPr>
          <a:xfrm>
            <a:off x="5355064" y="3458"/>
            <a:ext cx="5449471" cy="1593969"/>
          </a:xfrm>
          <a:prstGeom prst="rect">
            <a:avLst/>
          </a:prstGeom>
          <a:effectLst/>
        </p:spPr>
      </p:pic>
      <p:sp>
        <p:nvSpPr>
          <p:cNvPr id="30" name="Rectangle 29">
            <a:extLst>
              <a:ext uri="{FF2B5EF4-FFF2-40B4-BE49-F238E27FC236}">
                <a16:creationId xmlns:a16="http://schemas.microsoft.com/office/drawing/2014/main" id="{129AA25D-1E7A-4074-BF68-D55A83B81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内容占位符 2">
            <a:extLst>
              <a:ext uri="{FF2B5EF4-FFF2-40B4-BE49-F238E27FC236}">
                <a16:creationId xmlns:a16="http://schemas.microsoft.com/office/drawing/2014/main" id="{6E700B4E-BEC5-6248-9A0E-542451F3B790}"/>
              </a:ext>
            </a:extLst>
          </p:cNvPr>
          <p:cNvSpPr>
            <a:spLocks noGrp="1"/>
          </p:cNvSpPr>
          <p:nvPr>
            <p:ph idx="1"/>
          </p:nvPr>
        </p:nvSpPr>
        <p:spPr>
          <a:xfrm>
            <a:off x="646112" y="1853248"/>
            <a:ext cx="4165146" cy="4195481"/>
          </a:xfrm>
        </p:spPr>
        <p:txBody>
          <a:bodyPr>
            <a:normAutofit lnSpcReduction="10000"/>
          </a:bodyPr>
          <a:lstStyle/>
          <a:p>
            <a:pPr>
              <a:lnSpc>
                <a:spcPct val="90000"/>
              </a:lnSpc>
            </a:pPr>
            <a:r>
              <a:rPr kumimoji="1" lang="zh-CN" altLang="en-US" dirty="0"/>
              <a:t>遵循构造原理，洪特规则和泡利不相容原理</a:t>
            </a:r>
            <a:endParaRPr kumimoji="1" lang="en-US" altLang="zh-CN" dirty="0"/>
          </a:p>
          <a:p>
            <a:pPr>
              <a:lnSpc>
                <a:spcPct val="90000"/>
              </a:lnSpc>
            </a:pPr>
            <a:r>
              <a:rPr kumimoji="1" lang="zh-CN" altLang="en-US" dirty="0"/>
              <a:t>构造原理（</a:t>
            </a:r>
            <a:r>
              <a:rPr kumimoji="1" lang="en-US" altLang="zh-CN" dirty="0"/>
              <a:t>Aufbau principle)—</a:t>
            </a:r>
            <a:r>
              <a:rPr kumimoji="1" lang="zh-CN" altLang="en-US" dirty="0"/>
              <a:t>电子依次排入各个轨道，以能量从低到高的高的顺序</a:t>
            </a:r>
            <a:endParaRPr kumimoji="1" lang="en-US" altLang="zh-CN" dirty="0"/>
          </a:p>
          <a:p>
            <a:pPr>
              <a:lnSpc>
                <a:spcPct val="90000"/>
              </a:lnSpc>
            </a:pPr>
            <a:r>
              <a:rPr kumimoji="1" lang="zh-CN" altLang="en-US" dirty="0"/>
              <a:t>洪特规则（</a:t>
            </a:r>
            <a:r>
              <a:rPr kumimoji="1" lang="en-US" altLang="zh-CN" dirty="0"/>
              <a:t>Hund’s rule</a:t>
            </a:r>
            <a:r>
              <a:rPr kumimoji="1" lang="zh-CN" altLang="en-US" dirty="0"/>
              <a:t>）</a:t>
            </a:r>
            <a:r>
              <a:rPr kumimoji="1" lang="en-US" altLang="zh-CN" dirty="0"/>
              <a:t>—</a:t>
            </a:r>
            <a:r>
              <a:rPr kumimoji="1" lang="zh-CN" altLang="en-US" dirty="0"/>
              <a:t>电子在能量相同的轨道上排布时，优先分布在不同的轨道上，且全满，半满，全空时比较稳定</a:t>
            </a:r>
            <a:endParaRPr kumimoji="1" lang="en-US" altLang="zh-CN" dirty="0"/>
          </a:p>
          <a:p>
            <a:pPr>
              <a:lnSpc>
                <a:spcPct val="90000"/>
              </a:lnSpc>
            </a:pPr>
            <a:r>
              <a:rPr kumimoji="1" lang="zh-CN" altLang="en-US" dirty="0"/>
              <a:t>电子排布图</a:t>
            </a:r>
            <a:r>
              <a:rPr kumimoji="1" lang="en-US" altLang="zh-CN" dirty="0"/>
              <a:t>—</a:t>
            </a:r>
            <a:r>
              <a:rPr kumimoji="1" lang="zh-CN" altLang="en-US" dirty="0"/>
              <a:t>由正方形组成，一个正方形代表一个轨道，最多填两个电子，同一能级的轨道将正方形连起来</a:t>
            </a:r>
            <a:endParaRPr kumimoji="1" lang="en-US" altLang="zh-CN" dirty="0"/>
          </a:p>
          <a:p>
            <a:pPr>
              <a:lnSpc>
                <a:spcPct val="90000"/>
              </a:lnSpc>
            </a:pPr>
            <a:endParaRPr kumimoji="1" lang="en-US" altLang="zh-CN" dirty="0"/>
          </a:p>
        </p:txBody>
      </p:sp>
      <p:pic>
        <p:nvPicPr>
          <p:cNvPr id="5" name="图片 4">
            <a:extLst>
              <a:ext uri="{FF2B5EF4-FFF2-40B4-BE49-F238E27FC236}">
                <a16:creationId xmlns:a16="http://schemas.microsoft.com/office/drawing/2014/main" id="{C5BA2032-6D6F-4544-96E4-DFEE030ED0A0}"/>
              </a:ext>
            </a:extLst>
          </p:cNvPr>
          <p:cNvPicPr>
            <a:picLocks noChangeAspect="1"/>
          </p:cNvPicPr>
          <p:nvPr/>
        </p:nvPicPr>
        <p:blipFill>
          <a:blip r:embed="rId6"/>
          <a:stretch>
            <a:fillRect/>
          </a:stretch>
        </p:blipFill>
        <p:spPr>
          <a:xfrm>
            <a:off x="6306124" y="1717743"/>
            <a:ext cx="4156819" cy="3845059"/>
          </a:xfrm>
          <a:prstGeom prst="rect">
            <a:avLst/>
          </a:prstGeom>
          <a:effectLst/>
        </p:spPr>
      </p:pic>
      <p:sp>
        <p:nvSpPr>
          <p:cNvPr id="13" name="文本框 12">
            <a:extLst>
              <a:ext uri="{FF2B5EF4-FFF2-40B4-BE49-F238E27FC236}">
                <a16:creationId xmlns:a16="http://schemas.microsoft.com/office/drawing/2014/main" id="{02427B63-17A9-494B-AFC3-15FA155683FA}"/>
              </a:ext>
            </a:extLst>
          </p:cNvPr>
          <p:cNvSpPr txBox="1"/>
          <p:nvPr/>
        </p:nvSpPr>
        <p:spPr>
          <a:xfrm>
            <a:off x="5829387" y="1263316"/>
            <a:ext cx="1172991" cy="369332"/>
          </a:xfrm>
          <a:prstGeom prst="rect">
            <a:avLst/>
          </a:prstGeom>
          <a:noFill/>
        </p:spPr>
        <p:txBody>
          <a:bodyPr wrap="square" rtlCol="0">
            <a:spAutoFit/>
          </a:bodyPr>
          <a:lstStyle/>
          <a:p>
            <a:r>
              <a:rPr kumimoji="1" lang="en-US" altLang="zh-CN" dirty="0"/>
              <a:t>K</a:t>
            </a:r>
            <a:r>
              <a:rPr kumimoji="1" lang="zh-CN" altLang="en-US" dirty="0">
                <a:solidFill>
                  <a:schemeClr val="bg1"/>
                </a:solidFill>
              </a:rPr>
              <a:t>空轨道</a:t>
            </a:r>
            <a:endParaRPr kumimoji="1" lang="zh-CN" altLang="en-US" dirty="0"/>
          </a:p>
        </p:txBody>
      </p:sp>
      <p:sp>
        <p:nvSpPr>
          <p:cNvPr id="17" name="文本框 16">
            <a:extLst>
              <a:ext uri="{FF2B5EF4-FFF2-40B4-BE49-F238E27FC236}">
                <a16:creationId xmlns:a16="http://schemas.microsoft.com/office/drawing/2014/main" id="{22E4D03C-5B49-124A-84D8-5B4E7D6FE0E6}"/>
              </a:ext>
            </a:extLst>
          </p:cNvPr>
          <p:cNvSpPr txBox="1"/>
          <p:nvPr/>
        </p:nvSpPr>
        <p:spPr>
          <a:xfrm>
            <a:off x="7409608" y="1271174"/>
            <a:ext cx="1340382" cy="369332"/>
          </a:xfrm>
          <a:prstGeom prst="rect">
            <a:avLst/>
          </a:prstGeom>
          <a:noFill/>
        </p:spPr>
        <p:txBody>
          <a:bodyPr wrap="square" rtlCol="0">
            <a:spAutoFit/>
          </a:bodyPr>
          <a:lstStyle/>
          <a:p>
            <a:r>
              <a:rPr kumimoji="1" lang="zh-CN" altLang="en-US" dirty="0">
                <a:solidFill>
                  <a:schemeClr val="bg1"/>
                </a:solidFill>
              </a:rPr>
              <a:t>未成对电子</a:t>
            </a:r>
          </a:p>
        </p:txBody>
      </p:sp>
      <p:sp>
        <p:nvSpPr>
          <p:cNvPr id="22" name="文本框 21">
            <a:extLst>
              <a:ext uri="{FF2B5EF4-FFF2-40B4-BE49-F238E27FC236}">
                <a16:creationId xmlns:a16="http://schemas.microsoft.com/office/drawing/2014/main" id="{1E24FF05-6F5D-4643-9962-D2E851A830F2}"/>
              </a:ext>
            </a:extLst>
          </p:cNvPr>
          <p:cNvSpPr txBox="1"/>
          <p:nvPr/>
        </p:nvSpPr>
        <p:spPr>
          <a:xfrm>
            <a:off x="9384631" y="1263316"/>
            <a:ext cx="1172991" cy="369332"/>
          </a:xfrm>
          <a:prstGeom prst="rect">
            <a:avLst/>
          </a:prstGeom>
          <a:noFill/>
        </p:spPr>
        <p:txBody>
          <a:bodyPr wrap="square" rtlCol="0">
            <a:spAutoFit/>
          </a:bodyPr>
          <a:lstStyle/>
          <a:p>
            <a:r>
              <a:rPr kumimoji="1" lang="zh-CN" altLang="en-US" dirty="0">
                <a:solidFill>
                  <a:schemeClr val="bg1"/>
                </a:solidFill>
              </a:rPr>
              <a:t>成对电子</a:t>
            </a:r>
          </a:p>
        </p:txBody>
      </p:sp>
      <p:pic>
        <p:nvPicPr>
          <p:cNvPr id="24" name="图片 23" descr="墙上的钟表&#10;&#10;低可信度描述已自动生成">
            <a:extLst>
              <a:ext uri="{FF2B5EF4-FFF2-40B4-BE49-F238E27FC236}">
                <a16:creationId xmlns:a16="http://schemas.microsoft.com/office/drawing/2014/main" id="{7A7384F4-BBA1-A842-B680-9232E56A25F4}"/>
              </a:ext>
            </a:extLst>
          </p:cNvPr>
          <p:cNvPicPr>
            <a:picLocks noChangeAspect="1"/>
          </p:cNvPicPr>
          <p:nvPr/>
        </p:nvPicPr>
        <p:blipFill rotWithShape="1">
          <a:blip r:embed="rId7"/>
          <a:srcRect l="660" t="9634" r="-660" b="19500"/>
          <a:stretch/>
        </p:blipFill>
        <p:spPr>
          <a:xfrm>
            <a:off x="6096000" y="5562802"/>
            <a:ext cx="4851400" cy="1143000"/>
          </a:xfrm>
          <a:prstGeom prst="rect">
            <a:avLst/>
          </a:prstGeom>
        </p:spPr>
      </p:pic>
      <p:pic>
        <p:nvPicPr>
          <p:cNvPr id="4" name="音频 3">
            <a:hlinkClick r:id="" action="ppaction://media"/>
            <a:extLst>
              <a:ext uri="{FF2B5EF4-FFF2-40B4-BE49-F238E27FC236}">
                <a16:creationId xmlns:a16="http://schemas.microsoft.com/office/drawing/2014/main" id="{3CB0FD41-18BC-944B-86BF-E35E6316EE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09366349"/>
      </p:ext>
    </p:extLst>
  </p:cSld>
  <p:clrMapOvr>
    <a:masterClrMapping/>
  </p:clrMapOvr>
  <mc:AlternateContent xmlns:mc="http://schemas.openxmlformats.org/markup-compatibility/2006" xmlns:p14="http://schemas.microsoft.com/office/powerpoint/2010/main">
    <mc:Choice Requires="p14">
      <p:transition spd="slow" p14:dur="2000" advTm="488798"/>
    </mc:Choice>
    <mc:Fallback xmlns="">
      <p:transition spd="slow" advTm="488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D8D7D1-B50D-9B4C-AA66-12F375BFD6C6}"/>
              </a:ext>
            </a:extLst>
          </p:cNvPr>
          <p:cNvSpPr>
            <a:spLocks noGrp="1"/>
          </p:cNvSpPr>
          <p:nvPr>
            <p:ph type="title"/>
          </p:nvPr>
        </p:nvSpPr>
        <p:spPr>
          <a:xfrm>
            <a:off x="646112" y="452718"/>
            <a:ext cx="4165580" cy="1400530"/>
          </a:xfrm>
        </p:spPr>
        <p:txBody>
          <a:bodyPr>
            <a:normAutofit/>
          </a:bodyPr>
          <a:lstStyle/>
          <a:p>
            <a:pPr>
              <a:lnSpc>
                <a:spcPct val="90000"/>
              </a:lnSpc>
            </a:pPr>
            <a:r>
              <a:rPr kumimoji="1" lang="zh-CN" altLang="en-US" sz="2900"/>
              <a:t>电子排布式</a:t>
            </a:r>
            <a:r>
              <a:rPr kumimoji="1" lang="en-US" altLang="zh-CN" sz="2900"/>
              <a:t>—electron</a:t>
            </a:r>
            <a:r>
              <a:rPr kumimoji="1" lang="zh-CN" altLang="en-US" sz="2900"/>
              <a:t> </a:t>
            </a:r>
            <a:r>
              <a:rPr kumimoji="1" lang="en-US" altLang="zh-CN" sz="2900"/>
              <a:t>configuration</a:t>
            </a:r>
            <a:endParaRPr kumimoji="1" lang="zh-CN" altLang="en-US" sz="2900"/>
          </a:p>
        </p:txBody>
      </p:sp>
      <p:sp>
        <p:nvSpPr>
          <p:cNvPr id="27" name="Freeform: Shape 20">
            <a:extLst>
              <a:ext uri="{FF2B5EF4-FFF2-40B4-BE49-F238E27FC236}">
                <a16:creationId xmlns:a16="http://schemas.microsoft.com/office/drawing/2014/main" id="{7D9681AB-65CF-47E9-9FA3-7B05D6349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28" name="Freeform 23">
            <a:extLst>
              <a:ext uri="{FF2B5EF4-FFF2-40B4-BE49-F238E27FC236}">
                <a16:creationId xmlns:a16="http://schemas.microsoft.com/office/drawing/2014/main" id="{8FCA736E-BDE3-4D4D-8D87-E9AE7925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9" name="Rectangle 24">
            <a:extLst>
              <a:ext uri="{FF2B5EF4-FFF2-40B4-BE49-F238E27FC236}">
                <a16:creationId xmlns:a16="http://schemas.microsoft.com/office/drawing/2014/main" id="{129AA25D-1E7A-4074-BF68-D55A83B81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图片 4" descr="电脑屏幕的照片&#10;&#10;中度可信度描述已自动生成">
            <a:extLst>
              <a:ext uri="{FF2B5EF4-FFF2-40B4-BE49-F238E27FC236}">
                <a16:creationId xmlns:a16="http://schemas.microsoft.com/office/drawing/2014/main" id="{84C614C2-6ECE-BB47-B018-7A84AC6A6477}"/>
              </a:ext>
            </a:extLst>
          </p:cNvPr>
          <p:cNvPicPr>
            <a:picLocks noChangeAspect="1"/>
          </p:cNvPicPr>
          <p:nvPr/>
        </p:nvPicPr>
        <p:blipFill>
          <a:blip r:embed="rId6"/>
          <a:stretch>
            <a:fillRect/>
          </a:stretch>
        </p:blipFill>
        <p:spPr>
          <a:xfrm>
            <a:off x="5582648" y="3908"/>
            <a:ext cx="6242548" cy="4713124"/>
          </a:xfrm>
          <a:prstGeom prst="rect">
            <a:avLst/>
          </a:prstGeom>
          <a:effectLst/>
        </p:spPr>
      </p:pic>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4D16F6B4-BB65-7C43-A5AB-E810C90B6683}"/>
                  </a:ext>
                </a:extLst>
              </p:cNvPr>
              <p:cNvSpPr>
                <a:spLocks noGrp="1"/>
              </p:cNvSpPr>
              <p:nvPr>
                <p:ph idx="1"/>
              </p:nvPr>
            </p:nvSpPr>
            <p:spPr>
              <a:xfrm>
                <a:off x="646113" y="2052918"/>
                <a:ext cx="4165146" cy="4195481"/>
              </a:xfrm>
            </p:spPr>
            <p:txBody>
              <a:bodyPr>
                <a:normAutofit/>
              </a:bodyPr>
              <a:lstStyle/>
              <a:p>
                <a:pPr>
                  <a:lnSpc>
                    <a:spcPct val="90000"/>
                  </a:lnSpc>
                </a:pPr>
                <a:r>
                  <a:rPr kumimoji="1" lang="zh-CN" altLang="en-US" sz="1700"/>
                  <a:t>书写规则</a:t>
                </a:r>
                <a:r>
                  <a:rPr kumimoji="1" lang="en-US" altLang="zh-CN" sz="1700"/>
                  <a:t>—</a:t>
                </a:r>
                <a:r>
                  <a:rPr kumimoji="1" lang="zh-CN" altLang="en-US" sz="1700"/>
                  <a:t>将占有电子的能级全部连起来：</a:t>
                </a:r>
                <a14:m>
                  <m:oMath xmlns:m="http://schemas.openxmlformats.org/officeDocument/2006/math">
                    <m:r>
                      <m:rPr>
                        <m:sty m:val="p"/>
                      </m:rPr>
                      <a:rPr kumimoji="1" lang="en-US" altLang="zh-CN" sz="1700" i="1">
                        <a:latin typeface="Cambria Math" panose="02040503050406030204" pitchFamily="18" charset="0"/>
                      </a:rPr>
                      <m:t>n</m:t>
                    </m:r>
                    <m:sSup>
                      <m:sSupPr>
                        <m:ctrlPr>
                          <a:rPr kumimoji="1" lang="en-US" altLang="zh-CN" sz="1700" i="1">
                            <a:latin typeface="Cambria Math" panose="02040503050406030204" pitchFamily="18" charset="0"/>
                          </a:rPr>
                        </m:ctrlPr>
                      </m:sSupPr>
                      <m:e>
                        <m:r>
                          <m:rPr>
                            <m:sty m:val="p"/>
                          </m:rPr>
                          <a:rPr kumimoji="1" lang="en-US" altLang="zh-CN" sz="1700" i="1">
                            <a:latin typeface="Cambria Math" panose="02040503050406030204" pitchFamily="18" charset="0"/>
                          </a:rPr>
                          <m:t>l</m:t>
                        </m:r>
                      </m:e>
                      <m:sup>
                        <m:r>
                          <m:rPr>
                            <m:sty m:val="p"/>
                          </m:rPr>
                          <a:rPr kumimoji="1" lang="en-US" altLang="zh-CN" sz="1700" i="1">
                            <a:latin typeface="Cambria Math" panose="02040503050406030204" pitchFamily="18" charset="0"/>
                          </a:rPr>
                          <m:t>x</m:t>
                        </m:r>
                      </m:sup>
                    </m:sSup>
                  </m:oMath>
                </a14:m>
                <a:r>
                  <a:rPr kumimoji="1" lang="zh-CN" altLang="en-US" sz="1700"/>
                  <a:t>，</a:t>
                </a:r>
                <a:r>
                  <a:rPr kumimoji="1" lang="en-US" altLang="zh-CN" sz="1700"/>
                  <a:t>n</a:t>
                </a:r>
                <a:r>
                  <a:rPr kumimoji="1" lang="zh-CN" altLang="en-US" sz="1700"/>
                  <a:t>为电子层的数字（</a:t>
                </a:r>
                <a:r>
                  <a:rPr kumimoji="1" lang="en-US" altLang="zh-CN" sz="1700"/>
                  <a:t>1</a:t>
                </a:r>
                <a:r>
                  <a:rPr kumimoji="1" lang="zh-CN" altLang="en-US" sz="1700"/>
                  <a:t>，</a:t>
                </a:r>
                <a:r>
                  <a:rPr kumimoji="1" lang="en-US" altLang="zh-CN" sz="1700"/>
                  <a:t>2</a:t>
                </a:r>
                <a:r>
                  <a:rPr kumimoji="1" lang="zh-CN" altLang="en-US" sz="1700"/>
                  <a:t>，</a:t>
                </a:r>
                <a:r>
                  <a:rPr kumimoji="1" lang="en-US" altLang="zh-CN" sz="1700"/>
                  <a:t>3</a:t>
                </a:r>
                <a:r>
                  <a:rPr kumimoji="1" lang="zh-CN" altLang="en-US" sz="1700"/>
                  <a:t>，</a:t>
                </a:r>
                <a:r>
                  <a:rPr kumimoji="1" lang="en-US" altLang="zh-CN" sz="1700"/>
                  <a:t>4</a:t>
                </a:r>
                <a:r>
                  <a:rPr kumimoji="1" lang="zh-CN" altLang="en-US" sz="1700"/>
                  <a:t>，</a:t>
                </a:r>
                <a:r>
                  <a:rPr kumimoji="1" lang="en-US" altLang="zh-CN" sz="1700"/>
                  <a:t>5</a:t>
                </a:r>
                <a:r>
                  <a:rPr kumimoji="1" lang="zh-CN" altLang="en-US" sz="1700"/>
                  <a:t>）</a:t>
                </a:r>
                <a:r>
                  <a:rPr kumimoji="1" lang="en-US" altLang="zh-CN" sz="1700"/>
                  <a:t>;l</a:t>
                </a:r>
                <a:r>
                  <a:rPr kumimoji="1" lang="zh-CN" altLang="en-US" sz="1700"/>
                  <a:t>为能级符号（</a:t>
                </a:r>
                <a:r>
                  <a:rPr kumimoji="1" lang="en-US" altLang="zh-CN" sz="1700"/>
                  <a:t>s, d, p, f</a:t>
                </a:r>
                <a:r>
                  <a:rPr kumimoji="1" lang="zh-CN" altLang="en-US" sz="1700"/>
                  <a:t>）</a:t>
                </a:r>
                <a:r>
                  <a:rPr kumimoji="1" lang="en-US" altLang="zh-CN" sz="1700"/>
                  <a:t>;x</a:t>
                </a:r>
                <a:r>
                  <a:rPr kumimoji="1" lang="zh-CN" altLang="en-US" sz="1700"/>
                  <a:t>为该能级占有电子的数字</a:t>
                </a:r>
                <a:endParaRPr kumimoji="1" lang="en-US" altLang="zh-CN" sz="1700"/>
              </a:p>
              <a:p>
                <a:pPr>
                  <a:lnSpc>
                    <a:spcPct val="90000"/>
                  </a:lnSpc>
                </a:pPr>
                <a:r>
                  <a:rPr kumimoji="1" lang="en-US" altLang="zh-CN" sz="1700"/>
                  <a:t>E.g.</a:t>
                </a:r>
                <a:r>
                  <a:rPr kumimoji="1" lang="zh-CN" altLang="en-US" sz="1700"/>
                  <a:t> 碳的电子排布式为：</a:t>
                </a:r>
                <a:r>
                  <a:rPr kumimoji="1" lang="en" altLang="zh-CN" sz="1700"/>
                  <a:t>1s²2s²2p²</a:t>
                </a:r>
              </a:p>
              <a:p>
                <a:pPr>
                  <a:lnSpc>
                    <a:spcPct val="90000"/>
                  </a:lnSpc>
                </a:pPr>
                <a:r>
                  <a:rPr kumimoji="1" lang="zh-CN" altLang="en-US" sz="1700"/>
                  <a:t>缩写</a:t>
                </a:r>
                <a:r>
                  <a:rPr kumimoji="1" lang="en-US" altLang="zh-CN" sz="1700"/>
                  <a:t>—</a:t>
                </a:r>
                <a:r>
                  <a:rPr kumimoji="1" lang="zh-CN" altLang="en-US" sz="1700"/>
                  <a:t>将原子内部稳定的相当于稀有气体的那一部分用稀有元素表示，加上剩下的电子排布式</a:t>
                </a:r>
                <a:endParaRPr kumimoji="1" lang="en-US" altLang="zh-CN" sz="1700"/>
              </a:p>
              <a:p>
                <a:pPr>
                  <a:lnSpc>
                    <a:spcPct val="90000"/>
                  </a:lnSpc>
                </a:pPr>
                <a:r>
                  <a:rPr kumimoji="1" lang="en-US" altLang="zh-CN" sz="1700"/>
                  <a:t>E.g.</a:t>
                </a:r>
                <a:r>
                  <a:rPr kumimoji="1" lang="zh-CN" altLang="en-US" sz="1700"/>
                  <a:t> 钠的电子排布式是</a:t>
                </a:r>
                <a:r>
                  <a:rPr kumimoji="1" lang="en" altLang="zh-CN" sz="1700"/>
                  <a:t>1s²2s²2</a:t>
                </a:r>
                <a14:m>
                  <m:oMath xmlns:m="http://schemas.openxmlformats.org/officeDocument/2006/math">
                    <m:sSup>
                      <m:sSupPr>
                        <m:ctrlPr>
                          <a:rPr kumimoji="1" lang="en" altLang="zh-CN" sz="1700" i="1">
                            <a:latin typeface="Cambria Math" panose="02040503050406030204" pitchFamily="18" charset="0"/>
                          </a:rPr>
                        </m:ctrlPr>
                      </m:sSupPr>
                      <m:e>
                        <m:r>
                          <a:rPr kumimoji="1" lang="en-US" altLang="zh-CN" sz="1700" b="0" i="1">
                            <a:latin typeface="Cambria Math" panose="02040503050406030204" pitchFamily="18" charset="0"/>
                          </a:rPr>
                          <m:t>𝑝</m:t>
                        </m:r>
                      </m:e>
                      <m:sup>
                        <m:r>
                          <a:rPr kumimoji="1" lang="en-US" altLang="zh-CN" sz="1700" b="0" i="1">
                            <a:latin typeface="Cambria Math" panose="02040503050406030204" pitchFamily="18" charset="0"/>
                          </a:rPr>
                          <m:t>6</m:t>
                        </m:r>
                      </m:sup>
                    </m:sSup>
                    <m:r>
                      <a:rPr kumimoji="1" lang="en-US" altLang="zh-CN" sz="1700" b="0" i="1">
                        <a:latin typeface="Cambria Math" panose="02040503050406030204" pitchFamily="18" charset="0"/>
                      </a:rPr>
                      <m:t>3</m:t>
                    </m:r>
                    <m:sSup>
                      <m:sSupPr>
                        <m:ctrlPr>
                          <a:rPr kumimoji="1" lang="en-US" altLang="zh-CN" sz="1700" b="0" i="1">
                            <a:latin typeface="Cambria Math" panose="02040503050406030204" pitchFamily="18" charset="0"/>
                          </a:rPr>
                        </m:ctrlPr>
                      </m:sSupPr>
                      <m:e>
                        <m:r>
                          <a:rPr kumimoji="1" lang="en-US" altLang="zh-CN" sz="1700" b="0" i="1">
                            <a:latin typeface="Cambria Math" panose="02040503050406030204" pitchFamily="18" charset="0"/>
                          </a:rPr>
                          <m:t>𝑠</m:t>
                        </m:r>
                      </m:e>
                      <m:sup>
                        <m:r>
                          <a:rPr kumimoji="1" lang="en-US" altLang="zh-CN" sz="1700" b="0" i="1">
                            <a:latin typeface="Cambria Math" panose="02040503050406030204" pitchFamily="18" charset="0"/>
                          </a:rPr>
                          <m:t>1</m:t>
                        </m:r>
                      </m:sup>
                    </m:sSup>
                  </m:oMath>
                </a14:m>
                <a:r>
                  <a:rPr kumimoji="1" lang="en" altLang="zh-CN" sz="1700"/>
                  <a:t>, 1s²2s²2</a:t>
                </a:r>
                <a14:m>
                  <m:oMath xmlns:m="http://schemas.openxmlformats.org/officeDocument/2006/math">
                    <m:sSup>
                      <m:sSupPr>
                        <m:ctrlPr>
                          <a:rPr kumimoji="1" lang="en" altLang="zh-CN" sz="1700" i="1">
                            <a:latin typeface="Cambria Math" panose="02040503050406030204" pitchFamily="18" charset="0"/>
                          </a:rPr>
                        </m:ctrlPr>
                      </m:sSupPr>
                      <m:e>
                        <m:r>
                          <a:rPr kumimoji="1" lang="en-US" altLang="zh-CN" sz="1700" i="1">
                            <a:latin typeface="Cambria Math" panose="02040503050406030204" pitchFamily="18" charset="0"/>
                          </a:rPr>
                          <m:t>𝑝</m:t>
                        </m:r>
                      </m:e>
                      <m:sup>
                        <m:r>
                          <a:rPr kumimoji="1" lang="en-US" altLang="zh-CN" sz="1700" i="1">
                            <a:latin typeface="Cambria Math" panose="02040503050406030204" pitchFamily="18" charset="0"/>
                          </a:rPr>
                          <m:t>6</m:t>
                        </m:r>
                      </m:sup>
                    </m:sSup>
                    <m:r>
                      <a:rPr kumimoji="1" lang="zh-CN" altLang="en" sz="1700" i="1">
                        <a:latin typeface="Cambria Math" panose="02040503050406030204" pitchFamily="18" charset="0"/>
                      </a:rPr>
                      <m:t>是</m:t>
                    </m:r>
                  </m:oMath>
                </a14:m>
                <a:r>
                  <a:rPr kumimoji="1" lang="en-US" altLang="zh-CN" sz="1700"/>
                  <a:t>Ne</a:t>
                </a:r>
                <a:r>
                  <a:rPr kumimoji="1" lang="zh-CN" altLang="en-US" sz="1700"/>
                  <a:t>的电子排布式，因此简写为</a:t>
                </a:r>
                <a:r>
                  <a:rPr kumimoji="1" lang="en-US" altLang="zh-CN" sz="1700"/>
                  <a:t>【Ne] </a:t>
                </a:r>
                <a14:m>
                  <m:oMath xmlns:m="http://schemas.openxmlformats.org/officeDocument/2006/math">
                    <m:r>
                      <a:rPr kumimoji="1" lang="en-US" altLang="zh-CN" sz="1700" i="1">
                        <a:latin typeface="Cambria Math" panose="02040503050406030204" pitchFamily="18" charset="0"/>
                      </a:rPr>
                      <m:t>3</m:t>
                    </m:r>
                    <m:sSup>
                      <m:sSupPr>
                        <m:ctrlPr>
                          <a:rPr kumimoji="1" lang="en-US" altLang="zh-CN" sz="1700" i="1">
                            <a:latin typeface="Cambria Math" panose="02040503050406030204" pitchFamily="18" charset="0"/>
                          </a:rPr>
                        </m:ctrlPr>
                      </m:sSupPr>
                      <m:e>
                        <m:r>
                          <a:rPr kumimoji="1" lang="en-US" altLang="zh-CN" sz="1700" i="1">
                            <a:latin typeface="Cambria Math" panose="02040503050406030204" pitchFamily="18" charset="0"/>
                          </a:rPr>
                          <m:t>𝑠</m:t>
                        </m:r>
                      </m:e>
                      <m:sup>
                        <m:r>
                          <a:rPr kumimoji="1" lang="en-US" altLang="zh-CN" sz="1700" i="1">
                            <a:latin typeface="Cambria Math" panose="02040503050406030204" pitchFamily="18" charset="0"/>
                          </a:rPr>
                          <m:t>1</m:t>
                        </m:r>
                      </m:sup>
                    </m:sSup>
                  </m:oMath>
                </a14:m>
                <a:r>
                  <a:rPr kumimoji="1" lang="zh-CN" altLang="en-US" sz="1700"/>
                  <a:t>、</a:t>
                </a:r>
                <a:endParaRPr kumimoji="1" lang="en" altLang="zh-CN" sz="1700"/>
              </a:p>
              <a:p>
                <a:pPr>
                  <a:lnSpc>
                    <a:spcPct val="90000"/>
                  </a:lnSpc>
                </a:pPr>
                <a:r>
                  <a:rPr kumimoji="1" lang="zh-CN" altLang="en" sz="1700"/>
                  <a:t>价电子</a:t>
                </a:r>
                <a:r>
                  <a:rPr kumimoji="1" lang="zh-CN" altLang="en-US" sz="1700"/>
                  <a:t>（</a:t>
                </a:r>
                <a:r>
                  <a:rPr kumimoji="1" lang="en-US" altLang="zh-CN" sz="1700"/>
                  <a:t>valence</a:t>
                </a:r>
                <a:r>
                  <a:rPr kumimoji="1" lang="zh-CN" altLang="en-US" sz="1700"/>
                  <a:t> </a:t>
                </a:r>
                <a:r>
                  <a:rPr kumimoji="1" lang="en-US" altLang="zh-CN" sz="1700"/>
                  <a:t>electron</a:t>
                </a:r>
                <a:r>
                  <a:rPr kumimoji="1" lang="zh-CN" altLang="en-US" sz="1700"/>
                  <a:t>）</a:t>
                </a:r>
                <a:r>
                  <a:rPr kumimoji="1" lang="en-US" altLang="zh-CN" sz="1700"/>
                  <a:t>—</a:t>
                </a:r>
                <a:r>
                  <a:rPr kumimoji="1" lang="zh-CN" altLang="en-US" sz="1700"/>
                  <a:t>最外层和其他原子相互作用形成化学键的电子。过渡金属的价电子有次外层的</a:t>
                </a:r>
                <a:r>
                  <a:rPr kumimoji="1" lang="en-US" altLang="zh-CN" sz="1700"/>
                  <a:t>d</a:t>
                </a:r>
                <a:r>
                  <a:rPr kumimoji="1" lang="zh-CN" altLang="en-US" sz="1700"/>
                  <a:t>轨道电子</a:t>
                </a:r>
                <a:endParaRPr kumimoji="1" lang="en" altLang="zh-CN" sz="1700"/>
              </a:p>
            </p:txBody>
          </p:sp>
        </mc:Choice>
        <mc:Fallback xmlns="">
          <p:sp>
            <p:nvSpPr>
              <p:cNvPr id="3" name="内容占位符 2">
                <a:extLst>
                  <a:ext uri="{FF2B5EF4-FFF2-40B4-BE49-F238E27FC236}">
                    <a16:creationId xmlns:a16="http://schemas.microsoft.com/office/drawing/2014/main" id="{4D16F6B4-BB65-7C43-A5AB-E810C90B6683}"/>
                  </a:ext>
                </a:extLst>
              </p:cNvPr>
              <p:cNvSpPr>
                <a:spLocks noGrp="1" noRot="1" noChangeAspect="1" noMove="1" noResize="1" noEditPoints="1" noAdjustHandles="1" noChangeArrowheads="1" noChangeShapeType="1" noTextEdit="1"/>
              </p:cNvSpPr>
              <p:nvPr>
                <p:ph idx="1"/>
              </p:nvPr>
            </p:nvSpPr>
            <p:spPr>
              <a:xfrm>
                <a:off x="646113" y="2052918"/>
                <a:ext cx="4165146" cy="4195481"/>
              </a:xfrm>
              <a:blipFill>
                <a:blip r:embed="rId7"/>
                <a:stretch>
                  <a:fillRect t="-1506" r="-6079"/>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F8ED56B6-6EF8-B346-9B4B-FC71B071A134}"/>
              </a:ext>
            </a:extLst>
          </p:cNvPr>
          <p:cNvPicPr>
            <a:picLocks noChangeAspect="1"/>
          </p:cNvPicPr>
          <p:nvPr/>
        </p:nvPicPr>
        <p:blipFill>
          <a:blip r:embed="rId8"/>
          <a:stretch>
            <a:fillRect/>
          </a:stretch>
        </p:blipFill>
        <p:spPr>
          <a:xfrm>
            <a:off x="6441870" y="4717032"/>
            <a:ext cx="2228741" cy="2013240"/>
          </a:xfrm>
          <a:prstGeom prst="rect">
            <a:avLst/>
          </a:prstGeom>
          <a:effectLst/>
        </p:spPr>
      </p:pic>
      <p:sp>
        <p:nvSpPr>
          <p:cNvPr id="7" name="文本框 6">
            <a:extLst>
              <a:ext uri="{FF2B5EF4-FFF2-40B4-BE49-F238E27FC236}">
                <a16:creationId xmlns:a16="http://schemas.microsoft.com/office/drawing/2014/main" id="{894BDBFE-8933-404B-987E-61F700E043B7}"/>
              </a:ext>
            </a:extLst>
          </p:cNvPr>
          <p:cNvSpPr txBox="1"/>
          <p:nvPr/>
        </p:nvSpPr>
        <p:spPr>
          <a:xfrm>
            <a:off x="8960598" y="5614471"/>
            <a:ext cx="2574611" cy="369332"/>
          </a:xfrm>
          <a:prstGeom prst="rect">
            <a:avLst/>
          </a:prstGeom>
          <a:noFill/>
        </p:spPr>
        <p:txBody>
          <a:bodyPr wrap="square" rtlCol="0">
            <a:spAutoFit/>
          </a:bodyPr>
          <a:lstStyle/>
          <a:p>
            <a:pPr algn="ctr"/>
            <a:r>
              <a:rPr kumimoji="1" lang="zh-CN" altLang="en-US" dirty="0">
                <a:solidFill>
                  <a:schemeClr val="bg1"/>
                </a:solidFill>
              </a:rPr>
              <a:t>骑士的剑</a:t>
            </a:r>
            <a:r>
              <a:rPr kumimoji="1" lang="en-US" altLang="zh-CN" dirty="0">
                <a:solidFill>
                  <a:schemeClr val="bg1"/>
                </a:solidFill>
              </a:rPr>
              <a:t>——</a:t>
            </a:r>
            <a:r>
              <a:rPr kumimoji="1" lang="zh-CN" altLang="en-US" dirty="0">
                <a:solidFill>
                  <a:schemeClr val="bg1"/>
                </a:solidFill>
              </a:rPr>
              <a:t>价电子</a:t>
            </a:r>
          </a:p>
        </p:txBody>
      </p:sp>
      <p:pic>
        <p:nvPicPr>
          <p:cNvPr id="8" name="音频 7">
            <a:hlinkClick r:id="" action="ppaction://media"/>
            <a:extLst>
              <a:ext uri="{FF2B5EF4-FFF2-40B4-BE49-F238E27FC236}">
                <a16:creationId xmlns:a16="http://schemas.microsoft.com/office/drawing/2014/main" id="{B6883EC6-5852-E54E-8EE7-EC9AF00BF8F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974089744"/>
      </p:ext>
    </p:extLst>
  </p:cSld>
  <p:clrMapOvr>
    <a:masterClrMapping/>
  </p:clrMapOvr>
  <mc:AlternateContent xmlns:mc="http://schemas.openxmlformats.org/markup-compatibility/2006" xmlns:p14="http://schemas.microsoft.com/office/powerpoint/2010/main">
    <mc:Choice Requires="p14">
      <p:transition spd="slow" p14:dur="2000" advTm="327517"/>
    </mc:Choice>
    <mc:Fallback xmlns="">
      <p:transition spd="slow" advTm="32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F9B3F6BD-45DD-3E48-8E94-A188A25FF385}"/>
              </a:ext>
            </a:extLst>
          </p:cNvPr>
          <p:cNvSpPr>
            <a:spLocks noGrp="1"/>
          </p:cNvSpPr>
          <p:nvPr>
            <p:ph type="title"/>
          </p:nvPr>
        </p:nvSpPr>
        <p:spPr>
          <a:xfrm>
            <a:off x="634785" y="571500"/>
            <a:ext cx="3108626" cy="1444752"/>
          </a:xfrm>
        </p:spPr>
        <p:txBody>
          <a:bodyPr anchor="b">
            <a:noAutofit/>
          </a:bodyPr>
          <a:lstStyle/>
          <a:p>
            <a:r>
              <a:rPr kumimoji="1" lang="zh-CN" altLang="en-US" sz="3600" dirty="0">
                <a:solidFill>
                  <a:srgbClr val="EBEBEB"/>
                </a:solidFill>
              </a:rPr>
              <a:t>元素周期表</a:t>
            </a:r>
            <a:r>
              <a:rPr kumimoji="1" lang="en-US" altLang="zh-CN" sz="3600" dirty="0">
                <a:solidFill>
                  <a:srgbClr val="EBEBEB"/>
                </a:solidFill>
              </a:rPr>
              <a:t>—periodic</a:t>
            </a:r>
            <a:r>
              <a:rPr kumimoji="1" lang="zh-CN" altLang="en-US" sz="3600" dirty="0">
                <a:solidFill>
                  <a:srgbClr val="EBEBEB"/>
                </a:solidFill>
              </a:rPr>
              <a:t> </a:t>
            </a:r>
            <a:r>
              <a:rPr kumimoji="1" lang="en-US" altLang="zh-CN" sz="3600" dirty="0">
                <a:solidFill>
                  <a:srgbClr val="EBEBEB"/>
                </a:solidFill>
              </a:rPr>
              <a:t>table</a:t>
            </a:r>
            <a:endParaRPr kumimoji="1" lang="zh-CN" altLang="en-US" sz="3600" dirty="0">
              <a:solidFill>
                <a:srgbClr val="EBEBEB"/>
              </a:solidFill>
            </a:endParaRPr>
          </a:p>
        </p:txBody>
      </p:sp>
      <p:sp>
        <p:nvSpPr>
          <p:cNvPr id="14"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6" name="Freeform: Shape 15">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18" name="Rectangle 17">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31061942-24FE-4E89-969A-5EA479F31BE8}"/>
              </a:ext>
            </a:extLst>
          </p:cNvPr>
          <p:cNvSpPr>
            <a:spLocks noGrp="1"/>
          </p:cNvSpPr>
          <p:nvPr>
            <p:ph idx="1"/>
          </p:nvPr>
        </p:nvSpPr>
        <p:spPr>
          <a:xfrm>
            <a:off x="635354" y="2403096"/>
            <a:ext cx="3108057" cy="2947415"/>
          </a:xfrm>
        </p:spPr>
        <p:txBody>
          <a:bodyPr>
            <a:noAutofit/>
          </a:bodyPr>
          <a:lstStyle/>
          <a:p>
            <a:r>
              <a:rPr lang="zh-CN" altLang="en-US" dirty="0">
                <a:solidFill>
                  <a:srgbClr val="FFFFFF"/>
                </a:solidFill>
                <a:latin typeface="+mn-lt"/>
              </a:rPr>
              <a:t>列为族</a:t>
            </a:r>
            <a:r>
              <a:rPr lang="en-US" altLang="zh-CN" dirty="0">
                <a:solidFill>
                  <a:srgbClr val="FFFFFF"/>
                </a:solidFill>
                <a:latin typeface="+mn-lt"/>
              </a:rPr>
              <a:t>, </a:t>
            </a:r>
            <a:r>
              <a:rPr lang="zh-CN" altLang="en-US" dirty="0">
                <a:solidFill>
                  <a:srgbClr val="FFFFFF"/>
                </a:solidFill>
                <a:latin typeface="+mn-lt"/>
              </a:rPr>
              <a:t>排为周期</a:t>
            </a:r>
            <a:endParaRPr lang="en-US" altLang="zh-CN" dirty="0">
              <a:solidFill>
                <a:srgbClr val="FFFFFF"/>
              </a:solidFill>
              <a:latin typeface="+mn-lt"/>
            </a:endParaRPr>
          </a:p>
          <a:p>
            <a:r>
              <a:rPr lang="zh-CN" altLang="en-US" dirty="0">
                <a:solidFill>
                  <a:srgbClr val="FFFFFF"/>
                </a:solidFill>
                <a:latin typeface="+mn-lt"/>
              </a:rPr>
              <a:t>同族的元素化学性质接近</a:t>
            </a:r>
            <a:r>
              <a:rPr lang="en-US" altLang="zh-CN" dirty="0">
                <a:solidFill>
                  <a:srgbClr val="FFFFFF"/>
                </a:solidFill>
                <a:latin typeface="+mn-lt"/>
              </a:rPr>
              <a:t>—</a:t>
            </a:r>
            <a:r>
              <a:rPr lang="zh-CN" altLang="en-US" dirty="0">
                <a:solidFill>
                  <a:srgbClr val="FFFFFF"/>
                </a:solidFill>
                <a:latin typeface="+mn-lt"/>
              </a:rPr>
              <a:t>最外层电子相同</a:t>
            </a:r>
            <a:endParaRPr lang="en-US" altLang="zh-CN" dirty="0">
              <a:solidFill>
                <a:srgbClr val="FFFFFF"/>
              </a:solidFill>
              <a:latin typeface="+mn-lt"/>
            </a:endParaRPr>
          </a:p>
          <a:p>
            <a:r>
              <a:rPr lang="zh-CN" altLang="en-US" dirty="0">
                <a:solidFill>
                  <a:srgbClr val="FFFFFF"/>
                </a:solidFill>
                <a:latin typeface="+mn-lt"/>
              </a:rPr>
              <a:t>除过渡金属以外的元素同为主族，用</a:t>
            </a:r>
            <a:r>
              <a:rPr lang="en-US" altLang="zh-CN" dirty="0">
                <a:solidFill>
                  <a:srgbClr val="FFFFFF"/>
                </a:solidFill>
                <a:latin typeface="+mn-lt"/>
              </a:rPr>
              <a:t>A</a:t>
            </a:r>
            <a:r>
              <a:rPr lang="zh-CN" altLang="en-US" dirty="0">
                <a:solidFill>
                  <a:srgbClr val="FFFFFF"/>
                </a:solidFill>
                <a:latin typeface="+mn-lt"/>
              </a:rPr>
              <a:t>表示，在前面加上罗马数字代表第几主族</a:t>
            </a:r>
            <a:endParaRPr lang="en-US" altLang="zh-CN" dirty="0">
              <a:solidFill>
                <a:srgbClr val="FFFFFF"/>
              </a:solidFill>
              <a:latin typeface="+mn-lt"/>
            </a:endParaRPr>
          </a:p>
          <a:p>
            <a:r>
              <a:rPr lang="zh-CN" altLang="en-US" dirty="0">
                <a:solidFill>
                  <a:srgbClr val="FFFFFF"/>
                </a:solidFill>
                <a:latin typeface="+mn-lt"/>
              </a:rPr>
              <a:t>第一主族为碱金属，第七主族为卤素，稀有气体族为</a:t>
            </a:r>
            <a:r>
              <a:rPr lang="en-US" altLang="zh-CN" dirty="0">
                <a:solidFill>
                  <a:srgbClr val="FFFFFF"/>
                </a:solidFill>
                <a:latin typeface="+mn-lt"/>
              </a:rPr>
              <a:t>0</a:t>
            </a:r>
            <a:r>
              <a:rPr lang="zh-CN" altLang="en-US" dirty="0">
                <a:solidFill>
                  <a:srgbClr val="FFFFFF"/>
                </a:solidFill>
                <a:latin typeface="+mn-lt"/>
              </a:rPr>
              <a:t>族</a:t>
            </a:r>
            <a:endParaRPr lang="en-US" altLang="zh-CN" dirty="0">
              <a:solidFill>
                <a:srgbClr val="FFFFFF"/>
              </a:solidFill>
              <a:latin typeface="+mn-lt"/>
            </a:endParaRPr>
          </a:p>
          <a:p>
            <a:endParaRPr lang="en-US" altLang="zh-CN" dirty="0">
              <a:solidFill>
                <a:srgbClr val="FFFFFF"/>
              </a:solidFill>
              <a:latin typeface="+mn-lt"/>
            </a:endParaRPr>
          </a:p>
          <a:p>
            <a:endParaRPr lang="en-US" altLang="zh-CN" dirty="0">
              <a:solidFill>
                <a:srgbClr val="FFFFFF"/>
              </a:solidFill>
              <a:latin typeface="+mn-lt"/>
            </a:endParaRPr>
          </a:p>
          <a:p>
            <a:endParaRPr lang="en-US" dirty="0">
              <a:solidFill>
                <a:srgbClr val="FFFFFF"/>
              </a:solidFill>
            </a:endParaRPr>
          </a:p>
        </p:txBody>
      </p:sp>
      <p:pic>
        <p:nvPicPr>
          <p:cNvPr id="5" name="内容占位符 4" descr="表格&#10;&#10;描述已自动生成">
            <a:extLst>
              <a:ext uri="{FF2B5EF4-FFF2-40B4-BE49-F238E27FC236}">
                <a16:creationId xmlns:a16="http://schemas.microsoft.com/office/drawing/2014/main" id="{59C5ACB0-B09D-6543-8BAE-252B2A4829A6}"/>
              </a:ext>
            </a:extLst>
          </p:cNvPr>
          <p:cNvPicPr>
            <a:picLocks noChangeAspect="1"/>
          </p:cNvPicPr>
          <p:nvPr/>
        </p:nvPicPr>
        <p:blipFill>
          <a:blip r:embed="rId5"/>
          <a:stretch>
            <a:fillRect/>
          </a:stretch>
        </p:blipFill>
        <p:spPr>
          <a:xfrm>
            <a:off x="5376728" y="-5801"/>
            <a:ext cx="5946126" cy="3805520"/>
          </a:xfrm>
          <a:prstGeom prst="rect">
            <a:avLst/>
          </a:prstGeom>
          <a:effectLst/>
        </p:spPr>
      </p:pic>
      <p:pic>
        <p:nvPicPr>
          <p:cNvPr id="7" name="图片 6">
            <a:extLst>
              <a:ext uri="{FF2B5EF4-FFF2-40B4-BE49-F238E27FC236}">
                <a16:creationId xmlns:a16="http://schemas.microsoft.com/office/drawing/2014/main" id="{0DD9356B-0400-F247-9ADF-5A17904D2E61}"/>
              </a:ext>
            </a:extLst>
          </p:cNvPr>
          <p:cNvPicPr>
            <a:picLocks noChangeAspect="1"/>
          </p:cNvPicPr>
          <p:nvPr/>
        </p:nvPicPr>
        <p:blipFill>
          <a:blip r:embed="rId6"/>
          <a:stretch>
            <a:fillRect/>
          </a:stretch>
        </p:blipFill>
        <p:spPr>
          <a:xfrm>
            <a:off x="7394188" y="3799719"/>
            <a:ext cx="2200268" cy="1548964"/>
          </a:xfrm>
          <a:prstGeom prst="rect">
            <a:avLst/>
          </a:prstGeom>
        </p:spPr>
      </p:pic>
      <p:pic>
        <p:nvPicPr>
          <p:cNvPr id="8" name="图片 7">
            <a:extLst>
              <a:ext uri="{FF2B5EF4-FFF2-40B4-BE49-F238E27FC236}">
                <a16:creationId xmlns:a16="http://schemas.microsoft.com/office/drawing/2014/main" id="{6376BE59-52E8-544D-843D-7E385D1235F1}"/>
              </a:ext>
            </a:extLst>
          </p:cNvPr>
          <p:cNvPicPr>
            <a:picLocks noChangeAspect="1"/>
          </p:cNvPicPr>
          <p:nvPr/>
        </p:nvPicPr>
        <p:blipFill>
          <a:blip r:embed="rId7"/>
          <a:stretch>
            <a:fillRect/>
          </a:stretch>
        </p:blipFill>
        <p:spPr>
          <a:xfrm>
            <a:off x="10043999" y="3799719"/>
            <a:ext cx="2027874" cy="1520906"/>
          </a:xfrm>
          <a:prstGeom prst="rect">
            <a:avLst/>
          </a:prstGeom>
        </p:spPr>
      </p:pic>
      <p:pic>
        <p:nvPicPr>
          <p:cNvPr id="10" name="图片 9">
            <a:extLst>
              <a:ext uri="{FF2B5EF4-FFF2-40B4-BE49-F238E27FC236}">
                <a16:creationId xmlns:a16="http://schemas.microsoft.com/office/drawing/2014/main" id="{042ECB31-E3D3-514D-8A49-19C4584C8DEA}"/>
              </a:ext>
            </a:extLst>
          </p:cNvPr>
          <p:cNvPicPr>
            <a:picLocks noChangeAspect="1"/>
          </p:cNvPicPr>
          <p:nvPr/>
        </p:nvPicPr>
        <p:blipFill>
          <a:blip r:embed="rId8"/>
          <a:stretch>
            <a:fillRect/>
          </a:stretch>
        </p:blipFill>
        <p:spPr>
          <a:xfrm>
            <a:off x="4607860" y="3799719"/>
            <a:ext cx="2027874" cy="1520906"/>
          </a:xfrm>
          <a:prstGeom prst="rect">
            <a:avLst/>
          </a:prstGeom>
        </p:spPr>
      </p:pic>
      <p:pic>
        <p:nvPicPr>
          <p:cNvPr id="11" name="图片 10">
            <a:extLst>
              <a:ext uri="{FF2B5EF4-FFF2-40B4-BE49-F238E27FC236}">
                <a16:creationId xmlns:a16="http://schemas.microsoft.com/office/drawing/2014/main" id="{8257774D-8980-AE49-A703-62DCB8AF84CF}"/>
              </a:ext>
            </a:extLst>
          </p:cNvPr>
          <p:cNvPicPr>
            <a:picLocks noChangeAspect="1"/>
          </p:cNvPicPr>
          <p:nvPr/>
        </p:nvPicPr>
        <p:blipFill>
          <a:blip r:embed="rId9"/>
          <a:stretch>
            <a:fillRect/>
          </a:stretch>
        </p:blipFill>
        <p:spPr>
          <a:xfrm>
            <a:off x="4657848" y="5365406"/>
            <a:ext cx="1977886" cy="1447813"/>
          </a:xfrm>
          <a:prstGeom prst="rect">
            <a:avLst/>
          </a:prstGeom>
        </p:spPr>
      </p:pic>
      <p:pic>
        <p:nvPicPr>
          <p:cNvPr id="13" name="图片 12">
            <a:extLst>
              <a:ext uri="{FF2B5EF4-FFF2-40B4-BE49-F238E27FC236}">
                <a16:creationId xmlns:a16="http://schemas.microsoft.com/office/drawing/2014/main" id="{11AFF1DE-0CFD-7041-A30B-7CD4350D1A7B}"/>
              </a:ext>
            </a:extLst>
          </p:cNvPr>
          <p:cNvPicPr>
            <a:picLocks noChangeAspect="1"/>
          </p:cNvPicPr>
          <p:nvPr/>
        </p:nvPicPr>
        <p:blipFill>
          <a:blip r:embed="rId10"/>
          <a:stretch>
            <a:fillRect/>
          </a:stretch>
        </p:blipFill>
        <p:spPr>
          <a:xfrm>
            <a:off x="7583607" y="5379435"/>
            <a:ext cx="2010849" cy="1447812"/>
          </a:xfrm>
          <a:prstGeom prst="rect">
            <a:avLst/>
          </a:prstGeom>
        </p:spPr>
      </p:pic>
      <p:pic>
        <p:nvPicPr>
          <p:cNvPr id="17" name="音频 16">
            <a:hlinkClick r:id="" action="ppaction://media"/>
            <a:extLst>
              <a:ext uri="{FF2B5EF4-FFF2-40B4-BE49-F238E27FC236}">
                <a16:creationId xmlns:a16="http://schemas.microsoft.com/office/drawing/2014/main" id="{D275CF2C-33AD-E040-8D21-5CD9E8AC8B1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467020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4092"/>
    </mc:Choice>
    <mc:Fallback xmlns="">
      <p:transition spd="slow" advTm="44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22B851-6B16-415F-9600-DB0E665C5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47212D83-65E8-A44D-BBC7-00E2D6B8EEBC}"/>
              </a:ext>
            </a:extLst>
          </p:cNvPr>
          <p:cNvSpPr>
            <a:spLocks noGrp="1"/>
          </p:cNvSpPr>
          <p:nvPr>
            <p:ph type="title"/>
          </p:nvPr>
        </p:nvSpPr>
        <p:spPr>
          <a:xfrm>
            <a:off x="484214" y="331839"/>
            <a:ext cx="5414308" cy="1622321"/>
          </a:xfrm>
        </p:spPr>
        <p:txBody>
          <a:bodyPr>
            <a:noAutofit/>
          </a:bodyPr>
          <a:lstStyle/>
          <a:p>
            <a:pPr>
              <a:lnSpc>
                <a:spcPct val="90000"/>
              </a:lnSpc>
            </a:pPr>
            <a:r>
              <a:rPr kumimoji="1" lang="zh-CN" altLang="en-US" sz="4400" dirty="0">
                <a:solidFill>
                  <a:srgbClr val="EBEBEB"/>
                </a:solidFill>
              </a:rPr>
              <a:t>元素周期律</a:t>
            </a:r>
            <a:r>
              <a:rPr kumimoji="1" lang="en-US" altLang="zh-CN" sz="4400" dirty="0">
                <a:solidFill>
                  <a:srgbClr val="EBEBEB"/>
                </a:solidFill>
              </a:rPr>
              <a:t>—periodicity</a:t>
            </a:r>
            <a:br>
              <a:rPr kumimoji="1" lang="en-US" altLang="zh-CN" sz="4400" dirty="0">
                <a:solidFill>
                  <a:srgbClr val="EBEBEB"/>
                </a:solidFill>
              </a:rPr>
            </a:br>
            <a:r>
              <a:rPr kumimoji="1" lang="en-US" altLang="zh-CN" sz="4400" dirty="0">
                <a:solidFill>
                  <a:srgbClr val="EBEBEB"/>
                </a:solidFill>
              </a:rPr>
              <a:t>—</a:t>
            </a:r>
            <a:r>
              <a:rPr kumimoji="1" lang="zh-CN" altLang="en-US" sz="2800" dirty="0">
                <a:solidFill>
                  <a:srgbClr val="EBEBEB"/>
                </a:solidFill>
              </a:rPr>
              <a:t>原子半径（</a:t>
            </a:r>
            <a:r>
              <a:rPr kumimoji="1" lang="en-US" altLang="zh-CN" sz="2800" dirty="0">
                <a:solidFill>
                  <a:srgbClr val="EBEBEB"/>
                </a:solidFill>
              </a:rPr>
              <a:t>atomic</a:t>
            </a:r>
            <a:r>
              <a:rPr kumimoji="1" lang="zh-CN" altLang="en-US" sz="2800" dirty="0">
                <a:solidFill>
                  <a:srgbClr val="EBEBEB"/>
                </a:solidFill>
              </a:rPr>
              <a:t> </a:t>
            </a:r>
            <a:r>
              <a:rPr kumimoji="1" lang="en-US" altLang="zh-CN" sz="2800" dirty="0">
                <a:solidFill>
                  <a:srgbClr val="EBEBEB"/>
                </a:solidFill>
              </a:rPr>
              <a:t>radii</a:t>
            </a:r>
            <a:r>
              <a:rPr kumimoji="1" lang="zh-CN" altLang="en-US" sz="2800" dirty="0">
                <a:solidFill>
                  <a:srgbClr val="EBEBEB"/>
                </a:solidFill>
              </a:rPr>
              <a:t>）</a:t>
            </a:r>
          </a:p>
        </p:txBody>
      </p:sp>
      <p:sp>
        <p:nvSpPr>
          <p:cNvPr id="12" name="Rectangle 11">
            <a:extLst>
              <a:ext uri="{FF2B5EF4-FFF2-40B4-BE49-F238E27FC236}">
                <a16:creationId xmlns:a16="http://schemas.microsoft.com/office/drawing/2014/main" id="{FAA2B0B0-E6D1-4F97-A03B-5B9DC568A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ounded Rectangle 9">
            <a:extLst>
              <a:ext uri="{FF2B5EF4-FFF2-40B4-BE49-F238E27FC236}">
                <a16:creationId xmlns:a16="http://schemas.microsoft.com/office/drawing/2014/main" id="{7067A410-38E7-4862-BC25-A40927006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5E21D77-54D4-42F2-9F79-B4B22CCA1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图片 4" descr="图表, 图标, 气泡图&#10;&#10;描述已自动生成">
            <a:extLst>
              <a:ext uri="{FF2B5EF4-FFF2-40B4-BE49-F238E27FC236}">
                <a16:creationId xmlns:a16="http://schemas.microsoft.com/office/drawing/2014/main" id="{3274B077-4215-A44D-877B-570FC2B19270}"/>
              </a:ext>
            </a:extLst>
          </p:cNvPr>
          <p:cNvPicPr>
            <a:picLocks noChangeAspect="1"/>
          </p:cNvPicPr>
          <p:nvPr/>
        </p:nvPicPr>
        <p:blipFill>
          <a:blip r:embed="rId4"/>
          <a:stretch>
            <a:fillRect/>
          </a:stretch>
        </p:blipFill>
        <p:spPr>
          <a:xfrm>
            <a:off x="7060689" y="982832"/>
            <a:ext cx="4163991" cy="4718403"/>
          </a:xfrm>
          <a:prstGeom prst="rect">
            <a:avLst/>
          </a:prstGeom>
          <a:ln>
            <a:solidFill>
              <a:schemeClr val="accent1"/>
            </a:solidFill>
          </a:ln>
          <a:effectLst/>
        </p:spPr>
      </p:pic>
      <p:sp>
        <p:nvSpPr>
          <p:cNvPr id="3" name="内容占位符 2">
            <a:extLst>
              <a:ext uri="{FF2B5EF4-FFF2-40B4-BE49-F238E27FC236}">
                <a16:creationId xmlns:a16="http://schemas.microsoft.com/office/drawing/2014/main" id="{F0B53AF9-FB86-824C-8469-19A68AC0BE31}"/>
              </a:ext>
            </a:extLst>
          </p:cNvPr>
          <p:cNvSpPr>
            <a:spLocks noGrp="1"/>
          </p:cNvSpPr>
          <p:nvPr>
            <p:ph idx="1"/>
          </p:nvPr>
        </p:nvSpPr>
        <p:spPr>
          <a:xfrm>
            <a:off x="634649" y="2898730"/>
            <a:ext cx="4944151" cy="3785419"/>
          </a:xfrm>
        </p:spPr>
        <p:txBody>
          <a:bodyPr>
            <a:normAutofit/>
          </a:bodyPr>
          <a:lstStyle/>
          <a:p>
            <a:r>
              <a:rPr kumimoji="1" lang="zh-CN" altLang="en-US" sz="2400" dirty="0">
                <a:solidFill>
                  <a:srgbClr val="FFFFFF"/>
                </a:solidFill>
              </a:rPr>
              <a:t>取决于两个因素</a:t>
            </a:r>
            <a:r>
              <a:rPr kumimoji="1" lang="en-US" altLang="zh-CN" sz="2400" dirty="0">
                <a:solidFill>
                  <a:srgbClr val="FFFFFF"/>
                </a:solidFill>
              </a:rPr>
              <a:t>—</a:t>
            </a:r>
            <a:r>
              <a:rPr kumimoji="1" lang="zh-CN" altLang="en-US" sz="2400" dirty="0">
                <a:solidFill>
                  <a:srgbClr val="FFFFFF"/>
                </a:solidFill>
              </a:rPr>
              <a:t>原子核正电荷的数量和电子层的数量</a:t>
            </a:r>
            <a:endParaRPr kumimoji="1" lang="en-US" altLang="zh-CN" sz="2400" dirty="0">
              <a:solidFill>
                <a:srgbClr val="FFFFFF"/>
              </a:solidFill>
            </a:endParaRPr>
          </a:p>
          <a:p>
            <a:r>
              <a:rPr kumimoji="1" lang="zh-CN" altLang="en-US" sz="2400" dirty="0">
                <a:solidFill>
                  <a:srgbClr val="FFFFFF"/>
                </a:solidFill>
              </a:rPr>
              <a:t>同族元素原子半径从上到下依次增大</a:t>
            </a:r>
            <a:endParaRPr kumimoji="1" lang="en-US" altLang="zh-CN" sz="2400" dirty="0">
              <a:solidFill>
                <a:srgbClr val="FFFFFF"/>
              </a:solidFill>
            </a:endParaRPr>
          </a:p>
          <a:p>
            <a:r>
              <a:rPr kumimoji="1" lang="zh-CN" altLang="en-US" sz="2400" dirty="0">
                <a:solidFill>
                  <a:srgbClr val="FFFFFF"/>
                </a:solidFill>
              </a:rPr>
              <a:t>同周期元素原子半径从左到右依次减小</a:t>
            </a:r>
            <a:endParaRPr kumimoji="1" lang="en-US" altLang="zh-CN" sz="2400" dirty="0">
              <a:solidFill>
                <a:srgbClr val="FFFFFF"/>
              </a:solidFill>
            </a:endParaRPr>
          </a:p>
          <a:p>
            <a:endParaRPr kumimoji="1" lang="zh-CN" altLang="en-US" sz="2400" dirty="0">
              <a:solidFill>
                <a:srgbClr val="FFFFFF"/>
              </a:solidFill>
            </a:endParaRPr>
          </a:p>
        </p:txBody>
      </p:sp>
      <p:sp>
        <p:nvSpPr>
          <p:cNvPr id="6" name="文本框 5">
            <a:extLst>
              <a:ext uri="{FF2B5EF4-FFF2-40B4-BE49-F238E27FC236}">
                <a16:creationId xmlns:a16="http://schemas.microsoft.com/office/drawing/2014/main" id="{476807EB-6A4E-5949-B954-B94274B0F514}"/>
              </a:ext>
            </a:extLst>
          </p:cNvPr>
          <p:cNvSpPr txBox="1"/>
          <p:nvPr/>
        </p:nvSpPr>
        <p:spPr>
          <a:xfrm>
            <a:off x="7287491" y="5713427"/>
            <a:ext cx="3840757" cy="369332"/>
          </a:xfrm>
          <a:prstGeom prst="rect">
            <a:avLst/>
          </a:prstGeom>
          <a:noFill/>
        </p:spPr>
        <p:txBody>
          <a:bodyPr wrap="square" rtlCol="0">
            <a:spAutoFit/>
          </a:bodyPr>
          <a:lstStyle/>
          <a:p>
            <a:pPr algn="ctr"/>
            <a:r>
              <a:rPr kumimoji="1" lang="zh-CN" altLang="en-US" dirty="0"/>
              <a:t>原子半径示意图</a:t>
            </a:r>
          </a:p>
        </p:txBody>
      </p:sp>
      <p:pic>
        <p:nvPicPr>
          <p:cNvPr id="9" name="音频 8">
            <a:hlinkClick r:id="" action="ppaction://media"/>
            <a:extLst>
              <a:ext uri="{FF2B5EF4-FFF2-40B4-BE49-F238E27FC236}">
                <a16:creationId xmlns:a16="http://schemas.microsoft.com/office/drawing/2014/main" id="{B30FBD0E-58F4-E849-8892-21581E9B66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58133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57661"/>
    </mc:Choice>
    <mc:Fallback xmlns="">
      <p:transition spd="slow" advTm="257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520E69BB-A5CB-D84D-9001-286DDEAA0265}"/>
              </a:ext>
            </a:extLst>
          </p:cNvPr>
          <p:cNvSpPr>
            <a:spLocks noGrp="1"/>
          </p:cNvSpPr>
          <p:nvPr>
            <p:ph type="title"/>
          </p:nvPr>
        </p:nvSpPr>
        <p:spPr>
          <a:xfrm>
            <a:off x="338281" y="1143000"/>
            <a:ext cx="3838551" cy="1444752"/>
          </a:xfrm>
        </p:spPr>
        <p:txBody>
          <a:bodyPr anchor="b">
            <a:noAutofit/>
          </a:bodyPr>
          <a:lstStyle/>
          <a:p>
            <a:pPr>
              <a:lnSpc>
                <a:spcPct val="90000"/>
              </a:lnSpc>
            </a:pPr>
            <a:r>
              <a:rPr kumimoji="1" lang="zh-CN" altLang="en-US" sz="4400" dirty="0">
                <a:solidFill>
                  <a:srgbClr val="EBEBEB"/>
                </a:solidFill>
              </a:rPr>
              <a:t>元素周期律</a:t>
            </a:r>
            <a:r>
              <a:rPr kumimoji="1" lang="en-US" altLang="zh-CN" sz="4400" dirty="0">
                <a:solidFill>
                  <a:srgbClr val="EBEBEB"/>
                </a:solidFill>
              </a:rPr>
              <a:t>—periodicity</a:t>
            </a:r>
            <a:br>
              <a:rPr kumimoji="1" lang="en-US" altLang="zh-CN" sz="4000" dirty="0">
                <a:solidFill>
                  <a:srgbClr val="EBEBEB"/>
                </a:solidFill>
              </a:rPr>
            </a:br>
            <a:r>
              <a:rPr kumimoji="1" lang="en-US" altLang="zh-CN" sz="4000" dirty="0">
                <a:solidFill>
                  <a:srgbClr val="EBEBEB"/>
                </a:solidFill>
              </a:rPr>
              <a:t>—</a:t>
            </a:r>
            <a:r>
              <a:rPr kumimoji="1" lang="zh-CN" altLang="en-US" sz="2800" dirty="0">
                <a:solidFill>
                  <a:srgbClr val="EBEBEB"/>
                </a:solidFill>
              </a:rPr>
              <a:t>离子半径（</a:t>
            </a:r>
            <a:r>
              <a:rPr kumimoji="1" lang="en-US" altLang="zh-CN" sz="2800" dirty="0">
                <a:solidFill>
                  <a:srgbClr val="EBEBEB"/>
                </a:solidFill>
              </a:rPr>
              <a:t>ionic</a:t>
            </a:r>
            <a:r>
              <a:rPr kumimoji="1" lang="zh-CN" altLang="en-US" sz="2800" dirty="0">
                <a:solidFill>
                  <a:srgbClr val="EBEBEB"/>
                </a:solidFill>
              </a:rPr>
              <a:t> </a:t>
            </a:r>
            <a:r>
              <a:rPr kumimoji="1" lang="en-US" altLang="zh-CN" sz="2800" dirty="0">
                <a:solidFill>
                  <a:srgbClr val="EBEBEB"/>
                </a:solidFill>
              </a:rPr>
              <a:t>radii</a:t>
            </a:r>
            <a:r>
              <a:rPr kumimoji="1" lang="zh-CN" altLang="en-US" sz="2800" dirty="0">
                <a:solidFill>
                  <a:srgbClr val="EBEBEB"/>
                </a:solidFill>
              </a:rPr>
              <a:t>）</a:t>
            </a:r>
          </a:p>
        </p:txBody>
      </p:sp>
      <p:sp>
        <p:nvSpPr>
          <p:cNvPr id="19"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0" name="Freeform: Shape 13">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21" name="Rectangle 15">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C5BE30E-BE76-B14C-95BA-06388654E006}"/>
                  </a:ext>
                </a:extLst>
              </p:cNvPr>
              <p:cNvSpPr>
                <a:spLocks noGrp="1"/>
              </p:cNvSpPr>
              <p:nvPr>
                <p:ph idx="1"/>
              </p:nvPr>
            </p:nvSpPr>
            <p:spPr>
              <a:xfrm>
                <a:off x="628333" y="2997820"/>
                <a:ext cx="3532977" cy="3709642"/>
              </a:xfrm>
            </p:spPr>
            <p:txBody>
              <a:bodyPr>
                <a:noAutofit/>
              </a:bodyPr>
              <a:lstStyle/>
              <a:p>
                <a:r>
                  <a:rPr kumimoji="1" lang="zh-CN" altLang="en-US" dirty="0">
                    <a:solidFill>
                      <a:srgbClr val="FFFFFF"/>
                    </a:solidFill>
                  </a:rPr>
                  <a:t>原子得电子成为阴离子时，分散了部分与正电荷的吸引力，半径增大</a:t>
                </a:r>
                <a:endParaRPr kumimoji="1" lang="en-US" altLang="zh-CN" dirty="0">
                  <a:solidFill>
                    <a:srgbClr val="FFFFFF"/>
                  </a:solidFill>
                </a:endParaRPr>
              </a:p>
              <a:p>
                <a:r>
                  <a:rPr kumimoji="1" lang="zh-CN" altLang="en-US" dirty="0">
                    <a:solidFill>
                      <a:srgbClr val="FFFFFF"/>
                    </a:solidFill>
                  </a:rPr>
                  <a:t>原子失电子成为阳离子时，加强了剩下电子与正电荷的吸引力，或者直接失去整个最外层电子层，半径减少</a:t>
                </a:r>
                <a:endParaRPr kumimoji="1" lang="en-US" altLang="zh-CN" dirty="0">
                  <a:solidFill>
                    <a:srgbClr val="FFFFFF"/>
                  </a:solidFill>
                </a:endParaRPr>
              </a:p>
              <a:p>
                <a:r>
                  <a:rPr kumimoji="1" lang="zh-CN" altLang="en-US" dirty="0">
                    <a:solidFill>
                      <a:srgbClr val="FFFFFF"/>
                    </a:solidFill>
                  </a:rPr>
                  <a:t>练习：比较</a:t>
                </a:r>
                <a14:m>
                  <m:oMath xmlns:m="http://schemas.openxmlformats.org/officeDocument/2006/math">
                    <m:sSup>
                      <m:sSupPr>
                        <m:ctrlPr>
                          <a:rPr kumimoji="1" lang="en-US" altLang="zh-CN" i="1">
                            <a:solidFill>
                              <a:srgbClr val="FFFFFF"/>
                            </a:solidFill>
                            <a:latin typeface="Cambria Math" panose="02040503050406030204" pitchFamily="18" charset="0"/>
                          </a:rPr>
                        </m:ctrlPr>
                      </m:sSupPr>
                      <m:e>
                        <m:r>
                          <a:rPr kumimoji="1" lang="en-US" altLang="zh-CN" b="0" i="1">
                            <a:solidFill>
                              <a:srgbClr val="FFFFFF"/>
                            </a:solidFill>
                            <a:latin typeface="Cambria Math" panose="02040503050406030204" pitchFamily="18" charset="0"/>
                          </a:rPr>
                          <m:t>𝑁𝑎</m:t>
                        </m:r>
                      </m:e>
                      <m:sup>
                        <m:r>
                          <a:rPr kumimoji="1" lang="en-US" altLang="zh-CN" b="0" i="1">
                            <a:solidFill>
                              <a:srgbClr val="FFFFFF"/>
                            </a:solidFill>
                            <a:latin typeface="Cambria Math" panose="02040503050406030204" pitchFamily="18" charset="0"/>
                          </a:rPr>
                          <m:t>+</m:t>
                        </m:r>
                      </m:sup>
                    </m:sSup>
                    <m:sSup>
                      <m:sSupPr>
                        <m:ctrlPr>
                          <a:rPr kumimoji="1" lang="en-US" altLang="zh-CN" i="1">
                            <a:solidFill>
                              <a:srgbClr val="FFFFFF"/>
                            </a:solidFill>
                            <a:latin typeface="Cambria Math" panose="02040503050406030204" pitchFamily="18" charset="0"/>
                          </a:rPr>
                        </m:ctrlPr>
                      </m:sSupPr>
                      <m:e>
                        <m:r>
                          <a:rPr kumimoji="1" lang="zh-CN" altLang="en-US" i="1">
                            <a:solidFill>
                              <a:srgbClr val="FFFFFF"/>
                            </a:solidFill>
                            <a:latin typeface="Cambria Math" panose="02040503050406030204" pitchFamily="18" charset="0"/>
                          </a:rPr>
                          <m:t>与</m:t>
                        </m:r>
                        <m:r>
                          <a:rPr kumimoji="1" lang="en-US" altLang="zh-CN" b="0" i="1">
                            <a:solidFill>
                              <a:srgbClr val="FFFFFF"/>
                            </a:solidFill>
                            <a:latin typeface="Cambria Math" panose="02040503050406030204" pitchFamily="18" charset="0"/>
                          </a:rPr>
                          <m:t>𝑀𝑔</m:t>
                        </m:r>
                      </m:e>
                      <m:sup>
                        <m:r>
                          <a:rPr kumimoji="1" lang="en-US" altLang="zh-CN" b="0" i="1">
                            <a:solidFill>
                              <a:srgbClr val="FFFFFF"/>
                            </a:solidFill>
                            <a:latin typeface="Cambria Math" panose="02040503050406030204" pitchFamily="18" charset="0"/>
                          </a:rPr>
                          <m:t>2</m:t>
                        </m:r>
                        <m:r>
                          <a:rPr kumimoji="1" lang="en-US" altLang="zh-CN" i="1">
                            <a:solidFill>
                              <a:srgbClr val="FFFFFF"/>
                            </a:solidFill>
                            <a:latin typeface="Cambria Math" panose="02040503050406030204" pitchFamily="18" charset="0"/>
                          </a:rPr>
                          <m:t>+</m:t>
                        </m:r>
                      </m:sup>
                    </m:sSup>
                  </m:oMath>
                </a14:m>
                <a:r>
                  <a:rPr kumimoji="1" lang="en-US" altLang="zh-CN" dirty="0">
                    <a:solidFill>
                      <a:srgbClr val="FFFFFF"/>
                    </a:solidFill>
                  </a:rPr>
                  <a:t>, </a:t>
                </a:r>
                <a14:m>
                  <m:oMath xmlns:m="http://schemas.openxmlformats.org/officeDocument/2006/math">
                    <m:sSup>
                      <m:sSupPr>
                        <m:ctrlPr>
                          <a:rPr kumimoji="1" lang="en-US" altLang="zh-CN" i="1">
                            <a:solidFill>
                              <a:srgbClr val="FFFFFF"/>
                            </a:solidFill>
                            <a:latin typeface="Cambria Math" panose="02040503050406030204" pitchFamily="18" charset="0"/>
                          </a:rPr>
                        </m:ctrlPr>
                      </m:sSupPr>
                      <m:e>
                        <m:r>
                          <a:rPr kumimoji="1" lang="en-US" altLang="zh-CN" i="1">
                            <a:solidFill>
                              <a:srgbClr val="FFFFFF"/>
                            </a:solidFill>
                            <a:latin typeface="Cambria Math" panose="02040503050406030204" pitchFamily="18" charset="0"/>
                          </a:rPr>
                          <m:t>𝑁𝑎</m:t>
                        </m:r>
                      </m:e>
                      <m:sup>
                        <m:r>
                          <a:rPr kumimoji="1" lang="en-US" altLang="zh-CN" i="1">
                            <a:solidFill>
                              <a:srgbClr val="FFFFFF"/>
                            </a:solidFill>
                            <a:latin typeface="Cambria Math" panose="02040503050406030204" pitchFamily="18" charset="0"/>
                          </a:rPr>
                          <m:t>+</m:t>
                        </m:r>
                      </m:sup>
                    </m:sSup>
                    <m:r>
                      <a:rPr kumimoji="1" lang="zh-CN" altLang="en-US" i="1">
                        <a:solidFill>
                          <a:srgbClr val="FFFFFF"/>
                        </a:solidFill>
                        <a:latin typeface="Cambria Math" panose="02040503050406030204" pitchFamily="18" charset="0"/>
                      </a:rPr>
                      <m:t>与</m:t>
                    </m:r>
                    <m:sSup>
                      <m:sSupPr>
                        <m:ctrlPr>
                          <a:rPr kumimoji="1" lang="en-US" altLang="zh-CN" i="1">
                            <a:solidFill>
                              <a:srgbClr val="FFFFFF"/>
                            </a:solidFill>
                            <a:latin typeface="Cambria Math" panose="02040503050406030204" pitchFamily="18" charset="0"/>
                          </a:rPr>
                        </m:ctrlPr>
                      </m:sSupPr>
                      <m:e>
                        <m:r>
                          <a:rPr kumimoji="1" lang="en-US" altLang="zh-CN" b="0" i="1">
                            <a:solidFill>
                              <a:srgbClr val="FFFFFF"/>
                            </a:solidFill>
                            <a:latin typeface="Cambria Math" panose="02040503050406030204" pitchFamily="18" charset="0"/>
                          </a:rPr>
                          <m:t>𝐹</m:t>
                        </m:r>
                      </m:e>
                      <m:sup>
                        <m:r>
                          <a:rPr kumimoji="1" lang="en-US" altLang="zh-CN" b="0" i="1">
                            <a:solidFill>
                              <a:srgbClr val="FFFFFF"/>
                            </a:solidFill>
                            <a:latin typeface="Cambria Math" panose="02040503050406030204" pitchFamily="18" charset="0"/>
                          </a:rPr>
                          <m:t>−</m:t>
                        </m:r>
                      </m:sup>
                    </m:sSup>
                    <m:sSup>
                      <m:sSupPr>
                        <m:ctrlPr>
                          <a:rPr kumimoji="1" lang="en-US" altLang="zh-CN" i="1">
                            <a:solidFill>
                              <a:prstClr val="white"/>
                            </a:solidFill>
                            <a:latin typeface="Cambria Math" panose="02040503050406030204" pitchFamily="18" charset="0"/>
                          </a:rPr>
                        </m:ctrlPr>
                      </m:sSupPr>
                      <m:e>
                        <m:r>
                          <a:rPr kumimoji="1" lang="zh-CN" altLang="en-US" b="0" i="1" smtClean="0">
                            <a:solidFill>
                              <a:prstClr val="white"/>
                            </a:solidFill>
                            <a:latin typeface="Cambria Math" panose="02040503050406030204" pitchFamily="18" charset="0"/>
                          </a:rPr>
                          <m:t>，</m:t>
                        </m:r>
                        <m:r>
                          <a:rPr kumimoji="1" lang="en-US" altLang="zh-CN" i="1">
                            <a:solidFill>
                              <a:prstClr val="white"/>
                            </a:solidFill>
                            <a:latin typeface="Cambria Math" panose="02040503050406030204" pitchFamily="18" charset="0"/>
                          </a:rPr>
                          <m:t>𝑁𝑎</m:t>
                        </m:r>
                      </m:e>
                      <m:sup>
                        <m:r>
                          <a:rPr kumimoji="1" lang="en-US" altLang="zh-CN" i="1">
                            <a:solidFill>
                              <a:prstClr val="white"/>
                            </a:solidFill>
                            <a:latin typeface="Cambria Math" panose="02040503050406030204" pitchFamily="18" charset="0"/>
                          </a:rPr>
                          <m:t>+</m:t>
                        </m:r>
                      </m:sup>
                    </m:sSup>
                  </m:oMath>
                </a14:m>
                <a:r>
                  <a:rPr kumimoji="1" lang="zh-CN" altLang="en-US" dirty="0">
                    <a:solidFill>
                      <a:srgbClr val="FFFFFF"/>
                    </a:solidFill>
                  </a:rPr>
                  <a:t>与</a:t>
                </a:r>
                <a:r>
                  <a:rPr kumimoji="1" lang="en-US" altLang="zh-CN" dirty="0">
                    <a:solidFill>
                      <a:srgbClr val="FFFFFF"/>
                    </a:solidFill>
                  </a:rPr>
                  <a:t>Ne</a:t>
                </a:r>
                <a:endParaRPr kumimoji="1" lang="zh-CN" altLang="en-US" dirty="0">
                  <a:solidFill>
                    <a:srgbClr val="FFFFFF"/>
                  </a:solidFill>
                </a:endParaRPr>
              </a:p>
            </p:txBody>
          </p:sp>
        </mc:Choice>
        <mc:Fallback xmlns="">
          <p:sp>
            <p:nvSpPr>
              <p:cNvPr id="3" name="内容占位符 2">
                <a:extLst>
                  <a:ext uri="{FF2B5EF4-FFF2-40B4-BE49-F238E27FC236}">
                    <a16:creationId xmlns:a16="http://schemas.microsoft.com/office/drawing/2014/main" id="{3C5BE30E-BE76-B14C-95BA-06388654E006}"/>
                  </a:ext>
                </a:extLst>
              </p:cNvPr>
              <p:cNvSpPr>
                <a:spLocks noGrp="1" noRot="1" noChangeAspect="1" noMove="1" noResize="1" noEditPoints="1" noAdjustHandles="1" noChangeArrowheads="1" noChangeShapeType="1" noTextEdit="1"/>
              </p:cNvSpPr>
              <p:nvPr>
                <p:ph idx="1"/>
              </p:nvPr>
            </p:nvSpPr>
            <p:spPr>
              <a:xfrm>
                <a:off x="628333" y="2997820"/>
                <a:ext cx="3532977" cy="3709642"/>
              </a:xfrm>
              <a:blipFill>
                <a:blip r:embed="rId4"/>
                <a:stretch>
                  <a:fillRect l="-717" t="-1027" r="-2867"/>
                </a:stretch>
              </a:blipFill>
            </p:spPr>
            <p:txBody>
              <a:bodyPr/>
              <a:lstStyle/>
              <a:p>
                <a:r>
                  <a:rPr lang="zh-CN" altLang="en-US">
                    <a:noFill/>
                  </a:rPr>
                  <a:t> </a:t>
                </a:r>
              </a:p>
            </p:txBody>
          </p:sp>
        </mc:Fallback>
      </mc:AlternateContent>
      <p:pic>
        <p:nvPicPr>
          <p:cNvPr id="5" name="图片 4" descr="图表, 气泡图&#10;&#10;描述已自动生成">
            <a:extLst>
              <a:ext uri="{FF2B5EF4-FFF2-40B4-BE49-F238E27FC236}">
                <a16:creationId xmlns:a16="http://schemas.microsoft.com/office/drawing/2014/main" id="{BC31DDC6-C0D2-CF48-9969-0747EF3DC9D5}"/>
              </a:ext>
            </a:extLst>
          </p:cNvPr>
          <p:cNvPicPr>
            <a:picLocks noChangeAspect="1"/>
          </p:cNvPicPr>
          <p:nvPr/>
        </p:nvPicPr>
        <p:blipFill>
          <a:blip r:embed="rId5"/>
          <a:stretch>
            <a:fillRect/>
          </a:stretch>
        </p:blipFill>
        <p:spPr>
          <a:xfrm>
            <a:off x="4720782" y="1242057"/>
            <a:ext cx="7365926" cy="4935168"/>
          </a:xfrm>
          <a:prstGeom prst="rect">
            <a:avLst/>
          </a:prstGeom>
          <a:effectLst/>
        </p:spPr>
      </p:pic>
      <p:pic>
        <p:nvPicPr>
          <p:cNvPr id="4" name="音频 3">
            <a:hlinkClick r:id="" action="ppaction://media"/>
            <a:extLst>
              <a:ext uri="{FF2B5EF4-FFF2-40B4-BE49-F238E27FC236}">
                <a16:creationId xmlns:a16="http://schemas.microsoft.com/office/drawing/2014/main" id="{14238A95-D481-B046-A69B-C0B245A6C9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54841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18590"/>
    </mc:Choice>
    <mc:Fallback xmlns="">
      <p:transition spd="slow" advTm="31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0.1|15.9"/>
</p:tagLst>
</file>

<file path=ppt/tags/tag2.xml><?xml version="1.0" encoding="utf-8"?>
<p:tagLst xmlns:a="http://schemas.openxmlformats.org/drawingml/2006/main" xmlns:r="http://schemas.openxmlformats.org/officeDocument/2006/relationships" xmlns:p="http://schemas.openxmlformats.org/presentationml/2006/main">
  <p:tag name="TIMING" val="|295|9|21.6|27.5|20.7"/>
</p:tagLst>
</file>

<file path=ppt/tags/tag3.xml><?xml version="1.0" encoding="utf-8"?>
<p:tagLst xmlns:a="http://schemas.openxmlformats.org/drawingml/2006/main" xmlns:r="http://schemas.openxmlformats.org/officeDocument/2006/relationships" xmlns:p="http://schemas.openxmlformats.org/presentationml/2006/main">
  <p:tag name="TIMING" val="|236.7"/>
</p:tagLst>
</file>

<file path=ppt/tags/tag4.xml><?xml version="1.0" encoding="utf-8"?>
<p:tagLst xmlns:a="http://schemas.openxmlformats.org/drawingml/2006/main" xmlns:r="http://schemas.openxmlformats.org/officeDocument/2006/relationships" xmlns:p="http://schemas.openxmlformats.org/presentationml/2006/main">
  <p:tag name="TIMING" val="|146.1"/>
</p:tagLst>
</file>

<file path=ppt/tags/tag5.xml><?xml version="1.0" encoding="utf-8"?>
<p:tagLst xmlns:a="http://schemas.openxmlformats.org/drawingml/2006/main" xmlns:r="http://schemas.openxmlformats.org/officeDocument/2006/relationships" xmlns:p="http://schemas.openxmlformats.org/presentationml/2006/main">
  <p:tag name="TIMING" val="|143.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离子">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离子</Template>
  <TotalTime>3380</TotalTime>
  <Words>1396</Words>
  <Application>Microsoft Macintosh PowerPoint</Application>
  <PresentationFormat>宽屏</PresentationFormat>
  <Paragraphs>81</Paragraphs>
  <Slides>15</Slides>
  <Notes>2</Notes>
  <HiddenSlides>0</HiddenSlides>
  <MMClips>15</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15</vt:i4>
      </vt:variant>
    </vt:vector>
  </HeadingPairs>
  <TitlesOfParts>
    <vt:vector size="21" baseType="lpstr">
      <vt:lpstr>等线</vt:lpstr>
      <vt:lpstr>Arial</vt:lpstr>
      <vt:lpstr>Cambria Math</vt:lpstr>
      <vt:lpstr>Century Gothic</vt:lpstr>
      <vt:lpstr>Wingdings 3</vt:lpstr>
      <vt:lpstr>离子</vt:lpstr>
      <vt:lpstr>第三节—原子结构（下）</vt:lpstr>
      <vt:lpstr>四种量子数—quantum number</vt:lpstr>
      <vt:lpstr>泡利不相容原理—Pauli exclusion principle   </vt:lpstr>
      <vt:lpstr>电子亚层（electron subshell）</vt:lpstr>
      <vt:lpstr>电子排布式—electron configuration</vt:lpstr>
      <vt:lpstr>电子排布式—electron configuration</vt:lpstr>
      <vt:lpstr>元素周期表—periodic table</vt:lpstr>
      <vt:lpstr>元素周期律—periodicity —原子半径（atomic radii）</vt:lpstr>
      <vt:lpstr>元素周期律—periodicity —离子半径（ionic radii）</vt:lpstr>
      <vt:lpstr>元素周期律—periodicity —电离能（ionization energy）</vt:lpstr>
      <vt:lpstr>光电子能谱（PES）—photoelectron spectroscopy</vt:lpstr>
      <vt:lpstr>元素周期律—periodicity —电负性（electronegativity）</vt:lpstr>
      <vt:lpstr>元素周期律—periodicity —电子亲和能（electron affinity）</vt:lpstr>
      <vt:lpstr>Practice 1</vt:lpstr>
      <vt:lpstr>Practice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第三节—原子的世界（下）</dc:title>
  <dc:creator>Qi Gareth</dc:creator>
  <cp:lastModifiedBy>Qi Gareth</cp:lastModifiedBy>
  <cp:revision>35</cp:revision>
  <dcterms:created xsi:type="dcterms:W3CDTF">2021-07-13T10:17:03Z</dcterms:created>
  <dcterms:modified xsi:type="dcterms:W3CDTF">2021-08-22T07:27:25Z</dcterms:modified>
</cp:coreProperties>
</file>