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62" r:id="rId3"/>
    <p:sldId id="263" r:id="rId4"/>
    <p:sldId id="257" r:id="rId5"/>
    <p:sldId id="264" r:id="rId6"/>
    <p:sldId id="265" r:id="rId7"/>
    <p:sldId id="266" r:id="rId8"/>
    <p:sldId id="268" r:id="rId9"/>
    <p:sldId id="269" r:id="rId10"/>
    <p:sldId id="267" r:id="rId11"/>
    <p:sldId id="270" r:id="rId12"/>
    <p:sldId id="271" r:id="rId13"/>
    <p:sldId id="272" r:id="rId14"/>
    <p:sldId id="273" r:id="rId15"/>
    <p:sldId id="27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6"/>
    <p:restoredTop sz="95756"/>
  </p:normalViewPr>
  <p:slideViewPr>
    <p:cSldViewPr snapToGrid="0" snapToObjects="1">
      <p:cViewPr varScale="1">
        <p:scale>
          <a:sx n="107" d="100"/>
          <a:sy n="107" d="100"/>
        </p:scale>
        <p:origin x="49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AF591E-BE68-8347-8949-FC6A3F5A537F}" type="datetimeFigureOut">
              <a:rPr kumimoji="1" lang="zh-CN" altLang="en-US" smtClean="0"/>
              <a:t>2021/8/22</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54EF6E-0713-FB49-A072-C725A25A1B47}" type="slidenum">
              <a:rPr kumimoji="1" lang="zh-CN" altLang="en-US" smtClean="0"/>
              <a:t>‹#›</a:t>
            </a:fld>
            <a:endParaRPr kumimoji="1" lang="zh-CN" altLang="en-US"/>
          </a:p>
        </p:txBody>
      </p:sp>
    </p:spTree>
    <p:extLst>
      <p:ext uri="{BB962C8B-B14F-4D97-AF65-F5344CB8AC3E}">
        <p14:creationId xmlns:p14="http://schemas.microsoft.com/office/powerpoint/2010/main" val="2585330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因为电离能从左往右减少，越满的电子层电离能越大。说明前三个电子是在同一电子层，也就是最外层有三个电子</a:t>
            </a:r>
          </a:p>
        </p:txBody>
      </p:sp>
      <p:sp>
        <p:nvSpPr>
          <p:cNvPr id="4" name="灯片编号占位符 3"/>
          <p:cNvSpPr>
            <a:spLocks noGrp="1"/>
          </p:cNvSpPr>
          <p:nvPr>
            <p:ph type="sldNum" sz="quarter" idx="5"/>
          </p:nvPr>
        </p:nvSpPr>
        <p:spPr/>
        <p:txBody>
          <a:bodyPr/>
          <a:lstStyle/>
          <a:p>
            <a:fld id="{A254EF6E-0713-FB49-A072-C725A25A1B47}" type="slidenum">
              <a:rPr kumimoji="1" lang="zh-CN" altLang="en-US" smtClean="0"/>
              <a:t>14</a:t>
            </a:fld>
            <a:endParaRPr kumimoji="1" lang="zh-CN" altLang="en-US"/>
          </a:p>
        </p:txBody>
      </p:sp>
    </p:spTree>
    <p:extLst>
      <p:ext uri="{BB962C8B-B14F-4D97-AF65-F5344CB8AC3E}">
        <p14:creationId xmlns:p14="http://schemas.microsoft.com/office/powerpoint/2010/main" val="3908967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峰的高度为相对电子数量，下边的氦的电子是氢的二倍，因此在</a:t>
            </a:r>
            <a:r>
              <a:rPr kumimoji="1" lang="en-US" altLang="zh-CN" dirty="0"/>
              <a:t>1s</a:t>
            </a:r>
            <a:r>
              <a:rPr kumimoji="1" lang="zh-CN" altLang="en-US" dirty="0"/>
              <a:t>轨道上氦全满，氢只有一个电子。因此氦稳定，也因为氦由两个质子，所以正电荷更大，电离能越大。</a:t>
            </a:r>
            <a:r>
              <a:rPr kumimoji="1" lang="en-US" altLang="zh-CN" dirty="0"/>
              <a:t>A</a:t>
            </a:r>
            <a:r>
              <a:rPr kumimoji="1" lang="zh-CN" altLang="en-US" dirty="0"/>
              <a:t>错了因为他们的能级相等，</a:t>
            </a:r>
            <a:r>
              <a:rPr kumimoji="1" lang="en-US" altLang="zh-CN" dirty="0"/>
              <a:t>c</a:t>
            </a:r>
            <a:r>
              <a:rPr kumimoji="1" lang="zh-CN" altLang="en-US" dirty="0"/>
              <a:t>错了因为氦原子半径小于氢；核的质量与移除电子的时间无关</a:t>
            </a:r>
          </a:p>
        </p:txBody>
      </p:sp>
      <p:sp>
        <p:nvSpPr>
          <p:cNvPr id="4" name="灯片编号占位符 3"/>
          <p:cNvSpPr>
            <a:spLocks noGrp="1"/>
          </p:cNvSpPr>
          <p:nvPr>
            <p:ph type="sldNum" sz="quarter" idx="5"/>
          </p:nvPr>
        </p:nvSpPr>
        <p:spPr/>
        <p:txBody>
          <a:bodyPr/>
          <a:lstStyle/>
          <a:p>
            <a:fld id="{A254EF6E-0713-FB49-A072-C725A25A1B47}" type="slidenum">
              <a:rPr kumimoji="1" lang="zh-CN" altLang="en-US" smtClean="0"/>
              <a:t>15</a:t>
            </a:fld>
            <a:endParaRPr kumimoji="1" lang="zh-CN" altLang="en-US"/>
          </a:p>
        </p:txBody>
      </p:sp>
    </p:spTree>
    <p:extLst>
      <p:ext uri="{BB962C8B-B14F-4D97-AF65-F5344CB8AC3E}">
        <p14:creationId xmlns:p14="http://schemas.microsoft.com/office/powerpoint/2010/main" val="2216186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zh-CN" altLang="en-US"/>
              <a:t>单击此处编辑母版标题样式</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8/22/21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带描述的全景图片">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4509A250-FF31-4206-8172-F9D3106AACB1}" type="datetimeFigureOut">
              <a:rPr lang="en-US" dirty="0"/>
              <a:t>8/22/21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zh-CN" altLang="en-US"/>
              <a:t>单击此处编辑母版标题样式</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4509A250-FF31-4206-8172-F9D3106AACB1}" type="datetimeFigureOut">
              <a:rPr lang="en-US" dirty="0"/>
              <a:t>8/22/21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zh-CN" altLang="en-US"/>
              <a:t>单击此处编辑母版标题样式</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zh-CN" altLang="en-US"/>
              <a:t>单击此处编辑母版文本样式</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4509A250-FF31-4206-8172-F9D3106AACB1}" type="datetimeFigureOut">
              <a:rPr lang="en-US" dirty="0"/>
              <a:t>8/22/21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4509A250-FF31-4206-8172-F9D3106AACB1}" type="datetimeFigureOut">
              <a:rPr lang="en-US" dirty="0"/>
              <a:t>8/22/21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zh-CN" altLang="en-US"/>
              <a:t>单击此处编辑母版标题样式</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8/22/21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图片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zh-CN" altLang="en-US"/>
              <a:t>单击此处编辑母版标题样式</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8/22/21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nchor="t" anchorCtr="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8/22/21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8/22/21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8/22/21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9796027F-7875-4030-9381-8BD8C4F21935}" type="datetimeFigureOut">
              <a:rPr lang="en-US" dirty="0"/>
              <a:t>8/22/21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8/22/21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8/22/21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8/22/21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8/22/21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zh-CN" altLang="en-US"/>
              <a:t>单击此处编辑母版标题样式</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7" name="Date Placeholder 4"/>
          <p:cNvSpPr>
            <a:spLocks noGrp="1"/>
          </p:cNvSpPr>
          <p:nvPr>
            <p:ph type="dt" sz="half" idx="10"/>
          </p:nvPr>
        </p:nvSpPr>
        <p:spPr/>
        <p:txBody>
          <a:bodyPr/>
          <a:lstStyle/>
          <a:p>
            <a:fld id="{4509A250-FF31-4206-8172-F9D3106AACB1}" type="datetimeFigureOut">
              <a:rPr lang="en-US" dirty="0"/>
              <a:t>8/22/21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4509A250-FF31-4206-8172-F9D3106AACB1}" type="datetimeFigureOut">
              <a:rPr lang="en-US" dirty="0"/>
              <a:t>8/22/21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8/22/21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6.png"/><Relationship Id="rId4" Type="http://schemas.openxmlformats.org/officeDocument/2006/relationships/image" Target="../media/image25.gif"/></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3.x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6.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6.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7" Type="http://schemas.openxmlformats.org/officeDocument/2006/relationships/image" Target="../media/image6.png"/><Relationship Id="rId2" Type="http://schemas.microsoft.com/office/2007/relationships/media" Target="../media/media14.m4a"/><Relationship Id="rId1" Type="http://schemas.openxmlformats.org/officeDocument/2006/relationships/tags" Target="../tags/tag4.xml"/><Relationship Id="rId6" Type="http://schemas.openxmlformats.org/officeDocument/2006/relationships/image" Target="../media/image29.png"/><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15.m4a"/><Relationship Id="rId7" Type="http://schemas.openxmlformats.org/officeDocument/2006/relationships/image" Target="../media/image30.png"/><Relationship Id="rId2" Type="http://schemas.microsoft.com/office/2007/relationships/media" Target="../media/media15.m4a"/><Relationship Id="rId1" Type="http://schemas.openxmlformats.org/officeDocument/2006/relationships/tags" Target="../tags/tag5.xml"/><Relationship Id="rId6" Type="http://schemas.openxmlformats.org/officeDocument/2006/relationships/image" Target="../media/image1.jpe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audio" Target="../media/media6.m4a"/><Relationship Id="rId7" Type="http://schemas.openxmlformats.org/officeDocument/2006/relationships/image" Target="../media/image140.png"/><Relationship Id="rId2" Type="http://schemas.microsoft.com/office/2007/relationships/media" Target="../media/media6.m4a"/><Relationship Id="rId1" Type="http://schemas.openxmlformats.org/officeDocument/2006/relationships/tags" Target="../tags/tag1.xml"/><Relationship Id="rId6" Type="http://schemas.openxmlformats.org/officeDocument/2006/relationships/image" Target="../media/image15.JPG"/><Relationship Id="rId5" Type="http://schemas.openxmlformats.org/officeDocument/2006/relationships/image" Target="../media/image1.jpeg"/><Relationship Id="rId4" Type="http://schemas.openxmlformats.org/officeDocument/2006/relationships/slideLayout" Target="../slideLayouts/slideLayout2.xml"/><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20.gif"/><Relationship Id="rId3" Type="http://schemas.openxmlformats.org/officeDocument/2006/relationships/audio" Target="../media/media7.m4a"/><Relationship Id="rId7" Type="http://schemas.openxmlformats.org/officeDocument/2006/relationships/image" Target="../media/image19.gif"/><Relationship Id="rId2" Type="http://schemas.microsoft.com/office/2007/relationships/media" Target="../media/media7.m4a"/><Relationship Id="rId1" Type="http://schemas.openxmlformats.org/officeDocument/2006/relationships/tags" Target="../tags/tag2.xml"/><Relationship Id="rId6" Type="http://schemas.openxmlformats.org/officeDocument/2006/relationships/image" Target="../media/image18.gif"/><Relationship Id="rId11" Type="http://schemas.openxmlformats.org/officeDocument/2006/relationships/image" Target="../media/image6.png"/><Relationship Id="rId5" Type="http://schemas.openxmlformats.org/officeDocument/2006/relationships/image" Target="../media/image17.png"/><Relationship Id="rId10" Type="http://schemas.openxmlformats.org/officeDocument/2006/relationships/image" Target="../media/image22.gif"/><Relationship Id="rId4" Type="http://schemas.openxmlformats.org/officeDocument/2006/relationships/slideLayout" Target="../slideLayouts/slideLayout2.xml"/><Relationship Id="rId9" Type="http://schemas.openxmlformats.org/officeDocument/2006/relationships/image" Target="../media/image21.gi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6.png"/><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579F0DC-FF26-F546-BDC6-A41882B4AAC5}"/>
              </a:ext>
            </a:extLst>
          </p:cNvPr>
          <p:cNvSpPr>
            <a:spLocks noGrp="1"/>
          </p:cNvSpPr>
          <p:nvPr>
            <p:ph type="ctrTitle"/>
          </p:nvPr>
        </p:nvSpPr>
        <p:spPr>
          <a:xfrm>
            <a:off x="1154954" y="1447800"/>
            <a:ext cx="10008345" cy="3329581"/>
          </a:xfrm>
        </p:spPr>
        <p:txBody>
          <a:bodyPr/>
          <a:lstStyle/>
          <a:p>
            <a:r>
              <a:rPr kumimoji="1" lang="zh-CN" altLang="en-US" dirty="0"/>
              <a:t>第三节</a:t>
            </a:r>
            <a:r>
              <a:rPr kumimoji="1" lang="en-US" altLang="zh-CN" dirty="0"/>
              <a:t>—</a:t>
            </a:r>
            <a:r>
              <a:rPr kumimoji="1" lang="zh-CN" altLang="en-US" dirty="0"/>
              <a:t>原子结构（下）</a:t>
            </a:r>
          </a:p>
        </p:txBody>
      </p:sp>
      <p:sp>
        <p:nvSpPr>
          <p:cNvPr id="3" name="副标题 2">
            <a:extLst>
              <a:ext uri="{FF2B5EF4-FFF2-40B4-BE49-F238E27FC236}">
                <a16:creationId xmlns:a16="http://schemas.microsoft.com/office/drawing/2014/main" id="{1B5E51F5-917E-F441-B7D1-F3EE68FD68A3}"/>
              </a:ext>
            </a:extLst>
          </p:cNvPr>
          <p:cNvSpPr>
            <a:spLocks noGrp="1"/>
          </p:cNvSpPr>
          <p:nvPr>
            <p:ph type="subTitle" idx="1"/>
          </p:nvPr>
        </p:nvSpPr>
        <p:spPr/>
        <p:txBody>
          <a:bodyPr/>
          <a:lstStyle/>
          <a:p>
            <a:endParaRPr kumimoji="1" lang="zh-CN" altLang="en-US"/>
          </a:p>
        </p:txBody>
      </p:sp>
      <p:pic>
        <p:nvPicPr>
          <p:cNvPr id="5" name="音频 4">
            <a:hlinkClick r:id="" action="ppaction://media"/>
            <a:extLst>
              <a:ext uri="{FF2B5EF4-FFF2-40B4-BE49-F238E27FC236}">
                <a16:creationId xmlns:a16="http://schemas.microsoft.com/office/drawing/2014/main" id="{CAFC3C88-360B-884C-A01A-1C912A22045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654384961"/>
      </p:ext>
    </p:extLst>
  </p:cSld>
  <p:clrMapOvr>
    <a:masterClrMapping/>
  </p:clrMapOvr>
  <mc:AlternateContent xmlns:mc="http://schemas.openxmlformats.org/markup-compatibility/2006" xmlns:p14="http://schemas.microsoft.com/office/powerpoint/2010/main">
    <mc:Choice Requires="p14">
      <p:transition spd="slow" p14:dur="2000" advTm="4377"/>
    </mc:Choice>
    <mc:Fallback xmlns="">
      <p:transition spd="slow" advTm="43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F3FC718-FDE3-4EF7-921E-A5F374EAF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DC1A47C8-0527-D545-AACB-714BC7212952}"/>
              </a:ext>
            </a:extLst>
          </p:cNvPr>
          <p:cNvSpPr>
            <a:spLocks noGrp="1"/>
          </p:cNvSpPr>
          <p:nvPr>
            <p:ph type="title"/>
          </p:nvPr>
        </p:nvSpPr>
        <p:spPr>
          <a:xfrm>
            <a:off x="514812" y="884475"/>
            <a:ext cx="3701817" cy="1444752"/>
          </a:xfrm>
        </p:spPr>
        <p:txBody>
          <a:bodyPr anchor="b">
            <a:normAutofit fontScale="90000"/>
          </a:bodyPr>
          <a:lstStyle/>
          <a:p>
            <a:pPr>
              <a:lnSpc>
                <a:spcPct val="90000"/>
              </a:lnSpc>
            </a:pPr>
            <a:r>
              <a:rPr kumimoji="1" lang="zh-CN" altLang="en-US" sz="4400" dirty="0">
                <a:solidFill>
                  <a:srgbClr val="EBEBEB"/>
                </a:solidFill>
              </a:rPr>
              <a:t>元素周期律</a:t>
            </a:r>
            <a:r>
              <a:rPr kumimoji="1" lang="en-US" altLang="zh-CN" sz="4400" dirty="0">
                <a:solidFill>
                  <a:srgbClr val="EBEBEB"/>
                </a:solidFill>
              </a:rPr>
              <a:t>—periodicity</a:t>
            </a:r>
            <a:br>
              <a:rPr kumimoji="1" lang="en-US" altLang="zh-CN" sz="2200" dirty="0">
                <a:solidFill>
                  <a:srgbClr val="EBEBEB"/>
                </a:solidFill>
              </a:rPr>
            </a:br>
            <a:r>
              <a:rPr kumimoji="1" lang="en-US" altLang="zh-CN" sz="2200" dirty="0">
                <a:solidFill>
                  <a:srgbClr val="EBEBEB"/>
                </a:solidFill>
              </a:rPr>
              <a:t>—</a:t>
            </a:r>
            <a:r>
              <a:rPr kumimoji="1" lang="zh-CN" altLang="en-US" sz="3100" dirty="0">
                <a:solidFill>
                  <a:srgbClr val="EBEBEB"/>
                </a:solidFill>
              </a:rPr>
              <a:t>电离能（</a:t>
            </a:r>
            <a:r>
              <a:rPr kumimoji="1" lang="en-US" altLang="zh-CN" sz="3100" dirty="0">
                <a:solidFill>
                  <a:srgbClr val="EBEBEB"/>
                </a:solidFill>
              </a:rPr>
              <a:t>ionization</a:t>
            </a:r>
            <a:r>
              <a:rPr kumimoji="1" lang="zh-CN" altLang="en-US" sz="3100" dirty="0">
                <a:solidFill>
                  <a:srgbClr val="EBEBEB"/>
                </a:solidFill>
              </a:rPr>
              <a:t> </a:t>
            </a:r>
            <a:r>
              <a:rPr kumimoji="1" lang="en-US" altLang="zh-CN" sz="3100" dirty="0">
                <a:solidFill>
                  <a:srgbClr val="EBEBEB"/>
                </a:solidFill>
              </a:rPr>
              <a:t>energy</a:t>
            </a:r>
            <a:r>
              <a:rPr kumimoji="1" lang="zh-CN" altLang="en-US" sz="3100" dirty="0">
                <a:solidFill>
                  <a:srgbClr val="EBEBEB"/>
                </a:solidFill>
              </a:rPr>
              <a:t>）</a:t>
            </a:r>
          </a:p>
        </p:txBody>
      </p:sp>
      <p:sp>
        <p:nvSpPr>
          <p:cNvPr id="11" name="Freeform 11">
            <a:extLst>
              <a:ext uri="{FF2B5EF4-FFF2-40B4-BE49-F238E27FC236}">
                <a16:creationId xmlns:a16="http://schemas.microsoft.com/office/drawing/2014/main" id="{FAA0F719-3DC8-4F08-AD8F-5A845658C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3" name="Freeform: Shape 12">
            <a:extLst>
              <a:ext uri="{FF2B5EF4-FFF2-40B4-BE49-F238E27FC236}">
                <a16:creationId xmlns:a16="http://schemas.microsoft.com/office/drawing/2014/main" id="{7DCB61BE-FA0F-4EFB-BE0E-268BAD8E3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747655" y="-586345"/>
            <a:ext cx="6858001" cy="8030691"/>
          </a:xfrm>
          <a:custGeom>
            <a:avLst/>
            <a:gdLst>
              <a:gd name="connsiteX0" fmla="*/ 6858001 w 6858001"/>
              <a:gd name="connsiteY0" fmla="*/ 1177 h 8030691"/>
              <a:gd name="connsiteX1" fmla="*/ 6858001 w 6858001"/>
              <a:gd name="connsiteY1" fmla="*/ 1344715 h 8030691"/>
              <a:gd name="connsiteX2" fmla="*/ 6858000 w 6858001"/>
              <a:gd name="connsiteY2" fmla="*/ 1344715 h 8030691"/>
              <a:gd name="connsiteX3" fmla="*/ 6858000 w 6858001"/>
              <a:gd name="connsiteY3" fmla="*/ 8030691 h 8030691"/>
              <a:gd name="connsiteX4" fmla="*/ 0 w 6858001"/>
              <a:gd name="connsiteY4" fmla="*/ 8030690 h 8030691"/>
              <a:gd name="connsiteX5" fmla="*/ 0 w 6858001"/>
              <a:gd name="connsiteY5" fmla="*/ 477747 h 8030691"/>
              <a:gd name="connsiteX6" fmla="*/ 1 w 6858001"/>
              <a:gd name="connsiteY6" fmla="*/ 477747 h 8030691"/>
              <a:gd name="connsiteX7" fmla="*/ 1 w 6858001"/>
              <a:gd name="connsiteY7" fmla="*/ 0 h 8030691"/>
              <a:gd name="connsiteX8" fmla="*/ 40463 w 6858001"/>
              <a:gd name="connsiteY8" fmla="*/ 5883 h 8030691"/>
              <a:gd name="connsiteX9" fmla="*/ 159107 w 6858001"/>
              <a:gd name="connsiteY9" fmla="*/ 23196 h 8030691"/>
              <a:gd name="connsiteX10" fmla="*/ 245518 w 6858001"/>
              <a:gd name="connsiteY10" fmla="*/ 35299 h 8030691"/>
              <a:gd name="connsiteX11" fmla="*/ 348388 w 6858001"/>
              <a:gd name="connsiteY11" fmla="*/ 48074 h 8030691"/>
              <a:gd name="connsiteX12" fmla="*/ 470460 w 6858001"/>
              <a:gd name="connsiteY12" fmla="*/ 63370 h 8030691"/>
              <a:gd name="connsiteX13" fmla="*/ 605563 w 6858001"/>
              <a:gd name="connsiteY13" fmla="*/ 79507 h 8030691"/>
              <a:gd name="connsiteX14" fmla="*/ 757810 w 6858001"/>
              <a:gd name="connsiteY14" fmla="*/ 96484 h 8030691"/>
              <a:gd name="connsiteX15" fmla="*/ 923774 w 6858001"/>
              <a:gd name="connsiteY15" fmla="*/ 114469 h 8030691"/>
              <a:gd name="connsiteX16" fmla="*/ 1104139 w 6858001"/>
              <a:gd name="connsiteY16" fmla="*/ 132455 h 8030691"/>
              <a:gd name="connsiteX17" fmla="*/ 1296163 w 6858001"/>
              <a:gd name="connsiteY17" fmla="*/ 150776 h 8030691"/>
              <a:gd name="connsiteX18" fmla="*/ 1503275 w 6858001"/>
              <a:gd name="connsiteY18" fmla="*/ 167753 h 8030691"/>
              <a:gd name="connsiteX19" fmla="*/ 1719988 w 6858001"/>
              <a:gd name="connsiteY19" fmla="*/ 184058 h 8030691"/>
              <a:gd name="connsiteX20" fmla="*/ 1949045 w 6858001"/>
              <a:gd name="connsiteY20" fmla="*/ 198850 h 8030691"/>
              <a:gd name="connsiteX21" fmla="*/ 2187703 w 6858001"/>
              <a:gd name="connsiteY21" fmla="*/ 212969 h 8030691"/>
              <a:gd name="connsiteX22" fmla="*/ 2436649 w 6858001"/>
              <a:gd name="connsiteY22" fmla="*/ 226249 h 8030691"/>
              <a:gd name="connsiteX23" fmla="*/ 2564208 w 6858001"/>
              <a:gd name="connsiteY23" fmla="*/ 230955 h 8030691"/>
              <a:gd name="connsiteX24" fmla="*/ 2694509 w 6858001"/>
              <a:gd name="connsiteY24" fmla="*/ 236166 h 8030691"/>
              <a:gd name="connsiteX25" fmla="*/ 2826869 w 6858001"/>
              <a:gd name="connsiteY25" fmla="*/ 241040 h 8030691"/>
              <a:gd name="connsiteX26" fmla="*/ 2959914 w 6858001"/>
              <a:gd name="connsiteY26" fmla="*/ 244234 h 8030691"/>
              <a:gd name="connsiteX27" fmla="*/ 3095702 w 6858001"/>
              <a:gd name="connsiteY27" fmla="*/ 247092 h 8030691"/>
              <a:gd name="connsiteX28" fmla="*/ 3232862 w 6858001"/>
              <a:gd name="connsiteY28" fmla="*/ 250117 h 8030691"/>
              <a:gd name="connsiteX29" fmla="*/ 3372766 w 6858001"/>
              <a:gd name="connsiteY29" fmla="*/ 252134 h 8030691"/>
              <a:gd name="connsiteX30" fmla="*/ 3514040 w 6858001"/>
              <a:gd name="connsiteY30" fmla="*/ 252134 h 8030691"/>
              <a:gd name="connsiteX31" fmla="*/ 3656686 w 6858001"/>
              <a:gd name="connsiteY31" fmla="*/ 253143 h 8030691"/>
              <a:gd name="connsiteX32" fmla="*/ 3800705 w 6858001"/>
              <a:gd name="connsiteY32" fmla="*/ 252134 h 8030691"/>
              <a:gd name="connsiteX33" fmla="*/ 3946780 w 6858001"/>
              <a:gd name="connsiteY33" fmla="*/ 250117 h 8030691"/>
              <a:gd name="connsiteX34" fmla="*/ 4092856 w 6858001"/>
              <a:gd name="connsiteY34" fmla="*/ 248268 h 8030691"/>
              <a:gd name="connsiteX35" fmla="*/ 4240988 w 6858001"/>
              <a:gd name="connsiteY35" fmla="*/ 244234 h 8030691"/>
              <a:gd name="connsiteX36" fmla="*/ 4390492 w 6858001"/>
              <a:gd name="connsiteY36" fmla="*/ 240032 h 8030691"/>
              <a:gd name="connsiteX37" fmla="*/ 4539997 w 6858001"/>
              <a:gd name="connsiteY37" fmla="*/ 235157 h 8030691"/>
              <a:gd name="connsiteX38" fmla="*/ 4690873 w 6858001"/>
              <a:gd name="connsiteY38" fmla="*/ 228266 h 8030691"/>
              <a:gd name="connsiteX39" fmla="*/ 4843120 w 6858001"/>
              <a:gd name="connsiteY39" fmla="*/ 220029 h 8030691"/>
              <a:gd name="connsiteX40" fmla="*/ 4996054 w 6858001"/>
              <a:gd name="connsiteY40" fmla="*/ 212129 h 8030691"/>
              <a:gd name="connsiteX41" fmla="*/ 5148987 w 6858001"/>
              <a:gd name="connsiteY41" fmla="*/ 202044 h 8030691"/>
              <a:gd name="connsiteX42" fmla="*/ 5303978 w 6858001"/>
              <a:gd name="connsiteY42" fmla="*/ 189941 h 8030691"/>
              <a:gd name="connsiteX43" fmla="*/ 5456911 w 6858001"/>
              <a:gd name="connsiteY43" fmla="*/ 177839 h 8030691"/>
              <a:gd name="connsiteX44" fmla="*/ 5612588 w 6858001"/>
              <a:gd name="connsiteY44" fmla="*/ 163887 h 8030691"/>
              <a:gd name="connsiteX45" fmla="*/ 5768950 w 6858001"/>
              <a:gd name="connsiteY45" fmla="*/ 148591 h 8030691"/>
              <a:gd name="connsiteX46" fmla="*/ 5923255 w 6858001"/>
              <a:gd name="connsiteY46" fmla="*/ 132455 h 8030691"/>
              <a:gd name="connsiteX47" fmla="*/ 6079618 w 6858001"/>
              <a:gd name="connsiteY47" fmla="*/ 113629 h 8030691"/>
              <a:gd name="connsiteX48" fmla="*/ 6235294 w 6858001"/>
              <a:gd name="connsiteY48" fmla="*/ 93458 h 8030691"/>
              <a:gd name="connsiteX49" fmla="*/ 6391657 w 6858001"/>
              <a:gd name="connsiteY49" fmla="*/ 73455 h 8030691"/>
              <a:gd name="connsiteX50" fmla="*/ 6547333 w 6858001"/>
              <a:gd name="connsiteY50" fmla="*/ 50091 h 8030691"/>
              <a:gd name="connsiteX51" fmla="*/ 6702324 w 6858001"/>
              <a:gd name="connsiteY51" fmla="*/ 26222 h 803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8030691">
                <a:moveTo>
                  <a:pt x="6858001" y="1177"/>
                </a:moveTo>
                <a:lnTo>
                  <a:pt x="6858001" y="1344715"/>
                </a:lnTo>
                <a:lnTo>
                  <a:pt x="6858000" y="1344715"/>
                </a:lnTo>
                <a:lnTo>
                  <a:pt x="6858000" y="8030691"/>
                </a:lnTo>
                <a:lnTo>
                  <a:pt x="0" y="8030690"/>
                </a:lnTo>
                <a:lnTo>
                  <a:pt x="0" y="477747"/>
                </a:lnTo>
                <a:lnTo>
                  <a:pt x="1" y="477747"/>
                </a:lnTo>
                <a:lnTo>
                  <a:pt x="1" y="0"/>
                </a:lnTo>
                <a:lnTo>
                  <a:pt x="40463" y="5883"/>
                </a:lnTo>
                <a:lnTo>
                  <a:pt x="159107" y="23196"/>
                </a:lnTo>
                <a:lnTo>
                  <a:pt x="245518" y="35299"/>
                </a:lnTo>
                <a:lnTo>
                  <a:pt x="348388" y="48074"/>
                </a:lnTo>
                <a:lnTo>
                  <a:pt x="470460" y="63370"/>
                </a:lnTo>
                <a:lnTo>
                  <a:pt x="605563" y="79507"/>
                </a:lnTo>
                <a:lnTo>
                  <a:pt x="757810" y="96484"/>
                </a:lnTo>
                <a:lnTo>
                  <a:pt x="923774" y="114469"/>
                </a:lnTo>
                <a:lnTo>
                  <a:pt x="1104139" y="132455"/>
                </a:lnTo>
                <a:lnTo>
                  <a:pt x="1296163" y="150776"/>
                </a:lnTo>
                <a:lnTo>
                  <a:pt x="1503275" y="167753"/>
                </a:lnTo>
                <a:lnTo>
                  <a:pt x="1719988" y="184058"/>
                </a:lnTo>
                <a:lnTo>
                  <a:pt x="1949045" y="198850"/>
                </a:lnTo>
                <a:lnTo>
                  <a:pt x="2187703" y="212969"/>
                </a:lnTo>
                <a:lnTo>
                  <a:pt x="2436649" y="226249"/>
                </a:lnTo>
                <a:lnTo>
                  <a:pt x="2564208" y="230955"/>
                </a:lnTo>
                <a:lnTo>
                  <a:pt x="2694509" y="236166"/>
                </a:lnTo>
                <a:lnTo>
                  <a:pt x="2826869" y="241040"/>
                </a:lnTo>
                <a:lnTo>
                  <a:pt x="2959914" y="244234"/>
                </a:lnTo>
                <a:lnTo>
                  <a:pt x="3095702" y="247092"/>
                </a:lnTo>
                <a:lnTo>
                  <a:pt x="3232862" y="250117"/>
                </a:lnTo>
                <a:lnTo>
                  <a:pt x="3372766" y="252134"/>
                </a:lnTo>
                <a:lnTo>
                  <a:pt x="3514040" y="252134"/>
                </a:lnTo>
                <a:lnTo>
                  <a:pt x="3656686" y="253143"/>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15" name="Rectangle 14">
            <a:extLst>
              <a:ext uri="{FF2B5EF4-FFF2-40B4-BE49-F238E27FC236}">
                <a16:creationId xmlns:a16="http://schemas.microsoft.com/office/drawing/2014/main" id="{A4B31EAA-7423-46F7-9B90-4AB2B09C3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内容占位符 2">
            <a:extLst>
              <a:ext uri="{FF2B5EF4-FFF2-40B4-BE49-F238E27FC236}">
                <a16:creationId xmlns:a16="http://schemas.microsoft.com/office/drawing/2014/main" id="{1086CD9C-1994-4148-A989-C3C00242EFC8}"/>
              </a:ext>
            </a:extLst>
          </p:cNvPr>
          <p:cNvSpPr>
            <a:spLocks noGrp="1"/>
          </p:cNvSpPr>
          <p:nvPr>
            <p:ph idx="1"/>
          </p:nvPr>
        </p:nvSpPr>
        <p:spPr>
          <a:xfrm>
            <a:off x="526627" y="2522639"/>
            <a:ext cx="3108057" cy="2947415"/>
          </a:xfrm>
        </p:spPr>
        <p:txBody>
          <a:bodyPr>
            <a:noAutofit/>
          </a:bodyPr>
          <a:lstStyle/>
          <a:p>
            <a:pPr>
              <a:lnSpc>
                <a:spcPct val="90000"/>
              </a:lnSpc>
            </a:pPr>
            <a:r>
              <a:rPr kumimoji="1" lang="zh-CN" altLang="en-US" dirty="0">
                <a:solidFill>
                  <a:srgbClr val="FFFFFF"/>
                </a:solidFill>
              </a:rPr>
              <a:t>移除气态的原子或离子的一个电子所需的能量</a:t>
            </a:r>
            <a:endParaRPr kumimoji="1" lang="en-US" altLang="zh-CN" dirty="0">
              <a:solidFill>
                <a:srgbClr val="FFFFFF"/>
              </a:solidFill>
            </a:endParaRPr>
          </a:p>
          <a:p>
            <a:pPr>
              <a:lnSpc>
                <a:spcPct val="90000"/>
              </a:lnSpc>
            </a:pPr>
            <a:r>
              <a:rPr kumimoji="1" lang="zh-CN" altLang="en-US" dirty="0">
                <a:solidFill>
                  <a:srgbClr val="FFFFFF"/>
                </a:solidFill>
              </a:rPr>
              <a:t>第一电离能</a:t>
            </a:r>
            <a:r>
              <a:rPr kumimoji="1" lang="en-US" altLang="zh-CN" dirty="0">
                <a:solidFill>
                  <a:srgbClr val="FFFFFF"/>
                </a:solidFill>
              </a:rPr>
              <a:t>—</a:t>
            </a:r>
            <a:r>
              <a:rPr kumimoji="1" lang="zh-CN" altLang="en-US" dirty="0">
                <a:solidFill>
                  <a:srgbClr val="FFFFFF"/>
                </a:solidFill>
              </a:rPr>
              <a:t>移除最高能量的电子所需能量</a:t>
            </a:r>
            <a:endParaRPr kumimoji="1" lang="en-US" altLang="zh-CN" dirty="0">
              <a:solidFill>
                <a:srgbClr val="FFFFFF"/>
              </a:solidFill>
            </a:endParaRPr>
          </a:p>
          <a:p>
            <a:pPr>
              <a:lnSpc>
                <a:spcPct val="90000"/>
              </a:lnSpc>
            </a:pPr>
            <a:r>
              <a:rPr kumimoji="1" lang="zh-CN" altLang="en-US" dirty="0">
                <a:solidFill>
                  <a:srgbClr val="FFFFFF"/>
                </a:solidFill>
              </a:rPr>
              <a:t>第二电离能</a:t>
            </a:r>
            <a:r>
              <a:rPr kumimoji="1" lang="en-US" altLang="zh-CN" dirty="0">
                <a:solidFill>
                  <a:srgbClr val="FFFFFF"/>
                </a:solidFill>
              </a:rPr>
              <a:t>—</a:t>
            </a:r>
            <a:r>
              <a:rPr kumimoji="1" lang="zh-CN" altLang="en-US" dirty="0">
                <a:solidFill>
                  <a:srgbClr val="FFFFFF"/>
                </a:solidFill>
              </a:rPr>
              <a:t>移除下一个能量最高电子所需能量</a:t>
            </a:r>
            <a:endParaRPr kumimoji="1" lang="en-US" altLang="zh-CN" dirty="0">
              <a:solidFill>
                <a:srgbClr val="FFFFFF"/>
              </a:solidFill>
            </a:endParaRPr>
          </a:p>
          <a:p>
            <a:pPr>
              <a:lnSpc>
                <a:spcPct val="90000"/>
              </a:lnSpc>
            </a:pPr>
            <a:r>
              <a:rPr kumimoji="1" lang="en-US" altLang="zh-CN" dirty="0">
                <a:solidFill>
                  <a:srgbClr val="FFFFFF"/>
                </a:solidFill>
              </a:rPr>
              <a:t>……</a:t>
            </a:r>
          </a:p>
          <a:p>
            <a:pPr>
              <a:lnSpc>
                <a:spcPct val="90000"/>
              </a:lnSpc>
            </a:pPr>
            <a:r>
              <a:rPr kumimoji="1" lang="zh-CN" altLang="en-US" dirty="0">
                <a:solidFill>
                  <a:srgbClr val="FFFFFF"/>
                </a:solidFill>
              </a:rPr>
              <a:t>同一周期元素第一电离能从左到右依次递增</a:t>
            </a:r>
            <a:endParaRPr kumimoji="1" lang="en-US" altLang="zh-CN" dirty="0">
              <a:solidFill>
                <a:srgbClr val="FFFFFF"/>
              </a:solidFill>
            </a:endParaRPr>
          </a:p>
          <a:p>
            <a:pPr>
              <a:lnSpc>
                <a:spcPct val="90000"/>
              </a:lnSpc>
            </a:pPr>
            <a:r>
              <a:rPr kumimoji="1" lang="zh-CN" altLang="en-US" dirty="0">
                <a:solidFill>
                  <a:srgbClr val="FFFFFF"/>
                </a:solidFill>
              </a:rPr>
              <a:t>同一族元素第一电离能从上到下依次递减</a:t>
            </a:r>
          </a:p>
        </p:txBody>
      </p:sp>
      <p:pic>
        <p:nvPicPr>
          <p:cNvPr id="4" name="图片 3">
            <a:extLst>
              <a:ext uri="{FF2B5EF4-FFF2-40B4-BE49-F238E27FC236}">
                <a16:creationId xmlns:a16="http://schemas.microsoft.com/office/drawing/2014/main" id="{ADDE96F2-52A4-6D46-93CA-780EE29A3D8B}"/>
              </a:ext>
            </a:extLst>
          </p:cNvPr>
          <p:cNvPicPr>
            <a:picLocks noChangeAspect="1"/>
          </p:cNvPicPr>
          <p:nvPr/>
        </p:nvPicPr>
        <p:blipFill>
          <a:blip r:embed="rId4"/>
          <a:stretch>
            <a:fillRect/>
          </a:stretch>
        </p:blipFill>
        <p:spPr>
          <a:xfrm>
            <a:off x="4446375" y="1143000"/>
            <a:ext cx="7745626" cy="5279949"/>
          </a:xfrm>
          <a:prstGeom prst="rect">
            <a:avLst/>
          </a:prstGeom>
          <a:effectLst/>
        </p:spPr>
      </p:pic>
      <p:pic>
        <p:nvPicPr>
          <p:cNvPr id="5" name="音频 4">
            <a:hlinkClick r:id="" action="ppaction://media"/>
            <a:extLst>
              <a:ext uri="{FF2B5EF4-FFF2-40B4-BE49-F238E27FC236}">
                <a16:creationId xmlns:a16="http://schemas.microsoft.com/office/drawing/2014/main" id="{AF818D3C-CD7B-BB4D-8124-4E20B32F41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4969999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91301"/>
    </mc:Choice>
    <mc:Fallback xmlns="">
      <p:transition spd="slow" advTm="2913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7C1062C4-8EA1-7D4E-8E16-CFEB0B35EA2A}"/>
              </a:ext>
            </a:extLst>
          </p:cNvPr>
          <p:cNvSpPr>
            <a:spLocks noGrp="1"/>
          </p:cNvSpPr>
          <p:nvPr>
            <p:ph type="title"/>
          </p:nvPr>
        </p:nvSpPr>
        <p:spPr>
          <a:xfrm>
            <a:off x="631621" y="232499"/>
            <a:ext cx="4166509" cy="1622321"/>
          </a:xfrm>
        </p:spPr>
        <p:txBody>
          <a:bodyPr>
            <a:noAutofit/>
          </a:bodyPr>
          <a:lstStyle/>
          <a:p>
            <a:pPr>
              <a:lnSpc>
                <a:spcPct val="90000"/>
              </a:lnSpc>
            </a:pPr>
            <a:r>
              <a:rPr kumimoji="1" lang="zh-CN" altLang="en-US" sz="3600" dirty="0">
                <a:solidFill>
                  <a:srgbClr val="EBEBEB"/>
                </a:solidFill>
              </a:rPr>
              <a:t>光电子能谱（</a:t>
            </a:r>
            <a:r>
              <a:rPr kumimoji="1" lang="en-US" altLang="zh-CN" sz="3600" dirty="0">
                <a:solidFill>
                  <a:srgbClr val="EBEBEB"/>
                </a:solidFill>
              </a:rPr>
              <a:t>PES</a:t>
            </a:r>
            <a:r>
              <a:rPr kumimoji="1" lang="zh-CN" altLang="en-US" sz="3600" dirty="0">
                <a:solidFill>
                  <a:srgbClr val="EBEBEB"/>
                </a:solidFill>
              </a:rPr>
              <a:t>）</a:t>
            </a:r>
            <a:r>
              <a:rPr kumimoji="1" lang="en-US" altLang="zh-CN" sz="3600" dirty="0">
                <a:solidFill>
                  <a:srgbClr val="EBEBEB"/>
                </a:solidFill>
              </a:rPr>
              <a:t>—photoelectron</a:t>
            </a:r>
            <a:r>
              <a:rPr kumimoji="1" lang="zh-CN" altLang="en-US" sz="3600" dirty="0">
                <a:solidFill>
                  <a:srgbClr val="EBEBEB"/>
                </a:solidFill>
              </a:rPr>
              <a:t> </a:t>
            </a:r>
            <a:r>
              <a:rPr kumimoji="1" lang="en-US" altLang="zh-CN" sz="3600" dirty="0">
                <a:solidFill>
                  <a:srgbClr val="EBEBEB"/>
                </a:solidFill>
              </a:rPr>
              <a:t>spectroscopy</a:t>
            </a:r>
            <a:endParaRPr kumimoji="1" lang="zh-CN" altLang="en-US" sz="3600" dirty="0">
              <a:solidFill>
                <a:srgbClr val="EBEBEB"/>
              </a:solidFill>
            </a:endParaRPr>
          </a:p>
        </p:txBody>
      </p:sp>
      <p:sp>
        <p:nvSpPr>
          <p:cNvPr id="12"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4" name="Freeform: Shape 13">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5" name="图片 4" descr="图表&#10;&#10;中度可信度描述已自动生成">
            <a:extLst>
              <a:ext uri="{FF2B5EF4-FFF2-40B4-BE49-F238E27FC236}">
                <a16:creationId xmlns:a16="http://schemas.microsoft.com/office/drawing/2014/main" id="{22E18468-E30D-D64F-BB51-A76A3E42D42F}"/>
              </a:ext>
            </a:extLst>
          </p:cNvPr>
          <p:cNvPicPr>
            <a:picLocks noChangeAspect="1"/>
          </p:cNvPicPr>
          <p:nvPr/>
        </p:nvPicPr>
        <p:blipFill>
          <a:blip r:embed="rId5"/>
          <a:stretch>
            <a:fillRect/>
          </a:stretch>
        </p:blipFill>
        <p:spPr>
          <a:xfrm>
            <a:off x="5553492" y="902841"/>
            <a:ext cx="6442618" cy="4380980"/>
          </a:xfrm>
          <a:prstGeom prst="rect">
            <a:avLst/>
          </a:prstGeom>
          <a:effectLst/>
        </p:spPr>
      </p:pic>
      <p:sp>
        <p:nvSpPr>
          <p:cNvPr id="16" name="Rectangle 15">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内容占位符 2">
            <a:extLst>
              <a:ext uri="{FF2B5EF4-FFF2-40B4-BE49-F238E27FC236}">
                <a16:creationId xmlns:a16="http://schemas.microsoft.com/office/drawing/2014/main" id="{4F736756-BC52-A646-9FB4-9787EA8552B0}"/>
              </a:ext>
            </a:extLst>
          </p:cNvPr>
          <p:cNvSpPr>
            <a:spLocks noGrp="1"/>
          </p:cNvSpPr>
          <p:nvPr>
            <p:ph idx="1"/>
          </p:nvPr>
        </p:nvSpPr>
        <p:spPr>
          <a:xfrm>
            <a:off x="631621" y="2840082"/>
            <a:ext cx="4166509" cy="3785419"/>
          </a:xfrm>
        </p:spPr>
        <p:txBody>
          <a:bodyPr>
            <a:normAutofit/>
          </a:bodyPr>
          <a:lstStyle/>
          <a:p>
            <a:r>
              <a:rPr kumimoji="1" lang="zh-CN" altLang="en-US" dirty="0">
                <a:solidFill>
                  <a:srgbClr val="EBEBEB"/>
                </a:solidFill>
              </a:rPr>
              <a:t>通过将一定频率的光照射某种元素的原子，使电子脱离，并计算此能量</a:t>
            </a:r>
            <a:endParaRPr kumimoji="1" lang="en-US" altLang="zh-CN" dirty="0">
              <a:solidFill>
                <a:srgbClr val="EBEBEB"/>
              </a:solidFill>
            </a:endParaRPr>
          </a:p>
          <a:p>
            <a:r>
              <a:rPr kumimoji="1" lang="zh-CN" altLang="en-US" dirty="0">
                <a:solidFill>
                  <a:srgbClr val="EBEBEB"/>
                </a:solidFill>
              </a:rPr>
              <a:t>横轴代表电离能，（有时是结合能（</a:t>
            </a:r>
            <a:r>
              <a:rPr kumimoji="1" lang="en-US" altLang="zh-CN" dirty="0">
                <a:solidFill>
                  <a:srgbClr val="EBEBEB"/>
                </a:solidFill>
              </a:rPr>
              <a:t>binding</a:t>
            </a:r>
            <a:r>
              <a:rPr kumimoji="1" lang="zh-CN" altLang="en-US" dirty="0">
                <a:solidFill>
                  <a:srgbClr val="EBEBEB"/>
                </a:solidFill>
              </a:rPr>
              <a:t> </a:t>
            </a:r>
            <a:r>
              <a:rPr kumimoji="1" lang="en-US" altLang="zh-CN" dirty="0">
                <a:solidFill>
                  <a:srgbClr val="EBEBEB"/>
                </a:solidFill>
              </a:rPr>
              <a:t>energy</a:t>
            </a:r>
            <a:r>
              <a:rPr kumimoji="1" lang="zh-CN" altLang="en-US" dirty="0">
                <a:solidFill>
                  <a:srgbClr val="EBEBEB"/>
                </a:solidFill>
              </a:rPr>
              <a:t>））</a:t>
            </a:r>
            <a:endParaRPr kumimoji="1" lang="en-US" altLang="zh-CN" dirty="0">
              <a:solidFill>
                <a:srgbClr val="EBEBEB"/>
              </a:solidFill>
            </a:endParaRPr>
          </a:p>
          <a:p>
            <a:r>
              <a:rPr kumimoji="1" lang="zh-CN" altLang="en-US" dirty="0">
                <a:solidFill>
                  <a:srgbClr val="EBEBEB"/>
                </a:solidFill>
              </a:rPr>
              <a:t>纵轴为相对电子数量</a:t>
            </a:r>
            <a:endParaRPr kumimoji="1" lang="en-US" altLang="zh-CN" dirty="0">
              <a:solidFill>
                <a:srgbClr val="EBEBEB"/>
              </a:solidFill>
            </a:endParaRPr>
          </a:p>
          <a:p>
            <a:r>
              <a:rPr kumimoji="1" lang="zh-CN" altLang="en-US" dirty="0">
                <a:solidFill>
                  <a:srgbClr val="EBEBEB"/>
                </a:solidFill>
              </a:rPr>
              <a:t>峰的数量</a:t>
            </a:r>
            <a:r>
              <a:rPr kumimoji="1" lang="en-US" altLang="zh-CN" dirty="0">
                <a:solidFill>
                  <a:srgbClr val="EBEBEB"/>
                </a:solidFill>
              </a:rPr>
              <a:t>=</a:t>
            </a:r>
            <a:r>
              <a:rPr kumimoji="1" lang="zh-CN" altLang="en-US" dirty="0">
                <a:solidFill>
                  <a:srgbClr val="EBEBEB"/>
                </a:solidFill>
              </a:rPr>
              <a:t>能级的数量</a:t>
            </a:r>
          </a:p>
        </p:txBody>
      </p:sp>
      <p:sp>
        <p:nvSpPr>
          <p:cNvPr id="6" name="文本框 5">
            <a:extLst>
              <a:ext uri="{FF2B5EF4-FFF2-40B4-BE49-F238E27FC236}">
                <a16:creationId xmlns:a16="http://schemas.microsoft.com/office/drawing/2014/main" id="{5FDD16E0-4313-6349-A196-2C5424802422}"/>
              </a:ext>
            </a:extLst>
          </p:cNvPr>
          <p:cNvSpPr txBox="1"/>
          <p:nvPr/>
        </p:nvSpPr>
        <p:spPr>
          <a:xfrm>
            <a:off x="5943600" y="5472545"/>
            <a:ext cx="6052510" cy="923330"/>
          </a:xfrm>
          <a:prstGeom prst="rect">
            <a:avLst/>
          </a:prstGeom>
          <a:noFill/>
        </p:spPr>
        <p:txBody>
          <a:bodyPr wrap="square" rtlCol="0">
            <a:spAutoFit/>
          </a:bodyPr>
          <a:lstStyle/>
          <a:p>
            <a:r>
              <a:rPr kumimoji="1" lang="zh-CN" altLang="en-US" dirty="0"/>
              <a:t>有五个峰，因此能级为</a:t>
            </a:r>
            <a:r>
              <a:rPr kumimoji="1" lang="en-US" altLang="zh-CN" dirty="0"/>
              <a:t>1s2s2p3s3p, </a:t>
            </a:r>
            <a:r>
              <a:rPr kumimoji="1" lang="zh-CN" altLang="en-US" dirty="0"/>
              <a:t>观察峰的比值，大约是</a:t>
            </a:r>
            <a:r>
              <a:rPr kumimoji="1" lang="en-US" altLang="zh-CN" dirty="0"/>
              <a:t>1</a:t>
            </a:r>
            <a:r>
              <a:rPr kumimoji="1" lang="zh-CN" altLang="en-US" dirty="0"/>
              <a:t>：</a:t>
            </a:r>
            <a:r>
              <a:rPr kumimoji="1" lang="en-US" altLang="zh-CN" dirty="0"/>
              <a:t>1:3:1:2:3</a:t>
            </a:r>
            <a:r>
              <a:rPr kumimoji="1" lang="zh-CN" altLang="en-US" dirty="0"/>
              <a:t>，因此电子的比值是</a:t>
            </a:r>
            <a:r>
              <a:rPr kumimoji="1" lang="en-US" altLang="zh-CN" dirty="0"/>
              <a:t>2:2:6:2:3</a:t>
            </a:r>
            <a:r>
              <a:rPr kumimoji="1" lang="zh-CN" altLang="en-US" dirty="0"/>
              <a:t>，放入能级，可以推断该元素为磷</a:t>
            </a:r>
          </a:p>
        </p:txBody>
      </p:sp>
      <p:pic>
        <p:nvPicPr>
          <p:cNvPr id="8" name="音频 7">
            <a:hlinkClick r:id="" action="ppaction://media"/>
            <a:extLst>
              <a:ext uri="{FF2B5EF4-FFF2-40B4-BE49-F238E27FC236}">
                <a16:creationId xmlns:a16="http://schemas.microsoft.com/office/drawing/2014/main" id="{A6252064-2708-DE41-A608-13837CEA3E37}"/>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29946620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66926"/>
    </mc:Choice>
    <mc:Fallback xmlns="">
      <p:transition spd="slow" advTm="2669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8"/>
                </p:tgtEl>
              </p:cMediaNode>
            </p:audio>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3FC718-FDE3-4EF7-921E-A5F374EAF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33A54C12-9D0A-1B4C-9E08-A0EB9EEA46EC}"/>
              </a:ext>
            </a:extLst>
          </p:cNvPr>
          <p:cNvSpPr>
            <a:spLocks noGrp="1"/>
          </p:cNvSpPr>
          <p:nvPr>
            <p:ph type="title"/>
          </p:nvPr>
        </p:nvSpPr>
        <p:spPr>
          <a:xfrm>
            <a:off x="503914" y="1052945"/>
            <a:ext cx="3939072" cy="1444752"/>
          </a:xfrm>
        </p:spPr>
        <p:txBody>
          <a:bodyPr anchor="b">
            <a:normAutofit fontScale="90000"/>
          </a:bodyPr>
          <a:lstStyle/>
          <a:p>
            <a:pPr>
              <a:lnSpc>
                <a:spcPct val="90000"/>
              </a:lnSpc>
            </a:pPr>
            <a:r>
              <a:rPr kumimoji="1" lang="zh-CN" altLang="en-US" sz="4400" dirty="0">
                <a:solidFill>
                  <a:srgbClr val="EBEBEB"/>
                </a:solidFill>
              </a:rPr>
              <a:t>元素周期律</a:t>
            </a:r>
            <a:r>
              <a:rPr kumimoji="1" lang="en-US" altLang="zh-CN" sz="4400" dirty="0">
                <a:solidFill>
                  <a:srgbClr val="EBEBEB"/>
                </a:solidFill>
              </a:rPr>
              <a:t>—periodicity</a:t>
            </a:r>
            <a:br>
              <a:rPr kumimoji="1" lang="en-US" altLang="zh-CN" sz="2200" dirty="0">
                <a:solidFill>
                  <a:srgbClr val="EBEBEB"/>
                </a:solidFill>
              </a:rPr>
            </a:br>
            <a:r>
              <a:rPr kumimoji="1" lang="en-US" altLang="zh-CN" sz="2200" dirty="0">
                <a:solidFill>
                  <a:srgbClr val="EBEBEB"/>
                </a:solidFill>
              </a:rPr>
              <a:t>—</a:t>
            </a:r>
            <a:r>
              <a:rPr kumimoji="1" lang="zh-CN" altLang="en-US" sz="3100" dirty="0">
                <a:solidFill>
                  <a:srgbClr val="EBEBEB"/>
                </a:solidFill>
              </a:rPr>
              <a:t>电负性（</a:t>
            </a:r>
            <a:r>
              <a:rPr kumimoji="1" lang="en-US" altLang="zh-CN" sz="3100" dirty="0">
                <a:solidFill>
                  <a:srgbClr val="EBEBEB"/>
                </a:solidFill>
              </a:rPr>
              <a:t>electronegativity</a:t>
            </a:r>
            <a:r>
              <a:rPr kumimoji="1" lang="zh-CN" altLang="en-US" sz="2200" dirty="0">
                <a:solidFill>
                  <a:srgbClr val="EBEBEB"/>
                </a:solidFill>
              </a:rPr>
              <a:t>）</a:t>
            </a:r>
          </a:p>
        </p:txBody>
      </p:sp>
      <p:sp>
        <p:nvSpPr>
          <p:cNvPr id="12" name="Freeform 11">
            <a:extLst>
              <a:ext uri="{FF2B5EF4-FFF2-40B4-BE49-F238E27FC236}">
                <a16:creationId xmlns:a16="http://schemas.microsoft.com/office/drawing/2014/main" id="{FAA0F719-3DC8-4F08-AD8F-5A845658C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4" name="Freeform: Shape 13">
            <a:extLst>
              <a:ext uri="{FF2B5EF4-FFF2-40B4-BE49-F238E27FC236}">
                <a16:creationId xmlns:a16="http://schemas.microsoft.com/office/drawing/2014/main" id="{7DCB61BE-FA0F-4EFB-BE0E-268BAD8E3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747655" y="-586345"/>
            <a:ext cx="6858001" cy="8030691"/>
          </a:xfrm>
          <a:custGeom>
            <a:avLst/>
            <a:gdLst>
              <a:gd name="connsiteX0" fmla="*/ 6858001 w 6858001"/>
              <a:gd name="connsiteY0" fmla="*/ 1177 h 8030691"/>
              <a:gd name="connsiteX1" fmla="*/ 6858001 w 6858001"/>
              <a:gd name="connsiteY1" fmla="*/ 1344715 h 8030691"/>
              <a:gd name="connsiteX2" fmla="*/ 6858000 w 6858001"/>
              <a:gd name="connsiteY2" fmla="*/ 1344715 h 8030691"/>
              <a:gd name="connsiteX3" fmla="*/ 6858000 w 6858001"/>
              <a:gd name="connsiteY3" fmla="*/ 8030691 h 8030691"/>
              <a:gd name="connsiteX4" fmla="*/ 0 w 6858001"/>
              <a:gd name="connsiteY4" fmla="*/ 8030690 h 8030691"/>
              <a:gd name="connsiteX5" fmla="*/ 0 w 6858001"/>
              <a:gd name="connsiteY5" fmla="*/ 477747 h 8030691"/>
              <a:gd name="connsiteX6" fmla="*/ 1 w 6858001"/>
              <a:gd name="connsiteY6" fmla="*/ 477747 h 8030691"/>
              <a:gd name="connsiteX7" fmla="*/ 1 w 6858001"/>
              <a:gd name="connsiteY7" fmla="*/ 0 h 8030691"/>
              <a:gd name="connsiteX8" fmla="*/ 40463 w 6858001"/>
              <a:gd name="connsiteY8" fmla="*/ 5883 h 8030691"/>
              <a:gd name="connsiteX9" fmla="*/ 159107 w 6858001"/>
              <a:gd name="connsiteY9" fmla="*/ 23196 h 8030691"/>
              <a:gd name="connsiteX10" fmla="*/ 245518 w 6858001"/>
              <a:gd name="connsiteY10" fmla="*/ 35299 h 8030691"/>
              <a:gd name="connsiteX11" fmla="*/ 348388 w 6858001"/>
              <a:gd name="connsiteY11" fmla="*/ 48074 h 8030691"/>
              <a:gd name="connsiteX12" fmla="*/ 470460 w 6858001"/>
              <a:gd name="connsiteY12" fmla="*/ 63370 h 8030691"/>
              <a:gd name="connsiteX13" fmla="*/ 605563 w 6858001"/>
              <a:gd name="connsiteY13" fmla="*/ 79507 h 8030691"/>
              <a:gd name="connsiteX14" fmla="*/ 757810 w 6858001"/>
              <a:gd name="connsiteY14" fmla="*/ 96484 h 8030691"/>
              <a:gd name="connsiteX15" fmla="*/ 923774 w 6858001"/>
              <a:gd name="connsiteY15" fmla="*/ 114469 h 8030691"/>
              <a:gd name="connsiteX16" fmla="*/ 1104139 w 6858001"/>
              <a:gd name="connsiteY16" fmla="*/ 132455 h 8030691"/>
              <a:gd name="connsiteX17" fmla="*/ 1296163 w 6858001"/>
              <a:gd name="connsiteY17" fmla="*/ 150776 h 8030691"/>
              <a:gd name="connsiteX18" fmla="*/ 1503275 w 6858001"/>
              <a:gd name="connsiteY18" fmla="*/ 167753 h 8030691"/>
              <a:gd name="connsiteX19" fmla="*/ 1719988 w 6858001"/>
              <a:gd name="connsiteY19" fmla="*/ 184058 h 8030691"/>
              <a:gd name="connsiteX20" fmla="*/ 1949045 w 6858001"/>
              <a:gd name="connsiteY20" fmla="*/ 198850 h 8030691"/>
              <a:gd name="connsiteX21" fmla="*/ 2187703 w 6858001"/>
              <a:gd name="connsiteY21" fmla="*/ 212969 h 8030691"/>
              <a:gd name="connsiteX22" fmla="*/ 2436649 w 6858001"/>
              <a:gd name="connsiteY22" fmla="*/ 226249 h 8030691"/>
              <a:gd name="connsiteX23" fmla="*/ 2564208 w 6858001"/>
              <a:gd name="connsiteY23" fmla="*/ 230955 h 8030691"/>
              <a:gd name="connsiteX24" fmla="*/ 2694509 w 6858001"/>
              <a:gd name="connsiteY24" fmla="*/ 236166 h 8030691"/>
              <a:gd name="connsiteX25" fmla="*/ 2826869 w 6858001"/>
              <a:gd name="connsiteY25" fmla="*/ 241040 h 8030691"/>
              <a:gd name="connsiteX26" fmla="*/ 2959914 w 6858001"/>
              <a:gd name="connsiteY26" fmla="*/ 244234 h 8030691"/>
              <a:gd name="connsiteX27" fmla="*/ 3095702 w 6858001"/>
              <a:gd name="connsiteY27" fmla="*/ 247092 h 8030691"/>
              <a:gd name="connsiteX28" fmla="*/ 3232862 w 6858001"/>
              <a:gd name="connsiteY28" fmla="*/ 250117 h 8030691"/>
              <a:gd name="connsiteX29" fmla="*/ 3372766 w 6858001"/>
              <a:gd name="connsiteY29" fmla="*/ 252134 h 8030691"/>
              <a:gd name="connsiteX30" fmla="*/ 3514040 w 6858001"/>
              <a:gd name="connsiteY30" fmla="*/ 252134 h 8030691"/>
              <a:gd name="connsiteX31" fmla="*/ 3656686 w 6858001"/>
              <a:gd name="connsiteY31" fmla="*/ 253143 h 8030691"/>
              <a:gd name="connsiteX32" fmla="*/ 3800705 w 6858001"/>
              <a:gd name="connsiteY32" fmla="*/ 252134 h 8030691"/>
              <a:gd name="connsiteX33" fmla="*/ 3946780 w 6858001"/>
              <a:gd name="connsiteY33" fmla="*/ 250117 h 8030691"/>
              <a:gd name="connsiteX34" fmla="*/ 4092856 w 6858001"/>
              <a:gd name="connsiteY34" fmla="*/ 248268 h 8030691"/>
              <a:gd name="connsiteX35" fmla="*/ 4240988 w 6858001"/>
              <a:gd name="connsiteY35" fmla="*/ 244234 h 8030691"/>
              <a:gd name="connsiteX36" fmla="*/ 4390492 w 6858001"/>
              <a:gd name="connsiteY36" fmla="*/ 240032 h 8030691"/>
              <a:gd name="connsiteX37" fmla="*/ 4539997 w 6858001"/>
              <a:gd name="connsiteY37" fmla="*/ 235157 h 8030691"/>
              <a:gd name="connsiteX38" fmla="*/ 4690873 w 6858001"/>
              <a:gd name="connsiteY38" fmla="*/ 228266 h 8030691"/>
              <a:gd name="connsiteX39" fmla="*/ 4843120 w 6858001"/>
              <a:gd name="connsiteY39" fmla="*/ 220029 h 8030691"/>
              <a:gd name="connsiteX40" fmla="*/ 4996054 w 6858001"/>
              <a:gd name="connsiteY40" fmla="*/ 212129 h 8030691"/>
              <a:gd name="connsiteX41" fmla="*/ 5148987 w 6858001"/>
              <a:gd name="connsiteY41" fmla="*/ 202044 h 8030691"/>
              <a:gd name="connsiteX42" fmla="*/ 5303978 w 6858001"/>
              <a:gd name="connsiteY42" fmla="*/ 189941 h 8030691"/>
              <a:gd name="connsiteX43" fmla="*/ 5456911 w 6858001"/>
              <a:gd name="connsiteY43" fmla="*/ 177839 h 8030691"/>
              <a:gd name="connsiteX44" fmla="*/ 5612588 w 6858001"/>
              <a:gd name="connsiteY44" fmla="*/ 163887 h 8030691"/>
              <a:gd name="connsiteX45" fmla="*/ 5768950 w 6858001"/>
              <a:gd name="connsiteY45" fmla="*/ 148591 h 8030691"/>
              <a:gd name="connsiteX46" fmla="*/ 5923255 w 6858001"/>
              <a:gd name="connsiteY46" fmla="*/ 132455 h 8030691"/>
              <a:gd name="connsiteX47" fmla="*/ 6079618 w 6858001"/>
              <a:gd name="connsiteY47" fmla="*/ 113629 h 8030691"/>
              <a:gd name="connsiteX48" fmla="*/ 6235294 w 6858001"/>
              <a:gd name="connsiteY48" fmla="*/ 93458 h 8030691"/>
              <a:gd name="connsiteX49" fmla="*/ 6391657 w 6858001"/>
              <a:gd name="connsiteY49" fmla="*/ 73455 h 8030691"/>
              <a:gd name="connsiteX50" fmla="*/ 6547333 w 6858001"/>
              <a:gd name="connsiteY50" fmla="*/ 50091 h 8030691"/>
              <a:gd name="connsiteX51" fmla="*/ 6702324 w 6858001"/>
              <a:gd name="connsiteY51" fmla="*/ 26222 h 803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8030691">
                <a:moveTo>
                  <a:pt x="6858001" y="1177"/>
                </a:moveTo>
                <a:lnTo>
                  <a:pt x="6858001" y="1344715"/>
                </a:lnTo>
                <a:lnTo>
                  <a:pt x="6858000" y="1344715"/>
                </a:lnTo>
                <a:lnTo>
                  <a:pt x="6858000" y="8030691"/>
                </a:lnTo>
                <a:lnTo>
                  <a:pt x="0" y="8030690"/>
                </a:lnTo>
                <a:lnTo>
                  <a:pt x="0" y="477747"/>
                </a:lnTo>
                <a:lnTo>
                  <a:pt x="1" y="477747"/>
                </a:lnTo>
                <a:lnTo>
                  <a:pt x="1" y="0"/>
                </a:lnTo>
                <a:lnTo>
                  <a:pt x="40463" y="5883"/>
                </a:lnTo>
                <a:lnTo>
                  <a:pt x="159107" y="23196"/>
                </a:lnTo>
                <a:lnTo>
                  <a:pt x="245518" y="35299"/>
                </a:lnTo>
                <a:lnTo>
                  <a:pt x="348388" y="48074"/>
                </a:lnTo>
                <a:lnTo>
                  <a:pt x="470460" y="63370"/>
                </a:lnTo>
                <a:lnTo>
                  <a:pt x="605563" y="79507"/>
                </a:lnTo>
                <a:lnTo>
                  <a:pt x="757810" y="96484"/>
                </a:lnTo>
                <a:lnTo>
                  <a:pt x="923774" y="114469"/>
                </a:lnTo>
                <a:lnTo>
                  <a:pt x="1104139" y="132455"/>
                </a:lnTo>
                <a:lnTo>
                  <a:pt x="1296163" y="150776"/>
                </a:lnTo>
                <a:lnTo>
                  <a:pt x="1503275" y="167753"/>
                </a:lnTo>
                <a:lnTo>
                  <a:pt x="1719988" y="184058"/>
                </a:lnTo>
                <a:lnTo>
                  <a:pt x="1949045" y="198850"/>
                </a:lnTo>
                <a:lnTo>
                  <a:pt x="2187703" y="212969"/>
                </a:lnTo>
                <a:lnTo>
                  <a:pt x="2436649" y="226249"/>
                </a:lnTo>
                <a:lnTo>
                  <a:pt x="2564208" y="230955"/>
                </a:lnTo>
                <a:lnTo>
                  <a:pt x="2694509" y="236166"/>
                </a:lnTo>
                <a:lnTo>
                  <a:pt x="2826869" y="241040"/>
                </a:lnTo>
                <a:lnTo>
                  <a:pt x="2959914" y="244234"/>
                </a:lnTo>
                <a:lnTo>
                  <a:pt x="3095702" y="247092"/>
                </a:lnTo>
                <a:lnTo>
                  <a:pt x="3232862" y="250117"/>
                </a:lnTo>
                <a:lnTo>
                  <a:pt x="3372766" y="252134"/>
                </a:lnTo>
                <a:lnTo>
                  <a:pt x="3514040" y="252134"/>
                </a:lnTo>
                <a:lnTo>
                  <a:pt x="3656686" y="253143"/>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16" name="Rectangle 15">
            <a:extLst>
              <a:ext uri="{FF2B5EF4-FFF2-40B4-BE49-F238E27FC236}">
                <a16:creationId xmlns:a16="http://schemas.microsoft.com/office/drawing/2014/main" id="{A4B31EAA-7423-46F7-9B90-4AB2B09C3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内容占位符 2">
            <a:extLst>
              <a:ext uri="{FF2B5EF4-FFF2-40B4-BE49-F238E27FC236}">
                <a16:creationId xmlns:a16="http://schemas.microsoft.com/office/drawing/2014/main" id="{85CD51D2-7716-0740-AAE4-F5FDEB1835C1}"/>
              </a:ext>
            </a:extLst>
          </p:cNvPr>
          <p:cNvSpPr>
            <a:spLocks noGrp="1"/>
          </p:cNvSpPr>
          <p:nvPr>
            <p:ph idx="1"/>
          </p:nvPr>
        </p:nvSpPr>
        <p:spPr>
          <a:xfrm>
            <a:off x="643655" y="2886596"/>
            <a:ext cx="3108057" cy="2947415"/>
          </a:xfrm>
        </p:spPr>
        <p:txBody>
          <a:bodyPr>
            <a:noAutofit/>
          </a:bodyPr>
          <a:lstStyle/>
          <a:p>
            <a:r>
              <a:rPr kumimoji="1" lang="zh-CN" altLang="en-US" sz="2400" dirty="0">
                <a:solidFill>
                  <a:srgbClr val="FFFFFF"/>
                </a:solidFill>
              </a:rPr>
              <a:t>原子吸引电子的能力</a:t>
            </a:r>
            <a:endParaRPr kumimoji="1" lang="en-US" altLang="zh-CN" sz="2400" dirty="0">
              <a:solidFill>
                <a:srgbClr val="FFFFFF"/>
              </a:solidFill>
            </a:endParaRPr>
          </a:p>
          <a:p>
            <a:r>
              <a:rPr kumimoji="1" lang="zh-CN" altLang="en-US" sz="2400" dirty="0">
                <a:solidFill>
                  <a:srgbClr val="FFFFFF"/>
                </a:solidFill>
              </a:rPr>
              <a:t>同族元素电负性从上往下依次递减</a:t>
            </a:r>
            <a:r>
              <a:rPr kumimoji="1" lang="en-US" altLang="zh-CN" sz="2400" dirty="0">
                <a:solidFill>
                  <a:srgbClr val="FFFFFF"/>
                </a:solidFill>
              </a:rPr>
              <a:t>—</a:t>
            </a:r>
            <a:r>
              <a:rPr kumimoji="1" lang="zh-CN" altLang="en-US" sz="2400" dirty="0">
                <a:solidFill>
                  <a:srgbClr val="FFFFFF"/>
                </a:solidFill>
              </a:rPr>
              <a:t>原子半径增大</a:t>
            </a:r>
            <a:endParaRPr kumimoji="1" lang="en-US" altLang="zh-CN" sz="2400" dirty="0">
              <a:solidFill>
                <a:srgbClr val="FFFFFF"/>
              </a:solidFill>
            </a:endParaRPr>
          </a:p>
          <a:p>
            <a:r>
              <a:rPr kumimoji="1" lang="zh-CN" altLang="en-US" sz="2400" dirty="0">
                <a:solidFill>
                  <a:srgbClr val="FFFFFF"/>
                </a:solidFill>
              </a:rPr>
              <a:t>同周期元素电负性从左往右依次递增</a:t>
            </a:r>
            <a:r>
              <a:rPr kumimoji="1" lang="en-US" altLang="zh-CN" sz="2400" dirty="0">
                <a:solidFill>
                  <a:srgbClr val="FFFFFF"/>
                </a:solidFill>
              </a:rPr>
              <a:t>—</a:t>
            </a:r>
            <a:r>
              <a:rPr kumimoji="1" lang="zh-CN" altLang="en-US" sz="2400" dirty="0">
                <a:solidFill>
                  <a:srgbClr val="FFFFFF"/>
                </a:solidFill>
              </a:rPr>
              <a:t>正电荷增加</a:t>
            </a:r>
            <a:endParaRPr kumimoji="1" lang="en-US" altLang="zh-CN" sz="2400" dirty="0">
              <a:solidFill>
                <a:srgbClr val="FFFFFF"/>
              </a:solidFill>
            </a:endParaRPr>
          </a:p>
          <a:p>
            <a:endParaRPr kumimoji="1" lang="zh-CN" altLang="en-US" sz="2400" dirty="0">
              <a:solidFill>
                <a:srgbClr val="FFFFFF"/>
              </a:solidFill>
            </a:endParaRPr>
          </a:p>
        </p:txBody>
      </p:sp>
      <p:pic>
        <p:nvPicPr>
          <p:cNvPr id="5" name="图片 4" descr="表格&#10;&#10;描述已自动生成">
            <a:extLst>
              <a:ext uri="{FF2B5EF4-FFF2-40B4-BE49-F238E27FC236}">
                <a16:creationId xmlns:a16="http://schemas.microsoft.com/office/drawing/2014/main" id="{19ED9CCE-F43F-D44C-9B60-D5C44D325BD2}"/>
              </a:ext>
            </a:extLst>
          </p:cNvPr>
          <p:cNvPicPr>
            <a:picLocks noChangeAspect="1"/>
          </p:cNvPicPr>
          <p:nvPr/>
        </p:nvPicPr>
        <p:blipFill>
          <a:blip r:embed="rId4"/>
          <a:stretch>
            <a:fillRect/>
          </a:stretch>
        </p:blipFill>
        <p:spPr>
          <a:xfrm>
            <a:off x="4554105" y="2119746"/>
            <a:ext cx="7556982" cy="3079468"/>
          </a:xfrm>
          <a:prstGeom prst="rect">
            <a:avLst/>
          </a:prstGeom>
          <a:effectLst/>
        </p:spPr>
      </p:pic>
      <p:pic>
        <p:nvPicPr>
          <p:cNvPr id="6" name="音频 5">
            <a:hlinkClick r:id="" action="ppaction://media"/>
            <a:extLst>
              <a:ext uri="{FF2B5EF4-FFF2-40B4-BE49-F238E27FC236}">
                <a16:creationId xmlns:a16="http://schemas.microsoft.com/office/drawing/2014/main" id="{EAB118D7-2260-1042-82F7-3CD2B4FAECE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8052326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46174"/>
    </mc:Choice>
    <mc:Fallback xmlns="">
      <p:transition spd="slow" advTm="1461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276E0EA6-2700-A741-9DBF-310527C38F8A}"/>
              </a:ext>
            </a:extLst>
          </p:cNvPr>
          <p:cNvSpPr>
            <a:spLocks noGrp="1"/>
          </p:cNvSpPr>
          <p:nvPr>
            <p:ph type="title"/>
          </p:nvPr>
        </p:nvSpPr>
        <p:spPr>
          <a:xfrm>
            <a:off x="648931" y="331839"/>
            <a:ext cx="4166510" cy="1622321"/>
          </a:xfrm>
        </p:spPr>
        <p:txBody>
          <a:bodyPr>
            <a:normAutofit fontScale="90000"/>
          </a:bodyPr>
          <a:lstStyle/>
          <a:p>
            <a:pPr>
              <a:lnSpc>
                <a:spcPct val="90000"/>
              </a:lnSpc>
            </a:pPr>
            <a:r>
              <a:rPr kumimoji="1" lang="zh-CN" altLang="en-US" sz="4400" dirty="0">
                <a:solidFill>
                  <a:srgbClr val="EBEBEB"/>
                </a:solidFill>
              </a:rPr>
              <a:t>元素周期律</a:t>
            </a:r>
            <a:r>
              <a:rPr kumimoji="1" lang="en-US" altLang="zh-CN" sz="4400" dirty="0">
                <a:solidFill>
                  <a:srgbClr val="EBEBEB"/>
                </a:solidFill>
              </a:rPr>
              <a:t>—</a:t>
            </a:r>
            <a:r>
              <a:rPr kumimoji="1" lang="en" altLang="zh-CN" sz="4400" dirty="0">
                <a:solidFill>
                  <a:srgbClr val="EBEBEB"/>
                </a:solidFill>
              </a:rPr>
              <a:t>periodicity</a:t>
            </a:r>
            <a:br>
              <a:rPr kumimoji="1" lang="en" altLang="zh-CN" sz="2600" dirty="0">
                <a:solidFill>
                  <a:srgbClr val="EBEBEB"/>
                </a:solidFill>
              </a:rPr>
            </a:br>
            <a:r>
              <a:rPr kumimoji="1" lang="en" altLang="zh-CN" sz="2600" dirty="0">
                <a:solidFill>
                  <a:srgbClr val="EBEBEB"/>
                </a:solidFill>
              </a:rPr>
              <a:t>—</a:t>
            </a:r>
            <a:r>
              <a:rPr kumimoji="1" lang="zh-CN" altLang="en-US" sz="3100" dirty="0">
                <a:solidFill>
                  <a:srgbClr val="EBEBEB"/>
                </a:solidFill>
              </a:rPr>
              <a:t>电子亲和能（</a:t>
            </a:r>
            <a:r>
              <a:rPr kumimoji="1" lang="en" altLang="zh-CN" sz="3100" dirty="0">
                <a:solidFill>
                  <a:srgbClr val="EBEBEB"/>
                </a:solidFill>
              </a:rPr>
              <a:t>electron</a:t>
            </a:r>
            <a:r>
              <a:rPr kumimoji="1" lang="zh-CN" altLang="en-US" sz="3100" dirty="0">
                <a:solidFill>
                  <a:srgbClr val="EBEBEB"/>
                </a:solidFill>
              </a:rPr>
              <a:t> </a:t>
            </a:r>
            <a:r>
              <a:rPr kumimoji="1" lang="en-US" altLang="zh-CN" sz="3100" dirty="0">
                <a:solidFill>
                  <a:srgbClr val="EBEBEB"/>
                </a:solidFill>
              </a:rPr>
              <a:t>affinity</a:t>
            </a:r>
            <a:r>
              <a:rPr kumimoji="1" lang="zh-CN" altLang="en" sz="3100" dirty="0">
                <a:solidFill>
                  <a:srgbClr val="EBEBEB"/>
                </a:solidFill>
              </a:rPr>
              <a:t>）</a:t>
            </a:r>
            <a:endParaRPr kumimoji="1" lang="zh-CN" altLang="en-US" sz="3100" dirty="0">
              <a:solidFill>
                <a:srgbClr val="EBEBEB"/>
              </a:solidFill>
            </a:endParaRPr>
          </a:p>
        </p:txBody>
      </p:sp>
      <p:sp>
        <p:nvSpPr>
          <p:cNvPr id="12"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4" name="Freeform: Shape 13">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5" name="图片 4" descr="图表, 散点图&#10;&#10;描述已自动生成">
            <a:extLst>
              <a:ext uri="{FF2B5EF4-FFF2-40B4-BE49-F238E27FC236}">
                <a16:creationId xmlns:a16="http://schemas.microsoft.com/office/drawing/2014/main" id="{4A1D550D-6776-EF41-9FD1-FEDEB8A606DF}"/>
              </a:ext>
            </a:extLst>
          </p:cNvPr>
          <p:cNvPicPr>
            <a:picLocks noChangeAspect="1"/>
          </p:cNvPicPr>
          <p:nvPr/>
        </p:nvPicPr>
        <p:blipFill>
          <a:blip r:embed="rId4"/>
          <a:stretch>
            <a:fillRect/>
          </a:stretch>
        </p:blipFill>
        <p:spPr>
          <a:xfrm>
            <a:off x="5597552" y="2078182"/>
            <a:ext cx="6594658" cy="2868675"/>
          </a:xfrm>
          <a:prstGeom prst="rect">
            <a:avLst/>
          </a:prstGeom>
          <a:effectLst/>
        </p:spPr>
      </p:pic>
      <p:sp>
        <p:nvSpPr>
          <p:cNvPr id="16" name="Rectangle 15">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内容占位符 2">
            <a:extLst>
              <a:ext uri="{FF2B5EF4-FFF2-40B4-BE49-F238E27FC236}">
                <a16:creationId xmlns:a16="http://schemas.microsoft.com/office/drawing/2014/main" id="{1AF94140-2AD9-B54C-878B-13E1CBC4A68A}"/>
              </a:ext>
            </a:extLst>
          </p:cNvPr>
          <p:cNvSpPr>
            <a:spLocks noGrp="1"/>
          </p:cNvSpPr>
          <p:nvPr>
            <p:ph idx="1"/>
          </p:nvPr>
        </p:nvSpPr>
        <p:spPr>
          <a:xfrm>
            <a:off x="632344" y="2740742"/>
            <a:ext cx="4166509" cy="3785419"/>
          </a:xfrm>
        </p:spPr>
        <p:txBody>
          <a:bodyPr>
            <a:normAutofit/>
          </a:bodyPr>
          <a:lstStyle/>
          <a:p>
            <a:r>
              <a:rPr kumimoji="1" lang="zh-CN" altLang="en-US" sz="2400" dirty="0">
                <a:solidFill>
                  <a:srgbClr val="EBEBEB"/>
                </a:solidFill>
              </a:rPr>
              <a:t>气态原子得一个电子释放的能量</a:t>
            </a:r>
            <a:r>
              <a:rPr kumimoji="1" lang="en-US" altLang="zh-CN" sz="2400" dirty="0">
                <a:solidFill>
                  <a:srgbClr val="EBEBEB"/>
                </a:solidFill>
              </a:rPr>
              <a:t>—</a:t>
            </a:r>
            <a:r>
              <a:rPr kumimoji="1" lang="zh-CN" altLang="en-US" sz="2400" dirty="0">
                <a:solidFill>
                  <a:srgbClr val="EBEBEB"/>
                </a:solidFill>
              </a:rPr>
              <a:t>为负值</a:t>
            </a:r>
            <a:endParaRPr kumimoji="1" lang="en-US" altLang="zh-CN" sz="2400" dirty="0">
              <a:solidFill>
                <a:srgbClr val="EBEBEB"/>
              </a:solidFill>
            </a:endParaRPr>
          </a:p>
          <a:p>
            <a:r>
              <a:rPr kumimoji="1" lang="zh-CN" altLang="en-US" sz="2400" dirty="0">
                <a:solidFill>
                  <a:srgbClr val="EBEBEB"/>
                </a:solidFill>
              </a:rPr>
              <a:t>电子亲合能越负，释放的能量越多</a:t>
            </a:r>
            <a:endParaRPr kumimoji="1" lang="en-US" altLang="zh-CN" sz="2400" dirty="0">
              <a:solidFill>
                <a:srgbClr val="EBEBEB"/>
              </a:solidFill>
            </a:endParaRPr>
          </a:p>
          <a:p>
            <a:r>
              <a:rPr kumimoji="1" lang="zh-CN" altLang="en-US" sz="2400" dirty="0">
                <a:solidFill>
                  <a:srgbClr val="EBEBEB"/>
                </a:solidFill>
              </a:rPr>
              <a:t>同族元素电子亲和能从上往下依次递减</a:t>
            </a:r>
            <a:endParaRPr kumimoji="1" lang="en-US" altLang="zh-CN" sz="2400" dirty="0">
              <a:solidFill>
                <a:srgbClr val="EBEBEB"/>
              </a:solidFill>
            </a:endParaRPr>
          </a:p>
          <a:p>
            <a:r>
              <a:rPr kumimoji="1" lang="zh-CN" altLang="en-US" sz="2400" dirty="0">
                <a:solidFill>
                  <a:srgbClr val="EBEBEB"/>
                </a:solidFill>
              </a:rPr>
              <a:t>同周期元素电子亲合能从左往右依次递增</a:t>
            </a:r>
            <a:endParaRPr kumimoji="1" lang="en-US" altLang="zh-CN" sz="2400" dirty="0">
              <a:solidFill>
                <a:srgbClr val="EBEBEB"/>
              </a:solidFill>
            </a:endParaRPr>
          </a:p>
          <a:p>
            <a:endParaRPr kumimoji="1" lang="zh-CN" altLang="en-US" sz="2400" dirty="0">
              <a:solidFill>
                <a:srgbClr val="EBEBEB"/>
              </a:solidFill>
            </a:endParaRPr>
          </a:p>
        </p:txBody>
      </p:sp>
      <p:pic>
        <p:nvPicPr>
          <p:cNvPr id="4" name="音频 3">
            <a:hlinkClick r:id="" action="ppaction://media"/>
            <a:extLst>
              <a:ext uri="{FF2B5EF4-FFF2-40B4-BE49-F238E27FC236}">
                <a16:creationId xmlns:a16="http://schemas.microsoft.com/office/drawing/2014/main" id="{4CA35E35-0C85-A848-B68E-9FF2B96E29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1266930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76238"/>
    </mc:Choice>
    <mc:Fallback xmlns="">
      <p:transition spd="slow" advTm="1762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91A56A-A9C5-2549-A69D-D7F9F1EEFC68}"/>
              </a:ext>
            </a:extLst>
          </p:cNvPr>
          <p:cNvSpPr>
            <a:spLocks noGrp="1"/>
          </p:cNvSpPr>
          <p:nvPr>
            <p:ph type="title"/>
          </p:nvPr>
        </p:nvSpPr>
        <p:spPr/>
        <p:txBody>
          <a:bodyPr/>
          <a:lstStyle/>
          <a:p>
            <a:r>
              <a:rPr kumimoji="1" lang="en-US" altLang="zh-CN" dirty="0"/>
              <a:t>Practice 1</a:t>
            </a:r>
            <a:endParaRPr kumimoji="1" lang="zh-CN" altLang="en-US" dirty="0"/>
          </a:p>
        </p:txBody>
      </p:sp>
      <p:sp>
        <p:nvSpPr>
          <p:cNvPr id="3" name="内容占位符 2">
            <a:extLst>
              <a:ext uri="{FF2B5EF4-FFF2-40B4-BE49-F238E27FC236}">
                <a16:creationId xmlns:a16="http://schemas.microsoft.com/office/drawing/2014/main" id="{CE2B5031-370E-6048-97F1-EF9C3C5D9BA8}"/>
              </a:ext>
            </a:extLst>
          </p:cNvPr>
          <p:cNvSpPr>
            <a:spLocks noGrp="1"/>
          </p:cNvSpPr>
          <p:nvPr>
            <p:ph idx="1"/>
          </p:nvPr>
        </p:nvSpPr>
        <p:spPr>
          <a:xfrm>
            <a:off x="934027" y="1480265"/>
            <a:ext cx="6963063" cy="4227807"/>
          </a:xfrm>
        </p:spPr>
        <p:txBody>
          <a:bodyPr>
            <a:normAutofit lnSpcReduction="10000"/>
          </a:bodyPr>
          <a:lstStyle/>
          <a:p>
            <a:pPr marL="0" indent="0">
              <a:buNone/>
            </a:pPr>
            <a:r>
              <a:rPr lang="en" altLang="zh-CN" dirty="0"/>
              <a:t>(AP 2019) The first five ionization energies of an unknown element are listed in the table above. Which of the following statements correctly identifies the element and cites the evidence supporting the identification? </a:t>
            </a:r>
          </a:p>
          <a:p>
            <a:r>
              <a:rPr lang="en" altLang="zh-CN" dirty="0"/>
              <a:t>(A) Na, because of the large difference between the first and the second ionization energies </a:t>
            </a:r>
          </a:p>
          <a:p>
            <a:r>
              <a:rPr lang="en" altLang="zh-CN" dirty="0"/>
              <a:t>(B) Al, because of the large difference between the third and fourth ionization energies</a:t>
            </a:r>
          </a:p>
          <a:p>
            <a:r>
              <a:rPr lang="en" altLang="zh-CN" dirty="0"/>
              <a:t>(C) Si, because the fifth ionization energy has the greatest value</a:t>
            </a:r>
          </a:p>
          <a:p>
            <a:r>
              <a:rPr lang="en" altLang="zh-CN" dirty="0"/>
              <a:t>(D) P, because a neutral atom of P has five valence electrons </a:t>
            </a:r>
          </a:p>
          <a:p>
            <a:endParaRPr kumimoji="1" lang="zh-CN" altLang="en-US" dirty="0"/>
          </a:p>
        </p:txBody>
      </p:sp>
      <p:pic>
        <p:nvPicPr>
          <p:cNvPr id="5" name="图片 4" descr="表格&#10;&#10;描述已自动生成">
            <a:extLst>
              <a:ext uri="{FF2B5EF4-FFF2-40B4-BE49-F238E27FC236}">
                <a16:creationId xmlns:a16="http://schemas.microsoft.com/office/drawing/2014/main" id="{F21576EB-B757-6B49-B902-662D27103472}"/>
              </a:ext>
            </a:extLst>
          </p:cNvPr>
          <p:cNvPicPr>
            <a:picLocks noChangeAspect="1"/>
          </p:cNvPicPr>
          <p:nvPr/>
        </p:nvPicPr>
        <p:blipFill>
          <a:blip r:embed="rId6"/>
          <a:stretch>
            <a:fillRect/>
          </a:stretch>
        </p:blipFill>
        <p:spPr>
          <a:xfrm>
            <a:off x="8074314" y="1727200"/>
            <a:ext cx="3263900" cy="3403600"/>
          </a:xfrm>
          <a:prstGeom prst="rect">
            <a:avLst/>
          </a:prstGeom>
        </p:spPr>
      </p:pic>
      <p:sp>
        <p:nvSpPr>
          <p:cNvPr id="7" name="椭圆 6">
            <a:extLst>
              <a:ext uri="{FF2B5EF4-FFF2-40B4-BE49-F238E27FC236}">
                <a16:creationId xmlns:a16="http://schemas.microsoft.com/office/drawing/2014/main" id="{EDA43E4F-4D44-2D4A-81ED-B0B8333F9316}"/>
              </a:ext>
            </a:extLst>
          </p:cNvPr>
          <p:cNvSpPr/>
          <p:nvPr/>
        </p:nvSpPr>
        <p:spPr>
          <a:xfrm>
            <a:off x="1233055" y="3616036"/>
            <a:ext cx="554181" cy="415637"/>
          </a:xfrm>
          <a:prstGeom prst="ellipse">
            <a:avLst/>
          </a:prstGeom>
          <a:noFill/>
          <a:ln w="38100">
            <a:solidFill>
              <a:schemeClr val="accent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kumimoji="1" lang="zh-CN" altLang="en-US"/>
          </a:p>
        </p:txBody>
      </p:sp>
      <p:pic>
        <p:nvPicPr>
          <p:cNvPr id="8" name="音频 7">
            <a:hlinkClick r:id="" action="ppaction://media"/>
            <a:extLst>
              <a:ext uri="{FF2B5EF4-FFF2-40B4-BE49-F238E27FC236}">
                <a16:creationId xmlns:a16="http://schemas.microsoft.com/office/drawing/2014/main" id="{68CED6FD-A2D6-DD4E-A8BB-04B3836AC1D8}"/>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896057116"/>
      </p:ext>
    </p:extLst>
  </p:cSld>
  <p:clrMapOvr>
    <a:masterClrMapping/>
  </p:clrMapOvr>
  <mc:AlternateContent xmlns:mc="http://schemas.openxmlformats.org/markup-compatibility/2006" xmlns:p14="http://schemas.microsoft.com/office/powerpoint/2010/main">
    <mc:Choice Requires="p14">
      <p:transition spd="slow" p14:dur="2000" advTm="147824"/>
    </mc:Choice>
    <mc:Fallback xmlns="">
      <p:transition spd="slow" advTm="1478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8"/>
                </p:tgtEl>
              </p:cMediaNode>
            </p:audio>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6">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5966DF-BBC2-7C4F-BFDB-BB19A8C1D560}"/>
              </a:ext>
            </a:extLst>
          </p:cNvPr>
          <p:cNvSpPr>
            <a:spLocks noGrp="1"/>
          </p:cNvSpPr>
          <p:nvPr>
            <p:ph type="title"/>
          </p:nvPr>
        </p:nvSpPr>
        <p:spPr>
          <a:xfrm>
            <a:off x="641233" y="393739"/>
            <a:ext cx="9252154" cy="1223983"/>
          </a:xfrm>
        </p:spPr>
        <p:txBody>
          <a:bodyPr>
            <a:normAutofit/>
          </a:bodyPr>
          <a:lstStyle/>
          <a:p>
            <a:r>
              <a:rPr kumimoji="1" lang="en-US" altLang="zh-CN"/>
              <a:t>Practice 2</a:t>
            </a:r>
            <a:endParaRPr kumimoji="1" lang="zh-CN" altLang="en-US"/>
          </a:p>
        </p:txBody>
      </p:sp>
      <p:sp>
        <p:nvSpPr>
          <p:cNvPr id="3" name="内容占位符 2">
            <a:extLst>
              <a:ext uri="{FF2B5EF4-FFF2-40B4-BE49-F238E27FC236}">
                <a16:creationId xmlns:a16="http://schemas.microsoft.com/office/drawing/2014/main" id="{868D2B46-AB97-EA4F-AFB7-085DE34F5057}"/>
              </a:ext>
            </a:extLst>
          </p:cNvPr>
          <p:cNvSpPr>
            <a:spLocks noGrp="1"/>
          </p:cNvSpPr>
          <p:nvPr>
            <p:ph idx="1"/>
          </p:nvPr>
        </p:nvSpPr>
        <p:spPr>
          <a:xfrm>
            <a:off x="290946" y="1274619"/>
            <a:ext cx="7841672" cy="4793672"/>
          </a:xfrm>
        </p:spPr>
        <p:txBody>
          <a:bodyPr>
            <a:noAutofit/>
          </a:bodyPr>
          <a:lstStyle/>
          <a:p>
            <a:pPr marL="0" indent="0">
              <a:lnSpc>
                <a:spcPct val="90000"/>
              </a:lnSpc>
              <a:buNone/>
            </a:pPr>
            <a:r>
              <a:rPr lang="zh-CN" altLang="en-US" sz="2300" dirty="0"/>
              <a:t>（</a:t>
            </a:r>
            <a:r>
              <a:rPr lang="en-US" altLang="zh-CN" sz="2300" dirty="0"/>
              <a:t>AP 2019</a:t>
            </a:r>
            <a:r>
              <a:rPr lang="zh-CN" altLang="en-US" sz="2300" dirty="0"/>
              <a:t>）</a:t>
            </a:r>
            <a:r>
              <a:rPr lang="en" altLang="zh-CN" sz="2300" dirty="0"/>
              <a:t>The photoelectron spectra for H and He are represented above. Which of the following statements best accounts for the fact that the peak on the He spectrum is farther to the left and higher than the peak on the H spectrum? </a:t>
            </a:r>
          </a:p>
          <a:p>
            <a:pPr>
              <a:lnSpc>
                <a:spcPct val="90000"/>
              </a:lnSpc>
            </a:pPr>
            <a:r>
              <a:rPr lang="en" altLang="zh-CN" sz="2300" dirty="0"/>
              <a:t>(A) He has an additional valence electron in a higher energy level than the valence electron in H.</a:t>
            </a:r>
          </a:p>
          <a:p>
            <a:pPr>
              <a:lnSpc>
                <a:spcPct val="90000"/>
              </a:lnSpc>
            </a:pPr>
            <a:r>
              <a:rPr lang="en" altLang="zh-CN" sz="2300" dirty="0"/>
              <a:t>(B) He has a greater nuclear charge than H and an additional electron in the same energy level.</a:t>
            </a:r>
          </a:p>
          <a:p>
            <a:pPr>
              <a:lnSpc>
                <a:spcPct val="90000"/>
              </a:lnSpc>
            </a:pPr>
            <a:r>
              <a:rPr lang="en" altLang="zh-CN" sz="2300" dirty="0"/>
              <a:t>(C) He has a completely filled valence shell in which the electrons are a greater distance from the nucleus than the distance between the H nucleus and its electron.</a:t>
            </a:r>
          </a:p>
          <a:p>
            <a:pPr>
              <a:lnSpc>
                <a:spcPct val="90000"/>
              </a:lnSpc>
            </a:pPr>
            <a:r>
              <a:rPr lang="en" altLang="zh-CN" sz="2300" dirty="0"/>
              <a:t>(D) It takes longer for the electrons in He to be removed due to the higher nuclear mass of He. </a:t>
            </a:r>
          </a:p>
          <a:p>
            <a:pPr>
              <a:lnSpc>
                <a:spcPct val="90000"/>
              </a:lnSpc>
            </a:pPr>
            <a:endParaRPr kumimoji="1" lang="zh-CN" altLang="en-US" sz="2300" dirty="0"/>
          </a:p>
        </p:txBody>
      </p:sp>
      <p:pic>
        <p:nvPicPr>
          <p:cNvPr id="5" name="图片 4" descr="图示, 示意图&#10;&#10;描述已自动生成">
            <a:extLst>
              <a:ext uri="{FF2B5EF4-FFF2-40B4-BE49-F238E27FC236}">
                <a16:creationId xmlns:a16="http://schemas.microsoft.com/office/drawing/2014/main" id="{29ACB2D8-77AA-B84B-9140-32DDDEC7DCA1}"/>
              </a:ext>
            </a:extLst>
          </p:cNvPr>
          <p:cNvPicPr>
            <a:picLocks noChangeAspect="1"/>
          </p:cNvPicPr>
          <p:nvPr/>
        </p:nvPicPr>
        <p:blipFill>
          <a:blip r:embed="rId7"/>
          <a:stretch>
            <a:fillRect/>
          </a:stretch>
        </p:blipFill>
        <p:spPr>
          <a:xfrm>
            <a:off x="8132618" y="1329875"/>
            <a:ext cx="3945614" cy="5026263"/>
          </a:xfrm>
          <a:prstGeom prst="rect">
            <a:avLst/>
          </a:prstGeom>
          <a:effectLst>
            <a:outerShdw blurRad="50800" dist="38100" dir="5400000" algn="t" rotWithShape="0">
              <a:prstClr val="black">
                <a:alpha val="43000"/>
              </a:prstClr>
            </a:outerShdw>
          </a:effectLst>
        </p:spPr>
      </p:pic>
      <p:sp>
        <p:nvSpPr>
          <p:cNvPr id="6" name="椭圆 5">
            <a:extLst>
              <a:ext uri="{FF2B5EF4-FFF2-40B4-BE49-F238E27FC236}">
                <a16:creationId xmlns:a16="http://schemas.microsoft.com/office/drawing/2014/main" id="{225A46B8-C152-154F-8FEC-716140DEDE4E}"/>
              </a:ext>
            </a:extLst>
          </p:cNvPr>
          <p:cNvSpPr/>
          <p:nvPr/>
        </p:nvSpPr>
        <p:spPr>
          <a:xfrm>
            <a:off x="641233" y="3671455"/>
            <a:ext cx="522549" cy="512618"/>
          </a:xfrm>
          <a:prstGeom prst="ellipse">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zh-CN" altLang="en-US"/>
          </a:p>
        </p:txBody>
      </p:sp>
      <p:pic>
        <p:nvPicPr>
          <p:cNvPr id="4" name="音频 3">
            <a:hlinkClick r:id="" action="ppaction://media"/>
            <a:extLst>
              <a:ext uri="{FF2B5EF4-FFF2-40B4-BE49-F238E27FC236}">
                <a16:creationId xmlns:a16="http://schemas.microsoft.com/office/drawing/2014/main" id="{EF43D384-B7C5-1944-9116-108E616671FD}"/>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2004463326"/>
      </p:ext>
    </p:extLst>
  </p:cSld>
  <p:clrMapOvr>
    <a:masterClrMapping/>
  </p:clrMapOvr>
  <mc:AlternateContent xmlns:mc="http://schemas.openxmlformats.org/markup-compatibility/2006" xmlns:p14="http://schemas.microsoft.com/office/powerpoint/2010/main">
    <mc:Choice Requires="p14">
      <p:transition spd="slow" p14:dur="2000" advTm="166148"/>
    </mc:Choice>
    <mc:Fallback xmlns="">
      <p:transition spd="slow" advTm="1661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F3161F-5825-2B42-9791-BE3F1A3002C1}"/>
              </a:ext>
            </a:extLst>
          </p:cNvPr>
          <p:cNvSpPr>
            <a:spLocks noGrp="1"/>
          </p:cNvSpPr>
          <p:nvPr>
            <p:ph type="title"/>
          </p:nvPr>
        </p:nvSpPr>
        <p:spPr/>
        <p:txBody>
          <a:bodyPr/>
          <a:lstStyle/>
          <a:p>
            <a:r>
              <a:rPr kumimoji="1" lang="zh-CN" altLang="en-US" dirty="0"/>
              <a:t>四种量子数</a:t>
            </a:r>
            <a:r>
              <a:rPr kumimoji="1" lang="en-US" altLang="zh-CN" dirty="0"/>
              <a:t>—quantum</a:t>
            </a:r>
            <a:r>
              <a:rPr kumimoji="1" lang="zh-CN" altLang="en-US" dirty="0"/>
              <a:t> </a:t>
            </a:r>
            <a:r>
              <a:rPr kumimoji="1" lang="en-US" altLang="zh-CN" dirty="0"/>
              <a:t>number</a:t>
            </a:r>
            <a:endParaRPr kumimoji="1" lang="zh-CN" altLang="en-US" dirty="0"/>
          </a:p>
        </p:txBody>
      </p:sp>
      <mc:AlternateContent xmlns:mc="http://schemas.openxmlformats.org/markup-compatibility/2006" xmlns:a14="http://schemas.microsoft.com/office/drawing/2010/main">
        <mc:Choice Requires="a14">
          <p:sp>
            <p:nvSpPr>
              <p:cNvPr id="7" name="内容占位符 6">
                <a:extLst>
                  <a:ext uri="{FF2B5EF4-FFF2-40B4-BE49-F238E27FC236}">
                    <a16:creationId xmlns:a16="http://schemas.microsoft.com/office/drawing/2014/main" id="{EBC096C7-4317-864C-BE7C-52DD84034072}"/>
                  </a:ext>
                </a:extLst>
              </p:cNvPr>
              <p:cNvSpPr>
                <a:spLocks noGrp="1"/>
              </p:cNvSpPr>
              <p:nvPr>
                <p:ph idx="1"/>
              </p:nvPr>
            </p:nvSpPr>
            <p:spPr>
              <a:xfrm>
                <a:off x="341311" y="1853248"/>
                <a:ext cx="4093528" cy="4195481"/>
              </a:xfrm>
            </p:spPr>
            <p:txBody>
              <a:bodyPr>
                <a:normAutofit fontScale="92500" lnSpcReduction="20000"/>
              </a:bodyPr>
              <a:lstStyle/>
              <a:p>
                <a:r>
                  <a:rPr lang="zh-CN" altLang="en-US" dirty="0"/>
                  <a:t>主量子数（</a:t>
                </a:r>
                <a:r>
                  <a:rPr lang="en-US" altLang="zh-CN" dirty="0"/>
                  <a:t>n</a:t>
                </a:r>
                <a:r>
                  <a:rPr lang="zh-CN" altLang="en-US" dirty="0"/>
                  <a:t>）</a:t>
                </a:r>
                <a:r>
                  <a:rPr lang="en-US" altLang="zh-CN" dirty="0"/>
                  <a:t>—</a:t>
                </a:r>
                <a:r>
                  <a:rPr lang="zh-CN" altLang="en-US" dirty="0"/>
                  <a:t>来自玻尔模型中的电子层，描述电子离核的远近，（</a:t>
                </a:r>
                <a:r>
                  <a:rPr lang="en-US" altLang="zh-CN" dirty="0"/>
                  <a:t>n=1</a:t>
                </a:r>
                <a:r>
                  <a:rPr lang="zh-CN" altLang="en-US" dirty="0"/>
                  <a:t>，</a:t>
                </a:r>
                <a:r>
                  <a:rPr lang="en-US" altLang="zh-CN" dirty="0"/>
                  <a:t>2</a:t>
                </a:r>
                <a:r>
                  <a:rPr lang="zh-CN" altLang="en-US" dirty="0"/>
                  <a:t>，</a:t>
                </a:r>
                <a:r>
                  <a:rPr lang="en-US" altLang="zh-CN" dirty="0"/>
                  <a:t>3</a:t>
                </a:r>
                <a:r>
                  <a:rPr lang="zh-CN" altLang="en-US" dirty="0"/>
                  <a:t>，</a:t>
                </a:r>
                <a:r>
                  <a:rPr lang="en-US" altLang="zh-CN" dirty="0"/>
                  <a:t>4</a:t>
                </a:r>
                <a:r>
                  <a:rPr lang="zh-CN" altLang="en-US" dirty="0"/>
                  <a:t>，</a:t>
                </a:r>
                <a:r>
                  <a:rPr lang="en-US" altLang="zh-CN" dirty="0"/>
                  <a:t>5</a:t>
                </a:r>
                <a:r>
                  <a:rPr lang="zh-CN" altLang="en-US" dirty="0"/>
                  <a:t>）</a:t>
                </a:r>
                <a:endParaRPr lang="en-US" altLang="zh-CN" dirty="0"/>
              </a:p>
              <a:p>
                <a:r>
                  <a:rPr lang="zh-CN" altLang="en-US" dirty="0"/>
                  <a:t>角量子数（</a:t>
                </a:r>
                <a:r>
                  <a:rPr lang="en-US" altLang="zh-CN" dirty="0"/>
                  <a:t>l</a:t>
                </a:r>
                <a:r>
                  <a:rPr lang="zh-CN" altLang="en-US" dirty="0"/>
                  <a:t>）</a:t>
                </a:r>
                <a:r>
                  <a:rPr lang="en-US" altLang="zh-CN" dirty="0"/>
                  <a:t>—</a:t>
                </a:r>
                <a:r>
                  <a:rPr lang="zh-CN" altLang="en-US" dirty="0"/>
                  <a:t>形容电子云的形状（稍后会详细说）；</a:t>
                </a:r>
                <a:r>
                  <a:rPr lang="en-US" altLang="zh-CN" dirty="0"/>
                  <a:t>l</a:t>
                </a:r>
                <a:r>
                  <a:rPr lang="zh-CN" altLang="en-US" dirty="0"/>
                  <a:t>的取值为</a:t>
                </a:r>
                <a:r>
                  <a:rPr lang="en-US" altLang="zh-CN" dirty="0"/>
                  <a:t>0</a:t>
                </a:r>
                <a:r>
                  <a:rPr lang="zh-CN" altLang="en-US" dirty="0"/>
                  <a:t>到</a:t>
                </a:r>
                <a:r>
                  <a:rPr lang="en-US" altLang="zh-CN" dirty="0"/>
                  <a:t>n-1</a:t>
                </a:r>
                <a:r>
                  <a:rPr lang="zh-CN" altLang="en-US" dirty="0"/>
                  <a:t>，</a:t>
                </a:r>
                <a:r>
                  <a:rPr lang="en-US" altLang="zh-CN" dirty="0"/>
                  <a:t>l</a:t>
                </a:r>
                <a:r>
                  <a:rPr lang="zh-CN" altLang="en-US" dirty="0"/>
                  <a:t>为</a:t>
                </a:r>
                <a:r>
                  <a:rPr lang="en-US" altLang="zh-CN" dirty="0"/>
                  <a:t>0</a:t>
                </a:r>
                <a:r>
                  <a:rPr lang="zh-CN" altLang="en-US" dirty="0"/>
                  <a:t>时，电子云为</a:t>
                </a:r>
                <a:r>
                  <a:rPr lang="en-US" altLang="zh-CN" dirty="0"/>
                  <a:t>s</a:t>
                </a:r>
                <a:r>
                  <a:rPr lang="zh-CN" altLang="en-US" dirty="0"/>
                  <a:t>；</a:t>
                </a:r>
                <a:r>
                  <a:rPr lang="en-US" altLang="zh-CN" dirty="0"/>
                  <a:t>l</a:t>
                </a:r>
                <a:r>
                  <a:rPr lang="zh-CN" altLang="en-US" dirty="0"/>
                  <a:t>为</a:t>
                </a:r>
                <a:r>
                  <a:rPr lang="en-US" altLang="zh-CN" dirty="0"/>
                  <a:t>1</a:t>
                </a:r>
                <a:r>
                  <a:rPr lang="zh-CN" altLang="en-US" dirty="0"/>
                  <a:t>时，电子云为</a:t>
                </a:r>
                <a:r>
                  <a:rPr lang="en-US" altLang="zh-CN" dirty="0"/>
                  <a:t>p</a:t>
                </a:r>
                <a:r>
                  <a:rPr lang="zh-CN" altLang="en-US" dirty="0"/>
                  <a:t>；为</a:t>
                </a:r>
                <a:r>
                  <a:rPr lang="en-US" altLang="zh-CN" dirty="0"/>
                  <a:t>2</a:t>
                </a:r>
                <a:r>
                  <a:rPr lang="zh-CN" altLang="en-US" dirty="0"/>
                  <a:t>时，电子云为</a:t>
                </a:r>
                <a:r>
                  <a:rPr lang="en-US" altLang="zh-CN" dirty="0"/>
                  <a:t>d</a:t>
                </a:r>
                <a:r>
                  <a:rPr lang="zh-CN" altLang="en-US" dirty="0"/>
                  <a:t>；为</a:t>
                </a:r>
                <a:r>
                  <a:rPr lang="en-US" altLang="zh-CN" dirty="0"/>
                  <a:t>3</a:t>
                </a:r>
                <a:r>
                  <a:rPr lang="zh-CN" altLang="en-US" dirty="0"/>
                  <a:t>时，电子云为</a:t>
                </a:r>
                <a:r>
                  <a:rPr lang="en-US" altLang="zh-CN" dirty="0"/>
                  <a:t>f</a:t>
                </a:r>
              </a:p>
              <a:p>
                <a:r>
                  <a:rPr lang="zh-CN" altLang="en-US" dirty="0"/>
                  <a:t>磁量子数（</a:t>
                </a:r>
                <a14:m>
                  <m:oMath xmlns:m="http://schemas.openxmlformats.org/officeDocument/2006/math">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m</m:t>
                        </m:r>
                      </m:e>
                      <m:sub>
                        <m:r>
                          <a:rPr lang="en-US" altLang="zh-CN" b="0" i="1" smtClean="0">
                            <a:latin typeface="Cambria Math" panose="02040503050406030204" pitchFamily="18" charset="0"/>
                          </a:rPr>
                          <m:t>𝑙</m:t>
                        </m:r>
                      </m:sub>
                    </m:sSub>
                  </m:oMath>
                </a14:m>
                <a:r>
                  <a:rPr lang="zh-CN" altLang="en-US" dirty="0"/>
                  <a:t>）</a:t>
                </a:r>
                <a:r>
                  <a:rPr lang="en-US" altLang="zh-CN" dirty="0"/>
                  <a:t>—</a:t>
                </a:r>
                <a:r>
                  <a:rPr lang="zh-CN" altLang="en-US" dirty="0"/>
                  <a:t>取决于角量子数，其取值范围为</a:t>
                </a:r>
                <a:r>
                  <a:rPr lang="en-US" altLang="zh-CN" dirty="0"/>
                  <a:t>-l</a:t>
                </a:r>
                <a:r>
                  <a:rPr lang="zh-CN" altLang="en-US" dirty="0"/>
                  <a:t>到</a:t>
                </a:r>
                <a:r>
                  <a:rPr lang="en-US" altLang="zh-CN" dirty="0"/>
                  <a:t>l</a:t>
                </a:r>
                <a:r>
                  <a:rPr lang="zh-CN" altLang="en-US" dirty="0"/>
                  <a:t>，包括</a:t>
                </a:r>
                <a:r>
                  <a:rPr lang="en-US" altLang="zh-CN" dirty="0"/>
                  <a:t>0</a:t>
                </a:r>
                <a:r>
                  <a:rPr lang="zh-CN" altLang="en-US" dirty="0"/>
                  <a:t>，决定轨道数量</a:t>
                </a:r>
                <a:endParaRPr lang="en-US" altLang="zh-CN" dirty="0"/>
              </a:p>
              <a:p>
                <a:r>
                  <a:rPr lang="zh-CN" altLang="en-US" dirty="0"/>
                  <a:t>自旋量子数（</a:t>
                </a:r>
                <a14:m>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𝑚</m:t>
                        </m:r>
                      </m:e>
                      <m:sub>
                        <m:r>
                          <a:rPr lang="en-US" altLang="zh-CN" b="0" i="1" smtClean="0">
                            <a:latin typeface="Cambria Math" panose="02040503050406030204" pitchFamily="18" charset="0"/>
                          </a:rPr>
                          <m:t>𝑠</m:t>
                        </m:r>
                      </m:sub>
                    </m:sSub>
                  </m:oMath>
                </a14:m>
                <a:r>
                  <a:rPr lang="zh-CN" altLang="en-US" dirty="0"/>
                  <a:t>）</a:t>
                </a:r>
                <a:r>
                  <a:rPr lang="en-US" altLang="zh-CN" dirty="0"/>
                  <a:t>—</a:t>
                </a:r>
                <a:r>
                  <a:rPr lang="zh-CN" altLang="en-US" dirty="0"/>
                  <a:t>形容电子旋转方向，只有两个取值：</a:t>
                </a:r>
                <a14:m>
                  <m:oMath xmlns:m="http://schemas.openxmlformats.org/officeDocument/2006/math">
                    <m:r>
                      <a:rPr lang="en-US" altLang="zh-CN" b="0" i="0" smtClean="0">
                        <a:latin typeface="Cambria Math" panose="02040503050406030204" pitchFamily="18" charset="0"/>
                      </a:rPr>
                      <m:t>+</m:t>
                    </m:r>
                    <m:f>
                      <m:fPr>
                        <m:ctrlPr>
                          <a:rPr lang="en-US" altLang="zh-CN" i="1" smtClean="0">
                            <a:latin typeface="Cambria Math" panose="02040503050406030204" pitchFamily="18" charset="0"/>
                          </a:rPr>
                        </m:ctrlPr>
                      </m:fPr>
                      <m:num>
                        <m:r>
                          <a:rPr lang="en-US" altLang="zh-CN" b="0" i="1" smtClean="0">
                            <a:latin typeface="Cambria Math" panose="02040503050406030204" pitchFamily="18" charset="0"/>
                          </a:rPr>
                          <m:t>1</m:t>
                        </m:r>
                      </m:num>
                      <m:den>
                        <m:r>
                          <a:rPr lang="en-US" altLang="zh-CN" b="0" i="1" smtClean="0">
                            <a:latin typeface="Cambria Math" panose="02040503050406030204" pitchFamily="18" charset="0"/>
                          </a:rPr>
                          <m:t>2</m:t>
                        </m:r>
                      </m:den>
                    </m:f>
                  </m:oMath>
                </a14:m>
                <a:r>
                  <a:rPr lang="zh-CN" altLang="en-US" dirty="0"/>
                  <a:t>和</a:t>
                </a:r>
                <a14:m>
                  <m:oMath xmlns:m="http://schemas.openxmlformats.org/officeDocument/2006/math">
                    <m:r>
                      <a:rPr lang="en-US" altLang="zh-CN" dirty="0" smtClean="0">
                        <a:latin typeface="Cambria Math" panose="02040503050406030204" pitchFamily="18" charset="0"/>
                      </a:rPr>
                      <m:t>−</m:t>
                    </m:r>
                    <m:f>
                      <m:fPr>
                        <m:ctrlPr>
                          <a:rPr lang="en-US" altLang="zh-CN" i="1">
                            <a:latin typeface="Cambria Math" panose="02040503050406030204" pitchFamily="18" charset="0"/>
                          </a:rPr>
                        </m:ctrlPr>
                      </m:fPr>
                      <m:num>
                        <m:r>
                          <a:rPr lang="en-US" altLang="zh-CN" i="1">
                            <a:latin typeface="Cambria Math" panose="02040503050406030204" pitchFamily="18" charset="0"/>
                          </a:rPr>
                          <m:t>1</m:t>
                        </m:r>
                      </m:num>
                      <m:den>
                        <m:r>
                          <a:rPr lang="en-US" altLang="zh-CN" i="1">
                            <a:latin typeface="Cambria Math" panose="02040503050406030204" pitchFamily="18" charset="0"/>
                          </a:rPr>
                          <m:t>2</m:t>
                        </m:r>
                      </m:den>
                    </m:f>
                  </m:oMath>
                </a14:m>
                <a:r>
                  <a:rPr lang="zh-CN" altLang="en-US" dirty="0"/>
                  <a:t>，分别代表两个相反的自转方向</a:t>
                </a:r>
                <a:endParaRPr lang="en-US" altLang="zh-CN" dirty="0"/>
              </a:p>
            </p:txBody>
          </p:sp>
        </mc:Choice>
        <mc:Fallback xmlns="">
          <p:sp>
            <p:nvSpPr>
              <p:cNvPr id="7" name="内容占位符 6">
                <a:extLst>
                  <a:ext uri="{FF2B5EF4-FFF2-40B4-BE49-F238E27FC236}">
                    <a16:creationId xmlns:a16="http://schemas.microsoft.com/office/drawing/2014/main" id="{EBC096C7-4317-864C-BE7C-52DD84034072}"/>
                  </a:ext>
                </a:extLst>
              </p:cNvPr>
              <p:cNvSpPr>
                <a:spLocks noGrp="1" noRot="1" noChangeAspect="1" noMove="1" noResize="1" noEditPoints="1" noAdjustHandles="1" noChangeArrowheads="1" noChangeShapeType="1" noTextEdit="1"/>
              </p:cNvSpPr>
              <p:nvPr>
                <p:ph idx="1"/>
              </p:nvPr>
            </p:nvSpPr>
            <p:spPr>
              <a:xfrm>
                <a:off x="341311" y="1853248"/>
                <a:ext cx="4093528" cy="4195481"/>
              </a:xfrm>
              <a:blipFill>
                <a:blip r:embed="rId4"/>
                <a:stretch>
                  <a:fillRect l="-310" t="-2410" r="-7430"/>
                </a:stretch>
              </a:blipFill>
            </p:spPr>
            <p:txBody>
              <a:bodyPr/>
              <a:lstStyle/>
              <a:p>
                <a:r>
                  <a:rPr lang="zh-CN" altLang="en-US">
                    <a:noFill/>
                  </a:rPr>
                  <a:t> </a:t>
                </a:r>
              </a:p>
            </p:txBody>
          </p:sp>
        </mc:Fallback>
      </mc:AlternateContent>
      <p:pic>
        <p:nvPicPr>
          <p:cNvPr id="4" name="图片 3">
            <a:extLst>
              <a:ext uri="{FF2B5EF4-FFF2-40B4-BE49-F238E27FC236}">
                <a16:creationId xmlns:a16="http://schemas.microsoft.com/office/drawing/2014/main" id="{05FAEC79-D946-DC46-906F-FB98C7DB8C7E}"/>
              </a:ext>
            </a:extLst>
          </p:cNvPr>
          <p:cNvPicPr>
            <a:picLocks noChangeAspect="1"/>
          </p:cNvPicPr>
          <p:nvPr/>
        </p:nvPicPr>
        <p:blipFill>
          <a:blip r:embed="rId5"/>
          <a:stretch>
            <a:fillRect/>
          </a:stretch>
        </p:blipFill>
        <p:spPr>
          <a:xfrm>
            <a:off x="4585310" y="1853248"/>
            <a:ext cx="7365946" cy="3869408"/>
          </a:xfrm>
          <a:prstGeom prst="rect">
            <a:avLst/>
          </a:prstGeom>
        </p:spPr>
      </p:pic>
      <p:pic>
        <p:nvPicPr>
          <p:cNvPr id="8" name="音频 7">
            <a:hlinkClick r:id="" action="ppaction://media"/>
            <a:extLst>
              <a:ext uri="{FF2B5EF4-FFF2-40B4-BE49-F238E27FC236}">
                <a16:creationId xmlns:a16="http://schemas.microsoft.com/office/drawing/2014/main" id="{BDF4B13C-A7A0-2F41-9736-47D710E85C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713080045"/>
      </p:ext>
    </p:extLst>
  </p:cSld>
  <p:clrMapOvr>
    <a:masterClrMapping/>
  </p:clrMapOvr>
  <mc:AlternateContent xmlns:mc="http://schemas.openxmlformats.org/markup-compatibility/2006" xmlns:p14="http://schemas.microsoft.com/office/powerpoint/2010/main">
    <mc:Choice Requires="p14">
      <p:transition spd="slow" p14:dur="2000" advTm="293826"/>
    </mc:Choice>
    <mc:Fallback xmlns="">
      <p:transition spd="slow" advTm="2938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F3FC718-FDE3-4EF7-921E-A5F374EAF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C284E57F-199E-8E4F-BB00-256D70924731}"/>
              </a:ext>
            </a:extLst>
          </p:cNvPr>
          <p:cNvSpPr>
            <a:spLocks noGrp="1"/>
          </p:cNvSpPr>
          <p:nvPr>
            <p:ph type="title"/>
          </p:nvPr>
        </p:nvSpPr>
        <p:spPr>
          <a:xfrm>
            <a:off x="569050" y="2234185"/>
            <a:ext cx="3108626" cy="1444752"/>
          </a:xfrm>
        </p:spPr>
        <p:txBody>
          <a:bodyPr anchor="b">
            <a:noAutofit/>
          </a:bodyPr>
          <a:lstStyle/>
          <a:p>
            <a:pPr>
              <a:lnSpc>
                <a:spcPct val="90000"/>
              </a:lnSpc>
            </a:pPr>
            <a:r>
              <a:rPr kumimoji="1" lang="zh-CN" altLang="en-US" sz="4000" dirty="0">
                <a:solidFill>
                  <a:srgbClr val="EBEBEB"/>
                </a:solidFill>
              </a:rPr>
              <a:t>泡利不相容原理</a:t>
            </a:r>
            <a:r>
              <a:rPr kumimoji="1" lang="en-US" altLang="zh-CN" sz="4000" dirty="0">
                <a:solidFill>
                  <a:srgbClr val="EBEBEB"/>
                </a:solidFill>
              </a:rPr>
              <a:t>—</a:t>
            </a:r>
            <a:r>
              <a:rPr lang="en" altLang="zh-CN" sz="4000" dirty="0">
                <a:solidFill>
                  <a:srgbClr val="EBEBEB"/>
                </a:solidFill>
              </a:rPr>
              <a:t>Pauli exclusion principle </a:t>
            </a:r>
            <a:br>
              <a:rPr lang="en" altLang="zh-CN" sz="4000" dirty="0">
                <a:solidFill>
                  <a:srgbClr val="EBEBEB"/>
                </a:solidFill>
              </a:rPr>
            </a:br>
            <a:br>
              <a:rPr lang="en" altLang="zh-CN" sz="4000" dirty="0">
                <a:solidFill>
                  <a:srgbClr val="EBEBEB"/>
                </a:solidFill>
              </a:rPr>
            </a:br>
            <a:endParaRPr kumimoji="1" lang="zh-CN" altLang="en-US" sz="4000" dirty="0">
              <a:solidFill>
                <a:srgbClr val="EBEBEB"/>
              </a:solidFill>
            </a:endParaRPr>
          </a:p>
        </p:txBody>
      </p:sp>
      <p:sp>
        <p:nvSpPr>
          <p:cNvPr id="11" name="Freeform 11">
            <a:extLst>
              <a:ext uri="{FF2B5EF4-FFF2-40B4-BE49-F238E27FC236}">
                <a16:creationId xmlns:a16="http://schemas.microsoft.com/office/drawing/2014/main" id="{FAA0F719-3DC8-4F08-AD8F-5A845658C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3" name="Freeform: Shape 12">
            <a:extLst>
              <a:ext uri="{FF2B5EF4-FFF2-40B4-BE49-F238E27FC236}">
                <a16:creationId xmlns:a16="http://schemas.microsoft.com/office/drawing/2014/main" id="{7DCB61BE-FA0F-4EFB-BE0E-268BAD8E3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747655" y="-586345"/>
            <a:ext cx="6858001" cy="8030691"/>
          </a:xfrm>
          <a:custGeom>
            <a:avLst/>
            <a:gdLst>
              <a:gd name="connsiteX0" fmla="*/ 6858001 w 6858001"/>
              <a:gd name="connsiteY0" fmla="*/ 1177 h 8030691"/>
              <a:gd name="connsiteX1" fmla="*/ 6858001 w 6858001"/>
              <a:gd name="connsiteY1" fmla="*/ 1344715 h 8030691"/>
              <a:gd name="connsiteX2" fmla="*/ 6858000 w 6858001"/>
              <a:gd name="connsiteY2" fmla="*/ 1344715 h 8030691"/>
              <a:gd name="connsiteX3" fmla="*/ 6858000 w 6858001"/>
              <a:gd name="connsiteY3" fmla="*/ 8030691 h 8030691"/>
              <a:gd name="connsiteX4" fmla="*/ 0 w 6858001"/>
              <a:gd name="connsiteY4" fmla="*/ 8030690 h 8030691"/>
              <a:gd name="connsiteX5" fmla="*/ 0 w 6858001"/>
              <a:gd name="connsiteY5" fmla="*/ 477747 h 8030691"/>
              <a:gd name="connsiteX6" fmla="*/ 1 w 6858001"/>
              <a:gd name="connsiteY6" fmla="*/ 477747 h 8030691"/>
              <a:gd name="connsiteX7" fmla="*/ 1 w 6858001"/>
              <a:gd name="connsiteY7" fmla="*/ 0 h 8030691"/>
              <a:gd name="connsiteX8" fmla="*/ 40463 w 6858001"/>
              <a:gd name="connsiteY8" fmla="*/ 5883 h 8030691"/>
              <a:gd name="connsiteX9" fmla="*/ 159107 w 6858001"/>
              <a:gd name="connsiteY9" fmla="*/ 23196 h 8030691"/>
              <a:gd name="connsiteX10" fmla="*/ 245518 w 6858001"/>
              <a:gd name="connsiteY10" fmla="*/ 35299 h 8030691"/>
              <a:gd name="connsiteX11" fmla="*/ 348388 w 6858001"/>
              <a:gd name="connsiteY11" fmla="*/ 48074 h 8030691"/>
              <a:gd name="connsiteX12" fmla="*/ 470460 w 6858001"/>
              <a:gd name="connsiteY12" fmla="*/ 63370 h 8030691"/>
              <a:gd name="connsiteX13" fmla="*/ 605563 w 6858001"/>
              <a:gd name="connsiteY13" fmla="*/ 79507 h 8030691"/>
              <a:gd name="connsiteX14" fmla="*/ 757810 w 6858001"/>
              <a:gd name="connsiteY14" fmla="*/ 96484 h 8030691"/>
              <a:gd name="connsiteX15" fmla="*/ 923774 w 6858001"/>
              <a:gd name="connsiteY15" fmla="*/ 114469 h 8030691"/>
              <a:gd name="connsiteX16" fmla="*/ 1104139 w 6858001"/>
              <a:gd name="connsiteY16" fmla="*/ 132455 h 8030691"/>
              <a:gd name="connsiteX17" fmla="*/ 1296163 w 6858001"/>
              <a:gd name="connsiteY17" fmla="*/ 150776 h 8030691"/>
              <a:gd name="connsiteX18" fmla="*/ 1503275 w 6858001"/>
              <a:gd name="connsiteY18" fmla="*/ 167753 h 8030691"/>
              <a:gd name="connsiteX19" fmla="*/ 1719988 w 6858001"/>
              <a:gd name="connsiteY19" fmla="*/ 184058 h 8030691"/>
              <a:gd name="connsiteX20" fmla="*/ 1949045 w 6858001"/>
              <a:gd name="connsiteY20" fmla="*/ 198850 h 8030691"/>
              <a:gd name="connsiteX21" fmla="*/ 2187703 w 6858001"/>
              <a:gd name="connsiteY21" fmla="*/ 212969 h 8030691"/>
              <a:gd name="connsiteX22" fmla="*/ 2436649 w 6858001"/>
              <a:gd name="connsiteY22" fmla="*/ 226249 h 8030691"/>
              <a:gd name="connsiteX23" fmla="*/ 2564208 w 6858001"/>
              <a:gd name="connsiteY23" fmla="*/ 230955 h 8030691"/>
              <a:gd name="connsiteX24" fmla="*/ 2694509 w 6858001"/>
              <a:gd name="connsiteY24" fmla="*/ 236166 h 8030691"/>
              <a:gd name="connsiteX25" fmla="*/ 2826869 w 6858001"/>
              <a:gd name="connsiteY25" fmla="*/ 241040 h 8030691"/>
              <a:gd name="connsiteX26" fmla="*/ 2959914 w 6858001"/>
              <a:gd name="connsiteY26" fmla="*/ 244234 h 8030691"/>
              <a:gd name="connsiteX27" fmla="*/ 3095702 w 6858001"/>
              <a:gd name="connsiteY27" fmla="*/ 247092 h 8030691"/>
              <a:gd name="connsiteX28" fmla="*/ 3232862 w 6858001"/>
              <a:gd name="connsiteY28" fmla="*/ 250117 h 8030691"/>
              <a:gd name="connsiteX29" fmla="*/ 3372766 w 6858001"/>
              <a:gd name="connsiteY29" fmla="*/ 252134 h 8030691"/>
              <a:gd name="connsiteX30" fmla="*/ 3514040 w 6858001"/>
              <a:gd name="connsiteY30" fmla="*/ 252134 h 8030691"/>
              <a:gd name="connsiteX31" fmla="*/ 3656686 w 6858001"/>
              <a:gd name="connsiteY31" fmla="*/ 253143 h 8030691"/>
              <a:gd name="connsiteX32" fmla="*/ 3800705 w 6858001"/>
              <a:gd name="connsiteY32" fmla="*/ 252134 h 8030691"/>
              <a:gd name="connsiteX33" fmla="*/ 3946780 w 6858001"/>
              <a:gd name="connsiteY33" fmla="*/ 250117 h 8030691"/>
              <a:gd name="connsiteX34" fmla="*/ 4092856 w 6858001"/>
              <a:gd name="connsiteY34" fmla="*/ 248268 h 8030691"/>
              <a:gd name="connsiteX35" fmla="*/ 4240988 w 6858001"/>
              <a:gd name="connsiteY35" fmla="*/ 244234 h 8030691"/>
              <a:gd name="connsiteX36" fmla="*/ 4390492 w 6858001"/>
              <a:gd name="connsiteY36" fmla="*/ 240032 h 8030691"/>
              <a:gd name="connsiteX37" fmla="*/ 4539997 w 6858001"/>
              <a:gd name="connsiteY37" fmla="*/ 235157 h 8030691"/>
              <a:gd name="connsiteX38" fmla="*/ 4690873 w 6858001"/>
              <a:gd name="connsiteY38" fmla="*/ 228266 h 8030691"/>
              <a:gd name="connsiteX39" fmla="*/ 4843120 w 6858001"/>
              <a:gd name="connsiteY39" fmla="*/ 220029 h 8030691"/>
              <a:gd name="connsiteX40" fmla="*/ 4996054 w 6858001"/>
              <a:gd name="connsiteY40" fmla="*/ 212129 h 8030691"/>
              <a:gd name="connsiteX41" fmla="*/ 5148987 w 6858001"/>
              <a:gd name="connsiteY41" fmla="*/ 202044 h 8030691"/>
              <a:gd name="connsiteX42" fmla="*/ 5303978 w 6858001"/>
              <a:gd name="connsiteY42" fmla="*/ 189941 h 8030691"/>
              <a:gd name="connsiteX43" fmla="*/ 5456911 w 6858001"/>
              <a:gd name="connsiteY43" fmla="*/ 177839 h 8030691"/>
              <a:gd name="connsiteX44" fmla="*/ 5612588 w 6858001"/>
              <a:gd name="connsiteY44" fmla="*/ 163887 h 8030691"/>
              <a:gd name="connsiteX45" fmla="*/ 5768950 w 6858001"/>
              <a:gd name="connsiteY45" fmla="*/ 148591 h 8030691"/>
              <a:gd name="connsiteX46" fmla="*/ 5923255 w 6858001"/>
              <a:gd name="connsiteY46" fmla="*/ 132455 h 8030691"/>
              <a:gd name="connsiteX47" fmla="*/ 6079618 w 6858001"/>
              <a:gd name="connsiteY47" fmla="*/ 113629 h 8030691"/>
              <a:gd name="connsiteX48" fmla="*/ 6235294 w 6858001"/>
              <a:gd name="connsiteY48" fmla="*/ 93458 h 8030691"/>
              <a:gd name="connsiteX49" fmla="*/ 6391657 w 6858001"/>
              <a:gd name="connsiteY49" fmla="*/ 73455 h 8030691"/>
              <a:gd name="connsiteX50" fmla="*/ 6547333 w 6858001"/>
              <a:gd name="connsiteY50" fmla="*/ 50091 h 8030691"/>
              <a:gd name="connsiteX51" fmla="*/ 6702324 w 6858001"/>
              <a:gd name="connsiteY51" fmla="*/ 26222 h 803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8030691">
                <a:moveTo>
                  <a:pt x="6858001" y="1177"/>
                </a:moveTo>
                <a:lnTo>
                  <a:pt x="6858001" y="1344715"/>
                </a:lnTo>
                <a:lnTo>
                  <a:pt x="6858000" y="1344715"/>
                </a:lnTo>
                <a:lnTo>
                  <a:pt x="6858000" y="8030691"/>
                </a:lnTo>
                <a:lnTo>
                  <a:pt x="0" y="8030690"/>
                </a:lnTo>
                <a:lnTo>
                  <a:pt x="0" y="477747"/>
                </a:lnTo>
                <a:lnTo>
                  <a:pt x="1" y="477747"/>
                </a:lnTo>
                <a:lnTo>
                  <a:pt x="1" y="0"/>
                </a:lnTo>
                <a:lnTo>
                  <a:pt x="40463" y="5883"/>
                </a:lnTo>
                <a:lnTo>
                  <a:pt x="159107" y="23196"/>
                </a:lnTo>
                <a:lnTo>
                  <a:pt x="245518" y="35299"/>
                </a:lnTo>
                <a:lnTo>
                  <a:pt x="348388" y="48074"/>
                </a:lnTo>
                <a:lnTo>
                  <a:pt x="470460" y="63370"/>
                </a:lnTo>
                <a:lnTo>
                  <a:pt x="605563" y="79507"/>
                </a:lnTo>
                <a:lnTo>
                  <a:pt x="757810" y="96484"/>
                </a:lnTo>
                <a:lnTo>
                  <a:pt x="923774" y="114469"/>
                </a:lnTo>
                <a:lnTo>
                  <a:pt x="1104139" y="132455"/>
                </a:lnTo>
                <a:lnTo>
                  <a:pt x="1296163" y="150776"/>
                </a:lnTo>
                <a:lnTo>
                  <a:pt x="1503275" y="167753"/>
                </a:lnTo>
                <a:lnTo>
                  <a:pt x="1719988" y="184058"/>
                </a:lnTo>
                <a:lnTo>
                  <a:pt x="1949045" y="198850"/>
                </a:lnTo>
                <a:lnTo>
                  <a:pt x="2187703" y="212969"/>
                </a:lnTo>
                <a:lnTo>
                  <a:pt x="2436649" y="226249"/>
                </a:lnTo>
                <a:lnTo>
                  <a:pt x="2564208" y="230955"/>
                </a:lnTo>
                <a:lnTo>
                  <a:pt x="2694509" y="236166"/>
                </a:lnTo>
                <a:lnTo>
                  <a:pt x="2826869" y="241040"/>
                </a:lnTo>
                <a:lnTo>
                  <a:pt x="2959914" y="244234"/>
                </a:lnTo>
                <a:lnTo>
                  <a:pt x="3095702" y="247092"/>
                </a:lnTo>
                <a:lnTo>
                  <a:pt x="3232862" y="250117"/>
                </a:lnTo>
                <a:lnTo>
                  <a:pt x="3372766" y="252134"/>
                </a:lnTo>
                <a:lnTo>
                  <a:pt x="3514040" y="252134"/>
                </a:lnTo>
                <a:lnTo>
                  <a:pt x="3656686" y="253143"/>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15" name="Rectangle 14">
            <a:extLst>
              <a:ext uri="{FF2B5EF4-FFF2-40B4-BE49-F238E27FC236}">
                <a16:creationId xmlns:a16="http://schemas.microsoft.com/office/drawing/2014/main" id="{A4B31EAA-7423-46F7-9B90-4AB2B09C3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内容占位符 2">
            <a:extLst>
              <a:ext uri="{FF2B5EF4-FFF2-40B4-BE49-F238E27FC236}">
                <a16:creationId xmlns:a16="http://schemas.microsoft.com/office/drawing/2014/main" id="{B4E847DF-0287-E740-BD3B-5EE0025EF2BE}"/>
              </a:ext>
            </a:extLst>
          </p:cNvPr>
          <p:cNvSpPr>
            <a:spLocks noGrp="1"/>
          </p:cNvSpPr>
          <p:nvPr>
            <p:ph idx="1"/>
          </p:nvPr>
        </p:nvSpPr>
        <p:spPr>
          <a:xfrm>
            <a:off x="526627" y="3234431"/>
            <a:ext cx="3108057" cy="2947415"/>
          </a:xfrm>
        </p:spPr>
        <p:txBody>
          <a:bodyPr>
            <a:normAutofit/>
          </a:bodyPr>
          <a:lstStyle/>
          <a:p>
            <a:r>
              <a:rPr kumimoji="1" lang="zh-CN" altLang="en-US" sz="3200" dirty="0">
                <a:solidFill>
                  <a:srgbClr val="FFFFFF"/>
                </a:solidFill>
              </a:rPr>
              <a:t>一个轨道上只能有两个电子</a:t>
            </a:r>
            <a:endParaRPr kumimoji="1" lang="en-US" altLang="zh-CN" sz="3200" dirty="0">
              <a:solidFill>
                <a:srgbClr val="FFFFFF"/>
              </a:solidFill>
            </a:endParaRPr>
          </a:p>
          <a:p>
            <a:r>
              <a:rPr kumimoji="1" lang="zh-CN" altLang="en-US" sz="3200" dirty="0">
                <a:solidFill>
                  <a:srgbClr val="FFFFFF"/>
                </a:solidFill>
              </a:rPr>
              <a:t>两个电子的自旋方向相反</a:t>
            </a:r>
          </a:p>
        </p:txBody>
      </p:sp>
      <p:pic>
        <p:nvPicPr>
          <p:cNvPr id="4" name="图片 3" descr="表格&#10;&#10;描述已自动生成">
            <a:extLst>
              <a:ext uri="{FF2B5EF4-FFF2-40B4-BE49-F238E27FC236}">
                <a16:creationId xmlns:a16="http://schemas.microsoft.com/office/drawing/2014/main" id="{C9FEF53A-0593-8D43-A79A-437CE73F20BA}"/>
              </a:ext>
            </a:extLst>
          </p:cNvPr>
          <p:cNvPicPr>
            <a:picLocks noChangeAspect="1"/>
          </p:cNvPicPr>
          <p:nvPr/>
        </p:nvPicPr>
        <p:blipFill>
          <a:blip r:embed="rId4"/>
          <a:stretch>
            <a:fillRect/>
          </a:stretch>
        </p:blipFill>
        <p:spPr>
          <a:xfrm>
            <a:off x="4720782" y="1581862"/>
            <a:ext cx="7036716" cy="3694276"/>
          </a:xfrm>
          <a:prstGeom prst="rect">
            <a:avLst/>
          </a:prstGeom>
          <a:effectLst/>
        </p:spPr>
      </p:pic>
      <p:sp>
        <p:nvSpPr>
          <p:cNvPr id="6" name="文本框 5">
            <a:extLst>
              <a:ext uri="{FF2B5EF4-FFF2-40B4-BE49-F238E27FC236}">
                <a16:creationId xmlns:a16="http://schemas.microsoft.com/office/drawing/2014/main" id="{9858C1F4-4CAA-FC4B-9793-7CA2D0C12EB3}"/>
              </a:ext>
            </a:extLst>
          </p:cNvPr>
          <p:cNvSpPr txBox="1"/>
          <p:nvPr/>
        </p:nvSpPr>
        <p:spPr>
          <a:xfrm>
            <a:off x="4617720" y="5556779"/>
            <a:ext cx="6926578" cy="646331"/>
          </a:xfrm>
          <a:prstGeom prst="rect">
            <a:avLst/>
          </a:prstGeom>
          <a:noFill/>
        </p:spPr>
        <p:txBody>
          <a:bodyPr wrap="square" rtlCol="0">
            <a:spAutoFit/>
          </a:bodyPr>
          <a:lstStyle/>
          <a:p>
            <a:pPr algn="ctr"/>
            <a:r>
              <a:rPr kumimoji="1" lang="zh-CN" altLang="en-US" dirty="0"/>
              <a:t>根据泡利不相容原理，</a:t>
            </a:r>
            <a:r>
              <a:rPr kumimoji="1" lang="en-US" altLang="zh-CN" dirty="0"/>
              <a:t>s</a:t>
            </a:r>
            <a:r>
              <a:rPr kumimoji="1" lang="zh-CN" altLang="en-US" dirty="0"/>
              <a:t>轨道最多有两个电子，</a:t>
            </a:r>
            <a:r>
              <a:rPr kumimoji="1" lang="en-US" altLang="zh-CN" dirty="0"/>
              <a:t>p</a:t>
            </a:r>
            <a:r>
              <a:rPr kumimoji="1" lang="zh-CN" altLang="en-US" dirty="0"/>
              <a:t>轨道最多有</a:t>
            </a:r>
            <a:r>
              <a:rPr kumimoji="1" lang="en-US" altLang="zh-CN" dirty="0"/>
              <a:t>6</a:t>
            </a:r>
            <a:r>
              <a:rPr kumimoji="1" lang="zh-CN" altLang="en-US" dirty="0"/>
              <a:t>个电子，</a:t>
            </a:r>
            <a:r>
              <a:rPr kumimoji="1" lang="en-US" altLang="zh-CN" dirty="0"/>
              <a:t>d</a:t>
            </a:r>
            <a:r>
              <a:rPr kumimoji="1" lang="zh-CN" altLang="en-US" dirty="0"/>
              <a:t>轨道最多有</a:t>
            </a:r>
            <a:r>
              <a:rPr kumimoji="1" lang="en-US" altLang="zh-CN" dirty="0"/>
              <a:t>10</a:t>
            </a:r>
            <a:r>
              <a:rPr kumimoji="1" lang="zh-CN" altLang="en-US" dirty="0"/>
              <a:t>个电子，</a:t>
            </a:r>
            <a:r>
              <a:rPr kumimoji="1" lang="en-US" altLang="zh-CN" dirty="0"/>
              <a:t>f</a:t>
            </a:r>
            <a:r>
              <a:rPr kumimoji="1" lang="zh-CN" altLang="en-US" dirty="0"/>
              <a:t>轨道最多有</a:t>
            </a:r>
            <a:r>
              <a:rPr kumimoji="1" lang="en-US" altLang="zh-CN" dirty="0"/>
              <a:t>14</a:t>
            </a:r>
            <a:r>
              <a:rPr kumimoji="1" lang="zh-CN" altLang="en-US" dirty="0"/>
              <a:t>个电子</a:t>
            </a:r>
          </a:p>
        </p:txBody>
      </p:sp>
      <p:pic>
        <p:nvPicPr>
          <p:cNvPr id="5" name="音频 4">
            <a:hlinkClick r:id="" action="ppaction://media"/>
            <a:extLst>
              <a:ext uri="{FF2B5EF4-FFF2-40B4-BE49-F238E27FC236}">
                <a16:creationId xmlns:a16="http://schemas.microsoft.com/office/drawing/2014/main" id="{4C605D7D-2CAA-0343-9FB5-4D3219EB70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8403515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70995"/>
    </mc:Choice>
    <mc:Fallback xmlns="">
      <p:transition spd="slow" advTm="1709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01ACF9-438C-B04A-AB97-F4202484F3C1}"/>
              </a:ext>
            </a:extLst>
          </p:cNvPr>
          <p:cNvSpPr>
            <a:spLocks noGrp="1"/>
          </p:cNvSpPr>
          <p:nvPr>
            <p:ph type="title"/>
          </p:nvPr>
        </p:nvSpPr>
        <p:spPr>
          <a:xfrm>
            <a:off x="622522" y="276511"/>
            <a:ext cx="4371498" cy="1400530"/>
          </a:xfrm>
        </p:spPr>
        <p:txBody>
          <a:bodyPr>
            <a:noAutofit/>
          </a:bodyPr>
          <a:lstStyle/>
          <a:p>
            <a:pPr>
              <a:lnSpc>
                <a:spcPct val="90000"/>
              </a:lnSpc>
            </a:pPr>
            <a:r>
              <a:rPr kumimoji="1" lang="zh-CN" altLang="en-US" sz="4800" dirty="0"/>
              <a:t>电子亚层（</a:t>
            </a:r>
            <a:r>
              <a:rPr kumimoji="1" lang="en-US" altLang="zh-CN" sz="4800" dirty="0"/>
              <a:t>electron</a:t>
            </a:r>
            <a:r>
              <a:rPr kumimoji="1" lang="zh-CN" altLang="en-US" sz="4800" dirty="0"/>
              <a:t> </a:t>
            </a:r>
            <a:r>
              <a:rPr kumimoji="1" lang="en-US" altLang="zh-CN" sz="4800" dirty="0"/>
              <a:t>subshell</a:t>
            </a:r>
            <a:r>
              <a:rPr kumimoji="1" lang="zh-CN" altLang="en-US" sz="4800" dirty="0"/>
              <a:t>）</a:t>
            </a:r>
          </a:p>
        </p:txBody>
      </p:sp>
      <p:sp>
        <p:nvSpPr>
          <p:cNvPr id="25" name="Freeform: Shape 24">
            <a:extLst>
              <a:ext uri="{FF2B5EF4-FFF2-40B4-BE49-F238E27FC236}">
                <a16:creationId xmlns:a16="http://schemas.microsoft.com/office/drawing/2014/main" id="{01F06C3F-35EE-478B-B96B-1247519C7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27" name="Freeform 23">
            <a:extLst>
              <a:ext uri="{FF2B5EF4-FFF2-40B4-BE49-F238E27FC236}">
                <a16:creationId xmlns:a16="http://schemas.microsoft.com/office/drawing/2014/main" id="{72742D7C-18EF-4DDC-B3B1-7D394C348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11" name="图片 10" descr="卡通人物&#10;&#10;中度可信度描述已自动生成">
            <a:extLst>
              <a:ext uri="{FF2B5EF4-FFF2-40B4-BE49-F238E27FC236}">
                <a16:creationId xmlns:a16="http://schemas.microsoft.com/office/drawing/2014/main" id="{91B59604-6224-0846-959E-B4DE89BEF4E3}"/>
              </a:ext>
            </a:extLst>
          </p:cNvPr>
          <p:cNvPicPr>
            <a:picLocks noChangeAspect="1"/>
          </p:cNvPicPr>
          <p:nvPr/>
        </p:nvPicPr>
        <p:blipFill>
          <a:blip r:embed="rId5"/>
          <a:stretch>
            <a:fillRect/>
          </a:stretch>
        </p:blipFill>
        <p:spPr>
          <a:xfrm>
            <a:off x="5735820" y="1907832"/>
            <a:ext cx="4888956" cy="1931138"/>
          </a:xfrm>
          <a:prstGeom prst="rect">
            <a:avLst/>
          </a:prstGeom>
          <a:effectLst/>
        </p:spPr>
      </p:pic>
      <p:sp>
        <p:nvSpPr>
          <p:cNvPr id="29" name="Rectangle 28">
            <a:extLst>
              <a:ext uri="{FF2B5EF4-FFF2-40B4-BE49-F238E27FC236}">
                <a16:creationId xmlns:a16="http://schemas.microsoft.com/office/drawing/2014/main" id="{5DFB004C-C794-45CE-846D-166C532D6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9" name="图片 8" descr="图示, 示意图&#10;&#10;描述已自动生成">
            <a:extLst>
              <a:ext uri="{FF2B5EF4-FFF2-40B4-BE49-F238E27FC236}">
                <a16:creationId xmlns:a16="http://schemas.microsoft.com/office/drawing/2014/main" id="{3A07866F-CB2F-CC4D-AB1A-7841CFB04B46}"/>
              </a:ext>
            </a:extLst>
          </p:cNvPr>
          <p:cNvPicPr>
            <a:picLocks noChangeAspect="1"/>
          </p:cNvPicPr>
          <p:nvPr/>
        </p:nvPicPr>
        <p:blipFill rotWithShape="1">
          <a:blip r:embed="rId6"/>
          <a:srcRect l="14896" t="6353" r="17515" b="6965"/>
          <a:stretch/>
        </p:blipFill>
        <p:spPr>
          <a:xfrm>
            <a:off x="7290358" y="11207"/>
            <a:ext cx="1662410" cy="1931138"/>
          </a:xfrm>
          <a:prstGeom prst="rect">
            <a:avLst/>
          </a:prstGeom>
          <a:effectLst/>
        </p:spPr>
      </p:pic>
      <p:pic>
        <p:nvPicPr>
          <p:cNvPr id="15" name="图片 14" descr="图示, 示意图&#10;&#10;描述已自动生成">
            <a:extLst>
              <a:ext uri="{FF2B5EF4-FFF2-40B4-BE49-F238E27FC236}">
                <a16:creationId xmlns:a16="http://schemas.microsoft.com/office/drawing/2014/main" id="{D257CD2A-0D89-FF42-BAD8-F15654B27A42}"/>
              </a:ext>
            </a:extLst>
          </p:cNvPr>
          <p:cNvPicPr>
            <a:picLocks noChangeAspect="1"/>
          </p:cNvPicPr>
          <p:nvPr/>
        </p:nvPicPr>
        <p:blipFill>
          <a:blip r:embed="rId7"/>
          <a:stretch>
            <a:fillRect/>
          </a:stretch>
        </p:blipFill>
        <p:spPr>
          <a:xfrm>
            <a:off x="6292626" y="3838971"/>
            <a:ext cx="3657875" cy="2874577"/>
          </a:xfrm>
          <a:prstGeom prst="rect">
            <a:avLst/>
          </a:prstGeom>
          <a:effectLst/>
        </p:spPr>
      </p:pic>
      <p:sp>
        <p:nvSpPr>
          <p:cNvPr id="22" name="文本框 21">
            <a:extLst>
              <a:ext uri="{FF2B5EF4-FFF2-40B4-BE49-F238E27FC236}">
                <a16:creationId xmlns:a16="http://schemas.microsoft.com/office/drawing/2014/main" id="{77BAE485-34EA-534F-B7D5-C6A5266BD207}"/>
              </a:ext>
            </a:extLst>
          </p:cNvPr>
          <p:cNvSpPr txBox="1"/>
          <p:nvPr/>
        </p:nvSpPr>
        <p:spPr>
          <a:xfrm>
            <a:off x="615687" y="3177250"/>
            <a:ext cx="4271734" cy="1323439"/>
          </a:xfrm>
          <a:prstGeom prst="rect">
            <a:avLst/>
          </a:prstGeom>
          <a:noFill/>
        </p:spPr>
        <p:txBody>
          <a:bodyPr wrap="square" rtlCol="0">
            <a:spAutoFit/>
          </a:bodyPr>
          <a:lstStyle/>
          <a:p>
            <a:pPr marL="285750" indent="-285750">
              <a:buFont typeface="Arial" panose="020B0604020202020204" pitchFamily="34" charset="0"/>
              <a:buChar char="•"/>
            </a:pPr>
            <a:r>
              <a:rPr kumimoji="1" lang="zh-CN" altLang="en-US" sz="4000" dirty="0"/>
              <a:t>层中层</a:t>
            </a:r>
            <a:endParaRPr kumimoji="1" lang="en-US" altLang="zh-CN" sz="4000" dirty="0"/>
          </a:p>
          <a:p>
            <a:pPr marL="285750" indent="-285750">
              <a:buFont typeface="Arial" panose="020B0604020202020204" pitchFamily="34" charset="0"/>
              <a:buChar char="•"/>
            </a:pPr>
            <a:r>
              <a:rPr kumimoji="1" lang="zh-CN" altLang="en-US" sz="4000" dirty="0"/>
              <a:t>在原子中的能级</a:t>
            </a:r>
          </a:p>
        </p:txBody>
      </p:sp>
      <p:pic>
        <p:nvPicPr>
          <p:cNvPr id="4" name="音频 3">
            <a:hlinkClick r:id="" action="ppaction://media"/>
            <a:extLst>
              <a:ext uri="{FF2B5EF4-FFF2-40B4-BE49-F238E27FC236}">
                <a16:creationId xmlns:a16="http://schemas.microsoft.com/office/drawing/2014/main" id="{6CFA06A1-D5EA-6E4B-B89F-7523A812E4A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653660188"/>
      </p:ext>
    </p:extLst>
  </p:cSld>
  <p:clrMapOvr>
    <a:masterClrMapping/>
  </p:clrMapOvr>
  <mc:AlternateContent xmlns:mc="http://schemas.openxmlformats.org/markup-compatibility/2006" xmlns:p14="http://schemas.microsoft.com/office/powerpoint/2010/main">
    <mc:Choice Requires="p14">
      <p:transition spd="slow" p14:dur="2000" advTm="239654"/>
    </mc:Choice>
    <mc:Fallback xmlns="">
      <p:transition spd="slow" advTm="2396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9ED6E18-1999-B643-823D-CAA81798250F}"/>
              </a:ext>
            </a:extLst>
          </p:cNvPr>
          <p:cNvSpPr>
            <a:spLocks noGrp="1"/>
          </p:cNvSpPr>
          <p:nvPr>
            <p:ph type="title"/>
          </p:nvPr>
        </p:nvSpPr>
        <p:spPr>
          <a:xfrm>
            <a:off x="646112" y="452718"/>
            <a:ext cx="4165580" cy="1400530"/>
          </a:xfrm>
        </p:spPr>
        <p:txBody>
          <a:bodyPr>
            <a:normAutofit/>
          </a:bodyPr>
          <a:lstStyle/>
          <a:p>
            <a:pPr>
              <a:lnSpc>
                <a:spcPct val="90000"/>
              </a:lnSpc>
            </a:pPr>
            <a:r>
              <a:rPr kumimoji="1" lang="zh-CN" altLang="en-US" sz="2900"/>
              <a:t>电子排布式</a:t>
            </a:r>
            <a:r>
              <a:rPr kumimoji="1" lang="en-US" altLang="zh-CN" sz="2900"/>
              <a:t>—electron</a:t>
            </a:r>
            <a:r>
              <a:rPr kumimoji="1" lang="zh-CN" altLang="en-US" sz="2900"/>
              <a:t> </a:t>
            </a:r>
            <a:r>
              <a:rPr kumimoji="1" lang="en-US" altLang="zh-CN" sz="2900"/>
              <a:t>configuration</a:t>
            </a:r>
            <a:endParaRPr kumimoji="1" lang="zh-CN" altLang="en-US" sz="2900"/>
          </a:p>
        </p:txBody>
      </p:sp>
      <p:sp>
        <p:nvSpPr>
          <p:cNvPr id="26" name="Freeform: Shape 25">
            <a:extLst>
              <a:ext uri="{FF2B5EF4-FFF2-40B4-BE49-F238E27FC236}">
                <a16:creationId xmlns:a16="http://schemas.microsoft.com/office/drawing/2014/main" id="{7D9681AB-65CF-47E9-9FA3-7B05D6349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28" name="Freeform 23">
            <a:extLst>
              <a:ext uri="{FF2B5EF4-FFF2-40B4-BE49-F238E27FC236}">
                <a16:creationId xmlns:a16="http://schemas.microsoft.com/office/drawing/2014/main" id="{8FCA736E-BDE3-4D4D-8D87-E9AE7925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9" name="图片 8" descr="图形用户界面, 应用程序&#10;&#10;描述已自动生成">
            <a:extLst>
              <a:ext uri="{FF2B5EF4-FFF2-40B4-BE49-F238E27FC236}">
                <a16:creationId xmlns:a16="http://schemas.microsoft.com/office/drawing/2014/main" id="{65748B72-2BAE-554C-9524-DCCAFDB49305}"/>
              </a:ext>
            </a:extLst>
          </p:cNvPr>
          <p:cNvPicPr>
            <a:picLocks noChangeAspect="1"/>
          </p:cNvPicPr>
          <p:nvPr/>
        </p:nvPicPr>
        <p:blipFill>
          <a:blip r:embed="rId5"/>
          <a:stretch>
            <a:fillRect/>
          </a:stretch>
        </p:blipFill>
        <p:spPr>
          <a:xfrm>
            <a:off x="5355064" y="3458"/>
            <a:ext cx="5449471" cy="1593969"/>
          </a:xfrm>
          <a:prstGeom prst="rect">
            <a:avLst/>
          </a:prstGeom>
          <a:effectLst/>
        </p:spPr>
      </p:pic>
      <p:sp>
        <p:nvSpPr>
          <p:cNvPr id="30" name="Rectangle 29">
            <a:extLst>
              <a:ext uri="{FF2B5EF4-FFF2-40B4-BE49-F238E27FC236}">
                <a16:creationId xmlns:a16="http://schemas.microsoft.com/office/drawing/2014/main" id="{129AA25D-1E7A-4074-BF68-D55A83B81B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内容占位符 2">
            <a:extLst>
              <a:ext uri="{FF2B5EF4-FFF2-40B4-BE49-F238E27FC236}">
                <a16:creationId xmlns:a16="http://schemas.microsoft.com/office/drawing/2014/main" id="{6E700B4E-BEC5-6248-9A0E-542451F3B790}"/>
              </a:ext>
            </a:extLst>
          </p:cNvPr>
          <p:cNvSpPr>
            <a:spLocks noGrp="1"/>
          </p:cNvSpPr>
          <p:nvPr>
            <p:ph idx="1"/>
          </p:nvPr>
        </p:nvSpPr>
        <p:spPr>
          <a:xfrm>
            <a:off x="646112" y="1853248"/>
            <a:ext cx="4165146" cy="4195481"/>
          </a:xfrm>
        </p:spPr>
        <p:txBody>
          <a:bodyPr>
            <a:normAutofit lnSpcReduction="10000"/>
          </a:bodyPr>
          <a:lstStyle/>
          <a:p>
            <a:pPr>
              <a:lnSpc>
                <a:spcPct val="90000"/>
              </a:lnSpc>
            </a:pPr>
            <a:r>
              <a:rPr kumimoji="1" lang="zh-CN" altLang="en-US" dirty="0"/>
              <a:t>遵循构造原理，洪特规则和泡利不相容原理</a:t>
            </a:r>
            <a:endParaRPr kumimoji="1" lang="en-US" altLang="zh-CN" dirty="0"/>
          </a:p>
          <a:p>
            <a:pPr>
              <a:lnSpc>
                <a:spcPct val="90000"/>
              </a:lnSpc>
            </a:pPr>
            <a:r>
              <a:rPr kumimoji="1" lang="zh-CN" altLang="en-US" dirty="0"/>
              <a:t>构造原理（</a:t>
            </a:r>
            <a:r>
              <a:rPr kumimoji="1" lang="en-US" altLang="zh-CN" dirty="0"/>
              <a:t>Aufbau principle)—</a:t>
            </a:r>
            <a:r>
              <a:rPr kumimoji="1" lang="zh-CN" altLang="en-US" dirty="0"/>
              <a:t>电子依次排入各个轨道，以能量从低到高的高的顺序</a:t>
            </a:r>
            <a:endParaRPr kumimoji="1" lang="en-US" altLang="zh-CN" dirty="0"/>
          </a:p>
          <a:p>
            <a:pPr>
              <a:lnSpc>
                <a:spcPct val="90000"/>
              </a:lnSpc>
            </a:pPr>
            <a:r>
              <a:rPr kumimoji="1" lang="zh-CN" altLang="en-US" dirty="0"/>
              <a:t>洪特规则（</a:t>
            </a:r>
            <a:r>
              <a:rPr kumimoji="1" lang="en-US" altLang="zh-CN" dirty="0"/>
              <a:t>Hund’s rule</a:t>
            </a:r>
            <a:r>
              <a:rPr kumimoji="1" lang="zh-CN" altLang="en-US" dirty="0"/>
              <a:t>）</a:t>
            </a:r>
            <a:r>
              <a:rPr kumimoji="1" lang="en-US" altLang="zh-CN" dirty="0"/>
              <a:t>—</a:t>
            </a:r>
            <a:r>
              <a:rPr kumimoji="1" lang="zh-CN" altLang="en-US" dirty="0"/>
              <a:t>电子在能量相同的轨道上排布时，优先分布在不同的轨道上，且全满，半满，全空时比较稳定</a:t>
            </a:r>
            <a:endParaRPr kumimoji="1" lang="en-US" altLang="zh-CN" dirty="0"/>
          </a:p>
          <a:p>
            <a:pPr>
              <a:lnSpc>
                <a:spcPct val="90000"/>
              </a:lnSpc>
            </a:pPr>
            <a:r>
              <a:rPr kumimoji="1" lang="zh-CN" altLang="en-US" dirty="0"/>
              <a:t>电子排布图</a:t>
            </a:r>
            <a:r>
              <a:rPr kumimoji="1" lang="en-US" altLang="zh-CN" dirty="0"/>
              <a:t>—</a:t>
            </a:r>
            <a:r>
              <a:rPr kumimoji="1" lang="zh-CN" altLang="en-US" dirty="0"/>
              <a:t>由正方形组成，一个正方形代表一个轨道，最多填两个电子，同一能级的轨道将正方形连起来</a:t>
            </a:r>
            <a:endParaRPr kumimoji="1" lang="en-US" altLang="zh-CN" dirty="0"/>
          </a:p>
          <a:p>
            <a:pPr>
              <a:lnSpc>
                <a:spcPct val="90000"/>
              </a:lnSpc>
            </a:pPr>
            <a:endParaRPr kumimoji="1" lang="en-US" altLang="zh-CN" dirty="0"/>
          </a:p>
        </p:txBody>
      </p:sp>
      <p:pic>
        <p:nvPicPr>
          <p:cNvPr id="5" name="图片 4">
            <a:extLst>
              <a:ext uri="{FF2B5EF4-FFF2-40B4-BE49-F238E27FC236}">
                <a16:creationId xmlns:a16="http://schemas.microsoft.com/office/drawing/2014/main" id="{C5BA2032-6D6F-4544-96E4-DFEE030ED0A0}"/>
              </a:ext>
            </a:extLst>
          </p:cNvPr>
          <p:cNvPicPr>
            <a:picLocks noChangeAspect="1"/>
          </p:cNvPicPr>
          <p:nvPr/>
        </p:nvPicPr>
        <p:blipFill>
          <a:blip r:embed="rId6"/>
          <a:stretch>
            <a:fillRect/>
          </a:stretch>
        </p:blipFill>
        <p:spPr>
          <a:xfrm>
            <a:off x="6306124" y="1717743"/>
            <a:ext cx="4156819" cy="3845059"/>
          </a:xfrm>
          <a:prstGeom prst="rect">
            <a:avLst/>
          </a:prstGeom>
          <a:effectLst/>
        </p:spPr>
      </p:pic>
      <p:sp>
        <p:nvSpPr>
          <p:cNvPr id="13" name="文本框 12">
            <a:extLst>
              <a:ext uri="{FF2B5EF4-FFF2-40B4-BE49-F238E27FC236}">
                <a16:creationId xmlns:a16="http://schemas.microsoft.com/office/drawing/2014/main" id="{02427B63-17A9-494B-AFC3-15FA155683FA}"/>
              </a:ext>
            </a:extLst>
          </p:cNvPr>
          <p:cNvSpPr txBox="1"/>
          <p:nvPr/>
        </p:nvSpPr>
        <p:spPr>
          <a:xfrm>
            <a:off x="5829387" y="1263316"/>
            <a:ext cx="1172991" cy="369332"/>
          </a:xfrm>
          <a:prstGeom prst="rect">
            <a:avLst/>
          </a:prstGeom>
          <a:noFill/>
        </p:spPr>
        <p:txBody>
          <a:bodyPr wrap="square" rtlCol="0">
            <a:spAutoFit/>
          </a:bodyPr>
          <a:lstStyle/>
          <a:p>
            <a:r>
              <a:rPr kumimoji="1" lang="en-US" altLang="zh-CN" dirty="0"/>
              <a:t>K</a:t>
            </a:r>
            <a:r>
              <a:rPr kumimoji="1" lang="zh-CN" altLang="en-US" dirty="0">
                <a:solidFill>
                  <a:schemeClr val="bg1"/>
                </a:solidFill>
              </a:rPr>
              <a:t>空轨道</a:t>
            </a:r>
            <a:endParaRPr kumimoji="1" lang="zh-CN" altLang="en-US" dirty="0"/>
          </a:p>
        </p:txBody>
      </p:sp>
      <p:sp>
        <p:nvSpPr>
          <p:cNvPr id="17" name="文本框 16">
            <a:extLst>
              <a:ext uri="{FF2B5EF4-FFF2-40B4-BE49-F238E27FC236}">
                <a16:creationId xmlns:a16="http://schemas.microsoft.com/office/drawing/2014/main" id="{22E4D03C-5B49-124A-84D8-5B4E7D6FE0E6}"/>
              </a:ext>
            </a:extLst>
          </p:cNvPr>
          <p:cNvSpPr txBox="1"/>
          <p:nvPr/>
        </p:nvSpPr>
        <p:spPr>
          <a:xfrm>
            <a:off x="7409608" y="1271174"/>
            <a:ext cx="1340382" cy="369332"/>
          </a:xfrm>
          <a:prstGeom prst="rect">
            <a:avLst/>
          </a:prstGeom>
          <a:noFill/>
        </p:spPr>
        <p:txBody>
          <a:bodyPr wrap="square" rtlCol="0">
            <a:spAutoFit/>
          </a:bodyPr>
          <a:lstStyle/>
          <a:p>
            <a:r>
              <a:rPr kumimoji="1" lang="zh-CN" altLang="en-US" dirty="0">
                <a:solidFill>
                  <a:schemeClr val="bg1"/>
                </a:solidFill>
              </a:rPr>
              <a:t>未成对电子</a:t>
            </a:r>
          </a:p>
        </p:txBody>
      </p:sp>
      <p:sp>
        <p:nvSpPr>
          <p:cNvPr id="22" name="文本框 21">
            <a:extLst>
              <a:ext uri="{FF2B5EF4-FFF2-40B4-BE49-F238E27FC236}">
                <a16:creationId xmlns:a16="http://schemas.microsoft.com/office/drawing/2014/main" id="{1E24FF05-6F5D-4643-9962-D2E851A830F2}"/>
              </a:ext>
            </a:extLst>
          </p:cNvPr>
          <p:cNvSpPr txBox="1"/>
          <p:nvPr/>
        </p:nvSpPr>
        <p:spPr>
          <a:xfrm>
            <a:off x="9384631" y="1263316"/>
            <a:ext cx="1172991" cy="369332"/>
          </a:xfrm>
          <a:prstGeom prst="rect">
            <a:avLst/>
          </a:prstGeom>
          <a:noFill/>
        </p:spPr>
        <p:txBody>
          <a:bodyPr wrap="square" rtlCol="0">
            <a:spAutoFit/>
          </a:bodyPr>
          <a:lstStyle/>
          <a:p>
            <a:r>
              <a:rPr kumimoji="1" lang="zh-CN" altLang="en-US" dirty="0">
                <a:solidFill>
                  <a:schemeClr val="bg1"/>
                </a:solidFill>
              </a:rPr>
              <a:t>成对电子</a:t>
            </a:r>
          </a:p>
        </p:txBody>
      </p:sp>
      <p:pic>
        <p:nvPicPr>
          <p:cNvPr id="24" name="图片 23" descr="墙上的钟表&#10;&#10;低可信度描述已自动生成">
            <a:extLst>
              <a:ext uri="{FF2B5EF4-FFF2-40B4-BE49-F238E27FC236}">
                <a16:creationId xmlns:a16="http://schemas.microsoft.com/office/drawing/2014/main" id="{7A7384F4-BBA1-A842-B680-9232E56A25F4}"/>
              </a:ext>
            </a:extLst>
          </p:cNvPr>
          <p:cNvPicPr>
            <a:picLocks noChangeAspect="1"/>
          </p:cNvPicPr>
          <p:nvPr/>
        </p:nvPicPr>
        <p:blipFill rotWithShape="1">
          <a:blip r:embed="rId7"/>
          <a:srcRect l="660" t="9634" r="-660" b="19500"/>
          <a:stretch/>
        </p:blipFill>
        <p:spPr>
          <a:xfrm>
            <a:off x="6096000" y="5562802"/>
            <a:ext cx="4851400" cy="1143000"/>
          </a:xfrm>
          <a:prstGeom prst="rect">
            <a:avLst/>
          </a:prstGeom>
        </p:spPr>
      </p:pic>
      <p:pic>
        <p:nvPicPr>
          <p:cNvPr id="4" name="音频 3">
            <a:hlinkClick r:id="" action="ppaction://media"/>
            <a:extLst>
              <a:ext uri="{FF2B5EF4-FFF2-40B4-BE49-F238E27FC236}">
                <a16:creationId xmlns:a16="http://schemas.microsoft.com/office/drawing/2014/main" id="{3CB0FD41-18BC-944B-86BF-E35E6316EE7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4009366349"/>
      </p:ext>
    </p:extLst>
  </p:cSld>
  <p:clrMapOvr>
    <a:masterClrMapping/>
  </p:clrMapOvr>
  <mc:AlternateContent xmlns:mc="http://schemas.openxmlformats.org/markup-compatibility/2006" xmlns:p14="http://schemas.microsoft.com/office/powerpoint/2010/main">
    <mc:Choice Requires="p14">
      <p:transition spd="slow" p14:dur="2000" advTm="488798"/>
    </mc:Choice>
    <mc:Fallback xmlns="">
      <p:transition spd="slow" advTm="4887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D8D7D1-B50D-9B4C-AA66-12F375BFD6C6}"/>
              </a:ext>
            </a:extLst>
          </p:cNvPr>
          <p:cNvSpPr>
            <a:spLocks noGrp="1"/>
          </p:cNvSpPr>
          <p:nvPr>
            <p:ph type="title"/>
          </p:nvPr>
        </p:nvSpPr>
        <p:spPr>
          <a:xfrm>
            <a:off x="646112" y="452718"/>
            <a:ext cx="4165580" cy="1400530"/>
          </a:xfrm>
        </p:spPr>
        <p:txBody>
          <a:bodyPr>
            <a:normAutofit/>
          </a:bodyPr>
          <a:lstStyle/>
          <a:p>
            <a:pPr>
              <a:lnSpc>
                <a:spcPct val="90000"/>
              </a:lnSpc>
            </a:pPr>
            <a:r>
              <a:rPr kumimoji="1" lang="zh-CN" altLang="en-US" sz="2900"/>
              <a:t>电子排布式</a:t>
            </a:r>
            <a:r>
              <a:rPr kumimoji="1" lang="en-US" altLang="zh-CN" sz="2900"/>
              <a:t>—electron</a:t>
            </a:r>
            <a:r>
              <a:rPr kumimoji="1" lang="zh-CN" altLang="en-US" sz="2900"/>
              <a:t> </a:t>
            </a:r>
            <a:r>
              <a:rPr kumimoji="1" lang="en-US" altLang="zh-CN" sz="2900"/>
              <a:t>configuration</a:t>
            </a:r>
            <a:endParaRPr kumimoji="1" lang="zh-CN" altLang="en-US" sz="2900"/>
          </a:p>
        </p:txBody>
      </p:sp>
      <p:sp>
        <p:nvSpPr>
          <p:cNvPr id="27" name="Freeform: Shape 20">
            <a:extLst>
              <a:ext uri="{FF2B5EF4-FFF2-40B4-BE49-F238E27FC236}">
                <a16:creationId xmlns:a16="http://schemas.microsoft.com/office/drawing/2014/main" id="{7D9681AB-65CF-47E9-9FA3-7B05D6349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28" name="Freeform 23">
            <a:extLst>
              <a:ext uri="{FF2B5EF4-FFF2-40B4-BE49-F238E27FC236}">
                <a16:creationId xmlns:a16="http://schemas.microsoft.com/office/drawing/2014/main" id="{8FCA736E-BDE3-4D4D-8D87-E9AE7925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9" name="Rectangle 24">
            <a:extLst>
              <a:ext uri="{FF2B5EF4-FFF2-40B4-BE49-F238E27FC236}">
                <a16:creationId xmlns:a16="http://schemas.microsoft.com/office/drawing/2014/main" id="{129AA25D-1E7A-4074-BF68-D55A83B81B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5" name="图片 4" descr="电脑屏幕的照片&#10;&#10;中度可信度描述已自动生成">
            <a:extLst>
              <a:ext uri="{FF2B5EF4-FFF2-40B4-BE49-F238E27FC236}">
                <a16:creationId xmlns:a16="http://schemas.microsoft.com/office/drawing/2014/main" id="{84C614C2-6ECE-BB47-B018-7A84AC6A6477}"/>
              </a:ext>
            </a:extLst>
          </p:cNvPr>
          <p:cNvPicPr>
            <a:picLocks noChangeAspect="1"/>
          </p:cNvPicPr>
          <p:nvPr/>
        </p:nvPicPr>
        <p:blipFill>
          <a:blip r:embed="rId6"/>
          <a:stretch>
            <a:fillRect/>
          </a:stretch>
        </p:blipFill>
        <p:spPr>
          <a:xfrm>
            <a:off x="5582648" y="3908"/>
            <a:ext cx="6242548" cy="4713124"/>
          </a:xfrm>
          <a:prstGeom prst="rect">
            <a:avLst/>
          </a:prstGeom>
          <a:effectLst/>
        </p:spPr>
      </p:pic>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4D16F6B4-BB65-7C43-A5AB-E810C90B6683}"/>
                  </a:ext>
                </a:extLst>
              </p:cNvPr>
              <p:cNvSpPr>
                <a:spLocks noGrp="1"/>
              </p:cNvSpPr>
              <p:nvPr>
                <p:ph idx="1"/>
              </p:nvPr>
            </p:nvSpPr>
            <p:spPr>
              <a:xfrm>
                <a:off x="646113" y="2052918"/>
                <a:ext cx="4165146" cy="4195481"/>
              </a:xfrm>
            </p:spPr>
            <p:txBody>
              <a:bodyPr>
                <a:normAutofit/>
              </a:bodyPr>
              <a:lstStyle/>
              <a:p>
                <a:pPr>
                  <a:lnSpc>
                    <a:spcPct val="90000"/>
                  </a:lnSpc>
                </a:pPr>
                <a:r>
                  <a:rPr kumimoji="1" lang="zh-CN" altLang="en-US" sz="1700"/>
                  <a:t>书写规则</a:t>
                </a:r>
                <a:r>
                  <a:rPr kumimoji="1" lang="en-US" altLang="zh-CN" sz="1700"/>
                  <a:t>—</a:t>
                </a:r>
                <a:r>
                  <a:rPr kumimoji="1" lang="zh-CN" altLang="en-US" sz="1700"/>
                  <a:t>将占有电子的能级全部连起来：</a:t>
                </a:r>
                <a14:m>
                  <m:oMath xmlns:m="http://schemas.openxmlformats.org/officeDocument/2006/math">
                    <m:r>
                      <m:rPr>
                        <m:sty m:val="p"/>
                      </m:rPr>
                      <a:rPr kumimoji="1" lang="en-US" altLang="zh-CN" sz="1700" i="1">
                        <a:latin typeface="Cambria Math" panose="02040503050406030204" pitchFamily="18" charset="0"/>
                      </a:rPr>
                      <m:t>n</m:t>
                    </m:r>
                    <m:sSup>
                      <m:sSupPr>
                        <m:ctrlPr>
                          <a:rPr kumimoji="1" lang="en-US" altLang="zh-CN" sz="1700" i="1">
                            <a:latin typeface="Cambria Math" panose="02040503050406030204" pitchFamily="18" charset="0"/>
                          </a:rPr>
                        </m:ctrlPr>
                      </m:sSupPr>
                      <m:e>
                        <m:r>
                          <m:rPr>
                            <m:sty m:val="p"/>
                          </m:rPr>
                          <a:rPr kumimoji="1" lang="en-US" altLang="zh-CN" sz="1700" i="1">
                            <a:latin typeface="Cambria Math" panose="02040503050406030204" pitchFamily="18" charset="0"/>
                          </a:rPr>
                          <m:t>l</m:t>
                        </m:r>
                      </m:e>
                      <m:sup>
                        <m:r>
                          <m:rPr>
                            <m:sty m:val="p"/>
                          </m:rPr>
                          <a:rPr kumimoji="1" lang="en-US" altLang="zh-CN" sz="1700" i="1">
                            <a:latin typeface="Cambria Math" panose="02040503050406030204" pitchFamily="18" charset="0"/>
                          </a:rPr>
                          <m:t>x</m:t>
                        </m:r>
                      </m:sup>
                    </m:sSup>
                  </m:oMath>
                </a14:m>
                <a:r>
                  <a:rPr kumimoji="1" lang="zh-CN" altLang="en-US" sz="1700"/>
                  <a:t>，</a:t>
                </a:r>
                <a:r>
                  <a:rPr kumimoji="1" lang="en-US" altLang="zh-CN" sz="1700"/>
                  <a:t>n</a:t>
                </a:r>
                <a:r>
                  <a:rPr kumimoji="1" lang="zh-CN" altLang="en-US" sz="1700"/>
                  <a:t>为电子层的数字（</a:t>
                </a:r>
                <a:r>
                  <a:rPr kumimoji="1" lang="en-US" altLang="zh-CN" sz="1700"/>
                  <a:t>1</a:t>
                </a:r>
                <a:r>
                  <a:rPr kumimoji="1" lang="zh-CN" altLang="en-US" sz="1700"/>
                  <a:t>，</a:t>
                </a:r>
                <a:r>
                  <a:rPr kumimoji="1" lang="en-US" altLang="zh-CN" sz="1700"/>
                  <a:t>2</a:t>
                </a:r>
                <a:r>
                  <a:rPr kumimoji="1" lang="zh-CN" altLang="en-US" sz="1700"/>
                  <a:t>，</a:t>
                </a:r>
                <a:r>
                  <a:rPr kumimoji="1" lang="en-US" altLang="zh-CN" sz="1700"/>
                  <a:t>3</a:t>
                </a:r>
                <a:r>
                  <a:rPr kumimoji="1" lang="zh-CN" altLang="en-US" sz="1700"/>
                  <a:t>，</a:t>
                </a:r>
                <a:r>
                  <a:rPr kumimoji="1" lang="en-US" altLang="zh-CN" sz="1700"/>
                  <a:t>4</a:t>
                </a:r>
                <a:r>
                  <a:rPr kumimoji="1" lang="zh-CN" altLang="en-US" sz="1700"/>
                  <a:t>，</a:t>
                </a:r>
                <a:r>
                  <a:rPr kumimoji="1" lang="en-US" altLang="zh-CN" sz="1700"/>
                  <a:t>5</a:t>
                </a:r>
                <a:r>
                  <a:rPr kumimoji="1" lang="zh-CN" altLang="en-US" sz="1700"/>
                  <a:t>）</a:t>
                </a:r>
                <a:r>
                  <a:rPr kumimoji="1" lang="en-US" altLang="zh-CN" sz="1700"/>
                  <a:t>;l</a:t>
                </a:r>
                <a:r>
                  <a:rPr kumimoji="1" lang="zh-CN" altLang="en-US" sz="1700"/>
                  <a:t>为能级符号（</a:t>
                </a:r>
                <a:r>
                  <a:rPr kumimoji="1" lang="en-US" altLang="zh-CN" sz="1700"/>
                  <a:t>s, d, p, f</a:t>
                </a:r>
                <a:r>
                  <a:rPr kumimoji="1" lang="zh-CN" altLang="en-US" sz="1700"/>
                  <a:t>）</a:t>
                </a:r>
                <a:r>
                  <a:rPr kumimoji="1" lang="en-US" altLang="zh-CN" sz="1700"/>
                  <a:t>;x</a:t>
                </a:r>
                <a:r>
                  <a:rPr kumimoji="1" lang="zh-CN" altLang="en-US" sz="1700"/>
                  <a:t>为该能级占有电子的数字</a:t>
                </a:r>
                <a:endParaRPr kumimoji="1" lang="en-US" altLang="zh-CN" sz="1700"/>
              </a:p>
              <a:p>
                <a:pPr>
                  <a:lnSpc>
                    <a:spcPct val="90000"/>
                  </a:lnSpc>
                </a:pPr>
                <a:r>
                  <a:rPr kumimoji="1" lang="en-US" altLang="zh-CN" sz="1700"/>
                  <a:t>E.g.</a:t>
                </a:r>
                <a:r>
                  <a:rPr kumimoji="1" lang="zh-CN" altLang="en-US" sz="1700"/>
                  <a:t> 碳的电子排布式为：</a:t>
                </a:r>
                <a:r>
                  <a:rPr kumimoji="1" lang="en" altLang="zh-CN" sz="1700"/>
                  <a:t>1s²2s²2p²</a:t>
                </a:r>
              </a:p>
              <a:p>
                <a:pPr>
                  <a:lnSpc>
                    <a:spcPct val="90000"/>
                  </a:lnSpc>
                </a:pPr>
                <a:r>
                  <a:rPr kumimoji="1" lang="zh-CN" altLang="en-US" sz="1700"/>
                  <a:t>缩写</a:t>
                </a:r>
                <a:r>
                  <a:rPr kumimoji="1" lang="en-US" altLang="zh-CN" sz="1700"/>
                  <a:t>—</a:t>
                </a:r>
                <a:r>
                  <a:rPr kumimoji="1" lang="zh-CN" altLang="en-US" sz="1700"/>
                  <a:t>将原子内部稳定的相当于稀有气体的那一部分用稀有元素表示，加上剩下的电子排布式</a:t>
                </a:r>
                <a:endParaRPr kumimoji="1" lang="en-US" altLang="zh-CN" sz="1700"/>
              </a:p>
              <a:p>
                <a:pPr>
                  <a:lnSpc>
                    <a:spcPct val="90000"/>
                  </a:lnSpc>
                </a:pPr>
                <a:r>
                  <a:rPr kumimoji="1" lang="en-US" altLang="zh-CN" sz="1700"/>
                  <a:t>E.g.</a:t>
                </a:r>
                <a:r>
                  <a:rPr kumimoji="1" lang="zh-CN" altLang="en-US" sz="1700"/>
                  <a:t> 钠的电子排布式是</a:t>
                </a:r>
                <a:r>
                  <a:rPr kumimoji="1" lang="en" altLang="zh-CN" sz="1700"/>
                  <a:t>1s²2s²2</a:t>
                </a:r>
                <a14:m>
                  <m:oMath xmlns:m="http://schemas.openxmlformats.org/officeDocument/2006/math">
                    <m:sSup>
                      <m:sSupPr>
                        <m:ctrlPr>
                          <a:rPr kumimoji="1" lang="en" altLang="zh-CN" sz="1700" i="1">
                            <a:latin typeface="Cambria Math" panose="02040503050406030204" pitchFamily="18" charset="0"/>
                          </a:rPr>
                        </m:ctrlPr>
                      </m:sSupPr>
                      <m:e>
                        <m:r>
                          <a:rPr kumimoji="1" lang="en-US" altLang="zh-CN" sz="1700" b="0" i="1">
                            <a:latin typeface="Cambria Math" panose="02040503050406030204" pitchFamily="18" charset="0"/>
                          </a:rPr>
                          <m:t>𝑝</m:t>
                        </m:r>
                      </m:e>
                      <m:sup>
                        <m:r>
                          <a:rPr kumimoji="1" lang="en-US" altLang="zh-CN" sz="1700" b="0" i="1">
                            <a:latin typeface="Cambria Math" panose="02040503050406030204" pitchFamily="18" charset="0"/>
                          </a:rPr>
                          <m:t>6</m:t>
                        </m:r>
                      </m:sup>
                    </m:sSup>
                    <m:r>
                      <a:rPr kumimoji="1" lang="en-US" altLang="zh-CN" sz="1700" b="0" i="1">
                        <a:latin typeface="Cambria Math" panose="02040503050406030204" pitchFamily="18" charset="0"/>
                      </a:rPr>
                      <m:t>3</m:t>
                    </m:r>
                    <m:sSup>
                      <m:sSupPr>
                        <m:ctrlPr>
                          <a:rPr kumimoji="1" lang="en-US" altLang="zh-CN" sz="1700" b="0" i="1">
                            <a:latin typeface="Cambria Math" panose="02040503050406030204" pitchFamily="18" charset="0"/>
                          </a:rPr>
                        </m:ctrlPr>
                      </m:sSupPr>
                      <m:e>
                        <m:r>
                          <a:rPr kumimoji="1" lang="en-US" altLang="zh-CN" sz="1700" b="0" i="1">
                            <a:latin typeface="Cambria Math" panose="02040503050406030204" pitchFamily="18" charset="0"/>
                          </a:rPr>
                          <m:t>𝑠</m:t>
                        </m:r>
                      </m:e>
                      <m:sup>
                        <m:r>
                          <a:rPr kumimoji="1" lang="en-US" altLang="zh-CN" sz="1700" b="0" i="1">
                            <a:latin typeface="Cambria Math" panose="02040503050406030204" pitchFamily="18" charset="0"/>
                          </a:rPr>
                          <m:t>1</m:t>
                        </m:r>
                      </m:sup>
                    </m:sSup>
                  </m:oMath>
                </a14:m>
                <a:r>
                  <a:rPr kumimoji="1" lang="en" altLang="zh-CN" sz="1700"/>
                  <a:t>, 1s²2s²2</a:t>
                </a:r>
                <a14:m>
                  <m:oMath xmlns:m="http://schemas.openxmlformats.org/officeDocument/2006/math">
                    <m:sSup>
                      <m:sSupPr>
                        <m:ctrlPr>
                          <a:rPr kumimoji="1" lang="en" altLang="zh-CN" sz="1700" i="1">
                            <a:latin typeface="Cambria Math" panose="02040503050406030204" pitchFamily="18" charset="0"/>
                          </a:rPr>
                        </m:ctrlPr>
                      </m:sSupPr>
                      <m:e>
                        <m:r>
                          <a:rPr kumimoji="1" lang="en-US" altLang="zh-CN" sz="1700" i="1">
                            <a:latin typeface="Cambria Math" panose="02040503050406030204" pitchFamily="18" charset="0"/>
                          </a:rPr>
                          <m:t>𝑝</m:t>
                        </m:r>
                      </m:e>
                      <m:sup>
                        <m:r>
                          <a:rPr kumimoji="1" lang="en-US" altLang="zh-CN" sz="1700" i="1">
                            <a:latin typeface="Cambria Math" panose="02040503050406030204" pitchFamily="18" charset="0"/>
                          </a:rPr>
                          <m:t>6</m:t>
                        </m:r>
                      </m:sup>
                    </m:sSup>
                    <m:r>
                      <a:rPr kumimoji="1" lang="zh-CN" altLang="en" sz="1700" i="1">
                        <a:latin typeface="Cambria Math" panose="02040503050406030204" pitchFamily="18" charset="0"/>
                      </a:rPr>
                      <m:t>是</m:t>
                    </m:r>
                  </m:oMath>
                </a14:m>
                <a:r>
                  <a:rPr kumimoji="1" lang="en-US" altLang="zh-CN" sz="1700"/>
                  <a:t>Ne</a:t>
                </a:r>
                <a:r>
                  <a:rPr kumimoji="1" lang="zh-CN" altLang="en-US" sz="1700"/>
                  <a:t>的电子排布式，因此简写为</a:t>
                </a:r>
                <a:r>
                  <a:rPr kumimoji="1" lang="en-US" altLang="zh-CN" sz="1700"/>
                  <a:t>【Ne] </a:t>
                </a:r>
                <a14:m>
                  <m:oMath xmlns:m="http://schemas.openxmlformats.org/officeDocument/2006/math">
                    <m:r>
                      <a:rPr kumimoji="1" lang="en-US" altLang="zh-CN" sz="1700" i="1">
                        <a:latin typeface="Cambria Math" panose="02040503050406030204" pitchFamily="18" charset="0"/>
                      </a:rPr>
                      <m:t>3</m:t>
                    </m:r>
                    <m:sSup>
                      <m:sSupPr>
                        <m:ctrlPr>
                          <a:rPr kumimoji="1" lang="en-US" altLang="zh-CN" sz="1700" i="1">
                            <a:latin typeface="Cambria Math" panose="02040503050406030204" pitchFamily="18" charset="0"/>
                          </a:rPr>
                        </m:ctrlPr>
                      </m:sSupPr>
                      <m:e>
                        <m:r>
                          <a:rPr kumimoji="1" lang="en-US" altLang="zh-CN" sz="1700" i="1">
                            <a:latin typeface="Cambria Math" panose="02040503050406030204" pitchFamily="18" charset="0"/>
                          </a:rPr>
                          <m:t>𝑠</m:t>
                        </m:r>
                      </m:e>
                      <m:sup>
                        <m:r>
                          <a:rPr kumimoji="1" lang="en-US" altLang="zh-CN" sz="1700" i="1">
                            <a:latin typeface="Cambria Math" panose="02040503050406030204" pitchFamily="18" charset="0"/>
                          </a:rPr>
                          <m:t>1</m:t>
                        </m:r>
                      </m:sup>
                    </m:sSup>
                  </m:oMath>
                </a14:m>
                <a:r>
                  <a:rPr kumimoji="1" lang="zh-CN" altLang="en-US" sz="1700"/>
                  <a:t>、</a:t>
                </a:r>
                <a:endParaRPr kumimoji="1" lang="en" altLang="zh-CN" sz="1700"/>
              </a:p>
              <a:p>
                <a:pPr>
                  <a:lnSpc>
                    <a:spcPct val="90000"/>
                  </a:lnSpc>
                </a:pPr>
                <a:r>
                  <a:rPr kumimoji="1" lang="zh-CN" altLang="en" sz="1700"/>
                  <a:t>价电子</a:t>
                </a:r>
                <a:r>
                  <a:rPr kumimoji="1" lang="zh-CN" altLang="en-US" sz="1700"/>
                  <a:t>（</a:t>
                </a:r>
                <a:r>
                  <a:rPr kumimoji="1" lang="en-US" altLang="zh-CN" sz="1700"/>
                  <a:t>valence</a:t>
                </a:r>
                <a:r>
                  <a:rPr kumimoji="1" lang="zh-CN" altLang="en-US" sz="1700"/>
                  <a:t> </a:t>
                </a:r>
                <a:r>
                  <a:rPr kumimoji="1" lang="en-US" altLang="zh-CN" sz="1700"/>
                  <a:t>electron</a:t>
                </a:r>
                <a:r>
                  <a:rPr kumimoji="1" lang="zh-CN" altLang="en-US" sz="1700"/>
                  <a:t>）</a:t>
                </a:r>
                <a:r>
                  <a:rPr kumimoji="1" lang="en-US" altLang="zh-CN" sz="1700"/>
                  <a:t>—</a:t>
                </a:r>
                <a:r>
                  <a:rPr kumimoji="1" lang="zh-CN" altLang="en-US" sz="1700"/>
                  <a:t>最外层和其他原子相互作用形成化学键的电子。过渡金属的价电子有次外层的</a:t>
                </a:r>
                <a:r>
                  <a:rPr kumimoji="1" lang="en-US" altLang="zh-CN" sz="1700"/>
                  <a:t>d</a:t>
                </a:r>
                <a:r>
                  <a:rPr kumimoji="1" lang="zh-CN" altLang="en-US" sz="1700"/>
                  <a:t>轨道电子</a:t>
                </a:r>
                <a:endParaRPr kumimoji="1" lang="en" altLang="zh-CN" sz="1700"/>
              </a:p>
            </p:txBody>
          </p:sp>
        </mc:Choice>
        <mc:Fallback xmlns="">
          <p:sp>
            <p:nvSpPr>
              <p:cNvPr id="3" name="内容占位符 2">
                <a:extLst>
                  <a:ext uri="{FF2B5EF4-FFF2-40B4-BE49-F238E27FC236}">
                    <a16:creationId xmlns:a16="http://schemas.microsoft.com/office/drawing/2014/main" id="{4D16F6B4-BB65-7C43-A5AB-E810C90B6683}"/>
                  </a:ext>
                </a:extLst>
              </p:cNvPr>
              <p:cNvSpPr>
                <a:spLocks noGrp="1" noRot="1" noChangeAspect="1" noMove="1" noResize="1" noEditPoints="1" noAdjustHandles="1" noChangeArrowheads="1" noChangeShapeType="1" noTextEdit="1"/>
              </p:cNvSpPr>
              <p:nvPr>
                <p:ph idx="1"/>
              </p:nvPr>
            </p:nvSpPr>
            <p:spPr>
              <a:xfrm>
                <a:off x="646113" y="2052918"/>
                <a:ext cx="4165146" cy="4195481"/>
              </a:xfrm>
              <a:blipFill>
                <a:blip r:embed="rId7"/>
                <a:stretch>
                  <a:fillRect t="-1506" r="-6079"/>
                </a:stretch>
              </a:blipFill>
            </p:spPr>
            <p:txBody>
              <a:bodyPr/>
              <a:lstStyle/>
              <a:p>
                <a:r>
                  <a:rPr lang="zh-CN" altLang="en-US">
                    <a:noFill/>
                  </a:rPr>
                  <a:t> </a:t>
                </a:r>
              </a:p>
            </p:txBody>
          </p:sp>
        </mc:Fallback>
      </mc:AlternateContent>
      <p:pic>
        <p:nvPicPr>
          <p:cNvPr id="6" name="图片 5">
            <a:extLst>
              <a:ext uri="{FF2B5EF4-FFF2-40B4-BE49-F238E27FC236}">
                <a16:creationId xmlns:a16="http://schemas.microsoft.com/office/drawing/2014/main" id="{F8ED56B6-6EF8-B346-9B4B-FC71B071A134}"/>
              </a:ext>
            </a:extLst>
          </p:cNvPr>
          <p:cNvPicPr>
            <a:picLocks noChangeAspect="1"/>
          </p:cNvPicPr>
          <p:nvPr/>
        </p:nvPicPr>
        <p:blipFill>
          <a:blip r:embed="rId8"/>
          <a:stretch>
            <a:fillRect/>
          </a:stretch>
        </p:blipFill>
        <p:spPr>
          <a:xfrm>
            <a:off x="6441870" y="4717032"/>
            <a:ext cx="2228741" cy="2013240"/>
          </a:xfrm>
          <a:prstGeom prst="rect">
            <a:avLst/>
          </a:prstGeom>
          <a:effectLst/>
        </p:spPr>
      </p:pic>
      <p:sp>
        <p:nvSpPr>
          <p:cNvPr id="7" name="文本框 6">
            <a:extLst>
              <a:ext uri="{FF2B5EF4-FFF2-40B4-BE49-F238E27FC236}">
                <a16:creationId xmlns:a16="http://schemas.microsoft.com/office/drawing/2014/main" id="{894BDBFE-8933-404B-987E-61F700E043B7}"/>
              </a:ext>
            </a:extLst>
          </p:cNvPr>
          <p:cNvSpPr txBox="1"/>
          <p:nvPr/>
        </p:nvSpPr>
        <p:spPr>
          <a:xfrm>
            <a:off x="8960598" y="5614471"/>
            <a:ext cx="2574611" cy="369332"/>
          </a:xfrm>
          <a:prstGeom prst="rect">
            <a:avLst/>
          </a:prstGeom>
          <a:noFill/>
        </p:spPr>
        <p:txBody>
          <a:bodyPr wrap="square" rtlCol="0">
            <a:spAutoFit/>
          </a:bodyPr>
          <a:lstStyle/>
          <a:p>
            <a:pPr algn="ctr"/>
            <a:r>
              <a:rPr kumimoji="1" lang="zh-CN" altLang="en-US" dirty="0">
                <a:solidFill>
                  <a:schemeClr val="bg1"/>
                </a:solidFill>
              </a:rPr>
              <a:t>骑士的剑</a:t>
            </a:r>
            <a:r>
              <a:rPr kumimoji="1" lang="en-US" altLang="zh-CN" dirty="0">
                <a:solidFill>
                  <a:schemeClr val="bg1"/>
                </a:solidFill>
              </a:rPr>
              <a:t>——</a:t>
            </a:r>
            <a:r>
              <a:rPr kumimoji="1" lang="zh-CN" altLang="en-US" dirty="0">
                <a:solidFill>
                  <a:schemeClr val="bg1"/>
                </a:solidFill>
              </a:rPr>
              <a:t>价电子</a:t>
            </a:r>
          </a:p>
        </p:txBody>
      </p:sp>
      <p:pic>
        <p:nvPicPr>
          <p:cNvPr id="8" name="音频 7">
            <a:hlinkClick r:id="" action="ppaction://media"/>
            <a:extLst>
              <a:ext uri="{FF2B5EF4-FFF2-40B4-BE49-F238E27FC236}">
                <a16:creationId xmlns:a16="http://schemas.microsoft.com/office/drawing/2014/main" id="{B6883EC6-5852-E54E-8EE7-EC9AF00BF8F1}"/>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974089744"/>
      </p:ext>
    </p:extLst>
  </p:cSld>
  <p:clrMapOvr>
    <a:masterClrMapping/>
  </p:clrMapOvr>
  <mc:AlternateContent xmlns:mc="http://schemas.openxmlformats.org/markup-compatibility/2006" xmlns:p14="http://schemas.microsoft.com/office/powerpoint/2010/main">
    <mc:Choice Requires="p14">
      <p:transition spd="slow" p14:dur="2000" advTm="327517"/>
    </mc:Choice>
    <mc:Fallback xmlns="">
      <p:transition spd="slow" advTm="3275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8"/>
                </p:tgtEl>
              </p:cMediaNode>
            </p:audio>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F3FC718-FDE3-4EF7-921E-A5F374EAF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F9B3F6BD-45DD-3E48-8E94-A188A25FF385}"/>
              </a:ext>
            </a:extLst>
          </p:cNvPr>
          <p:cNvSpPr>
            <a:spLocks noGrp="1"/>
          </p:cNvSpPr>
          <p:nvPr>
            <p:ph type="title"/>
          </p:nvPr>
        </p:nvSpPr>
        <p:spPr>
          <a:xfrm>
            <a:off x="634785" y="571500"/>
            <a:ext cx="3108626" cy="1444752"/>
          </a:xfrm>
        </p:spPr>
        <p:txBody>
          <a:bodyPr anchor="b">
            <a:noAutofit/>
          </a:bodyPr>
          <a:lstStyle/>
          <a:p>
            <a:r>
              <a:rPr kumimoji="1" lang="zh-CN" altLang="en-US" sz="3600" dirty="0">
                <a:solidFill>
                  <a:srgbClr val="EBEBEB"/>
                </a:solidFill>
              </a:rPr>
              <a:t>元素周期表</a:t>
            </a:r>
            <a:r>
              <a:rPr kumimoji="1" lang="en-US" altLang="zh-CN" sz="3600" dirty="0">
                <a:solidFill>
                  <a:srgbClr val="EBEBEB"/>
                </a:solidFill>
              </a:rPr>
              <a:t>—periodic</a:t>
            </a:r>
            <a:r>
              <a:rPr kumimoji="1" lang="zh-CN" altLang="en-US" sz="3600" dirty="0">
                <a:solidFill>
                  <a:srgbClr val="EBEBEB"/>
                </a:solidFill>
              </a:rPr>
              <a:t> </a:t>
            </a:r>
            <a:r>
              <a:rPr kumimoji="1" lang="en-US" altLang="zh-CN" sz="3600" dirty="0">
                <a:solidFill>
                  <a:srgbClr val="EBEBEB"/>
                </a:solidFill>
              </a:rPr>
              <a:t>table</a:t>
            </a:r>
            <a:endParaRPr kumimoji="1" lang="zh-CN" altLang="en-US" sz="3600" dirty="0">
              <a:solidFill>
                <a:srgbClr val="EBEBEB"/>
              </a:solidFill>
            </a:endParaRPr>
          </a:p>
        </p:txBody>
      </p:sp>
      <p:sp>
        <p:nvSpPr>
          <p:cNvPr id="14" name="Freeform 11">
            <a:extLst>
              <a:ext uri="{FF2B5EF4-FFF2-40B4-BE49-F238E27FC236}">
                <a16:creationId xmlns:a16="http://schemas.microsoft.com/office/drawing/2014/main" id="{FAA0F719-3DC8-4F08-AD8F-5A845658C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6" name="Freeform: Shape 15">
            <a:extLst>
              <a:ext uri="{FF2B5EF4-FFF2-40B4-BE49-F238E27FC236}">
                <a16:creationId xmlns:a16="http://schemas.microsoft.com/office/drawing/2014/main" id="{7DCB61BE-FA0F-4EFB-BE0E-268BAD8E3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747655" y="-586345"/>
            <a:ext cx="6858001" cy="8030691"/>
          </a:xfrm>
          <a:custGeom>
            <a:avLst/>
            <a:gdLst>
              <a:gd name="connsiteX0" fmla="*/ 6858001 w 6858001"/>
              <a:gd name="connsiteY0" fmla="*/ 1177 h 8030691"/>
              <a:gd name="connsiteX1" fmla="*/ 6858001 w 6858001"/>
              <a:gd name="connsiteY1" fmla="*/ 1344715 h 8030691"/>
              <a:gd name="connsiteX2" fmla="*/ 6858000 w 6858001"/>
              <a:gd name="connsiteY2" fmla="*/ 1344715 h 8030691"/>
              <a:gd name="connsiteX3" fmla="*/ 6858000 w 6858001"/>
              <a:gd name="connsiteY3" fmla="*/ 8030691 h 8030691"/>
              <a:gd name="connsiteX4" fmla="*/ 0 w 6858001"/>
              <a:gd name="connsiteY4" fmla="*/ 8030690 h 8030691"/>
              <a:gd name="connsiteX5" fmla="*/ 0 w 6858001"/>
              <a:gd name="connsiteY5" fmla="*/ 477747 h 8030691"/>
              <a:gd name="connsiteX6" fmla="*/ 1 w 6858001"/>
              <a:gd name="connsiteY6" fmla="*/ 477747 h 8030691"/>
              <a:gd name="connsiteX7" fmla="*/ 1 w 6858001"/>
              <a:gd name="connsiteY7" fmla="*/ 0 h 8030691"/>
              <a:gd name="connsiteX8" fmla="*/ 40463 w 6858001"/>
              <a:gd name="connsiteY8" fmla="*/ 5883 h 8030691"/>
              <a:gd name="connsiteX9" fmla="*/ 159107 w 6858001"/>
              <a:gd name="connsiteY9" fmla="*/ 23196 h 8030691"/>
              <a:gd name="connsiteX10" fmla="*/ 245518 w 6858001"/>
              <a:gd name="connsiteY10" fmla="*/ 35299 h 8030691"/>
              <a:gd name="connsiteX11" fmla="*/ 348388 w 6858001"/>
              <a:gd name="connsiteY11" fmla="*/ 48074 h 8030691"/>
              <a:gd name="connsiteX12" fmla="*/ 470460 w 6858001"/>
              <a:gd name="connsiteY12" fmla="*/ 63370 h 8030691"/>
              <a:gd name="connsiteX13" fmla="*/ 605563 w 6858001"/>
              <a:gd name="connsiteY13" fmla="*/ 79507 h 8030691"/>
              <a:gd name="connsiteX14" fmla="*/ 757810 w 6858001"/>
              <a:gd name="connsiteY14" fmla="*/ 96484 h 8030691"/>
              <a:gd name="connsiteX15" fmla="*/ 923774 w 6858001"/>
              <a:gd name="connsiteY15" fmla="*/ 114469 h 8030691"/>
              <a:gd name="connsiteX16" fmla="*/ 1104139 w 6858001"/>
              <a:gd name="connsiteY16" fmla="*/ 132455 h 8030691"/>
              <a:gd name="connsiteX17" fmla="*/ 1296163 w 6858001"/>
              <a:gd name="connsiteY17" fmla="*/ 150776 h 8030691"/>
              <a:gd name="connsiteX18" fmla="*/ 1503275 w 6858001"/>
              <a:gd name="connsiteY18" fmla="*/ 167753 h 8030691"/>
              <a:gd name="connsiteX19" fmla="*/ 1719988 w 6858001"/>
              <a:gd name="connsiteY19" fmla="*/ 184058 h 8030691"/>
              <a:gd name="connsiteX20" fmla="*/ 1949045 w 6858001"/>
              <a:gd name="connsiteY20" fmla="*/ 198850 h 8030691"/>
              <a:gd name="connsiteX21" fmla="*/ 2187703 w 6858001"/>
              <a:gd name="connsiteY21" fmla="*/ 212969 h 8030691"/>
              <a:gd name="connsiteX22" fmla="*/ 2436649 w 6858001"/>
              <a:gd name="connsiteY22" fmla="*/ 226249 h 8030691"/>
              <a:gd name="connsiteX23" fmla="*/ 2564208 w 6858001"/>
              <a:gd name="connsiteY23" fmla="*/ 230955 h 8030691"/>
              <a:gd name="connsiteX24" fmla="*/ 2694509 w 6858001"/>
              <a:gd name="connsiteY24" fmla="*/ 236166 h 8030691"/>
              <a:gd name="connsiteX25" fmla="*/ 2826869 w 6858001"/>
              <a:gd name="connsiteY25" fmla="*/ 241040 h 8030691"/>
              <a:gd name="connsiteX26" fmla="*/ 2959914 w 6858001"/>
              <a:gd name="connsiteY26" fmla="*/ 244234 h 8030691"/>
              <a:gd name="connsiteX27" fmla="*/ 3095702 w 6858001"/>
              <a:gd name="connsiteY27" fmla="*/ 247092 h 8030691"/>
              <a:gd name="connsiteX28" fmla="*/ 3232862 w 6858001"/>
              <a:gd name="connsiteY28" fmla="*/ 250117 h 8030691"/>
              <a:gd name="connsiteX29" fmla="*/ 3372766 w 6858001"/>
              <a:gd name="connsiteY29" fmla="*/ 252134 h 8030691"/>
              <a:gd name="connsiteX30" fmla="*/ 3514040 w 6858001"/>
              <a:gd name="connsiteY30" fmla="*/ 252134 h 8030691"/>
              <a:gd name="connsiteX31" fmla="*/ 3656686 w 6858001"/>
              <a:gd name="connsiteY31" fmla="*/ 253143 h 8030691"/>
              <a:gd name="connsiteX32" fmla="*/ 3800705 w 6858001"/>
              <a:gd name="connsiteY32" fmla="*/ 252134 h 8030691"/>
              <a:gd name="connsiteX33" fmla="*/ 3946780 w 6858001"/>
              <a:gd name="connsiteY33" fmla="*/ 250117 h 8030691"/>
              <a:gd name="connsiteX34" fmla="*/ 4092856 w 6858001"/>
              <a:gd name="connsiteY34" fmla="*/ 248268 h 8030691"/>
              <a:gd name="connsiteX35" fmla="*/ 4240988 w 6858001"/>
              <a:gd name="connsiteY35" fmla="*/ 244234 h 8030691"/>
              <a:gd name="connsiteX36" fmla="*/ 4390492 w 6858001"/>
              <a:gd name="connsiteY36" fmla="*/ 240032 h 8030691"/>
              <a:gd name="connsiteX37" fmla="*/ 4539997 w 6858001"/>
              <a:gd name="connsiteY37" fmla="*/ 235157 h 8030691"/>
              <a:gd name="connsiteX38" fmla="*/ 4690873 w 6858001"/>
              <a:gd name="connsiteY38" fmla="*/ 228266 h 8030691"/>
              <a:gd name="connsiteX39" fmla="*/ 4843120 w 6858001"/>
              <a:gd name="connsiteY39" fmla="*/ 220029 h 8030691"/>
              <a:gd name="connsiteX40" fmla="*/ 4996054 w 6858001"/>
              <a:gd name="connsiteY40" fmla="*/ 212129 h 8030691"/>
              <a:gd name="connsiteX41" fmla="*/ 5148987 w 6858001"/>
              <a:gd name="connsiteY41" fmla="*/ 202044 h 8030691"/>
              <a:gd name="connsiteX42" fmla="*/ 5303978 w 6858001"/>
              <a:gd name="connsiteY42" fmla="*/ 189941 h 8030691"/>
              <a:gd name="connsiteX43" fmla="*/ 5456911 w 6858001"/>
              <a:gd name="connsiteY43" fmla="*/ 177839 h 8030691"/>
              <a:gd name="connsiteX44" fmla="*/ 5612588 w 6858001"/>
              <a:gd name="connsiteY44" fmla="*/ 163887 h 8030691"/>
              <a:gd name="connsiteX45" fmla="*/ 5768950 w 6858001"/>
              <a:gd name="connsiteY45" fmla="*/ 148591 h 8030691"/>
              <a:gd name="connsiteX46" fmla="*/ 5923255 w 6858001"/>
              <a:gd name="connsiteY46" fmla="*/ 132455 h 8030691"/>
              <a:gd name="connsiteX47" fmla="*/ 6079618 w 6858001"/>
              <a:gd name="connsiteY47" fmla="*/ 113629 h 8030691"/>
              <a:gd name="connsiteX48" fmla="*/ 6235294 w 6858001"/>
              <a:gd name="connsiteY48" fmla="*/ 93458 h 8030691"/>
              <a:gd name="connsiteX49" fmla="*/ 6391657 w 6858001"/>
              <a:gd name="connsiteY49" fmla="*/ 73455 h 8030691"/>
              <a:gd name="connsiteX50" fmla="*/ 6547333 w 6858001"/>
              <a:gd name="connsiteY50" fmla="*/ 50091 h 8030691"/>
              <a:gd name="connsiteX51" fmla="*/ 6702324 w 6858001"/>
              <a:gd name="connsiteY51" fmla="*/ 26222 h 803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8030691">
                <a:moveTo>
                  <a:pt x="6858001" y="1177"/>
                </a:moveTo>
                <a:lnTo>
                  <a:pt x="6858001" y="1344715"/>
                </a:lnTo>
                <a:lnTo>
                  <a:pt x="6858000" y="1344715"/>
                </a:lnTo>
                <a:lnTo>
                  <a:pt x="6858000" y="8030691"/>
                </a:lnTo>
                <a:lnTo>
                  <a:pt x="0" y="8030690"/>
                </a:lnTo>
                <a:lnTo>
                  <a:pt x="0" y="477747"/>
                </a:lnTo>
                <a:lnTo>
                  <a:pt x="1" y="477747"/>
                </a:lnTo>
                <a:lnTo>
                  <a:pt x="1" y="0"/>
                </a:lnTo>
                <a:lnTo>
                  <a:pt x="40463" y="5883"/>
                </a:lnTo>
                <a:lnTo>
                  <a:pt x="159107" y="23196"/>
                </a:lnTo>
                <a:lnTo>
                  <a:pt x="245518" y="35299"/>
                </a:lnTo>
                <a:lnTo>
                  <a:pt x="348388" y="48074"/>
                </a:lnTo>
                <a:lnTo>
                  <a:pt x="470460" y="63370"/>
                </a:lnTo>
                <a:lnTo>
                  <a:pt x="605563" y="79507"/>
                </a:lnTo>
                <a:lnTo>
                  <a:pt x="757810" y="96484"/>
                </a:lnTo>
                <a:lnTo>
                  <a:pt x="923774" y="114469"/>
                </a:lnTo>
                <a:lnTo>
                  <a:pt x="1104139" y="132455"/>
                </a:lnTo>
                <a:lnTo>
                  <a:pt x="1296163" y="150776"/>
                </a:lnTo>
                <a:lnTo>
                  <a:pt x="1503275" y="167753"/>
                </a:lnTo>
                <a:lnTo>
                  <a:pt x="1719988" y="184058"/>
                </a:lnTo>
                <a:lnTo>
                  <a:pt x="1949045" y="198850"/>
                </a:lnTo>
                <a:lnTo>
                  <a:pt x="2187703" y="212969"/>
                </a:lnTo>
                <a:lnTo>
                  <a:pt x="2436649" y="226249"/>
                </a:lnTo>
                <a:lnTo>
                  <a:pt x="2564208" y="230955"/>
                </a:lnTo>
                <a:lnTo>
                  <a:pt x="2694509" y="236166"/>
                </a:lnTo>
                <a:lnTo>
                  <a:pt x="2826869" y="241040"/>
                </a:lnTo>
                <a:lnTo>
                  <a:pt x="2959914" y="244234"/>
                </a:lnTo>
                <a:lnTo>
                  <a:pt x="3095702" y="247092"/>
                </a:lnTo>
                <a:lnTo>
                  <a:pt x="3232862" y="250117"/>
                </a:lnTo>
                <a:lnTo>
                  <a:pt x="3372766" y="252134"/>
                </a:lnTo>
                <a:lnTo>
                  <a:pt x="3514040" y="252134"/>
                </a:lnTo>
                <a:lnTo>
                  <a:pt x="3656686" y="253143"/>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18" name="Rectangle 17">
            <a:extLst>
              <a:ext uri="{FF2B5EF4-FFF2-40B4-BE49-F238E27FC236}">
                <a16:creationId xmlns:a16="http://schemas.microsoft.com/office/drawing/2014/main" id="{A4B31EAA-7423-46F7-9B90-4AB2B09C3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 name="Content Placeholder 8">
            <a:extLst>
              <a:ext uri="{FF2B5EF4-FFF2-40B4-BE49-F238E27FC236}">
                <a16:creationId xmlns:a16="http://schemas.microsoft.com/office/drawing/2014/main" id="{31061942-24FE-4E89-969A-5EA479F31BE8}"/>
              </a:ext>
            </a:extLst>
          </p:cNvPr>
          <p:cNvSpPr>
            <a:spLocks noGrp="1"/>
          </p:cNvSpPr>
          <p:nvPr>
            <p:ph idx="1"/>
          </p:nvPr>
        </p:nvSpPr>
        <p:spPr>
          <a:xfrm>
            <a:off x="635354" y="2403096"/>
            <a:ext cx="3108057" cy="2947415"/>
          </a:xfrm>
        </p:spPr>
        <p:txBody>
          <a:bodyPr>
            <a:noAutofit/>
          </a:bodyPr>
          <a:lstStyle/>
          <a:p>
            <a:r>
              <a:rPr lang="zh-CN" altLang="en-US" dirty="0">
                <a:solidFill>
                  <a:srgbClr val="FFFFFF"/>
                </a:solidFill>
                <a:latin typeface="+mn-lt"/>
              </a:rPr>
              <a:t>列为族</a:t>
            </a:r>
            <a:r>
              <a:rPr lang="en-US" altLang="zh-CN" dirty="0">
                <a:solidFill>
                  <a:srgbClr val="FFFFFF"/>
                </a:solidFill>
                <a:latin typeface="+mn-lt"/>
              </a:rPr>
              <a:t>, </a:t>
            </a:r>
            <a:r>
              <a:rPr lang="zh-CN" altLang="en-US" dirty="0">
                <a:solidFill>
                  <a:srgbClr val="FFFFFF"/>
                </a:solidFill>
                <a:latin typeface="+mn-lt"/>
              </a:rPr>
              <a:t>排为周期</a:t>
            </a:r>
            <a:endParaRPr lang="en-US" altLang="zh-CN" dirty="0">
              <a:solidFill>
                <a:srgbClr val="FFFFFF"/>
              </a:solidFill>
              <a:latin typeface="+mn-lt"/>
            </a:endParaRPr>
          </a:p>
          <a:p>
            <a:r>
              <a:rPr lang="zh-CN" altLang="en-US" dirty="0">
                <a:solidFill>
                  <a:srgbClr val="FFFFFF"/>
                </a:solidFill>
                <a:latin typeface="+mn-lt"/>
              </a:rPr>
              <a:t>同族的元素化学性质接近</a:t>
            </a:r>
            <a:r>
              <a:rPr lang="en-US" altLang="zh-CN" dirty="0">
                <a:solidFill>
                  <a:srgbClr val="FFFFFF"/>
                </a:solidFill>
                <a:latin typeface="+mn-lt"/>
              </a:rPr>
              <a:t>—</a:t>
            </a:r>
            <a:r>
              <a:rPr lang="zh-CN" altLang="en-US" dirty="0">
                <a:solidFill>
                  <a:srgbClr val="FFFFFF"/>
                </a:solidFill>
                <a:latin typeface="+mn-lt"/>
              </a:rPr>
              <a:t>最外层电子相同</a:t>
            </a:r>
            <a:endParaRPr lang="en-US" altLang="zh-CN" dirty="0">
              <a:solidFill>
                <a:srgbClr val="FFFFFF"/>
              </a:solidFill>
              <a:latin typeface="+mn-lt"/>
            </a:endParaRPr>
          </a:p>
          <a:p>
            <a:r>
              <a:rPr lang="zh-CN" altLang="en-US" dirty="0">
                <a:solidFill>
                  <a:srgbClr val="FFFFFF"/>
                </a:solidFill>
                <a:latin typeface="+mn-lt"/>
              </a:rPr>
              <a:t>除过渡金属以外的元素同为主族，用</a:t>
            </a:r>
            <a:r>
              <a:rPr lang="en-US" altLang="zh-CN" dirty="0">
                <a:solidFill>
                  <a:srgbClr val="FFFFFF"/>
                </a:solidFill>
                <a:latin typeface="+mn-lt"/>
              </a:rPr>
              <a:t>A</a:t>
            </a:r>
            <a:r>
              <a:rPr lang="zh-CN" altLang="en-US" dirty="0">
                <a:solidFill>
                  <a:srgbClr val="FFFFFF"/>
                </a:solidFill>
                <a:latin typeface="+mn-lt"/>
              </a:rPr>
              <a:t>表示，在前面加上罗马数字代表第几主族</a:t>
            </a:r>
            <a:endParaRPr lang="en-US" altLang="zh-CN" dirty="0">
              <a:solidFill>
                <a:srgbClr val="FFFFFF"/>
              </a:solidFill>
              <a:latin typeface="+mn-lt"/>
            </a:endParaRPr>
          </a:p>
          <a:p>
            <a:r>
              <a:rPr lang="zh-CN" altLang="en-US" dirty="0">
                <a:solidFill>
                  <a:srgbClr val="FFFFFF"/>
                </a:solidFill>
                <a:latin typeface="+mn-lt"/>
              </a:rPr>
              <a:t>第一主族为碱金属，第七主族为卤素，稀有气体族为</a:t>
            </a:r>
            <a:r>
              <a:rPr lang="en-US" altLang="zh-CN" dirty="0">
                <a:solidFill>
                  <a:srgbClr val="FFFFFF"/>
                </a:solidFill>
                <a:latin typeface="+mn-lt"/>
              </a:rPr>
              <a:t>0</a:t>
            </a:r>
            <a:r>
              <a:rPr lang="zh-CN" altLang="en-US" dirty="0">
                <a:solidFill>
                  <a:srgbClr val="FFFFFF"/>
                </a:solidFill>
                <a:latin typeface="+mn-lt"/>
              </a:rPr>
              <a:t>族</a:t>
            </a:r>
            <a:endParaRPr lang="en-US" altLang="zh-CN" dirty="0">
              <a:solidFill>
                <a:srgbClr val="FFFFFF"/>
              </a:solidFill>
              <a:latin typeface="+mn-lt"/>
            </a:endParaRPr>
          </a:p>
          <a:p>
            <a:endParaRPr lang="en-US" altLang="zh-CN" dirty="0">
              <a:solidFill>
                <a:srgbClr val="FFFFFF"/>
              </a:solidFill>
              <a:latin typeface="+mn-lt"/>
            </a:endParaRPr>
          </a:p>
          <a:p>
            <a:endParaRPr lang="en-US" altLang="zh-CN" dirty="0">
              <a:solidFill>
                <a:srgbClr val="FFFFFF"/>
              </a:solidFill>
              <a:latin typeface="+mn-lt"/>
            </a:endParaRPr>
          </a:p>
          <a:p>
            <a:endParaRPr lang="en-US" dirty="0">
              <a:solidFill>
                <a:srgbClr val="FFFFFF"/>
              </a:solidFill>
            </a:endParaRPr>
          </a:p>
        </p:txBody>
      </p:sp>
      <p:pic>
        <p:nvPicPr>
          <p:cNvPr id="5" name="内容占位符 4" descr="表格&#10;&#10;描述已自动生成">
            <a:extLst>
              <a:ext uri="{FF2B5EF4-FFF2-40B4-BE49-F238E27FC236}">
                <a16:creationId xmlns:a16="http://schemas.microsoft.com/office/drawing/2014/main" id="{59C5ACB0-B09D-6543-8BAE-252B2A4829A6}"/>
              </a:ext>
            </a:extLst>
          </p:cNvPr>
          <p:cNvPicPr>
            <a:picLocks noChangeAspect="1"/>
          </p:cNvPicPr>
          <p:nvPr/>
        </p:nvPicPr>
        <p:blipFill>
          <a:blip r:embed="rId5"/>
          <a:stretch>
            <a:fillRect/>
          </a:stretch>
        </p:blipFill>
        <p:spPr>
          <a:xfrm>
            <a:off x="5376728" y="-5801"/>
            <a:ext cx="5946126" cy="3805520"/>
          </a:xfrm>
          <a:prstGeom prst="rect">
            <a:avLst/>
          </a:prstGeom>
          <a:effectLst/>
        </p:spPr>
      </p:pic>
      <p:pic>
        <p:nvPicPr>
          <p:cNvPr id="7" name="图片 6">
            <a:extLst>
              <a:ext uri="{FF2B5EF4-FFF2-40B4-BE49-F238E27FC236}">
                <a16:creationId xmlns:a16="http://schemas.microsoft.com/office/drawing/2014/main" id="{0DD9356B-0400-F247-9ADF-5A17904D2E61}"/>
              </a:ext>
            </a:extLst>
          </p:cNvPr>
          <p:cNvPicPr>
            <a:picLocks noChangeAspect="1"/>
          </p:cNvPicPr>
          <p:nvPr/>
        </p:nvPicPr>
        <p:blipFill>
          <a:blip r:embed="rId6"/>
          <a:stretch>
            <a:fillRect/>
          </a:stretch>
        </p:blipFill>
        <p:spPr>
          <a:xfrm>
            <a:off x="7394188" y="3799719"/>
            <a:ext cx="2200268" cy="1548964"/>
          </a:xfrm>
          <a:prstGeom prst="rect">
            <a:avLst/>
          </a:prstGeom>
        </p:spPr>
      </p:pic>
      <p:pic>
        <p:nvPicPr>
          <p:cNvPr id="8" name="图片 7">
            <a:extLst>
              <a:ext uri="{FF2B5EF4-FFF2-40B4-BE49-F238E27FC236}">
                <a16:creationId xmlns:a16="http://schemas.microsoft.com/office/drawing/2014/main" id="{6376BE59-52E8-544D-843D-7E385D1235F1}"/>
              </a:ext>
            </a:extLst>
          </p:cNvPr>
          <p:cNvPicPr>
            <a:picLocks noChangeAspect="1"/>
          </p:cNvPicPr>
          <p:nvPr/>
        </p:nvPicPr>
        <p:blipFill>
          <a:blip r:embed="rId7"/>
          <a:stretch>
            <a:fillRect/>
          </a:stretch>
        </p:blipFill>
        <p:spPr>
          <a:xfrm>
            <a:off x="10043999" y="3799719"/>
            <a:ext cx="2027874" cy="1520906"/>
          </a:xfrm>
          <a:prstGeom prst="rect">
            <a:avLst/>
          </a:prstGeom>
        </p:spPr>
      </p:pic>
      <p:pic>
        <p:nvPicPr>
          <p:cNvPr id="10" name="图片 9">
            <a:extLst>
              <a:ext uri="{FF2B5EF4-FFF2-40B4-BE49-F238E27FC236}">
                <a16:creationId xmlns:a16="http://schemas.microsoft.com/office/drawing/2014/main" id="{042ECB31-E3D3-514D-8A49-19C4584C8DEA}"/>
              </a:ext>
            </a:extLst>
          </p:cNvPr>
          <p:cNvPicPr>
            <a:picLocks noChangeAspect="1"/>
          </p:cNvPicPr>
          <p:nvPr/>
        </p:nvPicPr>
        <p:blipFill>
          <a:blip r:embed="rId8"/>
          <a:stretch>
            <a:fillRect/>
          </a:stretch>
        </p:blipFill>
        <p:spPr>
          <a:xfrm>
            <a:off x="4607860" y="3799719"/>
            <a:ext cx="2027874" cy="1520906"/>
          </a:xfrm>
          <a:prstGeom prst="rect">
            <a:avLst/>
          </a:prstGeom>
        </p:spPr>
      </p:pic>
      <p:pic>
        <p:nvPicPr>
          <p:cNvPr id="11" name="图片 10">
            <a:extLst>
              <a:ext uri="{FF2B5EF4-FFF2-40B4-BE49-F238E27FC236}">
                <a16:creationId xmlns:a16="http://schemas.microsoft.com/office/drawing/2014/main" id="{8257774D-8980-AE49-A703-62DCB8AF84CF}"/>
              </a:ext>
            </a:extLst>
          </p:cNvPr>
          <p:cNvPicPr>
            <a:picLocks noChangeAspect="1"/>
          </p:cNvPicPr>
          <p:nvPr/>
        </p:nvPicPr>
        <p:blipFill>
          <a:blip r:embed="rId9"/>
          <a:stretch>
            <a:fillRect/>
          </a:stretch>
        </p:blipFill>
        <p:spPr>
          <a:xfrm>
            <a:off x="4657848" y="5365406"/>
            <a:ext cx="1977886" cy="1447813"/>
          </a:xfrm>
          <a:prstGeom prst="rect">
            <a:avLst/>
          </a:prstGeom>
        </p:spPr>
      </p:pic>
      <p:pic>
        <p:nvPicPr>
          <p:cNvPr id="13" name="图片 12">
            <a:extLst>
              <a:ext uri="{FF2B5EF4-FFF2-40B4-BE49-F238E27FC236}">
                <a16:creationId xmlns:a16="http://schemas.microsoft.com/office/drawing/2014/main" id="{11AFF1DE-0CFD-7041-A30B-7CD4350D1A7B}"/>
              </a:ext>
            </a:extLst>
          </p:cNvPr>
          <p:cNvPicPr>
            <a:picLocks noChangeAspect="1"/>
          </p:cNvPicPr>
          <p:nvPr/>
        </p:nvPicPr>
        <p:blipFill>
          <a:blip r:embed="rId10"/>
          <a:stretch>
            <a:fillRect/>
          </a:stretch>
        </p:blipFill>
        <p:spPr>
          <a:xfrm>
            <a:off x="7583607" y="5379435"/>
            <a:ext cx="2010849" cy="1447812"/>
          </a:xfrm>
          <a:prstGeom prst="rect">
            <a:avLst/>
          </a:prstGeom>
        </p:spPr>
      </p:pic>
      <p:pic>
        <p:nvPicPr>
          <p:cNvPr id="17" name="音频 16">
            <a:hlinkClick r:id="" action="ppaction://media"/>
            <a:extLst>
              <a:ext uri="{FF2B5EF4-FFF2-40B4-BE49-F238E27FC236}">
                <a16:creationId xmlns:a16="http://schemas.microsoft.com/office/drawing/2014/main" id="{D275CF2C-33AD-E040-8D21-5CD9E8AC8B1C}"/>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14670207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444092"/>
    </mc:Choice>
    <mc:Fallback xmlns="">
      <p:transition spd="slow" advTm="4440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1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922B851-6B16-415F-9600-DB0E665C5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47212D83-65E8-A44D-BBC7-00E2D6B8EEBC}"/>
              </a:ext>
            </a:extLst>
          </p:cNvPr>
          <p:cNvSpPr>
            <a:spLocks noGrp="1"/>
          </p:cNvSpPr>
          <p:nvPr>
            <p:ph type="title"/>
          </p:nvPr>
        </p:nvSpPr>
        <p:spPr>
          <a:xfrm>
            <a:off x="484214" y="331839"/>
            <a:ext cx="5414308" cy="1622321"/>
          </a:xfrm>
        </p:spPr>
        <p:txBody>
          <a:bodyPr>
            <a:noAutofit/>
          </a:bodyPr>
          <a:lstStyle/>
          <a:p>
            <a:pPr>
              <a:lnSpc>
                <a:spcPct val="90000"/>
              </a:lnSpc>
            </a:pPr>
            <a:r>
              <a:rPr kumimoji="1" lang="zh-CN" altLang="en-US" sz="4400" dirty="0">
                <a:solidFill>
                  <a:srgbClr val="EBEBEB"/>
                </a:solidFill>
              </a:rPr>
              <a:t>元素周期律</a:t>
            </a:r>
            <a:r>
              <a:rPr kumimoji="1" lang="en-US" altLang="zh-CN" sz="4400" dirty="0">
                <a:solidFill>
                  <a:srgbClr val="EBEBEB"/>
                </a:solidFill>
              </a:rPr>
              <a:t>—periodicity</a:t>
            </a:r>
            <a:br>
              <a:rPr kumimoji="1" lang="en-US" altLang="zh-CN" sz="4400" dirty="0">
                <a:solidFill>
                  <a:srgbClr val="EBEBEB"/>
                </a:solidFill>
              </a:rPr>
            </a:br>
            <a:r>
              <a:rPr kumimoji="1" lang="en-US" altLang="zh-CN" sz="4400" dirty="0">
                <a:solidFill>
                  <a:srgbClr val="EBEBEB"/>
                </a:solidFill>
              </a:rPr>
              <a:t>—</a:t>
            </a:r>
            <a:r>
              <a:rPr kumimoji="1" lang="zh-CN" altLang="en-US" sz="2800" dirty="0">
                <a:solidFill>
                  <a:srgbClr val="EBEBEB"/>
                </a:solidFill>
              </a:rPr>
              <a:t>原子半径（</a:t>
            </a:r>
            <a:r>
              <a:rPr kumimoji="1" lang="en-US" altLang="zh-CN" sz="2800" dirty="0">
                <a:solidFill>
                  <a:srgbClr val="EBEBEB"/>
                </a:solidFill>
              </a:rPr>
              <a:t>atomic</a:t>
            </a:r>
            <a:r>
              <a:rPr kumimoji="1" lang="zh-CN" altLang="en-US" sz="2800" dirty="0">
                <a:solidFill>
                  <a:srgbClr val="EBEBEB"/>
                </a:solidFill>
              </a:rPr>
              <a:t> </a:t>
            </a:r>
            <a:r>
              <a:rPr kumimoji="1" lang="en-US" altLang="zh-CN" sz="2800" dirty="0">
                <a:solidFill>
                  <a:srgbClr val="EBEBEB"/>
                </a:solidFill>
              </a:rPr>
              <a:t>radii</a:t>
            </a:r>
            <a:r>
              <a:rPr kumimoji="1" lang="zh-CN" altLang="en-US" sz="2800" dirty="0">
                <a:solidFill>
                  <a:srgbClr val="EBEBEB"/>
                </a:solidFill>
              </a:rPr>
              <a:t>）</a:t>
            </a:r>
          </a:p>
        </p:txBody>
      </p:sp>
      <p:sp>
        <p:nvSpPr>
          <p:cNvPr id="12" name="Rectangle 11">
            <a:extLst>
              <a:ext uri="{FF2B5EF4-FFF2-40B4-BE49-F238E27FC236}">
                <a16:creationId xmlns:a16="http://schemas.microsoft.com/office/drawing/2014/main" id="{FAA2B0B0-E6D1-4F97-A03B-5B9DC568AA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ounded Rectangle 9">
            <a:extLst>
              <a:ext uri="{FF2B5EF4-FFF2-40B4-BE49-F238E27FC236}">
                <a16:creationId xmlns:a16="http://schemas.microsoft.com/office/drawing/2014/main" id="{7067A410-38E7-4862-BC25-A40927006E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484632"/>
            <a:ext cx="5130204" cy="5739187"/>
          </a:xfrm>
          <a:prstGeom prst="roundRect">
            <a:avLst>
              <a:gd name="adj" fmla="val 0"/>
            </a:avLst>
          </a:prstGeom>
          <a:ln w="12700">
            <a:solidFill>
              <a:schemeClr val="bg2"/>
            </a:solidFill>
          </a:ln>
          <a:effectLst>
            <a:outerShdw blurRad="50800" dist="50800" dir="5400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5E21D77-54D4-42F2-9F79-B4B22CCA1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5" name="图片 4" descr="图表, 图标, 气泡图&#10;&#10;描述已自动生成">
            <a:extLst>
              <a:ext uri="{FF2B5EF4-FFF2-40B4-BE49-F238E27FC236}">
                <a16:creationId xmlns:a16="http://schemas.microsoft.com/office/drawing/2014/main" id="{3274B077-4215-A44D-877B-570FC2B19270}"/>
              </a:ext>
            </a:extLst>
          </p:cNvPr>
          <p:cNvPicPr>
            <a:picLocks noChangeAspect="1"/>
          </p:cNvPicPr>
          <p:nvPr/>
        </p:nvPicPr>
        <p:blipFill>
          <a:blip r:embed="rId4"/>
          <a:stretch>
            <a:fillRect/>
          </a:stretch>
        </p:blipFill>
        <p:spPr>
          <a:xfrm>
            <a:off x="7060689" y="982832"/>
            <a:ext cx="4163991" cy="4718403"/>
          </a:xfrm>
          <a:prstGeom prst="rect">
            <a:avLst/>
          </a:prstGeom>
          <a:ln>
            <a:solidFill>
              <a:schemeClr val="accent1"/>
            </a:solidFill>
          </a:ln>
          <a:effectLst/>
        </p:spPr>
      </p:pic>
      <p:sp>
        <p:nvSpPr>
          <p:cNvPr id="3" name="内容占位符 2">
            <a:extLst>
              <a:ext uri="{FF2B5EF4-FFF2-40B4-BE49-F238E27FC236}">
                <a16:creationId xmlns:a16="http://schemas.microsoft.com/office/drawing/2014/main" id="{F0B53AF9-FB86-824C-8469-19A68AC0BE31}"/>
              </a:ext>
            </a:extLst>
          </p:cNvPr>
          <p:cNvSpPr>
            <a:spLocks noGrp="1"/>
          </p:cNvSpPr>
          <p:nvPr>
            <p:ph idx="1"/>
          </p:nvPr>
        </p:nvSpPr>
        <p:spPr>
          <a:xfrm>
            <a:off x="634649" y="2898730"/>
            <a:ext cx="4944151" cy="3785419"/>
          </a:xfrm>
        </p:spPr>
        <p:txBody>
          <a:bodyPr>
            <a:normAutofit/>
          </a:bodyPr>
          <a:lstStyle/>
          <a:p>
            <a:r>
              <a:rPr kumimoji="1" lang="zh-CN" altLang="en-US" sz="2400" dirty="0">
                <a:solidFill>
                  <a:srgbClr val="FFFFFF"/>
                </a:solidFill>
              </a:rPr>
              <a:t>取决于两个因素</a:t>
            </a:r>
            <a:r>
              <a:rPr kumimoji="1" lang="en-US" altLang="zh-CN" sz="2400" dirty="0">
                <a:solidFill>
                  <a:srgbClr val="FFFFFF"/>
                </a:solidFill>
              </a:rPr>
              <a:t>—</a:t>
            </a:r>
            <a:r>
              <a:rPr kumimoji="1" lang="zh-CN" altLang="en-US" sz="2400" dirty="0">
                <a:solidFill>
                  <a:srgbClr val="FFFFFF"/>
                </a:solidFill>
              </a:rPr>
              <a:t>原子核正电荷的数量和电子层的数量</a:t>
            </a:r>
            <a:endParaRPr kumimoji="1" lang="en-US" altLang="zh-CN" sz="2400" dirty="0">
              <a:solidFill>
                <a:srgbClr val="FFFFFF"/>
              </a:solidFill>
            </a:endParaRPr>
          </a:p>
          <a:p>
            <a:r>
              <a:rPr kumimoji="1" lang="zh-CN" altLang="en-US" sz="2400" dirty="0">
                <a:solidFill>
                  <a:srgbClr val="FFFFFF"/>
                </a:solidFill>
              </a:rPr>
              <a:t>同族元素原子半径从上到下依次增大</a:t>
            </a:r>
            <a:endParaRPr kumimoji="1" lang="en-US" altLang="zh-CN" sz="2400" dirty="0">
              <a:solidFill>
                <a:srgbClr val="FFFFFF"/>
              </a:solidFill>
            </a:endParaRPr>
          </a:p>
          <a:p>
            <a:r>
              <a:rPr kumimoji="1" lang="zh-CN" altLang="en-US" sz="2400" dirty="0">
                <a:solidFill>
                  <a:srgbClr val="FFFFFF"/>
                </a:solidFill>
              </a:rPr>
              <a:t>同周期元素原子半径从左到右依次减小</a:t>
            </a:r>
            <a:endParaRPr kumimoji="1" lang="en-US" altLang="zh-CN" sz="2400" dirty="0">
              <a:solidFill>
                <a:srgbClr val="FFFFFF"/>
              </a:solidFill>
            </a:endParaRPr>
          </a:p>
          <a:p>
            <a:endParaRPr kumimoji="1" lang="zh-CN" altLang="en-US" sz="2400" dirty="0">
              <a:solidFill>
                <a:srgbClr val="FFFFFF"/>
              </a:solidFill>
            </a:endParaRPr>
          </a:p>
        </p:txBody>
      </p:sp>
      <p:sp>
        <p:nvSpPr>
          <p:cNvPr id="6" name="文本框 5">
            <a:extLst>
              <a:ext uri="{FF2B5EF4-FFF2-40B4-BE49-F238E27FC236}">
                <a16:creationId xmlns:a16="http://schemas.microsoft.com/office/drawing/2014/main" id="{476807EB-6A4E-5949-B954-B94274B0F514}"/>
              </a:ext>
            </a:extLst>
          </p:cNvPr>
          <p:cNvSpPr txBox="1"/>
          <p:nvPr/>
        </p:nvSpPr>
        <p:spPr>
          <a:xfrm>
            <a:off x="7287491" y="5713427"/>
            <a:ext cx="3840757" cy="369332"/>
          </a:xfrm>
          <a:prstGeom prst="rect">
            <a:avLst/>
          </a:prstGeom>
          <a:noFill/>
        </p:spPr>
        <p:txBody>
          <a:bodyPr wrap="square" rtlCol="0">
            <a:spAutoFit/>
          </a:bodyPr>
          <a:lstStyle/>
          <a:p>
            <a:pPr algn="ctr"/>
            <a:r>
              <a:rPr kumimoji="1" lang="zh-CN" altLang="en-US" dirty="0"/>
              <a:t>原子半径示意图</a:t>
            </a:r>
          </a:p>
        </p:txBody>
      </p:sp>
      <p:pic>
        <p:nvPicPr>
          <p:cNvPr id="9" name="音频 8">
            <a:hlinkClick r:id="" action="ppaction://media"/>
            <a:extLst>
              <a:ext uri="{FF2B5EF4-FFF2-40B4-BE49-F238E27FC236}">
                <a16:creationId xmlns:a16="http://schemas.microsoft.com/office/drawing/2014/main" id="{B30FBD0E-58F4-E849-8892-21581E9B664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4581334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57661"/>
    </mc:Choice>
    <mc:Fallback xmlns="">
      <p:transition spd="slow" advTm="257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9">
            <a:extLst>
              <a:ext uri="{FF2B5EF4-FFF2-40B4-BE49-F238E27FC236}">
                <a16:creationId xmlns:a16="http://schemas.microsoft.com/office/drawing/2014/main" id="{5F3FC718-FDE3-4EF7-921E-A5F374EAF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520E69BB-A5CB-D84D-9001-286DDEAA0265}"/>
              </a:ext>
            </a:extLst>
          </p:cNvPr>
          <p:cNvSpPr>
            <a:spLocks noGrp="1"/>
          </p:cNvSpPr>
          <p:nvPr>
            <p:ph type="title"/>
          </p:nvPr>
        </p:nvSpPr>
        <p:spPr>
          <a:xfrm>
            <a:off x="338281" y="1143000"/>
            <a:ext cx="3838551" cy="1444752"/>
          </a:xfrm>
        </p:spPr>
        <p:txBody>
          <a:bodyPr anchor="b">
            <a:noAutofit/>
          </a:bodyPr>
          <a:lstStyle/>
          <a:p>
            <a:pPr>
              <a:lnSpc>
                <a:spcPct val="90000"/>
              </a:lnSpc>
            </a:pPr>
            <a:r>
              <a:rPr kumimoji="1" lang="zh-CN" altLang="en-US" sz="4400" dirty="0">
                <a:solidFill>
                  <a:srgbClr val="EBEBEB"/>
                </a:solidFill>
              </a:rPr>
              <a:t>元素周期律</a:t>
            </a:r>
            <a:r>
              <a:rPr kumimoji="1" lang="en-US" altLang="zh-CN" sz="4400" dirty="0">
                <a:solidFill>
                  <a:srgbClr val="EBEBEB"/>
                </a:solidFill>
              </a:rPr>
              <a:t>—periodicity</a:t>
            </a:r>
            <a:br>
              <a:rPr kumimoji="1" lang="en-US" altLang="zh-CN" sz="4000" dirty="0">
                <a:solidFill>
                  <a:srgbClr val="EBEBEB"/>
                </a:solidFill>
              </a:rPr>
            </a:br>
            <a:r>
              <a:rPr kumimoji="1" lang="en-US" altLang="zh-CN" sz="4000" dirty="0">
                <a:solidFill>
                  <a:srgbClr val="EBEBEB"/>
                </a:solidFill>
              </a:rPr>
              <a:t>—</a:t>
            </a:r>
            <a:r>
              <a:rPr kumimoji="1" lang="zh-CN" altLang="en-US" sz="2800" dirty="0">
                <a:solidFill>
                  <a:srgbClr val="EBEBEB"/>
                </a:solidFill>
              </a:rPr>
              <a:t>离子半径（</a:t>
            </a:r>
            <a:r>
              <a:rPr kumimoji="1" lang="en-US" altLang="zh-CN" sz="2800" dirty="0">
                <a:solidFill>
                  <a:srgbClr val="EBEBEB"/>
                </a:solidFill>
              </a:rPr>
              <a:t>ionic</a:t>
            </a:r>
            <a:r>
              <a:rPr kumimoji="1" lang="zh-CN" altLang="en-US" sz="2800" dirty="0">
                <a:solidFill>
                  <a:srgbClr val="EBEBEB"/>
                </a:solidFill>
              </a:rPr>
              <a:t> </a:t>
            </a:r>
            <a:r>
              <a:rPr kumimoji="1" lang="en-US" altLang="zh-CN" sz="2800" dirty="0">
                <a:solidFill>
                  <a:srgbClr val="EBEBEB"/>
                </a:solidFill>
              </a:rPr>
              <a:t>radii</a:t>
            </a:r>
            <a:r>
              <a:rPr kumimoji="1" lang="zh-CN" altLang="en-US" sz="2800" dirty="0">
                <a:solidFill>
                  <a:srgbClr val="EBEBEB"/>
                </a:solidFill>
              </a:rPr>
              <a:t>）</a:t>
            </a:r>
          </a:p>
        </p:txBody>
      </p:sp>
      <p:sp>
        <p:nvSpPr>
          <p:cNvPr id="19" name="Freeform 11">
            <a:extLst>
              <a:ext uri="{FF2B5EF4-FFF2-40B4-BE49-F238E27FC236}">
                <a16:creationId xmlns:a16="http://schemas.microsoft.com/office/drawing/2014/main" id="{FAA0F719-3DC8-4F08-AD8F-5A845658C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20" name="Freeform: Shape 13">
            <a:extLst>
              <a:ext uri="{FF2B5EF4-FFF2-40B4-BE49-F238E27FC236}">
                <a16:creationId xmlns:a16="http://schemas.microsoft.com/office/drawing/2014/main" id="{7DCB61BE-FA0F-4EFB-BE0E-268BAD8E3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747655" y="-586345"/>
            <a:ext cx="6858001" cy="8030691"/>
          </a:xfrm>
          <a:custGeom>
            <a:avLst/>
            <a:gdLst>
              <a:gd name="connsiteX0" fmla="*/ 6858001 w 6858001"/>
              <a:gd name="connsiteY0" fmla="*/ 1177 h 8030691"/>
              <a:gd name="connsiteX1" fmla="*/ 6858001 w 6858001"/>
              <a:gd name="connsiteY1" fmla="*/ 1344715 h 8030691"/>
              <a:gd name="connsiteX2" fmla="*/ 6858000 w 6858001"/>
              <a:gd name="connsiteY2" fmla="*/ 1344715 h 8030691"/>
              <a:gd name="connsiteX3" fmla="*/ 6858000 w 6858001"/>
              <a:gd name="connsiteY3" fmla="*/ 8030691 h 8030691"/>
              <a:gd name="connsiteX4" fmla="*/ 0 w 6858001"/>
              <a:gd name="connsiteY4" fmla="*/ 8030690 h 8030691"/>
              <a:gd name="connsiteX5" fmla="*/ 0 w 6858001"/>
              <a:gd name="connsiteY5" fmla="*/ 477747 h 8030691"/>
              <a:gd name="connsiteX6" fmla="*/ 1 w 6858001"/>
              <a:gd name="connsiteY6" fmla="*/ 477747 h 8030691"/>
              <a:gd name="connsiteX7" fmla="*/ 1 w 6858001"/>
              <a:gd name="connsiteY7" fmla="*/ 0 h 8030691"/>
              <a:gd name="connsiteX8" fmla="*/ 40463 w 6858001"/>
              <a:gd name="connsiteY8" fmla="*/ 5883 h 8030691"/>
              <a:gd name="connsiteX9" fmla="*/ 159107 w 6858001"/>
              <a:gd name="connsiteY9" fmla="*/ 23196 h 8030691"/>
              <a:gd name="connsiteX10" fmla="*/ 245518 w 6858001"/>
              <a:gd name="connsiteY10" fmla="*/ 35299 h 8030691"/>
              <a:gd name="connsiteX11" fmla="*/ 348388 w 6858001"/>
              <a:gd name="connsiteY11" fmla="*/ 48074 h 8030691"/>
              <a:gd name="connsiteX12" fmla="*/ 470460 w 6858001"/>
              <a:gd name="connsiteY12" fmla="*/ 63370 h 8030691"/>
              <a:gd name="connsiteX13" fmla="*/ 605563 w 6858001"/>
              <a:gd name="connsiteY13" fmla="*/ 79507 h 8030691"/>
              <a:gd name="connsiteX14" fmla="*/ 757810 w 6858001"/>
              <a:gd name="connsiteY14" fmla="*/ 96484 h 8030691"/>
              <a:gd name="connsiteX15" fmla="*/ 923774 w 6858001"/>
              <a:gd name="connsiteY15" fmla="*/ 114469 h 8030691"/>
              <a:gd name="connsiteX16" fmla="*/ 1104139 w 6858001"/>
              <a:gd name="connsiteY16" fmla="*/ 132455 h 8030691"/>
              <a:gd name="connsiteX17" fmla="*/ 1296163 w 6858001"/>
              <a:gd name="connsiteY17" fmla="*/ 150776 h 8030691"/>
              <a:gd name="connsiteX18" fmla="*/ 1503275 w 6858001"/>
              <a:gd name="connsiteY18" fmla="*/ 167753 h 8030691"/>
              <a:gd name="connsiteX19" fmla="*/ 1719988 w 6858001"/>
              <a:gd name="connsiteY19" fmla="*/ 184058 h 8030691"/>
              <a:gd name="connsiteX20" fmla="*/ 1949045 w 6858001"/>
              <a:gd name="connsiteY20" fmla="*/ 198850 h 8030691"/>
              <a:gd name="connsiteX21" fmla="*/ 2187703 w 6858001"/>
              <a:gd name="connsiteY21" fmla="*/ 212969 h 8030691"/>
              <a:gd name="connsiteX22" fmla="*/ 2436649 w 6858001"/>
              <a:gd name="connsiteY22" fmla="*/ 226249 h 8030691"/>
              <a:gd name="connsiteX23" fmla="*/ 2564208 w 6858001"/>
              <a:gd name="connsiteY23" fmla="*/ 230955 h 8030691"/>
              <a:gd name="connsiteX24" fmla="*/ 2694509 w 6858001"/>
              <a:gd name="connsiteY24" fmla="*/ 236166 h 8030691"/>
              <a:gd name="connsiteX25" fmla="*/ 2826869 w 6858001"/>
              <a:gd name="connsiteY25" fmla="*/ 241040 h 8030691"/>
              <a:gd name="connsiteX26" fmla="*/ 2959914 w 6858001"/>
              <a:gd name="connsiteY26" fmla="*/ 244234 h 8030691"/>
              <a:gd name="connsiteX27" fmla="*/ 3095702 w 6858001"/>
              <a:gd name="connsiteY27" fmla="*/ 247092 h 8030691"/>
              <a:gd name="connsiteX28" fmla="*/ 3232862 w 6858001"/>
              <a:gd name="connsiteY28" fmla="*/ 250117 h 8030691"/>
              <a:gd name="connsiteX29" fmla="*/ 3372766 w 6858001"/>
              <a:gd name="connsiteY29" fmla="*/ 252134 h 8030691"/>
              <a:gd name="connsiteX30" fmla="*/ 3514040 w 6858001"/>
              <a:gd name="connsiteY30" fmla="*/ 252134 h 8030691"/>
              <a:gd name="connsiteX31" fmla="*/ 3656686 w 6858001"/>
              <a:gd name="connsiteY31" fmla="*/ 253143 h 8030691"/>
              <a:gd name="connsiteX32" fmla="*/ 3800705 w 6858001"/>
              <a:gd name="connsiteY32" fmla="*/ 252134 h 8030691"/>
              <a:gd name="connsiteX33" fmla="*/ 3946780 w 6858001"/>
              <a:gd name="connsiteY33" fmla="*/ 250117 h 8030691"/>
              <a:gd name="connsiteX34" fmla="*/ 4092856 w 6858001"/>
              <a:gd name="connsiteY34" fmla="*/ 248268 h 8030691"/>
              <a:gd name="connsiteX35" fmla="*/ 4240988 w 6858001"/>
              <a:gd name="connsiteY35" fmla="*/ 244234 h 8030691"/>
              <a:gd name="connsiteX36" fmla="*/ 4390492 w 6858001"/>
              <a:gd name="connsiteY36" fmla="*/ 240032 h 8030691"/>
              <a:gd name="connsiteX37" fmla="*/ 4539997 w 6858001"/>
              <a:gd name="connsiteY37" fmla="*/ 235157 h 8030691"/>
              <a:gd name="connsiteX38" fmla="*/ 4690873 w 6858001"/>
              <a:gd name="connsiteY38" fmla="*/ 228266 h 8030691"/>
              <a:gd name="connsiteX39" fmla="*/ 4843120 w 6858001"/>
              <a:gd name="connsiteY39" fmla="*/ 220029 h 8030691"/>
              <a:gd name="connsiteX40" fmla="*/ 4996054 w 6858001"/>
              <a:gd name="connsiteY40" fmla="*/ 212129 h 8030691"/>
              <a:gd name="connsiteX41" fmla="*/ 5148987 w 6858001"/>
              <a:gd name="connsiteY41" fmla="*/ 202044 h 8030691"/>
              <a:gd name="connsiteX42" fmla="*/ 5303978 w 6858001"/>
              <a:gd name="connsiteY42" fmla="*/ 189941 h 8030691"/>
              <a:gd name="connsiteX43" fmla="*/ 5456911 w 6858001"/>
              <a:gd name="connsiteY43" fmla="*/ 177839 h 8030691"/>
              <a:gd name="connsiteX44" fmla="*/ 5612588 w 6858001"/>
              <a:gd name="connsiteY44" fmla="*/ 163887 h 8030691"/>
              <a:gd name="connsiteX45" fmla="*/ 5768950 w 6858001"/>
              <a:gd name="connsiteY45" fmla="*/ 148591 h 8030691"/>
              <a:gd name="connsiteX46" fmla="*/ 5923255 w 6858001"/>
              <a:gd name="connsiteY46" fmla="*/ 132455 h 8030691"/>
              <a:gd name="connsiteX47" fmla="*/ 6079618 w 6858001"/>
              <a:gd name="connsiteY47" fmla="*/ 113629 h 8030691"/>
              <a:gd name="connsiteX48" fmla="*/ 6235294 w 6858001"/>
              <a:gd name="connsiteY48" fmla="*/ 93458 h 8030691"/>
              <a:gd name="connsiteX49" fmla="*/ 6391657 w 6858001"/>
              <a:gd name="connsiteY49" fmla="*/ 73455 h 8030691"/>
              <a:gd name="connsiteX50" fmla="*/ 6547333 w 6858001"/>
              <a:gd name="connsiteY50" fmla="*/ 50091 h 8030691"/>
              <a:gd name="connsiteX51" fmla="*/ 6702324 w 6858001"/>
              <a:gd name="connsiteY51" fmla="*/ 26222 h 803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8030691">
                <a:moveTo>
                  <a:pt x="6858001" y="1177"/>
                </a:moveTo>
                <a:lnTo>
                  <a:pt x="6858001" y="1344715"/>
                </a:lnTo>
                <a:lnTo>
                  <a:pt x="6858000" y="1344715"/>
                </a:lnTo>
                <a:lnTo>
                  <a:pt x="6858000" y="8030691"/>
                </a:lnTo>
                <a:lnTo>
                  <a:pt x="0" y="8030690"/>
                </a:lnTo>
                <a:lnTo>
                  <a:pt x="0" y="477747"/>
                </a:lnTo>
                <a:lnTo>
                  <a:pt x="1" y="477747"/>
                </a:lnTo>
                <a:lnTo>
                  <a:pt x="1" y="0"/>
                </a:lnTo>
                <a:lnTo>
                  <a:pt x="40463" y="5883"/>
                </a:lnTo>
                <a:lnTo>
                  <a:pt x="159107" y="23196"/>
                </a:lnTo>
                <a:lnTo>
                  <a:pt x="245518" y="35299"/>
                </a:lnTo>
                <a:lnTo>
                  <a:pt x="348388" y="48074"/>
                </a:lnTo>
                <a:lnTo>
                  <a:pt x="470460" y="63370"/>
                </a:lnTo>
                <a:lnTo>
                  <a:pt x="605563" y="79507"/>
                </a:lnTo>
                <a:lnTo>
                  <a:pt x="757810" y="96484"/>
                </a:lnTo>
                <a:lnTo>
                  <a:pt x="923774" y="114469"/>
                </a:lnTo>
                <a:lnTo>
                  <a:pt x="1104139" y="132455"/>
                </a:lnTo>
                <a:lnTo>
                  <a:pt x="1296163" y="150776"/>
                </a:lnTo>
                <a:lnTo>
                  <a:pt x="1503275" y="167753"/>
                </a:lnTo>
                <a:lnTo>
                  <a:pt x="1719988" y="184058"/>
                </a:lnTo>
                <a:lnTo>
                  <a:pt x="1949045" y="198850"/>
                </a:lnTo>
                <a:lnTo>
                  <a:pt x="2187703" y="212969"/>
                </a:lnTo>
                <a:lnTo>
                  <a:pt x="2436649" y="226249"/>
                </a:lnTo>
                <a:lnTo>
                  <a:pt x="2564208" y="230955"/>
                </a:lnTo>
                <a:lnTo>
                  <a:pt x="2694509" y="236166"/>
                </a:lnTo>
                <a:lnTo>
                  <a:pt x="2826869" y="241040"/>
                </a:lnTo>
                <a:lnTo>
                  <a:pt x="2959914" y="244234"/>
                </a:lnTo>
                <a:lnTo>
                  <a:pt x="3095702" y="247092"/>
                </a:lnTo>
                <a:lnTo>
                  <a:pt x="3232862" y="250117"/>
                </a:lnTo>
                <a:lnTo>
                  <a:pt x="3372766" y="252134"/>
                </a:lnTo>
                <a:lnTo>
                  <a:pt x="3514040" y="252134"/>
                </a:lnTo>
                <a:lnTo>
                  <a:pt x="3656686" y="253143"/>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21" name="Rectangle 15">
            <a:extLst>
              <a:ext uri="{FF2B5EF4-FFF2-40B4-BE49-F238E27FC236}">
                <a16:creationId xmlns:a16="http://schemas.microsoft.com/office/drawing/2014/main" id="{A4B31EAA-7423-46F7-9B90-4AB2B09C3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3C5BE30E-BE76-B14C-95BA-06388654E006}"/>
                  </a:ext>
                </a:extLst>
              </p:cNvPr>
              <p:cNvSpPr>
                <a:spLocks noGrp="1"/>
              </p:cNvSpPr>
              <p:nvPr>
                <p:ph idx="1"/>
              </p:nvPr>
            </p:nvSpPr>
            <p:spPr>
              <a:xfrm>
                <a:off x="628333" y="2997820"/>
                <a:ext cx="3532977" cy="3709642"/>
              </a:xfrm>
            </p:spPr>
            <p:txBody>
              <a:bodyPr>
                <a:noAutofit/>
              </a:bodyPr>
              <a:lstStyle/>
              <a:p>
                <a:r>
                  <a:rPr kumimoji="1" lang="zh-CN" altLang="en-US" dirty="0">
                    <a:solidFill>
                      <a:srgbClr val="FFFFFF"/>
                    </a:solidFill>
                  </a:rPr>
                  <a:t>原子得电子成为阴离子时，分散了部分与正电荷的吸引力，半径增大</a:t>
                </a:r>
                <a:endParaRPr kumimoji="1" lang="en-US" altLang="zh-CN" dirty="0">
                  <a:solidFill>
                    <a:srgbClr val="FFFFFF"/>
                  </a:solidFill>
                </a:endParaRPr>
              </a:p>
              <a:p>
                <a:r>
                  <a:rPr kumimoji="1" lang="zh-CN" altLang="en-US" dirty="0">
                    <a:solidFill>
                      <a:srgbClr val="FFFFFF"/>
                    </a:solidFill>
                  </a:rPr>
                  <a:t>原子失电子成为阳离子时，加强了剩下电子与正电荷的吸引力，或者直接失去整个最外层电子层，半径减少</a:t>
                </a:r>
                <a:endParaRPr kumimoji="1" lang="en-US" altLang="zh-CN" dirty="0">
                  <a:solidFill>
                    <a:srgbClr val="FFFFFF"/>
                  </a:solidFill>
                </a:endParaRPr>
              </a:p>
              <a:p>
                <a:r>
                  <a:rPr kumimoji="1" lang="zh-CN" altLang="en-US" dirty="0">
                    <a:solidFill>
                      <a:srgbClr val="FFFFFF"/>
                    </a:solidFill>
                  </a:rPr>
                  <a:t>练习：比较</a:t>
                </a:r>
                <a14:m>
                  <m:oMath xmlns:m="http://schemas.openxmlformats.org/officeDocument/2006/math">
                    <m:sSup>
                      <m:sSupPr>
                        <m:ctrlPr>
                          <a:rPr kumimoji="1" lang="en-US" altLang="zh-CN" i="1">
                            <a:solidFill>
                              <a:srgbClr val="FFFFFF"/>
                            </a:solidFill>
                            <a:latin typeface="Cambria Math" panose="02040503050406030204" pitchFamily="18" charset="0"/>
                          </a:rPr>
                        </m:ctrlPr>
                      </m:sSupPr>
                      <m:e>
                        <m:r>
                          <a:rPr kumimoji="1" lang="en-US" altLang="zh-CN" b="0" i="1">
                            <a:solidFill>
                              <a:srgbClr val="FFFFFF"/>
                            </a:solidFill>
                            <a:latin typeface="Cambria Math" panose="02040503050406030204" pitchFamily="18" charset="0"/>
                          </a:rPr>
                          <m:t>𝑁𝑎</m:t>
                        </m:r>
                      </m:e>
                      <m:sup>
                        <m:r>
                          <a:rPr kumimoji="1" lang="en-US" altLang="zh-CN" b="0" i="1">
                            <a:solidFill>
                              <a:srgbClr val="FFFFFF"/>
                            </a:solidFill>
                            <a:latin typeface="Cambria Math" panose="02040503050406030204" pitchFamily="18" charset="0"/>
                          </a:rPr>
                          <m:t>+</m:t>
                        </m:r>
                      </m:sup>
                    </m:sSup>
                    <m:sSup>
                      <m:sSupPr>
                        <m:ctrlPr>
                          <a:rPr kumimoji="1" lang="en-US" altLang="zh-CN" i="1">
                            <a:solidFill>
                              <a:srgbClr val="FFFFFF"/>
                            </a:solidFill>
                            <a:latin typeface="Cambria Math" panose="02040503050406030204" pitchFamily="18" charset="0"/>
                          </a:rPr>
                        </m:ctrlPr>
                      </m:sSupPr>
                      <m:e>
                        <m:r>
                          <a:rPr kumimoji="1" lang="zh-CN" altLang="en-US" i="1">
                            <a:solidFill>
                              <a:srgbClr val="FFFFFF"/>
                            </a:solidFill>
                            <a:latin typeface="Cambria Math" panose="02040503050406030204" pitchFamily="18" charset="0"/>
                          </a:rPr>
                          <m:t>与</m:t>
                        </m:r>
                        <m:r>
                          <a:rPr kumimoji="1" lang="en-US" altLang="zh-CN" b="0" i="1">
                            <a:solidFill>
                              <a:srgbClr val="FFFFFF"/>
                            </a:solidFill>
                            <a:latin typeface="Cambria Math" panose="02040503050406030204" pitchFamily="18" charset="0"/>
                          </a:rPr>
                          <m:t>𝑀𝑔</m:t>
                        </m:r>
                      </m:e>
                      <m:sup>
                        <m:r>
                          <a:rPr kumimoji="1" lang="en-US" altLang="zh-CN" b="0" i="1">
                            <a:solidFill>
                              <a:srgbClr val="FFFFFF"/>
                            </a:solidFill>
                            <a:latin typeface="Cambria Math" panose="02040503050406030204" pitchFamily="18" charset="0"/>
                          </a:rPr>
                          <m:t>2</m:t>
                        </m:r>
                        <m:r>
                          <a:rPr kumimoji="1" lang="en-US" altLang="zh-CN" i="1">
                            <a:solidFill>
                              <a:srgbClr val="FFFFFF"/>
                            </a:solidFill>
                            <a:latin typeface="Cambria Math" panose="02040503050406030204" pitchFamily="18" charset="0"/>
                          </a:rPr>
                          <m:t>+</m:t>
                        </m:r>
                      </m:sup>
                    </m:sSup>
                  </m:oMath>
                </a14:m>
                <a:r>
                  <a:rPr kumimoji="1" lang="en-US" altLang="zh-CN" dirty="0">
                    <a:solidFill>
                      <a:srgbClr val="FFFFFF"/>
                    </a:solidFill>
                  </a:rPr>
                  <a:t>, </a:t>
                </a:r>
                <a14:m>
                  <m:oMath xmlns:m="http://schemas.openxmlformats.org/officeDocument/2006/math">
                    <m:sSup>
                      <m:sSupPr>
                        <m:ctrlPr>
                          <a:rPr kumimoji="1" lang="en-US" altLang="zh-CN" i="1">
                            <a:solidFill>
                              <a:srgbClr val="FFFFFF"/>
                            </a:solidFill>
                            <a:latin typeface="Cambria Math" panose="02040503050406030204" pitchFamily="18" charset="0"/>
                          </a:rPr>
                        </m:ctrlPr>
                      </m:sSupPr>
                      <m:e>
                        <m:r>
                          <a:rPr kumimoji="1" lang="en-US" altLang="zh-CN" i="1">
                            <a:solidFill>
                              <a:srgbClr val="FFFFFF"/>
                            </a:solidFill>
                            <a:latin typeface="Cambria Math" panose="02040503050406030204" pitchFamily="18" charset="0"/>
                          </a:rPr>
                          <m:t>𝑁𝑎</m:t>
                        </m:r>
                      </m:e>
                      <m:sup>
                        <m:r>
                          <a:rPr kumimoji="1" lang="en-US" altLang="zh-CN" i="1">
                            <a:solidFill>
                              <a:srgbClr val="FFFFFF"/>
                            </a:solidFill>
                            <a:latin typeface="Cambria Math" panose="02040503050406030204" pitchFamily="18" charset="0"/>
                          </a:rPr>
                          <m:t>+</m:t>
                        </m:r>
                      </m:sup>
                    </m:sSup>
                    <m:r>
                      <a:rPr kumimoji="1" lang="zh-CN" altLang="en-US" i="1">
                        <a:solidFill>
                          <a:srgbClr val="FFFFFF"/>
                        </a:solidFill>
                        <a:latin typeface="Cambria Math" panose="02040503050406030204" pitchFamily="18" charset="0"/>
                      </a:rPr>
                      <m:t>与</m:t>
                    </m:r>
                    <m:sSup>
                      <m:sSupPr>
                        <m:ctrlPr>
                          <a:rPr kumimoji="1" lang="en-US" altLang="zh-CN" i="1">
                            <a:solidFill>
                              <a:srgbClr val="FFFFFF"/>
                            </a:solidFill>
                            <a:latin typeface="Cambria Math" panose="02040503050406030204" pitchFamily="18" charset="0"/>
                          </a:rPr>
                        </m:ctrlPr>
                      </m:sSupPr>
                      <m:e>
                        <m:r>
                          <a:rPr kumimoji="1" lang="en-US" altLang="zh-CN" b="0" i="1">
                            <a:solidFill>
                              <a:srgbClr val="FFFFFF"/>
                            </a:solidFill>
                            <a:latin typeface="Cambria Math" panose="02040503050406030204" pitchFamily="18" charset="0"/>
                          </a:rPr>
                          <m:t>𝐹</m:t>
                        </m:r>
                      </m:e>
                      <m:sup>
                        <m:r>
                          <a:rPr kumimoji="1" lang="en-US" altLang="zh-CN" b="0" i="1">
                            <a:solidFill>
                              <a:srgbClr val="FFFFFF"/>
                            </a:solidFill>
                            <a:latin typeface="Cambria Math" panose="02040503050406030204" pitchFamily="18" charset="0"/>
                          </a:rPr>
                          <m:t>−</m:t>
                        </m:r>
                      </m:sup>
                    </m:sSup>
                    <m:sSup>
                      <m:sSupPr>
                        <m:ctrlPr>
                          <a:rPr kumimoji="1" lang="en-US" altLang="zh-CN" i="1">
                            <a:solidFill>
                              <a:prstClr val="white"/>
                            </a:solidFill>
                            <a:latin typeface="Cambria Math" panose="02040503050406030204" pitchFamily="18" charset="0"/>
                          </a:rPr>
                        </m:ctrlPr>
                      </m:sSupPr>
                      <m:e>
                        <m:r>
                          <a:rPr kumimoji="1" lang="zh-CN" altLang="en-US" b="0" i="1" smtClean="0">
                            <a:solidFill>
                              <a:prstClr val="white"/>
                            </a:solidFill>
                            <a:latin typeface="Cambria Math" panose="02040503050406030204" pitchFamily="18" charset="0"/>
                          </a:rPr>
                          <m:t>，</m:t>
                        </m:r>
                        <m:r>
                          <a:rPr kumimoji="1" lang="en-US" altLang="zh-CN" i="1">
                            <a:solidFill>
                              <a:prstClr val="white"/>
                            </a:solidFill>
                            <a:latin typeface="Cambria Math" panose="02040503050406030204" pitchFamily="18" charset="0"/>
                          </a:rPr>
                          <m:t>𝑁𝑎</m:t>
                        </m:r>
                      </m:e>
                      <m:sup>
                        <m:r>
                          <a:rPr kumimoji="1" lang="en-US" altLang="zh-CN" i="1">
                            <a:solidFill>
                              <a:prstClr val="white"/>
                            </a:solidFill>
                            <a:latin typeface="Cambria Math" panose="02040503050406030204" pitchFamily="18" charset="0"/>
                          </a:rPr>
                          <m:t>+</m:t>
                        </m:r>
                      </m:sup>
                    </m:sSup>
                  </m:oMath>
                </a14:m>
                <a:r>
                  <a:rPr kumimoji="1" lang="zh-CN" altLang="en-US" dirty="0">
                    <a:solidFill>
                      <a:srgbClr val="FFFFFF"/>
                    </a:solidFill>
                  </a:rPr>
                  <a:t>与</a:t>
                </a:r>
                <a:r>
                  <a:rPr kumimoji="1" lang="en-US" altLang="zh-CN" dirty="0">
                    <a:solidFill>
                      <a:srgbClr val="FFFFFF"/>
                    </a:solidFill>
                  </a:rPr>
                  <a:t>Ne</a:t>
                </a:r>
                <a:endParaRPr kumimoji="1" lang="zh-CN" altLang="en-US" dirty="0">
                  <a:solidFill>
                    <a:srgbClr val="FFFFFF"/>
                  </a:solidFill>
                </a:endParaRPr>
              </a:p>
            </p:txBody>
          </p:sp>
        </mc:Choice>
        <mc:Fallback xmlns="">
          <p:sp>
            <p:nvSpPr>
              <p:cNvPr id="3" name="内容占位符 2">
                <a:extLst>
                  <a:ext uri="{FF2B5EF4-FFF2-40B4-BE49-F238E27FC236}">
                    <a16:creationId xmlns:a16="http://schemas.microsoft.com/office/drawing/2014/main" id="{3C5BE30E-BE76-B14C-95BA-06388654E006}"/>
                  </a:ext>
                </a:extLst>
              </p:cNvPr>
              <p:cNvSpPr>
                <a:spLocks noGrp="1" noRot="1" noChangeAspect="1" noMove="1" noResize="1" noEditPoints="1" noAdjustHandles="1" noChangeArrowheads="1" noChangeShapeType="1" noTextEdit="1"/>
              </p:cNvSpPr>
              <p:nvPr>
                <p:ph idx="1"/>
              </p:nvPr>
            </p:nvSpPr>
            <p:spPr>
              <a:xfrm>
                <a:off x="628333" y="2997820"/>
                <a:ext cx="3532977" cy="3709642"/>
              </a:xfrm>
              <a:blipFill>
                <a:blip r:embed="rId4"/>
                <a:stretch>
                  <a:fillRect l="-717" t="-1027" r="-2867"/>
                </a:stretch>
              </a:blipFill>
            </p:spPr>
            <p:txBody>
              <a:bodyPr/>
              <a:lstStyle/>
              <a:p>
                <a:r>
                  <a:rPr lang="zh-CN" altLang="en-US">
                    <a:noFill/>
                  </a:rPr>
                  <a:t> </a:t>
                </a:r>
              </a:p>
            </p:txBody>
          </p:sp>
        </mc:Fallback>
      </mc:AlternateContent>
      <p:pic>
        <p:nvPicPr>
          <p:cNvPr id="5" name="图片 4" descr="图表, 气泡图&#10;&#10;描述已自动生成">
            <a:extLst>
              <a:ext uri="{FF2B5EF4-FFF2-40B4-BE49-F238E27FC236}">
                <a16:creationId xmlns:a16="http://schemas.microsoft.com/office/drawing/2014/main" id="{BC31DDC6-C0D2-CF48-9969-0747EF3DC9D5}"/>
              </a:ext>
            </a:extLst>
          </p:cNvPr>
          <p:cNvPicPr>
            <a:picLocks noChangeAspect="1"/>
          </p:cNvPicPr>
          <p:nvPr/>
        </p:nvPicPr>
        <p:blipFill>
          <a:blip r:embed="rId5"/>
          <a:stretch>
            <a:fillRect/>
          </a:stretch>
        </p:blipFill>
        <p:spPr>
          <a:xfrm>
            <a:off x="4720782" y="1242057"/>
            <a:ext cx="7365926" cy="4935168"/>
          </a:xfrm>
          <a:prstGeom prst="rect">
            <a:avLst/>
          </a:prstGeom>
          <a:effectLst/>
        </p:spPr>
      </p:pic>
      <p:pic>
        <p:nvPicPr>
          <p:cNvPr id="4" name="音频 3">
            <a:hlinkClick r:id="" action="ppaction://media"/>
            <a:extLst>
              <a:ext uri="{FF2B5EF4-FFF2-40B4-BE49-F238E27FC236}">
                <a16:creationId xmlns:a16="http://schemas.microsoft.com/office/drawing/2014/main" id="{14238A95-D481-B046-A69B-C0B245A6C91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0548415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18590"/>
    </mc:Choice>
    <mc:Fallback xmlns="">
      <p:transition spd="slow" advTm="3185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90.1|15.9"/>
</p:tagLst>
</file>

<file path=ppt/tags/tag2.xml><?xml version="1.0" encoding="utf-8"?>
<p:tagLst xmlns:a="http://schemas.openxmlformats.org/drawingml/2006/main" xmlns:r="http://schemas.openxmlformats.org/officeDocument/2006/relationships" xmlns:p="http://schemas.openxmlformats.org/presentationml/2006/main">
  <p:tag name="TIMING" val="|295|9|21.6|27.5|20.7"/>
</p:tagLst>
</file>

<file path=ppt/tags/tag3.xml><?xml version="1.0" encoding="utf-8"?>
<p:tagLst xmlns:a="http://schemas.openxmlformats.org/drawingml/2006/main" xmlns:r="http://schemas.openxmlformats.org/officeDocument/2006/relationships" xmlns:p="http://schemas.openxmlformats.org/presentationml/2006/main">
  <p:tag name="TIMING" val="|236.7"/>
</p:tagLst>
</file>

<file path=ppt/tags/tag4.xml><?xml version="1.0" encoding="utf-8"?>
<p:tagLst xmlns:a="http://schemas.openxmlformats.org/drawingml/2006/main" xmlns:r="http://schemas.openxmlformats.org/officeDocument/2006/relationships" xmlns:p="http://schemas.openxmlformats.org/presentationml/2006/main">
  <p:tag name="TIMING" val="|146.1"/>
</p:tagLst>
</file>

<file path=ppt/tags/tag5.xml><?xml version="1.0" encoding="utf-8"?>
<p:tagLst xmlns:a="http://schemas.openxmlformats.org/drawingml/2006/main" xmlns:r="http://schemas.openxmlformats.org/officeDocument/2006/relationships" xmlns:p="http://schemas.openxmlformats.org/presentationml/2006/main">
  <p:tag name="TIMING" val="|143.9"/>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离子">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离子</Template>
  <TotalTime>3380</TotalTime>
  <Words>1396</Words>
  <Application>Microsoft Macintosh PowerPoint</Application>
  <PresentationFormat>宽屏</PresentationFormat>
  <Paragraphs>81</Paragraphs>
  <Slides>15</Slides>
  <Notes>2</Notes>
  <HiddenSlides>0</HiddenSlides>
  <MMClips>15</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15</vt:i4>
      </vt:variant>
    </vt:vector>
  </HeadingPairs>
  <TitlesOfParts>
    <vt:vector size="21" baseType="lpstr">
      <vt:lpstr>等线</vt:lpstr>
      <vt:lpstr>Arial</vt:lpstr>
      <vt:lpstr>Cambria Math</vt:lpstr>
      <vt:lpstr>Century Gothic</vt:lpstr>
      <vt:lpstr>Wingdings 3</vt:lpstr>
      <vt:lpstr>离子</vt:lpstr>
      <vt:lpstr>第三节—原子结构（下）</vt:lpstr>
      <vt:lpstr>四种量子数—quantum number</vt:lpstr>
      <vt:lpstr>泡利不相容原理—Pauli exclusion principle   </vt:lpstr>
      <vt:lpstr>电子亚层（electron subshell）</vt:lpstr>
      <vt:lpstr>电子排布式—electron configuration</vt:lpstr>
      <vt:lpstr>电子排布式—electron configuration</vt:lpstr>
      <vt:lpstr>元素周期表—periodic table</vt:lpstr>
      <vt:lpstr>元素周期律—periodicity —原子半径（atomic radii）</vt:lpstr>
      <vt:lpstr>元素周期律—periodicity —离子半径（ionic radii）</vt:lpstr>
      <vt:lpstr>元素周期律—periodicity —电离能（ionization energy）</vt:lpstr>
      <vt:lpstr>光电子能谱（PES）—photoelectron spectroscopy</vt:lpstr>
      <vt:lpstr>元素周期律—periodicity —电负性（electronegativity）</vt:lpstr>
      <vt:lpstr>元素周期律—periodicity —电子亲和能（electron affinity）</vt:lpstr>
      <vt:lpstr>Practice 1</vt:lpstr>
      <vt:lpstr>Practice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第三节—原子的世界（下）</dc:title>
  <dc:creator>Qi Gareth</dc:creator>
  <cp:lastModifiedBy>Qi Gareth</cp:lastModifiedBy>
  <cp:revision>35</cp:revision>
  <dcterms:created xsi:type="dcterms:W3CDTF">2021-07-13T10:17:03Z</dcterms:created>
  <dcterms:modified xsi:type="dcterms:W3CDTF">2021-08-22T07:27:25Z</dcterms:modified>
</cp:coreProperties>
</file>