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1.xml" ContentType="application/vnd.ms-office.inkAction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theme/themeOverride4.xml" ContentType="application/vnd.openxmlformats-officedocument.themeOverride+xml"/>
  <Override PartName="/ppt/ink/inkAction3.xml" ContentType="application/vnd.ms-office.inkAction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4.xml" ContentType="application/vnd.ms-office.inkAction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5.xml" ContentType="application/vnd.ms-office.inkAction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8"/>
  </p:notesMasterIdLst>
  <p:sldIdLst>
    <p:sldId id="256" r:id="rId3"/>
    <p:sldId id="269" r:id="rId4"/>
    <p:sldId id="271" r:id="rId5"/>
    <p:sldId id="270" r:id="rId6"/>
    <p:sldId id="279" r:id="rId7"/>
    <p:sldId id="257" r:id="rId8"/>
    <p:sldId id="258" r:id="rId9"/>
    <p:sldId id="283" r:id="rId10"/>
    <p:sldId id="280" r:id="rId11"/>
    <p:sldId id="281" r:id="rId12"/>
    <p:sldId id="282" r:id="rId13"/>
    <p:sldId id="275" r:id="rId14"/>
    <p:sldId id="267" r:id="rId15"/>
    <p:sldId id="276" r:id="rId16"/>
    <p:sldId id="277" r:id="rId1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28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FF"/>
    <a:srgbClr val="FFCCFF"/>
    <a:srgbClr val="0099FF"/>
    <a:srgbClr val="FFFFCC"/>
    <a:srgbClr val="FF0066"/>
    <a:srgbClr val="FF6600"/>
    <a:srgbClr val="339966"/>
    <a:srgbClr val="FFFF99"/>
    <a:srgbClr val="11A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24" autoAdjust="0"/>
  </p:normalViewPr>
  <p:slideViewPr>
    <p:cSldViewPr snapToGrid="0">
      <p:cViewPr varScale="1">
        <p:scale>
          <a:sx n="90" d="100"/>
          <a:sy n="90" d="100"/>
        </p:scale>
        <p:origin x="825" y="60"/>
      </p:cViewPr>
      <p:guideLst>
        <p:guide orient="horz" pos="2162"/>
        <p:guide pos="2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5:36:12.9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2012">
    <iact:property name="dataType"/>
    <iact:actionData xml:id="d0">
      <inkml:trace xmlns:inkml="http://www.w3.org/2003/InkML" xml:id="stk0" contextRef="#ctx0" brushRef="#br0">14423 9191 0,'0'-11'72,"11"11"-54,9 0-8,-9 0 45,125-10-38,-63 10-8,-42 0 2,21 0 5,-31 0-2,42 0 3,10-11-1,-42 11 1,53 0-5,-11 0 10,-42 0-6,-20 0 0,51 0 2,-30 0-7,-1 0 11,0 0-5,43 0-2,-12 0 3,-30 0-15,62 0 13,0 0 15,-42 0-21,10 0-3,-51 0 9,-1 0 6,11 0-15,42 0 14,-21 0-3,156 0-1,-114 0-6,-63 0 10,-11 0 12,0 0 22,-10 11 4</inkml:trace>
    </iact:actionData>
  </iact:action>
  <iact:action type="add" startTime="93456">
    <iact:property name="dataType"/>
    <iact:actionData xml:id="d1">
      <inkml:trace xmlns:inkml="http://www.w3.org/2003/InkML" xml:id="stk1" contextRef="#ctx0" brushRef="#br0">16042 9003 0,'21'0'35,"-11"0"-30,1 0 8,72 0 0,-62 0 0,115 21-1,42 10 5,-137-31 28,231 94-28,-189-84-1,-72 11 1,-32-10 176,0-1-179,-73 32 0,-63-11-5,63-10 4,-10-10-6,31-11 10,10 0-1,-31 0 2,-73 0-1,136 0-1,10 0 0,0 0 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5:40:23.8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8464">
    <iact:property name="dataType"/>
    <iact:actionData xml:id="d0">
      <inkml:trace xmlns:inkml="http://www.w3.org/2003/InkML" xml:id="stk0" contextRef="#ctx0" brushRef="#br0">7238 7029 0</inkml:trace>
    </iact:actionData>
  </iact:action>
  <iact:action type="add" startTime="408214">
    <iact:property name="dataType"/>
    <iact:actionData xml:id="d1">
      <inkml:trace xmlns:inkml="http://www.w3.org/2003/InkML" xml:id="stk1" contextRef="#ctx0" brushRef="#br0">19875 8595 0,'42'-10'163,"10"0"-156,-31-1 9,0 11-1,10-10-1,-20 10 1,9 0 35,22 0-23,-21 0-18,-11 0 5,1 0 0,10 0-1,0 0 3,31 0 2,-31 0-3,10 0 2,21 0-1,-41 0 3,31 0-3,10 0-5,-21 0 11,-20 0-5,41 0-1,0 0 1,-42 0-1,1 0 1,20 0 0,21 0-1,1 0 1,9 0 1,-30 0-17,-1 0 13,21 0 3,-31 0-4,21 0 7,10 0-2,-31 0-2,31 0 0,-31 0 1,42 0-7,10 0 14,-52 0-8,31 0 0,11 10 2,-11-10-2,-10 0 1,-1 0 1,22 0-7,31 0 10,-73 0-5,-11 0 36,22 0-43,-22 0 3,22 0 6,-22 0-9,21 0 6,1 0 4,9 0-2,12 0-1,-22 0 1,-21 0 1,53 0-1,52 0-2,-11 0 1,1 0 1,83 0 0,-105 0 0,-62 0 0,-10 0 0,20 0 0,-10 0-1,-11 0-4,1 0 26,20 0-22,-20 0 1,-1 0-9,11 0 0,21 0 10,-32 0-6,1 0 0,-1 0 133,1 0-131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5:47:15.5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62">
    <iact:property name="dataType"/>
    <iact:actionData xml:id="d0">
      <inkml:trace xmlns:inkml="http://www.w3.org/2003/InkML" xml:id="stk0" contextRef="#ctx0" brushRef="#br0">9180 14507 0,'0'-21'25,"0"10"-6,-10 1 0,-1 0-18,11-1 22,-10 11-22,10-10 3,-21-11 18,-21-31 11,-52-21 0,52 20 17,32 32-33,-11 21-1,21-20 1,-42-12 0,21 11 0,11 11-1,-21-32-9,20 32 18,-10-32-10,11 21 4,-11 0-3,11 21 1,-1-31 0,1-21-1,-1-11 3,-10 32-3,21-1 1,0 22-1,-10-22 2,10-9-3,0 20 2,0 10 15,0 1-15,0-21 0,0 20-15,10 1 30,11-1-15,-10 1-2,-11-1-9,10 11 11,1 0-6,-1-10 6,0 10 33,22 0-49,-11-21 16,0 21-2,10 0 1,-21 0 1,32 0 1,0 0-2,-21 0-6,-11 0 13,53 0-6,-21 0-6,-21 0 4,31 0 8,-31 0-6,10 0-11,-21 0 22,11 0-12,21 10 2,-21-10-2,31 0 1,42 0 0,-21 11-1,-41-11 0,9 0-3,43 21 8,73-21-3,-63 0-12,-32 0 20,32 0-9,-41 0-1,-33 0 0,22 0 1,10 10 0,-20-10 0,-11 11-1,31-1 1,31 1 0,-41-11-12,52 20 17,-83-9-21,72 10 21,-31 0-5,209 20 0,-83-30-16,-136-11 14,10 0 1,-10 21 2,-21-21-2,0 0 1,-11 0 1,-10 10-1,10-10 0,11 11 9,-10-1-21,-1-10 12,1 11 0,-1-1-1,11 32 1,10-11 1,-20-20-3,-1-1 1,1 21-3,-1-31 9,-10 21-14,11-10 7,-11-1 11,0 1-9,10-11-7,-10 10 14,0 11-8,0-11-11,0 1 23,0 20-11,0 11-1,-10-32 2,-1-10-2,-10 32 1,-21 9-1,22-30 1,9-1-5,-10 1 10,-10-1-6,0 1-11,31 10 23,-53-11-10,1 0-2,21 1 1,20-11-1,-72 10 1,10 22-1,41-32 1,1 10 0,-32 0 0,42-10-14,-41 0 20,51 0 1,-30 21-8,-12-21 2,32 0-2,-52 0 1,0 0-1,21 0 1,21 0 0,-32 0-1,11 0 0,-21 0-10,31 0 17,-73 0-1,52 0-5,1 0-11,30 0 20,-82 0-8,51 0-1,11-10-1,31 10 0,-63 0 2,42 0-2,11 0-8,0 0 17,-11 0-8,0 0-1,32 0 2,-11 0-2,-21 0 1,11 0 0,20 0-1,1 0 0,-32 0 1,21 0 0,11 0-6,-53 0 11,0 0-5,32 0 0,21 0-12</inkml:trace>
    </iact:actionData>
  </iact:action>
  <iact:action type="add" startTime="39612">
    <iact:property name="dataType"/>
    <iact:actionData xml:id="d1">
      <inkml:trace xmlns:inkml="http://www.w3.org/2003/InkML" xml:id="stk1" contextRef="#ctx0" brushRef="#br0">16815 11123 0,'-11'0'7,"22"0"-6,-42 0 10,20 0-4,1 0 42,-1 0-35,1 0 9,-1 0 14,-20 0-34,21 0 12,-22 10 3,22-10-1,-1 11-12,-20-1 21,-21 32-10,20 0 2,12-32-2,-1 1 0,10-1 2,1 1-2,-11 9 1,10 12-1,-30-1 0,20 21 2,10-31-10,1 0 17,-21 42-11,31-42-3,-11 20 14,1-30-8,10 20-1,0 11 1,0-32-5,0 53 10,0-11-6,0-20-10,0-22 21,0 32-10,0-21 0,10 0-10,1-11 19,-1 11-9,0 0 0,1-21-1,-11 10 1,31 1-1,-10-1 1,0-10-5,10 32 8,11-22-2,10 0-13,-31-10 17,73 32 2,-31-32-8,-21 10-12,10-10 25,0 0-12,-21 11-1,1-11 1,-11 0-5,62 0 10,-72 0-6,-1 0-11,0-11 14,22 1 9,-1 10-11,-20-11-1,20-20 0,-21 21 2,1 10-3,-11-11 2,21 1-1,0-11 1,-1-42-1,-9 32-6,10 10 14,-11-21-8,-10 32 1,0-11-8,0-31 17,0 20-9,0 1-11,0-42 21,0 0-10,0 31-1,0 31 1,-21-30 0,11-12-1,-1 12 1,11 30 0,-10-41-1,-11 21 1,-10-11 1,31 31-3,-32-9 2,-9-22 0,20 31 0,10 11-2,1-10 1,-42-11 2,-1-21-2,-20 21-7,32 1 15,-12 9-7,33 11 1,9 0-12,-10 0 22,11 0-12,-1 0 50,1 11 46,10-1-108,0 0 13,0 1-16</inkml:trace>
    </iact:actionData>
  </iact:action>
  <iact:action type="add" startTime="43367">
    <iact:property name="dataType"/>
    <iact:actionData xml:id="d2">
      <inkml:trace xmlns:inkml="http://www.w3.org/2003/InkML" xml:id="stk2" contextRef="#ctx0" brushRef="#br0">18131 11259 0,'10'0'47,"1"0"-27,-1 0 3,1 0 256,-1 0-264,11 0 195,-11 0-195,11 0 168,-10 0-181,-1 0 17,21 0 228,-20 0-239,-1 0 6,1-11-6,-1 11-7,11 0 20,10 0-5</inkml:trace>
    </iact:actionData>
  </iact:action>
  <iact:action type="add" startTime="45737">
    <iact:property name="dataType"/>
    <iact:actionData xml:id="d3">
      <inkml:trace xmlns:inkml="http://www.w3.org/2003/InkML" xml:id="stk3" contextRef="#ctx0" brushRef="#br0">18141 11300 0,'0'21'66,"0"0"-41,0 0 8,-10 52-31,-1 42 47,1-84-33,10 22 2,-11-32-3,11-1 2,0 22-1,-20-31 0,9 41 1,1-21 0,10-10-7,-11 0 13,1 21-7,10-11-7,0-20 4,0 9 15,-11 12-11,11 10 1,0-32-10,-21 0 8</inkml:trace>
    </iact:actionData>
  </iact:action>
  <iact:action type="add" startTime="46878">
    <iact:property name="dataType"/>
    <iact:actionData xml:id="d4">
      <inkml:trace xmlns:inkml="http://www.w3.org/2003/InkML" xml:id="stk4" contextRef="#ctx0" brushRef="#br0">18131 11781 0,'10'0'66,"1"0"-56,10 0 4,-11 0-11,0-11 10,11 11 37,-10 0-27,-1 0-15,1 0 11,10 0-13,-11 0 20,-10-20-8,10 20-2,1 0 3,-1 0 12</inkml:trace>
    </iact:actionData>
  </iact:action>
  <iact:action type="add" startTime="47876">
    <iact:property name="dataType"/>
    <iact:actionData xml:id="d5">
      <inkml:trace xmlns:inkml="http://www.w3.org/2003/InkML" xml:id="stk5" contextRef="#ctx0" brushRef="#br0">18381 11927 0,'0'11'83,"0"-1"-78,0 0-1,-10 1 26,0-1 268,-1 11-295,11-10 3,-10 10 10,-1-11 2</inkml:trace>
    </iact:actionData>
  </iact:action>
  <iact:action type="add" startTime="49128">
    <iact:property name="dataType"/>
    <iact:actionData xml:id="d6">
      <inkml:trace xmlns:inkml="http://www.w3.org/2003/InkML" xml:id="stk6" contextRef="#ctx0" brushRef="#br0">18423 11864 0,'0'11'92,"0"-1"-89,0 22 2,0-11 13,0-1 29,0 64-30,0-53-12,0-10 25,11-21 252,-11-10-281,10-1 15,21-30-11,-20 30 8,-1-31-4,1 42-2,10-21 6,-11-10-10,1 31 4,9-31 22</inkml:trace>
    </iact:actionData>
  </iact:action>
  <iact:action type="add" startTime="57770">
    <iact:property name="dataType"/>
    <iact:actionData xml:id="d7">
      <inkml:trace xmlns:inkml="http://www.w3.org/2003/InkML" xml:id="stk7" contextRef="#ctx0" brushRef="#br0">19854 13891 0,'-21'0'76,"11"-11"-63,-1 11-4,-10 0-7,-41-42 22,-147-72 10,-31 20-3,83 31 18,126 52-32,-11-41 0,21 42-11,0-11 20,0 10-9,11-20 0,-1 10 0,11 11-5,-21-11 10,11-21-5,10 21-12,0 11 18,-10-22-2,10 1-4,0 10-8,0-21 15,31-31-7,-10 11 0,-11 62 0,11-32-1,21 1-2,10-11 5,-10 11-11,-11 20 18,1 1-10,9 10-10,12-10 15,-12 10-20,22-21 21,21 10-5,-64 11-12,1 0 23,11 0-11,20 0-1,-21 0 2,42 0-9,-62 0 14,41 0-5,-42 0-15,11 11 22,32 20-3,-22-21-6,-10 1-9,-11-11 19,22 52-8,9-31-2,-30-11 1,-1 1-1,1-1 1,-1 32 0,-10-11-10,21 11 18,-11 0-8,1-11-13,-11 11 18,0-31 2,0 20-7,0 0-9,0-20 17,0-1-24,0 1 16,0 20-1,0-10 1,-11-11-6,-30 22 11,9 20-5,-9-31-8,30 10 6,-20-10 10,20-21-7,1 10-13,-1-10 23,-20 32-12,-52-11 1,62-21 0,-32 20-5,12-9 9,-1-11-4,31 0 2,1 0-3,0 0 2,-1 0-3,-10 0 15,11 0-11,-1 0-18,1 0 31,-1 0-22,-30 0-1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5:48:20.4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690">
    <iact:property name="dataType"/>
    <iact:actionData xml:id="d0">
      <inkml:trace xmlns:inkml="http://www.w3.org/2003/InkML" xml:id="stk0" contextRef="#ctx0" brushRef="#br0">24073 10747 0,'0'-10'91,"0"-1"-79,-20-31-8,20 11 13,-21 0 31,-21-53-30,31 74-2,-9-1 1,-1 11 1,-11-10-3,11 10 2,-20 0-1,20 0 1,10 0 0,1 0 0,-1 0 0,-30 0-12,30 0 16,-10 0 2,-20 21-6,20-11-1,10 11 2,1-21-17,-22 21 15,1 0-1,10 10 2,0-31 0,-10 21 0,0 10 0,10 11-11,10-42 21,-10 42-10,-20 0 0,9 20-1,32-51 0,-21 72 1,1 1 0,9-53-11,11-20 21,-10 41-9,10 0-2,-11-31 1,11-11-1,0 22 1,0-1-1,0-10 1,0-11 0,0 53 0,0-32-1,0-20-14,0-1 13,11 1 1,-1 10 1,-10-1 0,31-9-11,-10-1 23,-10 11-12,-1-21-3,11 21 5,10 0-2,-20-21-1,-1 0 16,1 0-15,-1 0-1,1 0-10,10 0 9,-11 0 15,0 0-29,1 0 14,10 0 1,10 0 1,0 0 0,-20 0-1,-1 0-13,32 0 0,0 0 27,-11 0-13,11 10-2,10-10 1,-10 11 1,21-11 0,-22 0 0,-30 0-8,-1 0 15,11 0-8,11 0-10,-12 0 21,22-11-10,0-30 0,0 30 0,-32 1-6,53-32 11,-11-10-4,-21 41-13,-20-10 22,20-31-10,1 0 0,-22 31-1,0-10 1,11-32 1,-10 11-2,-11 10 0,0-10 0,0-11 2,0 11-1,0 31-1,0 0 1,-11-10-1,11 10 1,-21 0 0,11 11-1,0-22 1,-1 22 0,1 0-1,-1-1 0,1 11 20,-11 0-4,0 0-16,-31-21-13,-32 21 11,-20-10 4,-22-11 0,106 10-2,9 11-12,-20 0 23,-53 0-10,42 0 0,1 0-1,30 0 1,-41 0-5,42 0 9</inkml:trace>
    </iact:actionData>
  </iact:action>
  <iact:action type="add" startTime="68573">
    <iact:property name="dataType"/>
    <iact:actionData xml:id="d1">
      <inkml:trace xmlns:inkml="http://www.w3.org/2003/InkML" xml:id="stk1" contextRef="#ctx0" brushRef="#br0">21536 14841 0,'10'0'98,"11"0"-94,-11 0 5,1 0 20,83 0-12,-52 0-7,229 0 12,147 21-5,-272-21-6,11 0-2,-105 0 5,-42 0 2,1 0-10,20 0 38,-10 0-27,115 31 0,-42-31-11,31 21 21,-73-10-26,115 9 15,11-20 1,-84 21-12,-52-21 22,31 0-10,-63 0 0,1 0-1</inkml:trace>
    </iact:actionData>
  </iact:action>
  <iact:action type="add" startTime="70314">
    <iact:property name="dataType"/>
    <iact:actionData xml:id="d2">
      <inkml:trace xmlns:inkml="http://www.w3.org/2003/InkML" xml:id="stk2" contextRef="#ctx0" brushRef="#br0">23530 14726 0,'11'0'107,"-1"11"-102,-10 9 0,21-9 6,-10-11 17,20 31-25,11 11 29,10 0 2,21 10 15,11 21-33,-22-52 3,-41 0-4,21-11 2,-32 1 0,11-11 14,-10 0-14,51 0-1,-41 0-13,21 0 11,21 0 5,-42 0-3,-42 0 179,10 0-189,-83 0 11,52 0-1,-135 0 1,72 0-1,53 0-1,21 0 2,20 0 1,1 10 153,-21 22-167,20-32 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5:50:21.7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202">
    <iact:property name="dataType"/>
    <iact:actionData xml:id="d0">
      <inkml:trace xmlns:inkml="http://www.w3.org/2003/InkML" xml:id="stk0" contextRef="#ctx0" brushRef="#br0">23802 9765 0,'10'0'92,"1"0"-23,-1 0-67,11 11 1,-10-11 14,-1 21-16,42-1 23,-41-9 8,41 31 1,-10-11 16,62 94-33,-104-104 3,11-10-3,-1 10 0,-10-11 1,10-10 2,-10 42-3,11-11 1,10 0 0,-21-10-2,0 11 3,10 41-2,-10 10 2,0-72-2,0 72 1,0-62-1,0-10-1,0 20 2,0-21-1,0 22 1,0 20 0,0-21-8,0-10 16,0 11-9,0 51 1,0-20-9,-21-1 17,11 64-9,-11-74 1,21-42-6,0 32 11,0-11-4,-10-10-2,10 0 1,-11 11 0,11 20 0,-10-31-1,10-11 0,-11 21 2,11 1-2,-10-11 0,10-11 1,0 1-1,0-22 48,0 1-58</inkml:trace>
    </iact:actionData>
  </iact:action>
  <iact:action type="add" startTime="13528">
    <iact:property name="dataType"/>
    <iact:actionData xml:id="d1">
      <inkml:trace xmlns:inkml="http://www.w3.org/2003/InkML" xml:id="stk1" contextRef="#ctx0" brushRef="#br0">24063 11165 0,'0'21'151,"0"-11"-147,0 0 1,0 11 10,0-10-14,0 31 3,0-32 14,0 0-16,0 1 1,0-1 13,0 1 12,0-1-7,0 11-20,0 21 38,0 41 11,0-72-36,10-22 128,1 1-140,10-21 21,-21 20-22,10 1 15,11-22 1,-10 12-1,72-74 1,-31 20 1,-41 54-13,-1 20 22,-10-11-10,11 1 0,-1-22-1,1 22 1,-1-11-1,11 11 2,-21-1-12,10-20 22,1 20-11,-11 1-2</inkml:trace>
    </iact:actionData>
  </iact:action>
  <iact:action type="add" startTime="26310">
    <iact:property name="dataType"/>
    <iact:actionData xml:id="d2">
      <inkml:trace xmlns:inkml="http://www.w3.org/2003/InkML" xml:id="stk2" contextRef="#ctx0" brushRef="#br0">18716 8658 0,'10'0'111,"32"0"-95,-32 0-12,11 0 1,52-31 17,-41 31 10,239 0 19,-239 0-35,197-11 0,-93 11 1,-125 0-1,30 0-8,-30 0 16,10 0-7,10 0 1,0 0-2,-20 0 17,-1 0-13,1 0-13,20 0 10,53 0 6,-32-21-16,-42 21 7</inkml:trace>
    </iact:actionData>
  </iact:action>
  <iact:action type="add" startTime="28125">
    <iact:property name="dataType"/>
    <iact:actionData xml:id="d3">
      <inkml:trace xmlns:inkml="http://www.w3.org/2003/InkML" xml:id="stk3" contextRef="#ctx0" brushRef="#br0">19885 8491 0,'11'0'182,"-1"0"-178,1 0 12,-1 0-12,1 21 15,-1-21-17,-10 10 4,11-10 6,-11 11-4,20-11 12,-9 10-18,-1-10 8,1 11 41,-1-1 109,-10 1 16,0 20-164,-10-31 2,10 10-8,-11-10 16,-10 11-5,21 10-11,-10 0 16,-21-1 1,-11 1-6,11 11-7,10-32 8,-11 31 3,1-21-3,21 1-14,-1-11 60</inkml:trace>
    </iact:actionData>
  </iact:action>
  <iact:action type="add" startTime="30330">
    <iact:property name="dataType"/>
    <iact:actionData xml:id="d4">
      <inkml:trace xmlns:inkml="http://www.w3.org/2003/InkML" xml:id="stk4" contextRef="#ctx0" brushRef="#br0">19113 7770 0,'0'21'158,"0"0"-154,20-10 1,-20-1 7,0 21-7,0 1 19,11 20 9,-1-10 1,1 31 15,-1-63-32,-10 1 0,0 10-3,0-11 3,0 21 0,0-20-11,11-1 21,-11 22-10,10-12 0,11 1-11,-21-10 22,0-1-22,0 11 77,10-21-26,1 0 9,-1 0-44,1 0-5,10-10-1,0-1 1,-21 1-13,20-1 17,-9 1 3,10-11-8,-11 11-10,-10-11 11,21 10 10,-10-20-10,-1 31-1,-10-11 1,0-20-14,0 21 29,0-1-12,0 1 9,0-1-27,0 1 13,0-1 3,0-9-1,0-1-1,0 10-1,0-10 2,0-10-1,0 10 1,0 11 0,0-11-11,0 10 35,0-9-19,0 9 1,0 42 274,0-20-293,0-1 9,0 1-1,0 10 5,-1462-11 0,2924 11-2,-1462-11 2,0 22-13,0-22 27,0 1 24,10 30-32,-10-30-9,0-1-8,0 1-1</inkml:trace>
    </iact:actionData>
  </iact:action>
  <iact:action type="add" startTime="58459">
    <iact:property name="dataType"/>
    <iact:actionData xml:id="d5">
      <inkml:trace xmlns:inkml="http://www.w3.org/2003/InkML" xml:id="stk5" contextRef="#ctx0" brushRef="#br0">6454 5995 0,'21'0'229,"-10"0"-188,-1 0-32,1 0 4,-1 0-9,42 0 21,-41 0 7,41 0 2,11 0 15,-1-11-33,-51 11-1,20 0-3,-21 0 12,22 0-8,-22 0-12,1 0 19,30 0 0,1 0-6,-10 0-12,-22 0 23,53 0-11,-32 0 0,0 0-2,-10 0 3,-10 0-1,104 0 0,-84 0-1,-21 0-3,11 0 7,21 0-3,-21 0-11,-11 0 13,11 0 5,10 0-7,-20 0 1,-1 0-3,11 0 2,11 0 0,-12 0-7,-9 0 14,52 0-8,-11 0 1,-42 0 0,53 0-1,-21 0 0,-21 0-10,-11 0 22,53 0-11,-42 0 0,-11 0-11,11 0 21,-11 0-10,22 0 0,-11 0-2,10 0 5,-10 0-3,-11 0-2,11 0 1,0 0 1,42 0-1,10 0 1,-11 0-8,-20 0 15,73 11-8,-104 10 2,124-21-9,-103 0-8,-11 0 22,31 0-6,-42 0-1,32 10-5,-21-10 12</inkml:trace>
    </iact:actionData>
  </iact:action>
  <iact:action type="add" startTime="63913">
    <iact:property name="dataType"/>
    <iact:actionData xml:id="d6">
      <inkml:trace xmlns:inkml="http://www.w3.org/2003/InkML" xml:id="stk6" contextRef="#ctx0" brushRef="#br0">12334 6152 0,'32'0'218,"-22"0"-215,11 0 3,0 0 8,-11 0-11,1 0 2,-1 0 15,1 0-4,-1 0-13,21 0 2,-10 0 11,136 0 33,-126 0-33,-10 0-8,11-11 17,30 11-9,-41 0-9,94 0 13,-42 0 4,42 0-7,-42 0-1,-31 0-8,-11 0 18,220 0-10,-126 0-11,-20 0 24,51 0-13,-93 0 1,-32 0-1,-20 0-4,41 0 10,-10 0-6,-1 0-9,1 0 20,115 0-10,62 0-1,-167 0 1,11 0-1,-11 0 1,11 0 0,-21 0-1,0 0 1,52 0 0,-32 0-11,-20 0 13,-32 0 6,84 0-8,-20 0-11,-12 0 14,-30 0-19,41 0 22,21 0-6,-53 0-14,-30 0 20,83-10 0,21 10-6,-63 0-12,-10 0 23,20-11-11,-9 11-1,-1 0-11,11 0 13,10 0 9,104 0-9,-145 0-12,-1 0 21,73 0-11,53 0 1,-84 0-9,-31-10 17,73 10-8,-42 0 0,-21 0 0,-42 0-1,53 0 1,-21 0-13,-11-21 18,1 21-21,-22 0 22,32 0-6,0-11-11,-32 11 14,94-10 3,-72 10-6,30-10-8,-30 10 10,62-21 3,104 10-4,1 11-12,-137 0 15,179 0 2,-53 0-7,-53 0-10,-114 0 21,94 0-11,-10-21 2,-53 21-9,-42 0 15,74 0-7,-11-10-1,-63 10-5,74 0 11,-42 0-14,-32 0 22,1 0-18,-1 0-2,21 0 14,1 0-19,-22 0 14,21 0 7,-10 0-20,-10 0 32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noProof="0"/>
              <a:t>单击此处编辑母版文本样式</a:t>
            </a:r>
          </a:p>
          <a:p>
            <a:pPr lvl="1"/>
            <a:r>
              <a:rPr lang="zh-CN" noProof="0"/>
              <a:t>第二级</a:t>
            </a:r>
          </a:p>
          <a:p>
            <a:pPr lvl="2"/>
            <a:r>
              <a:rPr lang="zh-CN" noProof="0"/>
              <a:t>第三级</a:t>
            </a:r>
          </a:p>
          <a:p>
            <a:pPr lvl="3"/>
            <a:r>
              <a:rPr lang="zh-CN" noProof="0"/>
              <a:t>第四级</a:t>
            </a:r>
          </a:p>
          <a:p>
            <a:pPr lvl="4"/>
            <a:r>
              <a:rPr lang="zh-CN" noProof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15F1C39-B55B-45F9-9D94-9A3CEF4A4C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415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>
              <a:latin typeface="Arial" charset="0"/>
            </a:endParaRPr>
          </a:p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F1C39-B55B-45F9-9D94-9A3CEF4A4C9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>
              <a:latin typeface="Arial" charset="0"/>
            </a:endParaRPr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Arial" charset="0"/>
              <a:buNone/>
            </a:pPr>
            <a:fld id="{143AABF4-4C88-46F7-86FE-096569BCFD7E}" type="slidenum">
              <a:rPr lang="zh-CN" altLang="en-US" smtClean="0">
                <a:latin typeface="Arial" charset="0"/>
              </a:rPr>
              <a:pPr>
                <a:buFont typeface="Arial" charset="0"/>
                <a:buNone/>
              </a:pPr>
              <a:t>12</a:t>
            </a:fld>
            <a:endParaRPr lang="zh-CN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F1C39-B55B-45F9-9D94-9A3CEF4A4C9D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F1C39-B55B-45F9-9D94-9A3CEF4A4C9D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F1C39-B55B-45F9-9D94-9A3CEF4A4C9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>
              <a:latin typeface="Arial" charset="0"/>
            </a:endParaRPr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Arial" charset="0"/>
              <a:buNone/>
            </a:pPr>
            <a:fld id="{13EB3364-CA69-4B2E-B390-3EF3FE8C7C81}" type="slidenum">
              <a:rPr lang="zh-CN" altLang="en-US" smtClean="0">
                <a:latin typeface="Arial" charset="0"/>
              </a:rPr>
              <a:pPr>
                <a:buFont typeface="Arial" charset="0"/>
                <a:buNone/>
              </a:pPr>
              <a:t>2</a:t>
            </a:fld>
            <a:endParaRPr lang="zh-CN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>
              <a:latin typeface="Arial" charset="0"/>
            </a:endParaRPr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Arial" charset="0"/>
              <a:buNone/>
            </a:pPr>
            <a:fld id="{13EB3364-CA69-4B2E-B390-3EF3FE8C7C81}" type="slidenum">
              <a:rPr lang="zh-CN" altLang="en-US" smtClean="0">
                <a:latin typeface="Arial" charset="0"/>
              </a:rPr>
              <a:pPr>
                <a:buFont typeface="Arial" charset="0"/>
                <a:buNone/>
              </a:pPr>
              <a:t>3</a:t>
            </a:fld>
            <a:endParaRPr lang="zh-CN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F1C39-B55B-45F9-9D94-9A3CEF4A4C9D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dirty="0"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F1C39-B55B-45F9-9D94-9A3CEF4A4C9D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F1C39-B55B-45F9-9D94-9A3CEF4A4C9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4A54A-06CF-408E-8500-B1BCC8DBD8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D51F2-AC35-4B4A-B77D-0AD0E28F6F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F200A-9F5E-42CA-82E8-664CC71959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A8425-A66C-4A4A-BC3B-656E4B09A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66CF1-574D-4771-800B-C0C35FE4E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A589A-2363-4474-9C89-0F80AD27C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4E350-627E-4C8D-A907-51C8464FE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5F2D-EE4E-4C2F-98FE-9078E3041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17DA-169C-4861-8D32-DBABDD5FD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1852E-C85F-47F4-91D9-D87E9FE2B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B38F2-9634-4839-A2C4-F5B5EFD39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FA4CB-23DF-4CEB-8A55-337233408C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A75D3-F3C9-42FA-A613-3874BFEF8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43FE1-7BE7-4A97-9E5F-C4FE98EA6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E9A3-AEE2-431D-9C3F-0161F8E07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20BDE-1135-4E23-BC7B-39244A8DCB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4E707-8430-4860-9DC5-22B39E54B2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024F9-753D-4C04-A4AD-AB6C417041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FFAC4-A555-4098-8D4D-3AE55CF8CE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9B095-EC7E-49A5-9787-23ECDB6BF3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D99D-0446-42D9-A3E7-75A35D3072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4F89-C478-40AD-87F6-E357F72E36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8150B2DA-A88C-4E40-A963-5D42BE633B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4FDD1D21-6EDE-4E3A-99F4-49EF8FB20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0.m4a"/><Relationship Id="rId7" Type="http://schemas.microsoft.com/office/2011/relationships/inkAction" Target="../ink/inkAction5.xml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6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hyperlink" Target="What%20is%20Friction-%20-%20Magic%20Marks.mp4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10" Type="http://schemas.microsoft.com/office/2011/relationships/inkAction" Target="../ink/inkAction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3.png"/><Relationship Id="rId3" Type="http://schemas.microsoft.com/office/2007/relationships/media" Target="../media/media7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7.xml"/><Relationship Id="rId11" Type="http://schemas.microsoft.com/office/2011/relationships/inkAction" Target="../ink/inkAction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wmf"/><Relationship Id="rId4" Type="http://schemas.openxmlformats.org/officeDocument/2006/relationships/audio" Target="../media/media7.m4a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microsoft.com/office/2011/relationships/inkAction" Target="../ink/inkAction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9.m4a"/><Relationship Id="rId7" Type="http://schemas.microsoft.com/office/2011/relationships/inkAction" Target="../ink/inkAction4.xml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0"/>
            <a:ext cx="9180512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1628" y="3942184"/>
            <a:ext cx="8352928" cy="99898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§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相互作用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64306" y="5229200"/>
            <a:ext cx="8350250" cy="864096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3.2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 摩擦力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(</a:t>
            </a:r>
            <a:r>
              <a:rPr kumimoji="0" lang="en-US" altLang="zh-CN" sz="4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Friction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)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8F43D29B-B28E-4A7F-86E9-16B35CD83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99"/>
    </mc:Choice>
    <mc:Fallback>
      <p:transition spd="slow" advTm="21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8818" y="785221"/>
            <a:ext cx="8496944" cy="4154984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水平的皮带传输装置如图所示，皮带的速度保持不变，物体被轻轻放在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端皮带上，开始时物体在皮带上滑动，当它到达位置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后滑动停止，之后随皮带一起匀速运动，直至传送到目的地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端。在传送过程中，物体受摩擦力情况是（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段受水平向左的滑动摩擦力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段受水平向右的滑动摩擦力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段不受静摩擦力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段受水平向右的静摩擦力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541131" y="2189002"/>
            <a:ext cx="719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BC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129285" y="3176379"/>
            <a:ext cx="25527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/>
        </p:nvSpPr>
        <p:spPr bwMode="auto">
          <a:xfrm>
            <a:off x="6491237" y="3195376"/>
            <a:ext cx="241160" cy="39188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7708725" y="3187008"/>
            <a:ext cx="241160" cy="39188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8142469" y="3178640"/>
            <a:ext cx="241160" cy="39188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7040732" y="2968421"/>
            <a:ext cx="650875" cy="547688"/>
            <a:chOff x="192" y="-73"/>
            <a:chExt cx="410" cy="345"/>
          </a:xfrm>
        </p:grpSpPr>
        <p:sp>
          <p:nvSpPr>
            <p:cNvPr id="9" name="Line 60"/>
            <p:cNvSpPr>
              <a:spLocks noChangeShapeType="1"/>
            </p:cNvSpPr>
            <p:nvPr/>
          </p:nvSpPr>
          <p:spPr bwMode="auto">
            <a:xfrm rot="10800000" flipH="1">
              <a:off x="192" y="272"/>
              <a:ext cx="408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0" name="Text Box 61"/>
            <p:cNvSpPr txBox="1">
              <a:spLocks noChangeArrowheads="1"/>
            </p:cNvSpPr>
            <p:nvPr/>
          </p:nvSpPr>
          <p:spPr bwMode="auto">
            <a:xfrm>
              <a:off x="356" y="-73"/>
              <a:ext cx="2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400" b="1" i="1" baseline="-25000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</a:t>
              </a:r>
              <a:endParaRPr lang="zh-CN" altLang="en-US" sz="24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6E03EA2C-E38A-49CC-ADAC-AE27030ECDC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23440" y="2154240"/>
              <a:ext cx="6456240" cy="198576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6E03EA2C-E38A-49CC-ADAC-AE27030ECD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14080" y="2144880"/>
                <a:ext cx="6474960" cy="2004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674A0A2-5607-49B7-9B7E-EDFDFE6360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378"/>
    </mc:Choice>
    <mc:Fallback>
      <p:transition spd="slow" advTm="21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 autoUpdateAnimBg="0"/>
      <p:bldP spid="30" grpId="0"/>
      <p:bldP spid="5" grpId="0" animBg="1"/>
      <p:bldP spid="5" grpId="1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8818" y="785221"/>
            <a:ext cx="8496944" cy="4154984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如图所示的皮带传输装置，皮带的速度保持不变，物体被轻轻放在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端皮带上，开始时物体在皮带上滑动，当它到达位置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后滑动停止，之后随皮带一起匀速运动，直至传送到目的地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端。在传送过程中，物体受摩擦力情况是（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段受沿斜面向下的滑动摩擦力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段受沿斜面向上的滑动摩擦力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段不受摩擦力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段受沿斜面向上的静摩擦力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231229" y="2189002"/>
            <a:ext cx="719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BD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 rot="20148363">
            <a:off x="5779266" y="3097667"/>
            <a:ext cx="25527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/>
        </p:nvSpPr>
        <p:spPr bwMode="auto">
          <a:xfrm>
            <a:off x="6089303" y="3476729"/>
            <a:ext cx="241160" cy="39188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7156066" y="2965944"/>
            <a:ext cx="241160" cy="39188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7569713" y="2796802"/>
            <a:ext cx="241160" cy="39188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8" name="Group 59"/>
          <p:cNvGrpSpPr>
            <a:grpSpLocks/>
          </p:cNvGrpSpPr>
          <p:nvPr/>
        </p:nvGrpSpPr>
        <p:grpSpPr bwMode="auto">
          <a:xfrm rot="6333063">
            <a:off x="6645717" y="2879087"/>
            <a:ext cx="606426" cy="647701"/>
            <a:chOff x="20" y="66"/>
            <a:chExt cx="382" cy="408"/>
          </a:xfrm>
        </p:grpSpPr>
        <p:sp>
          <p:nvSpPr>
            <p:cNvPr id="9" name="Line 60"/>
            <p:cNvSpPr>
              <a:spLocks noChangeShapeType="1"/>
            </p:cNvSpPr>
            <p:nvPr/>
          </p:nvSpPr>
          <p:spPr bwMode="auto">
            <a:xfrm rot="2908682" flipH="1">
              <a:off x="198" y="270"/>
              <a:ext cx="408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0" name="Text Box 61"/>
            <p:cNvSpPr txBox="1">
              <a:spLocks noChangeArrowheads="1"/>
            </p:cNvSpPr>
            <p:nvPr/>
          </p:nvSpPr>
          <p:spPr bwMode="auto">
            <a:xfrm rot="13946264">
              <a:off x="43" y="168"/>
              <a:ext cx="2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400" b="1" i="1" baseline="-25000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</a:t>
              </a:r>
              <a:endParaRPr lang="zh-CN" altLang="en-US" sz="24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1" name="Group 59"/>
          <p:cNvGrpSpPr>
            <a:grpSpLocks/>
          </p:cNvGrpSpPr>
          <p:nvPr/>
        </p:nvGrpSpPr>
        <p:grpSpPr bwMode="auto">
          <a:xfrm rot="6333063">
            <a:off x="7478355" y="2424415"/>
            <a:ext cx="698504" cy="647701"/>
            <a:chOff x="-32" y="64"/>
            <a:chExt cx="440" cy="408"/>
          </a:xfrm>
        </p:grpSpPr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2908682" flipH="1">
              <a:off x="204" y="268"/>
              <a:ext cx="408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3" name="Text Box 61"/>
            <p:cNvSpPr txBox="1">
              <a:spLocks noChangeArrowheads="1"/>
            </p:cNvSpPr>
            <p:nvPr/>
          </p:nvSpPr>
          <p:spPr bwMode="auto">
            <a:xfrm rot="13946264">
              <a:off x="-2" y="51"/>
              <a:ext cx="23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400" b="1" i="1" baseline="-25000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</a:t>
              </a:r>
              <a:endParaRPr lang="zh-CN" altLang="en-US" sz="24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FF2B116-033E-496C-B5F5-6D5BC6B8EB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98"/>
    </mc:Choice>
    <mc:Fallback>
      <p:transition spd="slow" advTm="8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 autoUpdateAnimBg="0"/>
      <p:bldP spid="30" grpId="0"/>
      <p:bldP spid="5" grpId="0" animBg="1"/>
      <p:bldP spid="5" grpId="1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805100" y="3772224"/>
            <a:ext cx="16868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粗糙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798797" y="4320049"/>
            <a:ext cx="4858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接触且挤压 （即，有弹力）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84531" y="4893108"/>
            <a:ext cx="65093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③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有相对运动（趋势）</a:t>
            </a: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600129" y="598574"/>
            <a:ext cx="3600081" cy="584775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摩擦力产生条件</a:t>
            </a:r>
          </a:p>
        </p:txBody>
      </p:sp>
      <p:pic>
        <p:nvPicPr>
          <p:cNvPr id="37" name="Picture 13" descr="33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968728" y="1536150"/>
            <a:ext cx="2571581" cy="187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未知"/>
          <p:cNvSpPr>
            <a:spLocks/>
          </p:cNvSpPr>
          <p:nvPr/>
        </p:nvSpPr>
        <p:spPr bwMode="auto">
          <a:xfrm>
            <a:off x="4160016" y="2235991"/>
            <a:ext cx="4464000" cy="432000"/>
          </a:xfrm>
          <a:custGeom>
            <a:avLst/>
            <a:gdLst>
              <a:gd name="T0" fmla="*/ 635 w 4309"/>
              <a:gd name="T1" fmla="*/ 0 h 817"/>
              <a:gd name="T2" fmla="*/ 4309 w 4309"/>
              <a:gd name="T3" fmla="*/ 0 h 817"/>
              <a:gd name="T4" fmla="*/ 3674 w 4309"/>
              <a:gd name="T5" fmla="*/ 817 h 817"/>
              <a:gd name="T6" fmla="*/ 0 w 4309"/>
              <a:gd name="T7" fmla="*/ 817 h 817"/>
              <a:gd name="T8" fmla="*/ 635 w 4309"/>
              <a:gd name="T9" fmla="*/ 0 h 8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09"/>
              <a:gd name="T16" fmla="*/ 0 h 817"/>
              <a:gd name="T17" fmla="*/ 4309 w 4309"/>
              <a:gd name="T18" fmla="*/ 817 h 8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09" h="817">
                <a:moveTo>
                  <a:pt x="635" y="0"/>
                </a:moveTo>
                <a:lnTo>
                  <a:pt x="4309" y="0"/>
                </a:lnTo>
                <a:lnTo>
                  <a:pt x="3674" y="817"/>
                </a:lnTo>
                <a:lnTo>
                  <a:pt x="0" y="817"/>
                </a:lnTo>
                <a:lnTo>
                  <a:pt x="635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4644080" y="2176462"/>
            <a:ext cx="540000" cy="3600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278812" y="30112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09F76F5-5EBE-4926-A54C-BFDB388B8E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83"/>
    </mc:Choice>
    <mc:Fallback>
      <p:transition spd="slow" advTm="3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2954E-7 L 0.31996 -0.00139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0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92" grpId="0" bldLvl="0" autoUpdateAnimBg="0"/>
      <p:bldP spid="16393" grpId="0"/>
      <p:bldP spid="16394" grpId="0" bldLvl="0" autoUpdateAnimBg="0"/>
      <p:bldP spid="23" grpId="0" animBg="1"/>
      <p:bldP spid="17" grpId="0" animBg="1"/>
      <p:bldP spid="18" grpId="0" animBg="1"/>
      <p:bldP spid="18" grpId="1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Rot="1" noChangeArrowheads="1"/>
          </p:cNvSpPr>
          <p:nvPr/>
        </p:nvSpPr>
        <p:spPr bwMode="auto">
          <a:xfrm>
            <a:off x="812562" y="36920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§3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相互作用　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0" y="104415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3.2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摩擦力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楷体" pitchFamily="49" charset="-122"/>
                <a:cs typeface="Times New Roman" pitchFamily="18" charset="0"/>
                <a:sym typeface="Arial" pitchFamily="34" charset="0"/>
              </a:rPr>
              <a:t>（</a:t>
            </a:r>
            <a:r>
              <a:rPr kumimoji="1" lang="en-US" altLang="zh-CN" sz="2800" b="1" i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楷体" pitchFamily="49" charset="-122"/>
                <a:cs typeface="Times New Roman" pitchFamily="18" charset="0"/>
                <a:sym typeface="Arial" pitchFamily="34" charset="0"/>
              </a:rPr>
              <a:t>Friction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楷体" pitchFamily="49" charset="-122"/>
                <a:cs typeface="Times New Roman" pitchFamily="18" charset="0"/>
                <a:sym typeface="Arial" pitchFamily="34" charset="0"/>
              </a:rPr>
              <a:t>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98242" y="1622582"/>
            <a:ext cx="2444504" cy="461665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cap="flat" cmpd="sng" algn="ctr">
            <a:solidFill>
              <a:schemeClr val="accent5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摩擦力 (friction)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5857" y="2175843"/>
            <a:ext cx="8173888" cy="10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1)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定义：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两物体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，当发生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1079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1079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趋势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）时，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接触面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1079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上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产生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阻碍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1079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1079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趋势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）的力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2076" y="3231970"/>
            <a:ext cx="1740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2)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分类：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4" name="图片 33" descr="图片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3755" y="3784047"/>
            <a:ext cx="6329459" cy="2392711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2E60B8B-48B8-4EE5-90CF-7DE10E1A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4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19857" y="361302"/>
            <a:ext cx="3784574" cy="461665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kumimoji="0" lang="zh-CN" altLang="en-US" sz="2400" b="1" i="0" u="none" strike="noStrike" kern="1200" cap="none" spc="0" normalizeH="0" baseline="0" noProof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静摩擦力 (static friction)</a:t>
            </a:r>
            <a:endParaRPr kumimoji="0" lang="zh-CN" altLang="en-US" sz="2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04770" y="916694"/>
            <a:ext cx="8364063" cy="7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1)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定义：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两物体有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相对运动趋势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kern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接触面上产生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的摩擦力。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4481445" y="1411172"/>
            <a:ext cx="1152000" cy="432000"/>
            <a:chOff x="5260369" y="1705510"/>
            <a:chExt cx="1152000" cy="432000"/>
          </a:xfrm>
        </p:grpSpPr>
        <p:sp>
          <p:nvSpPr>
            <p:cNvPr id="23" name="椭圆形标注 22"/>
            <p:cNvSpPr/>
            <p:nvPr/>
          </p:nvSpPr>
          <p:spPr bwMode="auto">
            <a:xfrm>
              <a:off x="5260369" y="1705510"/>
              <a:ext cx="1152000" cy="432000"/>
            </a:xfrm>
            <a:prstGeom prst="wedgeEllipseCallout">
              <a:avLst>
                <a:gd name="adj1" fmla="val -21724"/>
                <a:gd name="adj2" fmla="val 88661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282388" y="1744306"/>
              <a:ext cx="111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B05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施力物体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6756" y="1868742"/>
            <a:ext cx="8011132" cy="473382"/>
            <a:chOff x="96756" y="2002580"/>
            <a:chExt cx="8011132" cy="473382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1422162" y="2014297"/>
              <a:ext cx="215022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None/>
                <a:defRPr/>
              </a:pPr>
              <a:r>
                <a:rPr lang="zh-CN" altLang="en-US" sz="2400" b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相切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接触面，</a:t>
              </a: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96756" y="2002580"/>
              <a:ext cx="17408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None/>
                <a:defRPr/>
              </a:pPr>
              <a:r>
                <a:rPr lang="en-US" altLang="zh-CN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2) </a:t>
              </a:r>
              <a:r>
                <a:rPr lang="zh-CN" alt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方向：</a:t>
              </a:r>
              <a:endPara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3171678" y="2012588"/>
              <a:ext cx="49362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None/>
                <a:defRPr/>
              </a:pP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与物体</a:t>
              </a:r>
              <a:r>
                <a:rPr lang="zh-CN" altLang="en-US" sz="2400" b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相对运动趋势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方向</a:t>
              </a:r>
              <a:r>
                <a:rPr lang="zh-CN" altLang="en-US" sz="2400" b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相反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4652" y="2456199"/>
            <a:ext cx="2253608" cy="920829"/>
            <a:chOff x="1208782" y="2913402"/>
            <a:chExt cx="2253608" cy="920829"/>
          </a:xfrm>
        </p:grpSpPr>
        <p:grpSp>
          <p:nvGrpSpPr>
            <p:cNvPr id="28" name="组合 27"/>
            <p:cNvGrpSpPr/>
            <p:nvPr/>
          </p:nvGrpSpPr>
          <p:grpSpPr>
            <a:xfrm>
              <a:off x="1208782" y="2913402"/>
              <a:ext cx="2253608" cy="920829"/>
              <a:chOff x="1208782" y="3252444"/>
              <a:chExt cx="2253608" cy="920829"/>
            </a:xfrm>
          </p:grpSpPr>
          <p:grpSp>
            <p:nvGrpSpPr>
              <p:cNvPr id="29" name="组合 27"/>
              <p:cNvGrpSpPr/>
              <p:nvPr/>
            </p:nvGrpSpPr>
            <p:grpSpPr>
              <a:xfrm>
                <a:off x="1473716" y="3252444"/>
                <a:ext cx="1988674" cy="836701"/>
                <a:chOff x="1566186" y="2062821"/>
                <a:chExt cx="1636841" cy="671907"/>
              </a:xfrm>
            </p:grpSpPr>
            <p:grpSp>
              <p:nvGrpSpPr>
                <p:cNvPr id="31" name="组合 12"/>
                <p:cNvGrpSpPr/>
                <p:nvPr/>
              </p:nvGrpSpPr>
              <p:grpSpPr>
                <a:xfrm>
                  <a:off x="1566186" y="2360662"/>
                  <a:ext cx="1422287" cy="374066"/>
                  <a:chOff x="1566186" y="2360662"/>
                  <a:chExt cx="1422287" cy="374066"/>
                </a:xfrm>
              </p:grpSpPr>
              <p:sp>
                <p:nvSpPr>
                  <p:cNvPr id="35" name="Rectangle 3" descr="宽上对角线"/>
                  <p:cNvSpPr>
                    <a:spLocks noChangeArrowheads="1"/>
                  </p:cNvSpPr>
                  <p:nvPr/>
                </p:nvSpPr>
                <p:spPr bwMode="auto">
                  <a:xfrm>
                    <a:off x="1566186" y="2647999"/>
                    <a:ext cx="1422287" cy="86729"/>
                  </a:xfrm>
                  <a:prstGeom prst="rect">
                    <a:avLst/>
                  </a:prstGeom>
                  <a:blipFill dpi="0" rotWithShape="0">
                    <a:blip r:embed="rId5" cstate="print"/>
                    <a:srcRect/>
                    <a:tile tx="0" ty="0" sx="100000" sy="100000" flip="none" algn="tl"/>
                  </a:blipFill>
                  <a:ln w="9525" cap="flat" cmpd="sng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1578396" y="2648000"/>
                    <a:ext cx="1404000" cy="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121421" y="2360662"/>
                    <a:ext cx="360000" cy="287338"/>
                  </a:xfrm>
                  <a:prstGeom prst="rect">
                    <a:avLst/>
                  </a:prstGeom>
                  <a:solidFill>
                    <a:srgbClr val="00B0F0"/>
                  </a:solidFill>
                  <a:ln w="19050" cap="flat" cmpd="sng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zh-CN" alt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32" name="Line 8"/>
                <p:cNvSpPr>
                  <a:spLocks noChangeShapeType="1"/>
                </p:cNvSpPr>
                <p:nvPr/>
              </p:nvSpPr>
              <p:spPr bwMode="auto">
                <a:xfrm rot="16200000">
                  <a:off x="2694873" y="2297888"/>
                  <a:ext cx="0" cy="414834"/>
                </a:xfrm>
                <a:prstGeom prst="line">
                  <a:avLst/>
                </a:prstGeom>
                <a:noFill/>
                <a:ln w="31750" cap="flat" cmpd="sng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842730" y="2296265"/>
                  <a:ext cx="360297" cy="37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endParaRPr lang="zh-CN" altLang="en-US" sz="2400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072276" y="2062821"/>
                  <a:ext cx="661834" cy="296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latin typeface="Times New Roman" pitchFamily="18" charset="0"/>
                      <a:cs typeface="Times New Roman" pitchFamily="18" charset="0"/>
                    </a:rPr>
                    <a:t>v </a:t>
                  </a:r>
                  <a:r>
                    <a:rPr lang="en-US" altLang="zh-CN" b="1" dirty="0">
                      <a:latin typeface="Times New Roman" pitchFamily="18" charset="0"/>
                      <a:cs typeface="Times New Roman" pitchFamily="18" charset="0"/>
                    </a:rPr>
                    <a:t>= 0</a:t>
                  </a:r>
                  <a:endParaRPr lang="zh-CN" altLang="en-US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1208782" y="3916793"/>
                <a:ext cx="437742" cy="256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16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560530" y="3220176"/>
              <a:ext cx="749248" cy="461665"/>
              <a:chOff x="1396146" y="3199628"/>
              <a:chExt cx="749248" cy="461665"/>
            </a:xfrm>
          </p:grpSpPr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 rot="5400000">
                <a:off x="1893394" y="3354537"/>
                <a:ext cx="0" cy="504000"/>
              </a:xfrm>
              <a:prstGeom prst="line">
                <a:avLst/>
              </a:prstGeom>
              <a:noFill/>
              <a:ln w="31750" cap="flat" cmpd="sng">
                <a:solidFill>
                  <a:srgbClr val="C00000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396146" y="3199628"/>
                <a:ext cx="437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sz="2400" b="1" i="1" baseline="-250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zh-CN" altLang="en-US" sz="24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3205683" y="2420133"/>
            <a:ext cx="3857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＊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运动的物体可以受静摩擦力。</a:t>
            </a:r>
          </a:p>
        </p:txBody>
      </p:sp>
      <p:sp>
        <p:nvSpPr>
          <p:cNvPr id="43" name="矩形 42"/>
          <p:cNvSpPr/>
          <p:nvPr/>
        </p:nvSpPr>
        <p:spPr>
          <a:xfrm>
            <a:off x="3203974" y="2887665"/>
            <a:ext cx="3149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＊ 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静摩擦力可以充当动力。</a:t>
            </a:r>
          </a:p>
        </p:txBody>
      </p:sp>
      <p:sp>
        <p:nvSpPr>
          <p:cNvPr id="44" name="矩形 43"/>
          <p:cNvSpPr/>
          <p:nvPr/>
        </p:nvSpPr>
        <p:spPr>
          <a:xfrm>
            <a:off x="7114740" y="2618266"/>
            <a:ext cx="1909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e.g.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传送带问题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右大括号 44"/>
          <p:cNvSpPr/>
          <p:nvPr/>
        </p:nvSpPr>
        <p:spPr bwMode="auto">
          <a:xfrm>
            <a:off x="6921062" y="2538248"/>
            <a:ext cx="204952" cy="61485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7" name="Text Box 139"/>
          <p:cNvSpPr txBox="1">
            <a:spLocks noChangeArrowheads="1"/>
          </p:cNvSpPr>
          <p:nvPr/>
        </p:nvSpPr>
        <p:spPr bwMode="auto">
          <a:xfrm>
            <a:off x="472967" y="3899302"/>
            <a:ext cx="3531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取值范围：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,max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400" b="1" baseline="-25000" dirty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41894" y="3398052"/>
            <a:ext cx="2412121" cy="546757"/>
            <a:chOff x="141894" y="3390342"/>
            <a:chExt cx="2412121" cy="546757"/>
          </a:xfrm>
        </p:grpSpPr>
        <p:sp>
          <p:nvSpPr>
            <p:cNvPr id="46" name="Rectangle 11"/>
            <p:cNvSpPr>
              <a:spLocks noChangeArrowheads="1"/>
            </p:cNvSpPr>
            <p:nvPr/>
          </p:nvSpPr>
          <p:spPr bwMode="auto">
            <a:xfrm>
              <a:off x="141894" y="3410945"/>
              <a:ext cx="1849608" cy="526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  <a:buFontTx/>
                <a:buNone/>
                <a:defRPr/>
              </a:pPr>
              <a:r>
                <a:rPr lang="en-US" altLang="zh-CN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3) </a:t>
              </a:r>
              <a:r>
                <a:rPr lang="zh-CN" alt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大小：</a:t>
              </a:r>
            </a:p>
          </p:txBody>
        </p:sp>
        <p:sp>
          <p:nvSpPr>
            <p:cNvPr id="48" name="Text Box 137"/>
            <p:cNvSpPr txBox="1">
              <a:spLocks noChangeArrowheads="1"/>
            </p:cNvSpPr>
            <p:nvPr/>
          </p:nvSpPr>
          <p:spPr bwMode="auto">
            <a:xfrm>
              <a:off x="1362543" y="3390342"/>
              <a:ext cx="1191472" cy="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170" tIns="46990" rIns="90170" bIns="4699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400" b="1" i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</a:t>
              </a:r>
              <a:r>
                <a:rPr lang="zh-CN" altLang="en-US" sz="2400" b="1" baseline="-25000" dirty="0">
                  <a:solidFill>
                    <a:srgbClr val="FF0066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en-US" altLang="zh-CN" sz="2400" b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= </a:t>
              </a:r>
              <a:r>
                <a:rPr lang="en-US" altLang="zh-CN" sz="24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49" name="矩形 48"/>
          <p:cNvSpPr/>
          <p:nvPr/>
        </p:nvSpPr>
        <p:spPr>
          <a:xfrm>
            <a:off x="3738624" y="3918780"/>
            <a:ext cx="224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sz="2400" b="1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最大静摩擦力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" name="Rectangle 7"/>
          <p:cNvSpPr txBox="1">
            <a:spLocks noChangeArrowheads="1"/>
          </p:cNvSpPr>
          <p:nvPr/>
        </p:nvSpPr>
        <p:spPr bwMode="auto">
          <a:xfrm>
            <a:off x="113018" y="5139253"/>
            <a:ext cx="9030982" cy="9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1)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定义：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两物体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相对滑动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，接触面上产生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阻碍相对滑动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的力。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14596" y="4628628"/>
            <a:ext cx="4278575" cy="461665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滑动摩擦力 (</a:t>
            </a: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sliding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friction)</a:t>
            </a:r>
          </a:p>
        </p:txBody>
      </p:sp>
      <p:sp>
        <p:nvSpPr>
          <p:cNvPr id="53" name="Text Box 145"/>
          <p:cNvSpPr txBox="1">
            <a:spLocks noChangeArrowheads="1"/>
          </p:cNvSpPr>
          <p:nvPr/>
        </p:nvSpPr>
        <p:spPr bwMode="auto">
          <a:xfrm>
            <a:off x="110362" y="6141413"/>
            <a:ext cx="1817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2)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方向：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4649506" y="5691851"/>
            <a:ext cx="1152000" cy="432000"/>
            <a:chOff x="5260369" y="1705510"/>
            <a:chExt cx="1152000" cy="432000"/>
          </a:xfrm>
        </p:grpSpPr>
        <p:sp>
          <p:nvSpPr>
            <p:cNvPr id="55" name="椭圆形标注 54"/>
            <p:cNvSpPr/>
            <p:nvPr/>
          </p:nvSpPr>
          <p:spPr bwMode="auto">
            <a:xfrm>
              <a:off x="5260369" y="1705510"/>
              <a:ext cx="1152000" cy="432000"/>
            </a:xfrm>
            <a:prstGeom prst="wedgeEllipseCallout">
              <a:avLst>
                <a:gd name="adj1" fmla="val -21724"/>
                <a:gd name="adj2" fmla="val 88661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5282388" y="1744306"/>
              <a:ext cx="111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B05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施力物体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57" name="Text Box 145"/>
          <p:cNvSpPr txBox="1">
            <a:spLocks noChangeArrowheads="1"/>
          </p:cNvSpPr>
          <p:nvPr/>
        </p:nvSpPr>
        <p:spPr bwMode="auto">
          <a:xfrm>
            <a:off x="1524014" y="6136157"/>
            <a:ext cx="6284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相切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接触面，与物体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  <a:r>
              <a:rPr lang="zh-CN" altLang="en-US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相反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CAE4760-BDC5-47EC-A104-26932054A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3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52400" y="609589"/>
            <a:ext cx="1502979" cy="52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3)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大小：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43358" y="1105218"/>
            <a:ext cx="2013997" cy="4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＊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no unit</a:t>
            </a:r>
            <a:endParaRPr lang="zh-CN" altLang="en-US" sz="2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4930384" y="1636997"/>
            <a:ext cx="2952945" cy="4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＊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zh-CN" altLang="en-US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略小于</a:t>
            </a:r>
            <a:r>
              <a:rPr lang="zh-CN" altLang="en-US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en-US" altLang="zh-CN" sz="22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,m</a:t>
            </a:r>
            <a:r>
              <a:rPr lang="zh-CN" altLang="en-US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ax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9337" y="2956051"/>
            <a:ext cx="2801878" cy="461665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摩擦力产生条件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0588" y="3539613"/>
            <a:ext cx="1686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粗糙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94285" y="3992842"/>
            <a:ext cx="485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接触且挤压 （即，有弹力）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0019" y="4502837"/>
            <a:ext cx="6509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③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有相对运动（趋势）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" y="1249141"/>
            <a:ext cx="3589112" cy="1053684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710CD808-B098-4F8A-A762-4625FA36E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8241" y="583535"/>
            <a:ext cx="3109601" cy="584775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 eaLnBrk="1" hangingPunct="1">
              <a:spcBef>
                <a:spcPct val="50000"/>
              </a:spcBef>
              <a:defRPr/>
            </a:pPr>
            <a:r>
              <a:rPr lang="zh-CN" altLang="en-US" sz="3200" b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  <a:hlinkClick r:id="rId7" action="ppaction://hlinkfile"/>
              </a:rPr>
              <a:t>摩擦力 (friction)</a:t>
            </a:r>
            <a:endParaRPr lang="zh-CN" altLang="en-US" sz="3200" b="1" kern="1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5857" y="1434841"/>
            <a:ext cx="8173888" cy="107187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1)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定义：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两物体</a:t>
            </a:r>
            <a:r>
              <a:rPr lang="zh-CN" altLang="en-US" sz="28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，当发生</a:t>
            </a:r>
            <a:r>
              <a:rPr lang="zh-CN" altLang="en-US" sz="2800" b="1" dirty="0">
                <a:solidFill>
                  <a:srgbClr val="B1079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zh-CN" altLang="en-US" sz="2800" b="1" dirty="0">
                <a:solidFill>
                  <a:srgbClr val="B1079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趋势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）时，</a:t>
            </a:r>
            <a:r>
              <a:rPr lang="zh-CN" altLang="en-US" sz="28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接触面</a:t>
            </a:r>
            <a:r>
              <a:rPr lang="zh-CN" altLang="en-US" sz="2800" b="1" dirty="0">
                <a:solidFill>
                  <a:srgbClr val="B1079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上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产生</a:t>
            </a:r>
            <a:r>
              <a:rPr lang="zh-CN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阻碍</a:t>
            </a:r>
            <a:r>
              <a:rPr lang="zh-CN" altLang="en-US" sz="2800" b="1" dirty="0">
                <a:solidFill>
                  <a:srgbClr val="B1079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zh-CN" altLang="en-US" sz="2800" b="1" dirty="0">
                <a:solidFill>
                  <a:srgbClr val="B1079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趋势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）的力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59374" y="2883720"/>
            <a:ext cx="17408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2)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分类：</a:t>
            </a:r>
            <a:endParaRPr lang="zh-CN" altLang="en-US" sz="28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2026778" y="3522202"/>
            <a:ext cx="2945161" cy="2051371"/>
            <a:chOff x="3101914" y="3291098"/>
            <a:chExt cx="2945161" cy="2051371"/>
          </a:xfrm>
        </p:grpSpPr>
        <p:grpSp>
          <p:nvGrpSpPr>
            <p:cNvPr id="49" name="组合 48"/>
            <p:cNvGrpSpPr/>
            <p:nvPr/>
          </p:nvGrpSpPr>
          <p:grpSpPr>
            <a:xfrm>
              <a:off x="3101914" y="3291098"/>
              <a:ext cx="2896220" cy="2051371"/>
              <a:chOff x="3101914" y="3291098"/>
              <a:chExt cx="2896220" cy="2051371"/>
            </a:xfrm>
          </p:grpSpPr>
          <p:sp>
            <p:nvSpPr>
              <p:cNvPr id="31" name="直接连接符 3"/>
              <p:cNvSpPr/>
              <p:nvPr/>
            </p:nvSpPr>
            <p:spPr>
              <a:xfrm rot="19457599">
                <a:off x="3101914" y="4075065"/>
                <a:ext cx="789824" cy="3550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753"/>
                    </a:moveTo>
                    <a:lnTo>
                      <a:pt x="789824" y="17753"/>
                    </a:lnTo>
                  </a:path>
                </a:pathLst>
              </a:cu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直接连接符 5"/>
              <p:cNvSpPr/>
              <p:nvPr/>
            </p:nvSpPr>
            <p:spPr>
              <a:xfrm rot="2142401">
                <a:off x="3101914" y="4536035"/>
                <a:ext cx="789824" cy="3550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753"/>
                    </a:moveTo>
                    <a:lnTo>
                      <a:pt x="789824" y="17753"/>
                    </a:lnTo>
                  </a:path>
                </a:pathLst>
              </a:custGeom>
              <a:noFill/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圆角矩形 35"/>
              <p:cNvSpPr/>
              <p:nvPr/>
            </p:nvSpPr>
            <p:spPr>
              <a:xfrm>
                <a:off x="3793761" y="4478469"/>
                <a:ext cx="2196000" cy="864000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圆角矩形 37"/>
              <p:cNvSpPr/>
              <p:nvPr/>
            </p:nvSpPr>
            <p:spPr>
              <a:xfrm>
                <a:off x="3802134" y="3291098"/>
                <a:ext cx="2196000" cy="864000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TextBox 43"/>
              <p:cNvSpPr txBox="1"/>
              <p:nvPr/>
            </p:nvSpPr>
            <p:spPr>
              <a:xfrm>
                <a:off x="3870290" y="3357838"/>
                <a:ext cx="1786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</a:rPr>
                  <a:t>静摩擦力</a:t>
                </a:r>
                <a:endPara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861921" y="4535134"/>
                <a:ext cx="1422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</a:rPr>
                  <a:t>动摩擦力</a:t>
                </a: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4272116" y="3577212"/>
              <a:ext cx="16765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(static friction)</a:t>
              </a: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4039046" y="4804748"/>
              <a:ext cx="20080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(dynamic friction)</a:t>
              </a: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862060" y="4098310"/>
            <a:ext cx="2975651" cy="2051344"/>
            <a:chOff x="5133356" y="3867206"/>
            <a:chExt cx="2975651" cy="2051344"/>
          </a:xfrm>
        </p:grpSpPr>
        <p:grpSp>
          <p:nvGrpSpPr>
            <p:cNvPr id="50" name="组合 49"/>
            <p:cNvGrpSpPr/>
            <p:nvPr/>
          </p:nvGrpSpPr>
          <p:grpSpPr>
            <a:xfrm>
              <a:off x="5133356" y="3867206"/>
              <a:ext cx="2899573" cy="2051344"/>
              <a:chOff x="5002727" y="3756674"/>
              <a:chExt cx="2899573" cy="2051344"/>
            </a:xfrm>
          </p:grpSpPr>
          <p:sp>
            <p:nvSpPr>
              <p:cNvPr id="39" name="圆角矩形 38"/>
              <p:cNvSpPr/>
              <p:nvPr/>
            </p:nvSpPr>
            <p:spPr>
              <a:xfrm>
                <a:off x="5704620" y="3756674"/>
                <a:ext cx="2196000" cy="864000"/>
              </a:xfrm>
              <a:prstGeom prst="roundRect">
                <a:avLst>
                  <a:gd name="adj" fmla="val 10000"/>
                </a:avLst>
              </a:prstGeom>
              <a:solidFill>
                <a:srgbClr val="0066FF">
                  <a:alpha val="5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圆角矩形 39"/>
              <p:cNvSpPr/>
              <p:nvPr/>
            </p:nvSpPr>
            <p:spPr>
              <a:xfrm>
                <a:off x="5706300" y="4944018"/>
                <a:ext cx="2196000" cy="864000"/>
              </a:xfrm>
              <a:prstGeom prst="roundRect">
                <a:avLst>
                  <a:gd name="adj" fmla="val 10000"/>
                </a:avLst>
              </a:prstGeom>
              <a:solidFill>
                <a:srgbClr val="FF6600">
                  <a:alpha val="49804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直接连接符 3"/>
              <p:cNvSpPr/>
              <p:nvPr/>
            </p:nvSpPr>
            <p:spPr>
              <a:xfrm rot="19457599">
                <a:off x="5002727" y="4538964"/>
                <a:ext cx="789824" cy="3550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753"/>
                    </a:moveTo>
                    <a:lnTo>
                      <a:pt x="789824" y="17753"/>
                    </a:lnTo>
                  </a:path>
                </a:pathLst>
              </a:custGeom>
              <a:noFill/>
              <a:ln>
                <a:solidFill>
                  <a:srgbClr val="0066FF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直接连接符 5"/>
              <p:cNvSpPr/>
              <p:nvPr/>
            </p:nvSpPr>
            <p:spPr>
              <a:xfrm rot="2142401">
                <a:off x="5002727" y="4999934"/>
                <a:ext cx="789824" cy="3550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753"/>
                    </a:moveTo>
                    <a:lnTo>
                      <a:pt x="789824" y="17753"/>
                    </a:lnTo>
                  </a:path>
                </a:pathLst>
              </a:custGeom>
              <a:noFill/>
              <a:ln>
                <a:solidFill>
                  <a:srgbClr val="FF66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TextBox 45"/>
              <p:cNvSpPr txBox="1"/>
              <p:nvPr/>
            </p:nvSpPr>
            <p:spPr>
              <a:xfrm>
                <a:off x="5730911" y="3821738"/>
                <a:ext cx="18983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</a:rPr>
                  <a:t>滑动摩擦力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726707" y="4988986"/>
                <a:ext cx="17764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</a:rPr>
                  <a:t>滚动摩擦力</a:t>
                </a: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6244976" y="4163353"/>
              <a:ext cx="18640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(sliding friction)</a:t>
              </a: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246657" y="5360745"/>
              <a:ext cx="180206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(rolling friction)</a:t>
              </a: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19486" y="4096627"/>
            <a:ext cx="1273960" cy="864000"/>
            <a:chOff x="598430" y="4096627"/>
            <a:chExt cx="1273960" cy="864000"/>
          </a:xfrm>
        </p:grpSpPr>
        <p:grpSp>
          <p:nvGrpSpPr>
            <p:cNvPr id="48" name="组合 47"/>
            <p:cNvGrpSpPr/>
            <p:nvPr/>
          </p:nvGrpSpPr>
          <p:grpSpPr>
            <a:xfrm>
              <a:off x="598430" y="4096627"/>
              <a:ext cx="1273960" cy="864000"/>
              <a:chOff x="1894622" y="3976051"/>
              <a:chExt cx="1273960" cy="864000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1894622" y="3976051"/>
                <a:ext cx="1273960" cy="864000"/>
              </a:xfrm>
              <a:prstGeom prst="roundRect">
                <a:avLst>
                  <a:gd name="adj" fmla="val 10000"/>
                </a:avLst>
              </a:prstGeom>
              <a:solidFill>
                <a:srgbClr val="C00000">
                  <a:alpha val="5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TextBox 42"/>
              <p:cNvSpPr txBox="1"/>
              <p:nvPr/>
            </p:nvSpPr>
            <p:spPr>
              <a:xfrm>
                <a:off x="1969476" y="4039441"/>
                <a:ext cx="11455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</a:rPr>
                  <a:t>摩擦力</a:t>
                </a:r>
              </a:p>
            </p:txBody>
          </p:sp>
        </p:grpSp>
        <p:sp>
          <p:nvSpPr>
            <p:cNvPr id="57" name="矩形 56"/>
            <p:cNvSpPr/>
            <p:nvPr/>
          </p:nvSpPr>
          <p:spPr>
            <a:xfrm>
              <a:off x="716721" y="4402849"/>
              <a:ext cx="10718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(friction)</a:t>
              </a:r>
              <a:endPara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4026580" y="14346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CD01031-7BBB-418F-A2F7-DA5477F9D4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78"/>
    </mc:Choice>
    <mc:Fallback>
      <p:transition spd="slow" advTm="8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0" grpId="0" animBg="1"/>
      <p:bldP spid="12291" grpId="0" build="p"/>
      <p:bldP spid="12292" grpId="0" bldLvl="0" autoUpdateAnimBg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84780" y="2379365"/>
            <a:ext cx="215022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6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相切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接触面，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8240" y="583535"/>
            <a:ext cx="4968547" cy="584775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 eaLnBrk="1" hangingPunct="1">
              <a:spcBef>
                <a:spcPct val="50000"/>
              </a:spcBef>
              <a:defRPr/>
            </a:pPr>
            <a:r>
              <a:rPr lang="en-US" altLang="zh-CN" sz="32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lang="zh-CN" altLang="en-US" sz="32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静摩擦力 (static friction)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5857" y="1344263"/>
            <a:ext cx="8345536" cy="557389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1) 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定义：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两物体有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相对运动趋势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600" b="1" dirty="0">
                <a:solidFill>
                  <a:srgbClr val="FF9933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接触面上产生摩擦力。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59374" y="2367648"/>
            <a:ext cx="17408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2) 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方向：</a:t>
            </a:r>
            <a:endParaRPr lang="zh-CN" altLang="en-US" sz="26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206681" y="1910078"/>
            <a:ext cx="1152000" cy="432000"/>
            <a:chOff x="5260369" y="1705510"/>
            <a:chExt cx="1152000" cy="432000"/>
          </a:xfrm>
        </p:grpSpPr>
        <p:sp>
          <p:nvSpPr>
            <p:cNvPr id="26" name="椭圆形标注 25"/>
            <p:cNvSpPr/>
            <p:nvPr/>
          </p:nvSpPr>
          <p:spPr bwMode="auto">
            <a:xfrm>
              <a:off x="5260369" y="1705510"/>
              <a:ext cx="1152000" cy="432000"/>
            </a:xfrm>
            <a:prstGeom prst="wedgeEllipseCallout">
              <a:avLst>
                <a:gd name="adj1" fmla="val -21724"/>
                <a:gd name="adj2" fmla="val 88661"/>
              </a:avLst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282388" y="1744306"/>
              <a:ext cx="111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B05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施力物体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208782" y="2913402"/>
            <a:ext cx="2253608" cy="920829"/>
            <a:chOff x="1208782" y="3252444"/>
            <a:chExt cx="2253608" cy="920829"/>
          </a:xfrm>
        </p:grpSpPr>
        <p:grpSp>
          <p:nvGrpSpPr>
            <p:cNvPr id="28" name="组合 27"/>
            <p:cNvGrpSpPr/>
            <p:nvPr/>
          </p:nvGrpSpPr>
          <p:grpSpPr>
            <a:xfrm>
              <a:off x="1473716" y="3252444"/>
              <a:ext cx="1988674" cy="836701"/>
              <a:chOff x="1566186" y="2062821"/>
              <a:chExt cx="1636841" cy="671907"/>
            </a:xfrm>
          </p:grpSpPr>
          <p:grpSp>
            <p:nvGrpSpPr>
              <p:cNvPr id="29" name="组合 12"/>
              <p:cNvGrpSpPr/>
              <p:nvPr/>
            </p:nvGrpSpPr>
            <p:grpSpPr>
              <a:xfrm>
                <a:off x="1566186" y="2360662"/>
                <a:ext cx="1422287" cy="374066"/>
                <a:chOff x="1566186" y="2360662"/>
                <a:chExt cx="1422287" cy="374066"/>
              </a:xfrm>
            </p:grpSpPr>
            <p:sp>
              <p:nvSpPr>
                <p:cNvPr id="34" name="Rectangle 3" descr="宽上对角线"/>
                <p:cNvSpPr>
                  <a:spLocks noChangeArrowheads="1"/>
                </p:cNvSpPr>
                <p:nvPr/>
              </p:nvSpPr>
              <p:spPr bwMode="auto">
                <a:xfrm>
                  <a:off x="1566186" y="2647999"/>
                  <a:ext cx="1422287" cy="86729"/>
                </a:xfrm>
                <a:prstGeom prst="rect">
                  <a:avLst/>
                </a:prstGeom>
                <a:blipFill dpi="0" rotWithShape="0">
                  <a:blip r:embed="rId7" cstate="print"/>
                  <a:srcRect/>
                  <a:tile tx="0" ty="0" sx="100000" sy="100000" flip="none" algn="tl"/>
                </a:blipFill>
                <a:ln w="9525" cap="flat" cmpd="sng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" name="Line 4"/>
                <p:cNvSpPr>
                  <a:spLocks noChangeShapeType="1"/>
                </p:cNvSpPr>
                <p:nvPr/>
              </p:nvSpPr>
              <p:spPr bwMode="auto">
                <a:xfrm>
                  <a:off x="1578396" y="2648000"/>
                  <a:ext cx="1404000" cy="0"/>
                </a:xfrm>
                <a:prstGeom prst="line">
                  <a:avLst/>
                </a:prstGeom>
                <a:noFill/>
                <a:ln w="19050" cap="flat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" name="Rectangle 5"/>
                <p:cNvSpPr>
                  <a:spLocks noChangeArrowheads="1"/>
                </p:cNvSpPr>
                <p:nvPr/>
              </p:nvSpPr>
              <p:spPr bwMode="auto">
                <a:xfrm>
                  <a:off x="2121421" y="2360662"/>
                  <a:ext cx="360000" cy="287338"/>
                </a:xfrm>
                <a:prstGeom prst="rect">
                  <a:avLst/>
                </a:prstGeom>
                <a:solidFill>
                  <a:srgbClr val="00B0F0"/>
                </a:solidFill>
                <a:ln w="19050" cap="flat" cmpd="sng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zh-CN" altLang="en-US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1" name="Line 8"/>
              <p:cNvSpPr>
                <a:spLocks noChangeShapeType="1"/>
              </p:cNvSpPr>
              <p:nvPr/>
            </p:nvSpPr>
            <p:spPr bwMode="auto">
              <a:xfrm rot="16200000">
                <a:off x="2694873" y="2297888"/>
                <a:ext cx="0" cy="414834"/>
              </a:xfrm>
              <a:prstGeom prst="line">
                <a:avLst/>
              </a:prstGeom>
              <a:noFill/>
              <a:ln w="31750" cap="flat" cmpd="sng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842730" y="2296265"/>
                <a:ext cx="360297" cy="32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sz="2000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072276" y="2062821"/>
                <a:ext cx="661834" cy="296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v 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= 0</a:t>
                </a:r>
                <a:endParaRPr lang="zh-CN" altLang="en-US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208782" y="3916793"/>
              <a:ext cx="437742" cy="256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6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406772" y="3268816"/>
            <a:ext cx="903006" cy="461665"/>
            <a:chOff x="1242388" y="3248268"/>
            <a:chExt cx="903006" cy="461665"/>
          </a:xfrm>
        </p:grpSpPr>
        <p:sp>
          <p:nvSpPr>
            <p:cNvPr id="37" name="Line 8"/>
            <p:cNvSpPr>
              <a:spLocks noChangeShapeType="1"/>
            </p:cNvSpPr>
            <p:nvPr/>
          </p:nvSpPr>
          <p:spPr bwMode="auto">
            <a:xfrm rot="5400000">
              <a:off x="1893394" y="3354537"/>
              <a:ext cx="0" cy="504000"/>
            </a:xfrm>
            <a:prstGeom prst="line">
              <a:avLst/>
            </a:prstGeom>
            <a:noFill/>
            <a:ln w="31750" cap="flat" cmpd="sng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42388" y="3248268"/>
              <a:ext cx="579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</a:t>
              </a:r>
              <a:endParaRPr lang="zh-CN" altLang="en-US" sz="2400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786552" y="2377656"/>
            <a:ext cx="49362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与物体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相对运动趋势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  <a:r>
              <a:rPr lang="zh-CN" altLang="en-US" sz="26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相反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5096279" y="4297505"/>
            <a:ext cx="1584000" cy="612648"/>
            <a:chOff x="7272168" y="3012141"/>
            <a:chExt cx="1584000" cy="612648"/>
          </a:xfrm>
        </p:grpSpPr>
        <p:sp>
          <p:nvSpPr>
            <p:cNvPr id="19" name="矩形 18"/>
            <p:cNvSpPr/>
            <p:nvPr/>
          </p:nvSpPr>
          <p:spPr>
            <a:xfrm>
              <a:off x="7414936" y="3084002"/>
              <a:ext cx="1346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楷体" pitchFamily="49" charset="-122"/>
                  <a:ea typeface="楷体" pitchFamily="49" charset="-122"/>
                </a:rPr>
                <a:t>假设</a:t>
              </a:r>
              <a:r>
                <a:rPr lang="zh-CN" altLang="en-US" b="1" dirty="0">
                  <a:solidFill>
                    <a:srgbClr val="000099"/>
                  </a:solidFill>
                  <a:latin typeface="楷体" pitchFamily="49" charset="-122"/>
                  <a:ea typeface="楷体" pitchFamily="49" charset="-122"/>
                </a:rPr>
                <a:t>光滑</a:t>
              </a:r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法</a:t>
              </a:r>
            </a:p>
          </p:txBody>
        </p:sp>
        <p:sp>
          <p:nvSpPr>
            <p:cNvPr id="45" name="云形标注 44"/>
            <p:cNvSpPr/>
            <p:nvPr/>
          </p:nvSpPr>
          <p:spPr bwMode="auto">
            <a:xfrm>
              <a:off x="7272168" y="3012141"/>
              <a:ext cx="1584000" cy="612648"/>
            </a:xfrm>
            <a:prstGeom prst="cloudCallout">
              <a:avLst>
                <a:gd name="adj1" fmla="val -3735"/>
                <a:gd name="adj2" fmla="val 109783"/>
              </a:avLst>
            </a:pr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169957" y="3135515"/>
            <a:ext cx="17203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itchFamily="34" charset="0"/>
                <a:ea typeface="黑体" pitchFamily="49" charset="-122"/>
                <a:cs typeface="+mj-cs"/>
              </a:rPr>
              <a:t>Yes or No?</a:t>
            </a:r>
            <a:endParaRPr kumimoji="0" lang="zh-CN" altLang="en-US" sz="20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 pitchFamily="34" charset="0"/>
              <a:ea typeface="黑体" pitchFamily="49" charset="-122"/>
              <a:cs typeface="+mj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529997" y="3429129"/>
            <a:ext cx="3569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运动的物体可以受静摩擦力。</a:t>
            </a: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7915673" y="3411751"/>
            <a:ext cx="5755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华文琥珀" pitchFamily="2" charset="-122"/>
                <a:ea typeface="华文琥珀" pitchFamily="2" charset="-122"/>
              </a:rPr>
              <a:t>√</a:t>
            </a:r>
            <a:endParaRPr lang="en-US" altLang="zh-CN" sz="2400" dirty="0">
              <a:solidFill>
                <a:srgbClr val="C0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169958" y="3103964"/>
            <a:ext cx="4340224" cy="1152000"/>
          </a:xfrm>
          <a:prstGeom prst="rect">
            <a:avLst/>
          </a:prstGeom>
          <a:noFill/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4528287" y="3817831"/>
            <a:ext cx="3149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静摩擦力可以充当动力。</a:t>
            </a:r>
          </a:p>
        </p:txBody>
      </p:sp>
      <p:sp>
        <p:nvSpPr>
          <p:cNvPr id="52" name="Text Box 49"/>
          <p:cNvSpPr txBox="1">
            <a:spLocks noChangeArrowheads="1"/>
          </p:cNvSpPr>
          <p:nvPr/>
        </p:nvSpPr>
        <p:spPr bwMode="auto">
          <a:xfrm>
            <a:off x="7318058" y="3800456"/>
            <a:ext cx="5755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+mj-lt"/>
                <a:ea typeface="楷体" pitchFamily="49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华文琥珀" pitchFamily="2" charset="-122"/>
                <a:ea typeface="华文琥珀" pitchFamily="2" charset="-122"/>
              </a:rPr>
              <a:t>√</a:t>
            </a:r>
            <a:endParaRPr lang="en-US" altLang="zh-CN" sz="2400" dirty="0">
              <a:solidFill>
                <a:srgbClr val="C0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53" name="Picture 6" descr="1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145" y="4393467"/>
            <a:ext cx="3130459" cy="202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" name="组合 63"/>
          <p:cNvGrpSpPr/>
          <p:nvPr/>
        </p:nvGrpSpPr>
        <p:grpSpPr>
          <a:xfrm>
            <a:off x="4839562" y="4961107"/>
            <a:ext cx="2123956" cy="1375625"/>
            <a:chOff x="4839562" y="4961107"/>
            <a:chExt cx="2123956" cy="1375625"/>
          </a:xfrm>
        </p:grpSpPr>
        <p:sp>
          <p:nvSpPr>
            <p:cNvPr id="55" name="椭圆 10"/>
            <p:cNvSpPr>
              <a:spLocks noChangeArrowheads="1"/>
            </p:cNvSpPr>
            <p:nvPr/>
          </p:nvSpPr>
          <p:spPr bwMode="auto">
            <a:xfrm>
              <a:off x="4839562" y="5823309"/>
              <a:ext cx="511200" cy="509398"/>
            </a:xfrm>
            <a:prstGeom prst="ellipse">
              <a:avLst/>
            </a:prstGeom>
            <a:solidFill>
              <a:srgbClr val="FFFF00">
                <a:alpha val="45000"/>
              </a:srgb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6" name="椭圆 11"/>
            <p:cNvSpPr>
              <a:spLocks noChangeArrowheads="1"/>
            </p:cNvSpPr>
            <p:nvPr/>
          </p:nvSpPr>
          <p:spPr bwMode="auto">
            <a:xfrm>
              <a:off x="6452318" y="4961107"/>
              <a:ext cx="511200" cy="509398"/>
            </a:xfrm>
            <a:prstGeom prst="ellipse">
              <a:avLst/>
            </a:prstGeom>
            <a:solidFill>
              <a:srgbClr val="FFFF00">
                <a:alpha val="45000"/>
              </a:srgb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cxnSp>
          <p:nvCxnSpPr>
            <p:cNvPr id="57" name="直接连接符 13"/>
            <p:cNvCxnSpPr>
              <a:cxnSpLocks noChangeShapeType="1"/>
            </p:cNvCxnSpPr>
            <p:nvPr/>
          </p:nvCxnSpPr>
          <p:spPr bwMode="auto">
            <a:xfrm rot="5400000" flipH="1" flipV="1">
              <a:off x="5303793" y="4586514"/>
              <a:ext cx="916916" cy="1703763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8" name="直接连接符 22"/>
            <p:cNvCxnSpPr>
              <a:cxnSpLocks noChangeShapeType="1"/>
            </p:cNvCxnSpPr>
            <p:nvPr/>
          </p:nvCxnSpPr>
          <p:spPr bwMode="auto">
            <a:xfrm flipV="1">
              <a:off x="5181347" y="5461870"/>
              <a:ext cx="1614802" cy="87486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59" name="矩形 58"/>
          <p:cNvSpPr/>
          <p:nvPr/>
        </p:nvSpPr>
        <p:spPr bwMode="auto">
          <a:xfrm rot="19922814">
            <a:off x="5323719" y="5287956"/>
            <a:ext cx="368066" cy="268482"/>
          </a:xfrm>
          <a:prstGeom prst="rect">
            <a:avLst/>
          </a:prstGeom>
          <a:solidFill>
            <a:srgbClr val="00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63" name="直接连接符 62"/>
          <p:cNvCxnSpPr/>
          <p:nvPr/>
        </p:nvCxnSpPr>
        <p:spPr bwMode="auto">
          <a:xfrm>
            <a:off x="4978823" y="2844686"/>
            <a:ext cx="25068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5650454" y="2065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6501795" y="2784370"/>
            <a:ext cx="1641475" cy="106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54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54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54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65" name="矩形 64"/>
          <p:cNvSpPr/>
          <p:nvPr/>
        </p:nvSpPr>
        <p:spPr bwMode="auto">
          <a:xfrm rot="19922814">
            <a:off x="5334225" y="5266930"/>
            <a:ext cx="368066" cy="268482"/>
          </a:xfrm>
          <a:prstGeom prst="rect">
            <a:avLst/>
          </a:prstGeom>
          <a:solidFill>
            <a:srgbClr val="00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60" name="组合 29"/>
          <p:cNvGrpSpPr>
            <a:grpSpLocks/>
          </p:cNvGrpSpPr>
          <p:nvPr/>
        </p:nvGrpSpPr>
        <p:grpSpPr bwMode="auto">
          <a:xfrm>
            <a:off x="5495061" y="4746335"/>
            <a:ext cx="1049915" cy="650026"/>
            <a:chOff x="6096176" y="3490883"/>
            <a:chExt cx="1049653" cy="649965"/>
          </a:xfrm>
        </p:grpSpPr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9120000" flipH="1" flipV="1">
              <a:off x="6096176" y="4140305"/>
              <a:ext cx="718934" cy="543"/>
            </a:xfrm>
            <a:prstGeom prst="line">
              <a:avLst/>
            </a:prstGeom>
            <a:noFill/>
            <a:ln w="47625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2" name="TextBox 28"/>
            <p:cNvSpPr txBox="1">
              <a:spLocks noChangeArrowheads="1"/>
            </p:cNvSpPr>
            <p:nvPr/>
          </p:nvSpPr>
          <p:spPr bwMode="auto">
            <a:xfrm>
              <a:off x="6549614" y="3490883"/>
              <a:ext cx="596215" cy="46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b="1" i="1" baseline="-25000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</a:t>
              </a:r>
              <a:endParaRPr lang="zh-CN" altLang="en-US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8E1AE50-A346-42D5-94C8-4ECE38DC51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18"/>
    </mc:Choice>
    <mc:Fallback>
      <p:transition spd="slow" advTm="40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2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1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07292 0.04861 C -0.09184 0.08079 -0.08507 0.13657 -0.08507 0.16574 C -0.08507 0.19907 -0.08889 0.30116 -0.07986 0.31991 L -0.08334 0.32662 L -0.07813 0.34051 " pathEditMode="relative" rAng="0" ptsTypes="FffFAF">
                                      <p:cBhvr>
                                        <p:cTn id="9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12290" grpId="0" animBg="1"/>
      <p:bldP spid="12291" grpId="0" build="p"/>
      <p:bldP spid="42" grpId="0"/>
      <p:bldP spid="47" grpId="0"/>
      <p:bldP spid="48" grpId="0"/>
      <p:bldP spid="49" grpId="0"/>
      <p:bldP spid="50" grpId="0" animBg="1"/>
      <p:bldP spid="51" grpId="0"/>
      <p:bldP spid="52" grpId="0"/>
      <p:bldP spid="59" grpId="0" animBg="1"/>
      <p:bldP spid="59" grpId="3" animBg="1"/>
      <p:bldP spid="43" grpId="0"/>
      <p:bldP spid="44" grpId="0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33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86025" y="2299825"/>
            <a:ext cx="3544718" cy="257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95825" y="2791946"/>
            <a:ext cx="2687639" cy="650878"/>
            <a:chOff x="0" y="-122"/>
            <a:chExt cx="1693" cy="410"/>
          </a:xfrm>
        </p:grpSpPr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>
              <a:off x="0" y="288"/>
              <a:ext cx="1488" cy="0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1280" name="Text Box 16"/>
            <p:cNvSpPr txBox="1">
              <a:spLocks noChangeArrowheads="1"/>
            </p:cNvSpPr>
            <p:nvPr/>
          </p:nvSpPr>
          <p:spPr bwMode="auto">
            <a:xfrm>
              <a:off x="1335" y="-122"/>
              <a:ext cx="3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741488" y="4357226"/>
            <a:ext cx="2878138" cy="646112"/>
            <a:chOff x="443" y="0"/>
            <a:chExt cx="1813" cy="407"/>
          </a:xfrm>
        </p:grpSpPr>
        <p:sp>
          <p:nvSpPr>
            <p:cNvPr id="11277" name="Line 18"/>
            <p:cNvSpPr>
              <a:spLocks noChangeShapeType="1"/>
            </p:cNvSpPr>
            <p:nvPr/>
          </p:nvSpPr>
          <p:spPr bwMode="auto">
            <a:xfrm flipH="1">
              <a:off x="720" y="48"/>
              <a:ext cx="1536" cy="0"/>
            </a:xfrm>
            <a:prstGeom prst="line">
              <a:avLst/>
            </a:prstGeom>
            <a:noFill/>
            <a:ln w="69850">
              <a:solidFill>
                <a:srgbClr val="FF0066"/>
              </a:solidFill>
              <a:round/>
              <a:headEnd type="none"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1278" name="Text Box 19"/>
            <p:cNvSpPr txBox="1">
              <a:spLocks noChangeArrowheads="1"/>
            </p:cNvSpPr>
            <p:nvPr/>
          </p:nvSpPr>
          <p:spPr bwMode="auto">
            <a:xfrm>
              <a:off x="443" y="0"/>
              <a:ext cx="59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 i="1" dirty="0">
                  <a:solidFill>
                    <a:srgbClr val="FF0066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3600" b="1" i="1" baseline="-25000" dirty="0">
                  <a:solidFill>
                    <a:srgbClr val="FF0066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</a:t>
              </a:r>
              <a:endParaRPr lang="zh-CN" altLang="en-US" sz="3600" b="1" i="1" baseline="-25000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3321" name="Text Box 22"/>
          <p:cNvSpPr txBox="1">
            <a:spLocks noChangeArrowheads="1"/>
          </p:cNvSpPr>
          <p:nvPr/>
        </p:nvSpPr>
        <p:spPr bwMode="auto">
          <a:xfrm>
            <a:off x="3857625" y="3671426"/>
            <a:ext cx="1981200" cy="558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二力平衡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611490" y="573072"/>
            <a:ext cx="1849608" cy="52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3)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大小：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081109" y="588541"/>
            <a:ext cx="1693223" cy="5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取决于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endParaRPr lang="en-US" sz="2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326" name="Text Box 139"/>
          <p:cNvSpPr txBox="1">
            <a:spLocks noChangeArrowheads="1"/>
          </p:cNvSpPr>
          <p:nvPr/>
        </p:nvSpPr>
        <p:spPr bwMode="auto">
          <a:xfrm>
            <a:off x="1099914" y="1239406"/>
            <a:ext cx="40168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取值范围：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,max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800" b="1" baseline="-25000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123854" y="5254843"/>
            <a:ext cx="1896353" cy="525843"/>
            <a:chOff x="1304047" y="5112953"/>
            <a:chExt cx="1896353" cy="525843"/>
          </a:xfrm>
        </p:grpSpPr>
        <p:sp>
          <p:nvSpPr>
            <p:cNvPr id="13322" name="Text Box 137"/>
            <p:cNvSpPr txBox="1">
              <a:spLocks noChangeArrowheads="1"/>
            </p:cNvSpPr>
            <p:nvPr/>
          </p:nvSpPr>
          <p:spPr bwMode="auto">
            <a:xfrm>
              <a:off x="1304047" y="5112953"/>
              <a:ext cx="1896353" cy="525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170" tIns="46990" rIns="90170" bIns="4699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   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</a:t>
              </a:r>
              <a:r>
                <a:rPr lang="en-US" altLang="zh-CN" sz="28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800" b="1" i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，</a:t>
              </a:r>
              <a:endPara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cxnSp>
          <p:nvCxnSpPr>
            <p:cNvPr id="16" name="直接箭头连接符 15"/>
            <p:cNvCxnSpPr/>
            <p:nvPr/>
          </p:nvCxnSpPr>
          <p:spPr bwMode="auto">
            <a:xfrm flipV="1">
              <a:off x="1653700" y="5233481"/>
              <a:ext cx="272375" cy="36965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直接箭头连接符 16"/>
            <p:cNvCxnSpPr/>
            <p:nvPr/>
          </p:nvCxnSpPr>
          <p:spPr bwMode="auto">
            <a:xfrm flipV="1">
              <a:off x="2535668" y="5269145"/>
              <a:ext cx="272375" cy="36965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8" name="Text Box 137"/>
          <p:cNvSpPr txBox="1">
            <a:spLocks noChangeArrowheads="1"/>
          </p:cNvSpPr>
          <p:nvPr/>
        </p:nvSpPr>
        <p:spPr bwMode="auto">
          <a:xfrm>
            <a:off x="3900790" y="5329423"/>
            <a:ext cx="2332209" cy="5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且：</a:t>
            </a:r>
            <a:r>
              <a:rPr lang="en-US" altLang="zh-CN" sz="2800" b="1" i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i="1" baseline="-25000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zh-CN" altLang="en-US" sz="2800" b="1" baseline="-25000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</a:p>
        </p:txBody>
      </p:sp>
      <p:sp>
        <p:nvSpPr>
          <p:cNvPr id="20" name="矩形 19"/>
          <p:cNvSpPr/>
          <p:nvPr/>
        </p:nvSpPr>
        <p:spPr>
          <a:xfrm>
            <a:off x="4873743" y="1306180"/>
            <a:ext cx="24160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sz="2600" b="1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最大静摩擦力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4657190" y="50607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5881666" y="499399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031F512-3804-4FFE-A6D9-8493BB39F8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18"/>
    </mc:Choice>
    <mc:Fallback>
      <p:transition spd="slow" advTm="6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21" grpId="0" animBg="1"/>
      <p:bldP spid="13323" grpId="0"/>
      <p:bldP spid="13324" grpId="0"/>
      <p:bldP spid="13326" grpId="0"/>
      <p:bldP spid="18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8866" y="734981"/>
            <a:ext cx="8496944" cy="2677656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关于静摩擦力，下列说法正确的是（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只有静止的物体才可能受静摩擦力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有相对运动趋势的相互接触的物体间有可能产生静摩擦力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产生静摩擦力的两物体间一定相对静止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两相对静止的物体间一定有静摩擦力产生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271923" y="721945"/>
            <a:ext cx="719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BC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300498" y="3570197"/>
            <a:ext cx="8496944" cy="2677656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人握住旗杆匀速上爬，则下列说法正确的是（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人受到的摩擦力方向向下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人受到的摩擦力方向向上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手握旗杆的力越大，人受到的摩擦力越大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若手握旗杆的力增加，人受的摩擦力仍不变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7484675" y="3557161"/>
            <a:ext cx="719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BD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B2CCB0E-58C5-45B1-8FA7-20A2CDB2F4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55"/>
    </mc:Choice>
    <mc:Fallback>
      <p:transition spd="slow" advTm="10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 autoUpdateAnimBg="0"/>
      <p:bldP spid="30" grpId="0"/>
      <p:bldP spid="31" grpId="0" bldLvl="0" animBg="1" autoUpdateAnimBg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矩形 147"/>
          <p:cNvSpPr>
            <a:spLocks noChangeArrowheads="1"/>
          </p:cNvSpPr>
          <p:nvPr/>
        </p:nvSpPr>
        <p:spPr bwMode="auto">
          <a:xfrm>
            <a:off x="5902705" y="-11036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628900" y="3873621"/>
            <a:ext cx="5802313" cy="2286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952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693988" y="4726503"/>
            <a:ext cx="990600" cy="320675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25400">
            <a:solidFill>
              <a:srgbClr val="80808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676400" y="2453193"/>
            <a:ext cx="990600" cy="322263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644775" y="3502146"/>
            <a:ext cx="990600" cy="322262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254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46539" y="586851"/>
            <a:ext cx="5542762" cy="584775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eaLnBrk="1" hangingPunct="1">
              <a:spcBef>
                <a:spcPct val="50000"/>
              </a:spcBef>
              <a:defRPr/>
            </a:pPr>
            <a:r>
              <a:rPr lang="en-US" altLang="zh-CN" sz="32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lang="zh-CN" altLang="en-US" sz="32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滑动摩擦力 (sliding friction)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507168" y="1225783"/>
            <a:ext cx="8179644" cy="94714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zh-CN" sz="2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1) </a:t>
            </a:r>
            <a:r>
              <a:rPr lang="zh-CN" altLang="en-US" sz="2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定义：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两物体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相对滑动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，接触面上产生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阻碍相对滑动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的力。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676400" y="2453396"/>
            <a:ext cx="990600" cy="322263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38200" y="2789743"/>
            <a:ext cx="4814888" cy="152400"/>
            <a:chOff x="0" y="0"/>
            <a:chExt cx="4320" cy="96"/>
          </a:xfrm>
        </p:grpSpPr>
        <p:sp>
          <p:nvSpPr>
            <p:cNvPr id="7282" name="Line 10"/>
            <p:cNvSpPr>
              <a:spLocks noChangeShapeType="1"/>
            </p:cNvSpPr>
            <p:nvPr/>
          </p:nvSpPr>
          <p:spPr bwMode="auto">
            <a:xfrm>
              <a:off x="0" y="0"/>
              <a:ext cx="4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83" name="Line 11"/>
            <p:cNvSpPr>
              <a:spLocks noChangeShapeType="1"/>
            </p:cNvSpPr>
            <p:nvPr/>
          </p:nvSpPr>
          <p:spPr bwMode="auto">
            <a:xfrm flipH="1">
              <a:off x="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84" name="Line 12"/>
            <p:cNvSpPr>
              <a:spLocks noChangeShapeType="1"/>
            </p:cNvSpPr>
            <p:nvPr/>
          </p:nvSpPr>
          <p:spPr bwMode="auto">
            <a:xfrm flipH="1">
              <a:off x="1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85" name="Line 13"/>
            <p:cNvSpPr>
              <a:spLocks noChangeShapeType="1"/>
            </p:cNvSpPr>
            <p:nvPr/>
          </p:nvSpPr>
          <p:spPr bwMode="auto">
            <a:xfrm flipH="1">
              <a:off x="2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86" name="Line 14"/>
            <p:cNvSpPr>
              <a:spLocks noChangeShapeType="1"/>
            </p:cNvSpPr>
            <p:nvPr/>
          </p:nvSpPr>
          <p:spPr bwMode="auto">
            <a:xfrm flipH="1">
              <a:off x="4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87" name="Line 15"/>
            <p:cNvSpPr>
              <a:spLocks noChangeShapeType="1"/>
            </p:cNvSpPr>
            <p:nvPr/>
          </p:nvSpPr>
          <p:spPr bwMode="auto">
            <a:xfrm flipH="1">
              <a:off x="5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88" name="Line 16"/>
            <p:cNvSpPr>
              <a:spLocks noChangeShapeType="1"/>
            </p:cNvSpPr>
            <p:nvPr/>
          </p:nvSpPr>
          <p:spPr bwMode="auto">
            <a:xfrm flipH="1">
              <a:off x="72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89" name="Line 17"/>
            <p:cNvSpPr>
              <a:spLocks noChangeShapeType="1"/>
            </p:cNvSpPr>
            <p:nvPr/>
          </p:nvSpPr>
          <p:spPr bwMode="auto">
            <a:xfrm flipH="1">
              <a:off x="86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0" name="Line 18"/>
            <p:cNvSpPr>
              <a:spLocks noChangeShapeType="1"/>
            </p:cNvSpPr>
            <p:nvPr/>
          </p:nvSpPr>
          <p:spPr bwMode="auto">
            <a:xfrm flipH="1">
              <a:off x="100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1" name="Line 19"/>
            <p:cNvSpPr>
              <a:spLocks noChangeShapeType="1"/>
            </p:cNvSpPr>
            <p:nvPr/>
          </p:nvSpPr>
          <p:spPr bwMode="auto">
            <a:xfrm flipH="1">
              <a:off x="115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2" name="Line 20"/>
            <p:cNvSpPr>
              <a:spLocks noChangeShapeType="1"/>
            </p:cNvSpPr>
            <p:nvPr/>
          </p:nvSpPr>
          <p:spPr bwMode="auto">
            <a:xfrm flipH="1">
              <a:off x="129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3" name="Line 21"/>
            <p:cNvSpPr>
              <a:spLocks noChangeShapeType="1"/>
            </p:cNvSpPr>
            <p:nvPr/>
          </p:nvSpPr>
          <p:spPr bwMode="auto">
            <a:xfrm flipH="1">
              <a:off x="144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4" name="Line 22"/>
            <p:cNvSpPr>
              <a:spLocks noChangeShapeType="1"/>
            </p:cNvSpPr>
            <p:nvPr/>
          </p:nvSpPr>
          <p:spPr bwMode="auto">
            <a:xfrm flipH="1">
              <a:off x="158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5" name="Line 23"/>
            <p:cNvSpPr>
              <a:spLocks noChangeShapeType="1"/>
            </p:cNvSpPr>
            <p:nvPr/>
          </p:nvSpPr>
          <p:spPr bwMode="auto">
            <a:xfrm flipH="1">
              <a:off x="172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6" name="Line 24"/>
            <p:cNvSpPr>
              <a:spLocks noChangeShapeType="1"/>
            </p:cNvSpPr>
            <p:nvPr/>
          </p:nvSpPr>
          <p:spPr bwMode="auto">
            <a:xfrm flipH="1">
              <a:off x="187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7" name="Line 25"/>
            <p:cNvSpPr>
              <a:spLocks noChangeShapeType="1"/>
            </p:cNvSpPr>
            <p:nvPr/>
          </p:nvSpPr>
          <p:spPr bwMode="auto">
            <a:xfrm flipH="1">
              <a:off x="201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8" name="Line 26"/>
            <p:cNvSpPr>
              <a:spLocks noChangeShapeType="1"/>
            </p:cNvSpPr>
            <p:nvPr/>
          </p:nvSpPr>
          <p:spPr bwMode="auto">
            <a:xfrm flipH="1">
              <a:off x="216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99" name="Line 27"/>
            <p:cNvSpPr>
              <a:spLocks noChangeShapeType="1"/>
            </p:cNvSpPr>
            <p:nvPr/>
          </p:nvSpPr>
          <p:spPr bwMode="auto">
            <a:xfrm flipH="1">
              <a:off x="230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0" name="Line 28"/>
            <p:cNvSpPr>
              <a:spLocks noChangeShapeType="1"/>
            </p:cNvSpPr>
            <p:nvPr/>
          </p:nvSpPr>
          <p:spPr bwMode="auto">
            <a:xfrm flipH="1">
              <a:off x="244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1" name="Line 29"/>
            <p:cNvSpPr>
              <a:spLocks noChangeShapeType="1"/>
            </p:cNvSpPr>
            <p:nvPr/>
          </p:nvSpPr>
          <p:spPr bwMode="auto">
            <a:xfrm flipH="1">
              <a:off x="259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2" name="Line 30"/>
            <p:cNvSpPr>
              <a:spLocks noChangeShapeType="1"/>
            </p:cNvSpPr>
            <p:nvPr/>
          </p:nvSpPr>
          <p:spPr bwMode="auto">
            <a:xfrm flipH="1">
              <a:off x="273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3" name="Line 31"/>
            <p:cNvSpPr>
              <a:spLocks noChangeShapeType="1"/>
            </p:cNvSpPr>
            <p:nvPr/>
          </p:nvSpPr>
          <p:spPr bwMode="auto">
            <a:xfrm flipH="1">
              <a:off x="288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4" name="Line 32"/>
            <p:cNvSpPr>
              <a:spLocks noChangeShapeType="1"/>
            </p:cNvSpPr>
            <p:nvPr/>
          </p:nvSpPr>
          <p:spPr bwMode="auto">
            <a:xfrm flipH="1">
              <a:off x="302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5" name="Line 33"/>
            <p:cNvSpPr>
              <a:spLocks noChangeShapeType="1"/>
            </p:cNvSpPr>
            <p:nvPr/>
          </p:nvSpPr>
          <p:spPr bwMode="auto">
            <a:xfrm flipH="1">
              <a:off x="316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6" name="Line 34"/>
            <p:cNvSpPr>
              <a:spLocks noChangeShapeType="1"/>
            </p:cNvSpPr>
            <p:nvPr/>
          </p:nvSpPr>
          <p:spPr bwMode="auto">
            <a:xfrm flipH="1">
              <a:off x="331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7" name="Line 35"/>
            <p:cNvSpPr>
              <a:spLocks noChangeShapeType="1"/>
            </p:cNvSpPr>
            <p:nvPr/>
          </p:nvSpPr>
          <p:spPr bwMode="auto">
            <a:xfrm flipH="1">
              <a:off x="345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8" name="Line 36"/>
            <p:cNvSpPr>
              <a:spLocks noChangeShapeType="1"/>
            </p:cNvSpPr>
            <p:nvPr/>
          </p:nvSpPr>
          <p:spPr bwMode="auto">
            <a:xfrm flipH="1">
              <a:off x="360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09" name="Line 37"/>
            <p:cNvSpPr>
              <a:spLocks noChangeShapeType="1"/>
            </p:cNvSpPr>
            <p:nvPr/>
          </p:nvSpPr>
          <p:spPr bwMode="auto">
            <a:xfrm flipH="1">
              <a:off x="37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10" name="Line 38"/>
            <p:cNvSpPr>
              <a:spLocks noChangeShapeType="1"/>
            </p:cNvSpPr>
            <p:nvPr/>
          </p:nvSpPr>
          <p:spPr bwMode="auto">
            <a:xfrm flipH="1">
              <a:off x="38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11" name="Line 39"/>
            <p:cNvSpPr>
              <a:spLocks noChangeShapeType="1"/>
            </p:cNvSpPr>
            <p:nvPr/>
          </p:nvSpPr>
          <p:spPr bwMode="auto">
            <a:xfrm flipH="1">
              <a:off x="40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312" name="Line 40"/>
            <p:cNvSpPr>
              <a:spLocks noChangeShapeType="1"/>
            </p:cNvSpPr>
            <p:nvPr/>
          </p:nvSpPr>
          <p:spPr bwMode="auto">
            <a:xfrm flipH="1">
              <a:off x="41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2987675" y="1945385"/>
            <a:ext cx="720725" cy="523875"/>
            <a:chOff x="0" y="67"/>
            <a:chExt cx="454" cy="330"/>
          </a:xfrm>
        </p:grpSpPr>
        <p:sp>
          <p:nvSpPr>
            <p:cNvPr id="7280" name="Line 42"/>
            <p:cNvSpPr>
              <a:spLocks noChangeShapeType="1"/>
            </p:cNvSpPr>
            <p:nvPr/>
          </p:nvSpPr>
          <p:spPr bwMode="auto">
            <a:xfrm>
              <a:off x="0" y="348"/>
              <a:ext cx="454" cy="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81" name="Text Box 43"/>
            <p:cNvSpPr txBox="1">
              <a:spLocks noChangeArrowheads="1"/>
            </p:cNvSpPr>
            <p:nvPr/>
          </p:nvSpPr>
          <p:spPr bwMode="auto">
            <a:xfrm>
              <a:off x="101" y="67"/>
              <a:ext cx="2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chemeClr val="accent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endParaRPr lang="zh-CN" altLang="en-US" sz="2800" b="1" i="1" dirty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038354" y="2324607"/>
            <a:ext cx="1708153" cy="523875"/>
            <a:chOff x="-396" y="92"/>
            <a:chExt cx="1076" cy="330"/>
          </a:xfrm>
        </p:grpSpPr>
        <p:sp>
          <p:nvSpPr>
            <p:cNvPr id="7278" name="Line 45"/>
            <p:cNvSpPr>
              <a:spLocks noChangeShapeType="1"/>
            </p:cNvSpPr>
            <p:nvPr/>
          </p:nvSpPr>
          <p:spPr bwMode="auto">
            <a:xfrm flipH="1">
              <a:off x="-114" y="381"/>
              <a:ext cx="794" cy="0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79" name="Text Box 46"/>
            <p:cNvSpPr txBox="1">
              <a:spLocks noChangeArrowheads="1"/>
            </p:cNvSpPr>
            <p:nvPr/>
          </p:nvSpPr>
          <p:spPr bwMode="auto">
            <a:xfrm>
              <a:off x="-396" y="92"/>
              <a:ext cx="5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800" b="1" i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itchFamily="49" charset="-122"/>
                  <a:cs typeface="Times New Roman" pitchFamily="18" charset="0"/>
                </a:rPr>
                <a:t>k</a:t>
              </a:r>
              <a:endParaRPr lang="zh-CN" altLang="en-US" sz="2800" b="1" i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191" name="Rectangle 47"/>
          <p:cNvSpPr>
            <a:spLocks noChangeArrowheads="1"/>
          </p:cNvSpPr>
          <p:nvPr/>
        </p:nvSpPr>
        <p:spPr bwMode="auto">
          <a:xfrm>
            <a:off x="2618311" y="3848221"/>
            <a:ext cx="5802312" cy="228600"/>
          </a:xfrm>
          <a:prstGeom prst="rect">
            <a:avLst/>
          </a:prstGeom>
          <a:solidFill>
            <a:srgbClr val="FFFF00"/>
          </a:solidFill>
          <a:ln w="952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92" name="Rectangle 48"/>
          <p:cNvSpPr>
            <a:spLocks noChangeArrowheads="1"/>
          </p:cNvSpPr>
          <p:nvPr/>
        </p:nvSpPr>
        <p:spPr bwMode="auto">
          <a:xfrm>
            <a:off x="2644775" y="3502146"/>
            <a:ext cx="990600" cy="322262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4013590" y="2936234"/>
            <a:ext cx="720725" cy="523875"/>
            <a:chOff x="129" y="74"/>
            <a:chExt cx="454" cy="330"/>
          </a:xfrm>
        </p:grpSpPr>
        <p:sp>
          <p:nvSpPr>
            <p:cNvPr id="7276" name="Line 50"/>
            <p:cNvSpPr>
              <a:spLocks noChangeShapeType="1"/>
            </p:cNvSpPr>
            <p:nvPr/>
          </p:nvSpPr>
          <p:spPr bwMode="auto">
            <a:xfrm>
              <a:off x="129" y="348"/>
              <a:ext cx="45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77" name="Text Box 51"/>
            <p:cNvSpPr txBox="1">
              <a:spLocks noChangeArrowheads="1"/>
            </p:cNvSpPr>
            <p:nvPr/>
          </p:nvSpPr>
          <p:spPr bwMode="auto">
            <a:xfrm>
              <a:off x="230" y="74"/>
              <a:ext cx="2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i="1" dirty="0">
                  <a:solidFill>
                    <a:schemeClr val="accent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347663" y="3312083"/>
            <a:ext cx="720090" cy="523875"/>
            <a:chOff x="140" y="80"/>
            <a:chExt cx="324" cy="330"/>
          </a:xfrm>
        </p:grpSpPr>
        <p:sp>
          <p:nvSpPr>
            <p:cNvPr id="7274" name="Line 53"/>
            <p:cNvSpPr>
              <a:spLocks noChangeShapeType="1"/>
            </p:cNvSpPr>
            <p:nvPr/>
          </p:nvSpPr>
          <p:spPr bwMode="auto">
            <a:xfrm>
              <a:off x="140" y="354"/>
              <a:ext cx="324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 type="stealth" w="lg" len="lg"/>
              <a:tailEnd type="none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75" name="Text Box 54"/>
            <p:cNvSpPr txBox="1">
              <a:spLocks noChangeArrowheads="1"/>
            </p:cNvSpPr>
            <p:nvPr/>
          </p:nvSpPr>
          <p:spPr bwMode="auto">
            <a:xfrm>
              <a:off x="226" y="80"/>
              <a:ext cx="1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i="1" dirty="0">
                  <a:solidFill>
                    <a:srgbClr val="FF66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zh-CN" altLang="en-US" sz="2800" b="1" i="1" baseline="30000" dirty="0">
                  <a:solidFill>
                    <a:srgbClr val="FF66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'</a:t>
              </a:r>
            </a:p>
          </p:txBody>
        </p:sp>
      </p:grpSp>
      <p:grpSp>
        <p:nvGrpSpPr>
          <p:cNvPr id="7" name="Group 55"/>
          <p:cNvGrpSpPr>
            <a:grpSpLocks/>
          </p:cNvGrpSpPr>
          <p:nvPr/>
        </p:nvGrpSpPr>
        <p:grpSpPr bwMode="auto">
          <a:xfrm>
            <a:off x="3660757" y="3391021"/>
            <a:ext cx="1782458" cy="523875"/>
            <a:chOff x="-100" y="80"/>
            <a:chExt cx="1122" cy="330"/>
          </a:xfrm>
        </p:grpSpPr>
        <p:sp>
          <p:nvSpPr>
            <p:cNvPr id="7272" name="Line 56"/>
            <p:cNvSpPr>
              <a:spLocks noChangeShapeType="1"/>
            </p:cNvSpPr>
            <p:nvPr/>
          </p:nvSpPr>
          <p:spPr bwMode="auto">
            <a:xfrm flipH="1">
              <a:off x="229" y="357"/>
              <a:ext cx="793" cy="0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73" name="Text Box 57"/>
            <p:cNvSpPr txBox="1">
              <a:spLocks noChangeArrowheads="1"/>
            </p:cNvSpPr>
            <p:nvPr/>
          </p:nvSpPr>
          <p:spPr bwMode="auto">
            <a:xfrm>
              <a:off x="-100" y="80"/>
              <a:ext cx="46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800" b="1" i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itchFamily="49" charset="-122"/>
                  <a:cs typeface="Times New Roman" pitchFamily="18" charset="0"/>
                </a:rPr>
                <a:t> k</a:t>
              </a:r>
              <a:endPara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457200" y="4076821"/>
            <a:ext cx="8231188" cy="152400"/>
            <a:chOff x="0" y="0"/>
            <a:chExt cx="4320" cy="96"/>
          </a:xfrm>
        </p:grpSpPr>
        <p:sp>
          <p:nvSpPr>
            <p:cNvPr id="7241" name="Line 61"/>
            <p:cNvSpPr>
              <a:spLocks noChangeShapeType="1"/>
            </p:cNvSpPr>
            <p:nvPr/>
          </p:nvSpPr>
          <p:spPr bwMode="auto">
            <a:xfrm>
              <a:off x="0" y="0"/>
              <a:ext cx="4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2" name="Line 62"/>
            <p:cNvSpPr>
              <a:spLocks noChangeShapeType="1"/>
            </p:cNvSpPr>
            <p:nvPr/>
          </p:nvSpPr>
          <p:spPr bwMode="auto">
            <a:xfrm flipH="1">
              <a:off x="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3" name="Line 63"/>
            <p:cNvSpPr>
              <a:spLocks noChangeShapeType="1"/>
            </p:cNvSpPr>
            <p:nvPr/>
          </p:nvSpPr>
          <p:spPr bwMode="auto">
            <a:xfrm flipH="1">
              <a:off x="1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4" name="Line 64"/>
            <p:cNvSpPr>
              <a:spLocks noChangeShapeType="1"/>
            </p:cNvSpPr>
            <p:nvPr/>
          </p:nvSpPr>
          <p:spPr bwMode="auto">
            <a:xfrm flipH="1">
              <a:off x="2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5" name="Line 65"/>
            <p:cNvSpPr>
              <a:spLocks noChangeShapeType="1"/>
            </p:cNvSpPr>
            <p:nvPr/>
          </p:nvSpPr>
          <p:spPr bwMode="auto">
            <a:xfrm flipH="1">
              <a:off x="4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6" name="Line 66"/>
            <p:cNvSpPr>
              <a:spLocks noChangeShapeType="1"/>
            </p:cNvSpPr>
            <p:nvPr/>
          </p:nvSpPr>
          <p:spPr bwMode="auto">
            <a:xfrm flipH="1">
              <a:off x="5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7" name="Line 67"/>
            <p:cNvSpPr>
              <a:spLocks noChangeShapeType="1"/>
            </p:cNvSpPr>
            <p:nvPr/>
          </p:nvSpPr>
          <p:spPr bwMode="auto">
            <a:xfrm flipH="1">
              <a:off x="72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8" name="Line 68"/>
            <p:cNvSpPr>
              <a:spLocks noChangeShapeType="1"/>
            </p:cNvSpPr>
            <p:nvPr/>
          </p:nvSpPr>
          <p:spPr bwMode="auto">
            <a:xfrm flipH="1">
              <a:off x="86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9" name="Line 69"/>
            <p:cNvSpPr>
              <a:spLocks noChangeShapeType="1"/>
            </p:cNvSpPr>
            <p:nvPr/>
          </p:nvSpPr>
          <p:spPr bwMode="auto">
            <a:xfrm flipH="1">
              <a:off x="100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0" name="Line 70"/>
            <p:cNvSpPr>
              <a:spLocks noChangeShapeType="1"/>
            </p:cNvSpPr>
            <p:nvPr/>
          </p:nvSpPr>
          <p:spPr bwMode="auto">
            <a:xfrm flipH="1">
              <a:off x="115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1" name="Line 71"/>
            <p:cNvSpPr>
              <a:spLocks noChangeShapeType="1"/>
            </p:cNvSpPr>
            <p:nvPr/>
          </p:nvSpPr>
          <p:spPr bwMode="auto">
            <a:xfrm flipH="1">
              <a:off x="129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2" name="Line 72"/>
            <p:cNvSpPr>
              <a:spLocks noChangeShapeType="1"/>
            </p:cNvSpPr>
            <p:nvPr/>
          </p:nvSpPr>
          <p:spPr bwMode="auto">
            <a:xfrm flipH="1">
              <a:off x="144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3" name="Line 73"/>
            <p:cNvSpPr>
              <a:spLocks noChangeShapeType="1"/>
            </p:cNvSpPr>
            <p:nvPr/>
          </p:nvSpPr>
          <p:spPr bwMode="auto">
            <a:xfrm flipH="1">
              <a:off x="158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4" name="Line 74"/>
            <p:cNvSpPr>
              <a:spLocks noChangeShapeType="1"/>
            </p:cNvSpPr>
            <p:nvPr/>
          </p:nvSpPr>
          <p:spPr bwMode="auto">
            <a:xfrm flipH="1">
              <a:off x="172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5" name="Line 75"/>
            <p:cNvSpPr>
              <a:spLocks noChangeShapeType="1"/>
            </p:cNvSpPr>
            <p:nvPr/>
          </p:nvSpPr>
          <p:spPr bwMode="auto">
            <a:xfrm flipH="1">
              <a:off x="187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6" name="Line 76"/>
            <p:cNvSpPr>
              <a:spLocks noChangeShapeType="1"/>
            </p:cNvSpPr>
            <p:nvPr/>
          </p:nvSpPr>
          <p:spPr bwMode="auto">
            <a:xfrm flipH="1">
              <a:off x="201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7" name="Line 77"/>
            <p:cNvSpPr>
              <a:spLocks noChangeShapeType="1"/>
            </p:cNvSpPr>
            <p:nvPr/>
          </p:nvSpPr>
          <p:spPr bwMode="auto">
            <a:xfrm flipH="1">
              <a:off x="216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8" name="Line 78"/>
            <p:cNvSpPr>
              <a:spLocks noChangeShapeType="1"/>
            </p:cNvSpPr>
            <p:nvPr/>
          </p:nvSpPr>
          <p:spPr bwMode="auto">
            <a:xfrm flipH="1">
              <a:off x="230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59" name="Line 79"/>
            <p:cNvSpPr>
              <a:spLocks noChangeShapeType="1"/>
            </p:cNvSpPr>
            <p:nvPr/>
          </p:nvSpPr>
          <p:spPr bwMode="auto">
            <a:xfrm flipH="1">
              <a:off x="244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0" name="Line 80"/>
            <p:cNvSpPr>
              <a:spLocks noChangeShapeType="1"/>
            </p:cNvSpPr>
            <p:nvPr/>
          </p:nvSpPr>
          <p:spPr bwMode="auto">
            <a:xfrm flipH="1">
              <a:off x="259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1" name="Line 81"/>
            <p:cNvSpPr>
              <a:spLocks noChangeShapeType="1"/>
            </p:cNvSpPr>
            <p:nvPr/>
          </p:nvSpPr>
          <p:spPr bwMode="auto">
            <a:xfrm flipH="1">
              <a:off x="273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2" name="Line 82"/>
            <p:cNvSpPr>
              <a:spLocks noChangeShapeType="1"/>
            </p:cNvSpPr>
            <p:nvPr/>
          </p:nvSpPr>
          <p:spPr bwMode="auto">
            <a:xfrm flipH="1">
              <a:off x="288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3" name="Line 83"/>
            <p:cNvSpPr>
              <a:spLocks noChangeShapeType="1"/>
            </p:cNvSpPr>
            <p:nvPr/>
          </p:nvSpPr>
          <p:spPr bwMode="auto">
            <a:xfrm flipH="1">
              <a:off x="302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4" name="Line 84"/>
            <p:cNvSpPr>
              <a:spLocks noChangeShapeType="1"/>
            </p:cNvSpPr>
            <p:nvPr/>
          </p:nvSpPr>
          <p:spPr bwMode="auto">
            <a:xfrm flipH="1">
              <a:off x="316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5" name="Line 85"/>
            <p:cNvSpPr>
              <a:spLocks noChangeShapeType="1"/>
            </p:cNvSpPr>
            <p:nvPr/>
          </p:nvSpPr>
          <p:spPr bwMode="auto">
            <a:xfrm flipH="1">
              <a:off x="331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6" name="Line 86"/>
            <p:cNvSpPr>
              <a:spLocks noChangeShapeType="1"/>
            </p:cNvSpPr>
            <p:nvPr/>
          </p:nvSpPr>
          <p:spPr bwMode="auto">
            <a:xfrm flipH="1">
              <a:off x="345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7" name="Line 87"/>
            <p:cNvSpPr>
              <a:spLocks noChangeShapeType="1"/>
            </p:cNvSpPr>
            <p:nvPr/>
          </p:nvSpPr>
          <p:spPr bwMode="auto">
            <a:xfrm flipH="1">
              <a:off x="360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8" name="Line 88"/>
            <p:cNvSpPr>
              <a:spLocks noChangeShapeType="1"/>
            </p:cNvSpPr>
            <p:nvPr/>
          </p:nvSpPr>
          <p:spPr bwMode="auto">
            <a:xfrm flipH="1">
              <a:off x="37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69" name="Line 89"/>
            <p:cNvSpPr>
              <a:spLocks noChangeShapeType="1"/>
            </p:cNvSpPr>
            <p:nvPr/>
          </p:nvSpPr>
          <p:spPr bwMode="auto">
            <a:xfrm flipH="1">
              <a:off x="38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70" name="Line 90"/>
            <p:cNvSpPr>
              <a:spLocks noChangeShapeType="1"/>
            </p:cNvSpPr>
            <p:nvPr/>
          </p:nvSpPr>
          <p:spPr bwMode="auto">
            <a:xfrm flipH="1">
              <a:off x="40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71" name="Line 91"/>
            <p:cNvSpPr>
              <a:spLocks noChangeShapeType="1"/>
            </p:cNvSpPr>
            <p:nvPr/>
          </p:nvSpPr>
          <p:spPr bwMode="auto">
            <a:xfrm flipH="1">
              <a:off x="41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9" name="Group 92"/>
          <p:cNvGrpSpPr>
            <a:grpSpLocks/>
          </p:cNvGrpSpPr>
          <p:nvPr/>
        </p:nvGrpSpPr>
        <p:grpSpPr bwMode="auto">
          <a:xfrm>
            <a:off x="468313" y="5555178"/>
            <a:ext cx="8231187" cy="152400"/>
            <a:chOff x="0" y="0"/>
            <a:chExt cx="4320" cy="96"/>
          </a:xfrm>
        </p:grpSpPr>
        <p:sp>
          <p:nvSpPr>
            <p:cNvPr id="7210" name="Line 93"/>
            <p:cNvSpPr>
              <a:spLocks noChangeShapeType="1"/>
            </p:cNvSpPr>
            <p:nvPr/>
          </p:nvSpPr>
          <p:spPr bwMode="auto">
            <a:xfrm>
              <a:off x="0" y="0"/>
              <a:ext cx="4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1" name="Line 94"/>
            <p:cNvSpPr>
              <a:spLocks noChangeShapeType="1"/>
            </p:cNvSpPr>
            <p:nvPr/>
          </p:nvSpPr>
          <p:spPr bwMode="auto">
            <a:xfrm flipH="1">
              <a:off x="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2" name="Line 95"/>
            <p:cNvSpPr>
              <a:spLocks noChangeShapeType="1"/>
            </p:cNvSpPr>
            <p:nvPr/>
          </p:nvSpPr>
          <p:spPr bwMode="auto">
            <a:xfrm flipH="1">
              <a:off x="1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3" name="Line 96"/>
            <p:cNvSpPr>
              <a:spLocks noChangeShapeType="1"/>
            </p:cNvSpPr>
            <p:nvPr/>
          </p:nvSpPr>
          <p:spPr bwMode="auto">
            <a:xfrm flipH="1">
              <a:off x="2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4" name="Line 97"/>
            <p:cNvSpPr>
              <a:spLocks noChangeShapeType="1"/>
            </p:cNvSpPr>
            <p:nvPr/>
          </p:nvSpPr>
          <p:spPr bwMode="auto">
            <a:xfrm flipH="1">
              <a:off x="4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5" name="Line 98"/>
            <p:cNvSpPr>
              <a:spLocks noChangeShapeType="1"/>
            </p:cNvSpPr>
            <p:nvPr/>
          </p:nvSpPr>
          <p:spPr bwMode="auto">
            <a:xfrm flipH="1">
              <a:off x="5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6" name="Line 99"/>
            <p:cNvSpPr>
              <a:spLocks noChangeShapeType="1"/>
            </p:cNvSpPr>
            <p:nvPr/>
          </p:nvSpPr>
          <p:spPr bwMode="auto">
            <a:xfrm flipH="1">
              <a:off x="72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7" name="Line 100"/>
            <p:cNvSpPr>
              <a:spLocks noChangeShapeType="1"/>
            </p:cNvSpPr>
            <p:nvPr/>
          </p:nvSpPr>
          <p:spPr bwMode="auto">
            <a:xfrm flipH="1">
              <a:off x="86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8" name="Line 101"/>
            <p:cNvSpPr>
              <a:spLocks noChangeShapeType="1"/>
            </p:cNvSpPr>
            <p:nvPr/>
          </p:nvSpPr>
          <p:spPr bwMode="auto">
            <a:xfrm flipH="1">
              <a:off x="100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19" name="Line 102"/>
            <p:cNvSpPr>
              <a:spLocks noChangeShapeType="1"/>
            </p:cNvSpPr>
            <p:nvPr/>
          </p:nvSpPr>
          <p:spPr bwMode="auto">
            <a:xfrm flipH="1">
              <a:off x="115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0" name="Line 103"/>
            <p:cNvSpPr>
              <a:spLocks noChangeShapeType="1"/>
            </p:cNvSpPr>
            <p:nvPr/>
          </p:nvSpPr>
          <p:spPr bwMode="auto">
            <a:xfrm flipH="1">
              <a:off x="129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1" name="Line 104"/>
            <p:cNvSpPr>
              <a:spLocks noChangeShapeType="1"/>
            </p:cNvSpPr>
            <p:nvPr/>
          </p:nvSpPr>
          <p:spPr bwMode="auto">
            <a:xfrm flipH="1">
              <a:off x="144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2" name="Line 105"/>
            <p:cNvSpPr>
              <a:spLocks noChangeShapeType="1"/>
            </p:cNvSpPr>
            <p:nvPr/>
          </p:nvSpPr>
          <p:spPr bwMode="auto">
            <a:xfrm flipH="1">
              <a:off x="158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3" name="Line 106"/>
            <p:cNvSpPr>
              <a:spLocks noChangeShapeType="1"/>
            </p:cNvSpPr>
            <p:nvPr/>
          </p:nvSpPr>
          <p:spPr bwMode="auto">
            <a:xfrm flipH="1">
              <a:off x="172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4" name="Line 107"/>
            <p:cNvSpPr>
              <a:spLocks noChangeShapeType="1"/>
            </p:cNvSpPr>
            <p:nvPr/>
          </p:nvSpPr>
          <p:spPr bwMode="auto">
            <a:xfrm flipH="1">
              <a:off x="187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5" name="Line 108"/>
            <p:cNvSpPr>
              <a:spLocks noChangeShapeType="1"/>
            </p:cNvSpPr>
            <p:nvPr/>
          </p:nvSpPr>
          <p:spPr bwMode="auto">
            <a:xfrm flipH="1">
              <a:off x="201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6" name="Line 109"/>
            <p:cNvSpPr>
              <a:spLocks noChangeShapeType="1"/>
            </p:cNvSpPr>
            <p:nvPr/>
          </p:nvSpPr>
          <p:spPr bwMode="auto">
            <a:xfrm flipH="1">
              <a:off x="216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7" name="Line 110"/>
            <p:cNvSpPr>
              <a:spLocks noChangeShapeType="1"/>
            </p:cNvSpPr>
            <p:nvPr/>
          </p:nvSpPr>
          <p:spPr bwMode="auto">
            <a:xfrm flipH="1">
              <a:off x="230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8" name="Line 111"/>
            <p:cNvSpPr>
              <a:spLocks noChangeShapeType="1"/>
            </p:cNvSpPr>
            <p:nvPr/>
          </p:nvSpPr>
          <p:spPr bwMode="auto">
            <a:xfrm flipH="1">
              <a:off x="244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29" name="Line 112"/>
            <p:cNvSpPr>
              <a:spLocks noChangeShapeType="1"/>
            </p:cNvSpPr>
            <p:nvPr/>
          </p:nvSpPr>
          <p:spPr bwMode="auto">
            <a:xfrm flipH="1">
              <a:off x="259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0" name="Line 113"/>
            <p:cNvSpPr>
              <a:spLocks noChangeShapeType="1"/>
            </p:cNvSpPr>
            <p:nvPr/>
          </p:nvSpPr>
          <p:spPr bwMode="auto">
            <a:xfrm flipH="1">
              <a:off x="273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1" name="Line 114"/>
            <p:cNvSpPr>
              <a:spLocks noChangeShapeType="1"/>
            </p:cNvSpPr>
            <p:nvPr/>
          </p:nvSpPr>
          <p:spPr bwMode="auto">
            <a:xfrm flipH="1">
              <a:off x="288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2" name="Line 115"/>
            <p:cNvSpPr>
              <a:spLocks noChangeShapeType="1"/>
            </p:cNvSpPr>
            <p:nvPr/>
          </p:nvSpPr>
          <p:spPr bwMode="auto">
            <a:xfrm flipH="1">
              <a:off x="302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3" name="Line 116"/>
            <p:cNvSpPr>
              <a:spLocks noChangeShapeType="1"/>
            </p:cNvSpPr>
            <p:nvPr/>
          </p:nvSpPr>
          <p:spPr bwMode="auto">
            <a:xfrm flipH="1">
              <a:off x="316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4" name="Line 117"/>
            <p:cNvSpPr>
              <a:spLocks noChangeShapeType="1"/>
            </p:cNvSpPr>
            <p:nvPr/>
          </p:nvSpPr>
          <p:spPr bwMode="auto">
            <a:xfrm flipH="1">
              <a:off x="331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5" name="Line 118"/>
            <p:cNvSpPr>
              <a:spLocks noChangeShapeType="1"/>
            </p:cNvSpPr>
            <p:nvPr/>
          </p:nvSpPr>
          <p:spPr bwMode="auto">
            <a:xfrm flipH="1">
              <a:off x="345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6" name="Line 119"/>
            <p:cNvSpPr>
              <a:spLocks noChangeShapeType="1"/>
            </p:cNvSpPr>
            <p:nvPr/>
          </p:nvSpPr>
          <p:spPr bwMode="auto">
            <a:xfrm flipH="1">
              <a:off x="360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7" name="Line 120"/>
            <p:cNvSpPr>
              <a:spLocks noChangeShapeType="1"/>
            </p:cNvSpPr>
            <p:nvPr/>
          </p:nvSpPr>
          <p:spPr bwMode="auto">
            <a:xfrm flipH="1">
              <a:off x="37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8" name="Line 121"/>
            <p:cNvSpPr>
              <a:spLocks noChangeShapeType="1"/>
            </p:cNvSpPr>
            <p:nvPr/>
          </p:nvSpPr>
          <p:spPr bwMode="auto">
            <a:xfrm flipH="1">
              <a:off x="38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39" name="Line 122"/>
            <p:cNvSpPr>
              <a:spLocks noChangeShapeType="1"/>
            </p:cNvSpPr>
            <p:nvPr/>
          </p:nvSpPr>
          <p:spPr bwMode="auto">
            <a:xfrm flipH="1">
              <a:off x="40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40" name="Line 123"/>
            <p:cNvSpPr>
              <a:spLocks noChangeShapeType="1"/>
            </p:cNvSpPr>
            <p:nvPr/>
          </p:nvSpPr>
          <p:spPr bwMode="auto">
            <a:xfrm flipH="1">
              <a:off x="41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0" name="Group 124"/>
          <p:cNvGrpSpPr>
            <a:grpSpLocks/>
          </p:cNvGrpSpPr>
          <p:nvPr/>
        </p:nvGrpSpPr>
        <p:grpSpPr bwMode="auto">
          <a:xfrm>
            <a:off x="1035050" y="5039241"/>
            <a:ext cx="2874963" cy="522287"/>
            <a:chOff x="0" y="0"/>
            <a:chExt cx="11164" cy="2404"/>
          </a:xfrm>
        </p:grpSpPr>
        <p:sp>
          <p:nvSpPr>
            <p:cNvPr id="7207" name="AutoShape 125"/>
            <p:cNvSpPr>
              <a:spLocks noChangeArrowheads="1"/>
            </p:cNvSpPr>
            <p:nvPr/>
          </p:nvSpPr>
          <p:spPr bwMode="auto">
            <a:xfrm>
              <a:off x="1833" y="884"/>
              <a:ext cx="1552" cy="15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9 w 21600"/>
                <a:gd name="T25" fmla="*/ 3167 h 21600"/>
                <a:gd name="T26" fmla="*/ 18441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blipFill dpi="0" rotWithShape="0">
              <a:blip r:embed="rId9" cstate="print"/>
              <a:srcRect/>
              <a:tile tx="0" ty="0" sx="100000" sy="100000" flip="none" algn="tl"/>
            </a:blip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08" name="AutoShape 126"/>
            <p:cNvSpPr>
              <a:spLocks noChangeArrowheads="1"/>
            </p:cNvSpPr>
            <p:nvPr/>
          </p:nvSpPr>
          <p:spPr bwMode="auto">
            <a:xfrm>
              <a:off x="8121" y="873"/>
              <a:ext cx="1552" cy="15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9 w 21600"/>
                <a:gd name="T25" fmla="*/ 3167 h 21600"/>
                <a:gd name="T26" fmla="*/ 18441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blipFill dpi="0" rotWithShape="0">
              <a:blip r:embed="rId9" cstate="print"/>
              <a:srcRect/>
              <a:tile tx="0" ty="0" sx="100000" sy="100000" flip="none" algn="tl"/>
            </a:blip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271" name="Rectangle 127"/>
            <p:cNvSpPr>
              <a:spLocks noChangeArrowheads="1"/>
            </p:cNvSpPr>
            <p:nvPr/>
          </p:nvSpPr>
          <p:spPr bwMode="auto">
            <a:xfrm flipV="1">
              <a:off x="0" y="0"/>
              <a:ext cx="11164" cy="862"/>
            </a:xfrm>
            <a:prstGeom prst="rect">
              <a:avLst/>
            </a:prstGeom>
            <a:blipFill dpi="0" rotWithShape="0">
              <a:blip r:embed="rId9" cstate="print"/>
              <a:srcRect/>
              <a:tile tx="0" ty="0" sx="100000" sy="100000" flip="none" algn="tl"/>
            </a:blipFill>
            <a:ln w="9525" cmpd="sng">
              <a:solidFill>
                <a:schemeClr val="folHlink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buFont typeface="Arial" pitchFamily="34" charset="0"/>
                <a:buNone/>
                <a:defRPr/>
              </a:pPr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1" name="Group 128"/>
          <p:cNvGrpSpPr>
            <a:grpSpLocks/>
          </p:cNvGrpSpPr>
          <p:nvPr/>
        </p:nvGrpSpPr>
        <p:grpSpPr bwMode="auto">
          <a:xfrm>
            <a:off x="1044575" y="5024953"/>
            <a:ext cx="2874963" cy="522288"/>
            <a:chOff x="0" y="0"/>
            <a:chExt cx="11164" cy="2404"/>
          </a:xfrm>
        </p:grpSpPr>
        <p:sp>
          <p:nvSpPr>
            <p:cNvPr id="7204" name="AutoShape 129"/>
            <p:cNvSpPr>
              <a:spLocks noChangeArrowheads="1"/>
            </p:cNvSpPr>
            <p:nvPr/>
          </p:nvSpPr>
          <p:spPr bwMode="auto">
            <a:xfrm>
              <a:off x="1833" y="884"/>
              <a:ext cx="1552" cy="15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9 w 21600"/>
                <a:gd name="T25" fmla="*/ 3167 h 21600"/>
                <a:gd name="T26" fmla="*/ 18441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05" name="AutoShape 130"/>
            <p:cNvSpPr>
              <a:spLocks noChangeArrowheads="1"/>
            </p:cNvSpPr>
            <p:nvPr/>
          </p:nvSpPr>
          <p:spPr bwMode="auto">
            <a:xfrm>
              <a:off x="8121" y="873"/>
              <a:ext cx="1552" cy="15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9 w 21600"/>
                <a:gd name="T25" fmla="*/ 3167 h 21600"/>
                <a:gd name="T26" fmla="*/ 18441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275" name="Rectangle 131"/>
            <p:cNvSpPr>
              <a:spLocks noChangeArrowheads="1"/>
            </p:cNvSpPr>
            <p:nvPr/>
          </p:nvSpPr>
          <p:spPr bwMode="auto">
            <a:xfrm flipV="1">
              <a:off x="0" y="0"/>
              <a:ext cx="11164" cy="862"/>
            </a:xfrm>
            <a:prstGeom prst="rect">
              <a:avLst/>
            </a:prstGeom>
            <a:solidFill>
              <a:srgbClr val="FFFF00"/>
            </a:solidFill>
            <a:ln w="9525" cmpd="sng">
              <a:solidFill>
                <a:schemeClr val="folHlink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buFont typeface="Arial" pitchFamily="34" charset="0"/>
                <a:buNone/>
                <a:defRPr/>
              </a:pPr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276" name="Rectangle 132"/>
          <p:cNvSpPr>
            <a:spLocks noChangeArrowheads="1"/>
          </p:cNvSpPr>
          <p:nvPr/>
        </p:nvSpPr>
        <p:spPr bwMode="auto">
          <a:xfrm>
            <a:off x="2693785" y="4699719"/>
            <a:ext cx="990600" cy="322262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2" name="Group 134"/>
          <p:cNvGrpSpPr>
            <a:grpSpLocks/>
          </p:cNvGrpSpPr>
          <p:nvPr/>
        </p:nvGrpSpPr>
        <p:grpSpPr bwMode="auto">
          <a:xfrm>
            <a:off x="5380981" y="4168653"/>
            <a:ext cx="576263" cy="523875"/>
            <a:chOff x="57" y="74"/>
            <a:chExt cx="363" cy="330"/>
          </a:xfrm>
        </p:grpSpPr>
        <p:sp>
          <p:nvSpPr>
            <p:cNvPr id="7202" name="Line 135"/>
            <p:cNvSpPr>
              <a:spLocks noChangeShapeType="1"/>
            </p:cNvSpPr>
            <p:nvPr/>
          </p:nvSpPr>
          <p:spPr bwMode="auto">
            <a:xfrm>
              <a:off x="57" y="348"/>
              <a:ext cx="363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03" name="Text Box 136"/>
            <p:cNvSpPr txBox="1">
              <a:spLocks noChangeArrowheads="1"/>
            </p:cNvSpPr>
            <p:nvPr/>
          </p:nvSpPr>
          <p:spPr bwMode="auto">
            <a:xfrm>
              <a:off x="126" y="74"/>
              <a:ext cx="2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i="1" dirty="0">
                  <a:solidFill>
                    <a:schemeClr val="accent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</a:p>
          </p:txBody>
        </p:sp>
      </p:grpSp>
      <p:grpSp>
        <p:nvGrpSpPr>
          <p:cNvPr id="13" name="Group 137"/>
          <p:cNvGrpSpPr>
            <a:grpSpLocks/>
          </p:cNvGrpSpPr>
          <p:nvPr/>
        </p:nvGrpSpPr>
        <p:grpSpPr bwMode="auto">
          <a:xfrm>
            <a:off x="6573838" y="4716979"/>
            <a:ext cx="935673" cy="523875"/>
            <a:chOff x="0" y="80"/>
            <a:chExt cx="421" cy="330"/>
          </a:xfrm>
        </p:grpSpPr>
        <p:sp>
          <p:nvSpPr>
            <p:cNvPr id="7200" name="Line 138"/>
            <p:cNvSpPr>
              <a:spLocks noChangeShapeType="1"/>
            </p:cNvSpPr>
            <p:nvPr/>
          </p:nvSpPr>
          <p:spPr bwMode="auto">
            <a:xfrm>
              <a:off x="0" y="348"/>
              <a:ext cx="421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01" name="Text Box 139"/>
            <p:cNvSpPr txBox="1">
              <a:spLocks noChangeArrowheads="1"/>
            </p:cNvSpPr>
            <p:nvPr/>
          </p:nvSpPr>
          <p:spPr bwMode="auto">
            <a:xfrm>
              <a:off x="152" y="80"/>
              <a:ext cx="1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i="1" dirty="0">
                  <a:solidFill>
                    <a:srgbClr val="FF66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zh-CN" altLang="en-US" sz="2800" b="1" i="1" baseline="30000" dirty="0">
                  <a:solidFill>
                    <a:srgbClr val="FF66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'</a:t>
              </a:r>
              <a:endParaRPr lang="zh-CN" altLang="en-US" sz="1400" i="1" dirty="0">
                <a:solidFill>
                  <a:srgbClr val="FF66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4" name="Group 140"/>
          <p:cNvGrpSpPr>
            <a:grpSpLocks/>
          </p:cNvGrpSpPr>
          <p:nvPr/>
        </p:nvGrpSpPr>
        <p:grpSpPr bwMode="auto">
          <a:xfrm>
            <a:off x="4446629" y="4642257"/>
            <a:ext cx="1769748" cy="523875"/>
            <a:chOff x="-92" y="123"/>
            <a:chExt cx="1114" cy="330"/>
          </a:xfrm>
        </p:grpSpPr>
        <p:sp>
          <p:nvSpPr>
            <p:cNvPr id="7198" name="Line 141"/>
            <p:cNvSpPr>
              <a:spLocks noChangeShapeType="1"/>
            </p:cNvSpPr>
            <p:nvPr/>
          </p:nvSpPr>
          <p:spPr bwMode="auto">
            <a:xfrm flipH="1">
              <a:off x="229" y="354"/>
              <a:ext cx="793" cy="0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199" name="Text Box 142"/>
            <p:cNvSpPr txBox="1">
              <a:spLocks noChangeArrowheads="1"/>
            </p:cNvSpPr>
            <p:nvPr/>
          </p:nvSpPr>
          <p:spPr bwMode="auto">
            <a:xfrm>
              <a:off x="-92" y="123"/>
              <a:ext cx="51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2800" b="1" i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itchFamily="49" charset="-122"/>
                  <a:cs typeface="Times New Roman" pitchFamily="18" charset="0"/>
                </a:rPr>
                <a:t> k</a:t>
              </a:r>
              <a:endPara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289" name="Text Box 145"/>
          <p:cNvSpPr txBox="1">
            <a:spLocks noChangeArrowheads="1"/>
          </p:cNvSpPr>
          <p:nvPr/>
        </p:nvSpPr>
        <p:spPr bwMode="auto">
          <a:xfrm>
            <a:off x="515584" y="6124246"/>
            <a:ext cx="181771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2) 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方向：</a:t>
            </a:r>
            <a:endParaRPr lang="zh-CN" alt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51" name="组合 150"/>
          <p:cNvGrpSpPr/>
          <p:nvPr/>
        </p:nvGrpSpPr>
        <p:grpSpPr>
          <a:xfrm>
            <a:off x="6270245" y="1904431"/>
            <a:ext cx="1908327" cy="745433"/>
            <a:chOff x="6155902" y="2406328"/>
            <a:chExt cx="1908327" cy="745433"/>
          </a:xfrm>
        </p:grpSpPr>
        <p:sp>
          <p:nvSpPr>
            <p:cNvPr id="150" name="云形标注 149"/>
            <p:cNvSpPr/>
            <p:nvPr/>
          </p:nvSpPr>
          <p:spPr bwMode="auto">
            <a:xfrm>
              <a:off x="6155902" y="2406328"/>
              <a:ext cx="1908327" cy="745433"/>
            </a:xfrm>
            <a:prstGeom prst="cloudCallout">
              <a:avLst>
                <a:gd name="adj1" fmla="val -59209"/>
                <a:gd name="adj2" fmla="val -1395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6348474" y="2410084"/>
              <a:ext cx="1499128" cy="707886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CN" altLang="en-US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既可为阻力</a:t>
              </a:r>
              <a:endParaRPr lang="en-US" altLang="zh-CN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endParaRPr>
            </a:p>
            <a:p>
              <a:pPr algn="ctr"/>
              <a:r>
                <a:rPr lang="zh-CN" altLang="en-US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亦可为动力</a:t>
              </a: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5302430" y="5715324"/>
            <a:ext cx="1152000" cy="432000"/>
            <a:chOff x="5260369" y="1705510"/>
            <a:chExt cx="1152000" cy="432000"/>
          </a:xfrm>
        </p:grpSpPr>
        <p:sp>
          <p:nvSpPr>
            <p:cNvPr id="153" name="椭圆形标注 152"/>
            <p:cNvSpPr/>
            <p:nvPr/>
          </p:nvSpPr>
          <p:spPr bwMode="auto">
            <a:xfrm>
              <a:off x="5260369" y="1705510"/>
              <a:ext cx="1152000" cy="432000"/>
            </a:xfrm>
            <a:prstGeom prst="wedgeEllipseCallout">
              <a:avLst>
                <a:gd name="adj1" fmla="val -17314"/>
                <a:gd name="adj2" fmla="val 7690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54" name="矩形 153"/>
            <p:cNvSpPr/>
            <p:nvPr/>
          </p:nvSpPr>
          <p:spPr>
            <a:xfrm>
              <a:off x="5282388" y="1744306"/>
              <a:ext cx="111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B05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施力物体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147" name="Text Box 145"/>
          <p:cNvSpPr txBox="1">
            <a:spLocks noChangeArrowheads="1"/>
          </p:cNvSpPr>
          <p:nvPr/>
        </p:nvSpPr>
        <p:spPr bwMode="auto">
          <a:xfrm>
            <a:off x="1929236" y="6118990"/>
            <a:ext cx="628460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6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相切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接触面，与物体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相对运动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  <a:r>
              <a:rPr lang="zh-CN" altLang="en-US" sz="26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相反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15" name="墨迹 14">
                <a:extLst>
                  <a:ext uri="{FF2B5EF4-FFF2-40B4-BE49-F238E27FC236}">
                    <a16:creationId xmlns:a16="http://schemas.microsoft.com/office/drawing/2014/main" id="{875C761C-AB1E-4C0F-A87C-196922EEF87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92280" y="3241080"/>
              <a:ext cx="895320" cy="109440"/>
            </p14:xfrm>
          </p:contentPart>
        </mc:Choice>
        <mc:Fallback>
          <p:pic>
            <p:nvPicPr>
              <p:cNvPr id="15" name="墨迹 14">
                <a:extLst>
                  <a:ext uri="{FF2B5EF4-FFF2-40B4-BE49-F238E27FC236}">
                    <a16:creationId xmlns:a16="http://schemas.microsoft.com/office/drawing/2014/main" id="{875C761C-AB1E-4C0F-A87C-196922EEF8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82920" y="3231720"/>
                <a:ext cx="914040" cy="12816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0B80E7C0-77C8-4CB6-BC0D-A7D17DE0A6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19"/>
    </mc:Choice>
    <mc:Fallback>
      <p:transition spd="slow" advTm="24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1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17552 0.001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8" y="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rAng="0" ptsTypes="">
                                      <p:cBhvr>
                                        <p:cTn id="76" dur="50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86" dur="5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0.18143 -0.0009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2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1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rAng="0" ptsTypes=""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8" grpId="0"/>
      <p:bldP spid="6146" grpId="0" animBg="1" autoUpdateAnimBg="0"/>
      <p:bldP spid="6147" grpId="0" animBg="1" autoUpdateAnimBg="0"/>
      <p:bldP spid="6148" grpId="0" animBg="1" autoUpdateAnimBg="0"/>
      <p:bldP spid="6148" grpId="1" animBg="1" autoUpdateAnimBg="0"/>
      <p:bldP spid="6149" grpId="0" animBg="1" autoUpdateAnimBg="0"/>
      <p:bldP spid="6150" grpId="0" animBg="1"/>
      <p:bldP spid="6151" grpId="0" build="p"/>
      <p:bldP spid="6152" grpId="0" animBg="1" autoUpdateAnimBg="0"/>
      <p:bldP spid="6152" grpId="1" animBg="1" autoUpdateAnimBg="0"/>
      <p:bldP spid="6191" grpId="0" animBg="1" autoUpdateAnimBg="0"/>
      <p:bldP spid="6191" grpId="1" animBg="1" autoUpdateAnimBg="0"/>
      <p:bldP spid="6192" grpId="0" animBg="1" autoUpdateAnimBg="0"/>
      <p:bldP spid="6192" grpId="1" animBg="1" autoUpdateAnimBg="0"/>
      <p:bldP spid="6276" grpId="0" animBg="1" autoUpdateAnimBg="0"/>
      <p:bldP spid="6276" grpId="1" animBg="1" autoUpdateAnimBg="0"/>
      <p:bldP spid="6289" grpId="0"/>
      <p:bldP spid="1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28936" y="1355143"/>
            <a:ext cx="3537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ea typeface="楷体" pitchFamily="49" charset="-122"/>
              </a:rPr>
              <a:t>影响滑动摩擦力的因素？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87900" y="5537068"/>
            <a:ext cx="2438400" cy="719137"/>
            <a:chOff x="0" y="0"/>
            <a:chExt cx="1680" cy="496"/>
          </a:xfrm>
        </p:grpSpPr>
        <p:grpSp>
          <p:nvGrpSpPr>
            <p:cNvPr id="8342" name="Group 5"/>
            <p:cNvGrpSpPr>
              <a:grpSpLocks/>
            </p:cNvGrpSpPr>
            <p:nvPr/>
          </p:nvGrpSpPr>
          <p:grpSpPr bwMode="auto">
            <a:xfrm>
              <a:off x="0" y="112"/>
              <a:ext cx="1584" cy="224"/>
              <a:chOff x="0" y="0"/>
              <a:chExt cx="1584" cy="224"/>
            </a:xfrm>
          </p:grpSpPr>
          <p:grpSp>
            <p:nvGrpSpPr>
              <p:cNvPr id="8354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1344" cy="224"/>
                <a:chOff x="0" y="0"/>
                <a:chExt cx="3504" cy="584"/>
              </a:xfrm>
            </p:grpSpPr>
            <p:grpSp>
              <p:nvGrpSpPr>
                <p:cNvPr id="8356" name="Group 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024" cy="584"/>
                  <a:chOff x="0" y="0"/>
                  <a:chExt cx="2640" cy="509"/>
                </a:xfrm>
              </p:grpSpPr>
              <p:sp>
                <p:nvSpPr>
                  <p:cNvPr id="8360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640" cy="509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224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3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56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4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5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640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56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69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056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256" y="56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360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472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7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568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7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672" y="56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7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7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888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7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992" y="40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7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104" y="40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8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200" y="40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8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8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408" y="40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83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128" y="176"/>
                    <a:ext cx="2352" cy="144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8357" name="Group 32"/>
                <p:cNvGrpSpPr>
                  <a:grpSpLocks/>
                </p:cNvGrpSpPr>
                <p:nvPr/>
              </p:nvGrpSpPr>
              <p:grpSpPr bwMode="auto">
                <a:xfrm>
                  <a:off x="3024" y="134"/>
                  <a:ext cx="480" cy="336"/>
                  <a:chOff x="0" y="0"/>
                  <a:chExt cx="480" cy="336"/>
                </a:xfrm>
              </p:grpSpPr>
              <p:sp>
                <p:nvSpPr>
                  <p:cNvPr id="8358" name="AutoShape 33"/>
                  <p:cNvSpPr>
                    <a:spLocks noChangeArrowheads="1"/>
                  </p:cNvSpPr>
                  <p:nvPr/>
                </p:nvSpPr>
                <p:spPr bwMode="auto">
                  <a:xfrm>
                    <a:off x="144" y="0"/>
                    <a:ext cx="336" cy="3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3150 w 21600"/>
                      <a:gd name="T25" fmla="*/ 3150 h 21600"/>
                      <a:gd name="T26" fmla="*/ 18450 w 21600"/>
                      <a:gd name="T27" fmla="*/ 18450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59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12"/>
                    <a:ext cx="192" cy="9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8355" name="Line 35"/>
              <p:cNvSpPr>
                <a:spLocks noChangeShapeType="1"/>
              </p:cNvSpPr>
              <p:nvPr/>
            </p:nvSpPr>
            <p:spPr bwMode="auto">
              <a:xfrm>
                <a:off x="1344" y="112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8343" name="Line 36"/>
            <p:cNvSpPr>
              <a:spLocks noChangeShapeType="1"/>
            </p:cNvSpPr>
            <p:nvPr/>
          </p:nvSpPr>
          <p:spPr bwMode="auto">
            <a:xfrm>
              <a:off x="1584" y="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44" name="Line 37"/>
            <p:cNvSpPr>
              <a:spLocks noChangeShapeType="1"/>
            </p:cNvSpPr>
            <p:nvPr/>
          </p:nvSpPr>
          <p:spPr bwMode="auto">
            <a:xfrm>
              <a:off x="1584" y="64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45" name="Line 38"/>
            <p:cNvSpPr>
              <a:spLocks noChangeShapeType="1"/>
            </p:cNvSpPr>
            <p:nvPr/>
          </p:nvSpPr>
          <p:spPr bwMode="auto">
            <a:xfrm>
              <a:off x="1584" y="112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46" name="Line 39"/>
            <p:cNvSpPr>
              <a:spLocks noChangeShapeType="1"/>
            </p:cNvSpPr>
            <p:nvPr/>
          </p:nvSpPr>
          <p:spPr bwMode="auto">
            <a:xfrm>
              <a:off x="1584" y="160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47" name="Line 40"/>
            <p:cNvSpPr>
              <a:spLocks noChangeShapeType="1"/>
            </p:cNvSpPr>
            <p:nvPr/>
          </p:nvSpPr>
          <p:spPr bwMode="auto">
            <a:xfrm>
              <a:off x="1584" y="208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48" name="Line 41"/>
            <p:cNvSpPr>
              <a:spLocks noChangeShapeType="1"/>
            </p:cNvSpPr>
            <p:nvPr/>
          </p:nvSpPr>
          <p:spPr bwMode="auto">
            <a:xfrm>
              <a:off x="1584" y="256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49" name="Line 42"/>
            <p:cNvSpPr>
              <a:spLocks noChangeShapeType="1"/>
            </p:cNvSpPr>
            <p:nvPr/>
          </p:nvSpPr>
          <p:spPr bwMode="auto">
            <a:xfrm>
              <a:off x="1584" y="304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50" name="Line 43"/>
            <p:cNvSpPr>
              <a:spLocks noChangeShapeType="1"/>
            </p:cNvSpPr>
            <p:nvPr/>
          </p:nvSpPr>
          <p:spPr bwMode="auto">
            <a:xfrm>
              <a:off x="1584" y="352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51" name="Line 44"/>
            <p:cNvSpPr>
              <a:spLocks noChangeShapeType="1"/>
            </p:cNvSpPr>
            <p:nvPr/>
          </p:nvSpPr>
          <p:spPr bwMode="auto">
            <a:xfrm>
              <a:off x="1584" y="400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52" name="Line 45"/>
            <p:cNvSpPr>
              <a:spLocks noChangeShapeType="1"/>
            </p:cNvSpPr>
            <p:nvPr/>
          </p:nvSpPr>
          <p:spPr bwMode="auto">
            <a:xfrm>
              <a:off x="1584" y="448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53" name="Line 46"/>
            <p:cNvSpPr>
              <a:spLocks noChangeShapeType="1"/>
            </p:cNvSpPr>
            <p:nvPr/>
          </p:nvSpPr>
          <p:spPr bwMode="auto">
            <a:xfrm>
              <a:off x="1584" y="16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3629025" y="5594219"/>
            <a:ext cx="2819400" cy="476250"/>
            <a:chOff x="0" y="-4"/>
            <a:chExt cx="1776" cy="300"/>
          </a:xfrm>
        </p:grpSpPr>
        <p:grpSp>
          <p:nvGrpSpPr>
            <p:cNvPr id="8332" name="Group 48"/>
            <p:cNvGrpSpPr>
              <a:grpSpLocks/>
            </p:cNvGrpSpPr>
            <p:nvPr/>
          </p:nvGrpSpPr>
          <p:grpSpPr bwMode="auto">
            <a:xfrm>
              <a:off x="0" y="-4"/>
              <a:ext cx="1776" cy="295"/>
              <a:chOff x="0" y="-4"/>
              <a:chExt cx="1776" cy="295"/>
            </a:xfrm>
          </p:grpSpPr>
          <p:grpSp>
            <p:nvGrpSpPr>
              <p:cNvPr id="8334" name="Group 49"/>
              <p:cNvGrpSpPr>
                <a:grpSpLocks/>
              </p:cNvGrpSpPr>
              <p:nvPr/>
            </p:nvGrpSpPr>
            <p:grpSpPr bwMode="auto">
              <a:xfrm>
                <a:off x="0" y="-4"/>
                <a:ext cx="720" cy="295"/>
                <a:chOff x="0" y="-4"/>
                <a:chExt cx="720" cy="295"/>
              </a:xfrm>
            </p:grpSpPr>
            <p:sp>
              <p:nvSpPr>
                <p:cNvPr id="8336" name="Rectangle 50"/>
                <p:cNvSpPr>
                  <a:spLocks noChangeArrowheads="1"/>
                </p:cNvSpPr>
                <p:nvPr/>
              </p:nvSpPr>
              <p:spPr bwMode="auto">
                <a:xfrm>
                  <a:off x="0" y="-4"/>
                  <a:ext cx="432" cy="295"/>
                </a:xfrm>
                <a:prstGeom prst="rect">
                  <a:avLst/>
                </a:prstGeom>
                <a:solidFill>
                  <a:srgbClr val="0099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grpSp>
              <p:nvGrpSpPr>
                <p:cNvPr id="8337" name="Group 51"/>
                <p:cNvGrpSpPr>
                  <a:grpSpLocks/>
                </p:cNvGrpSpPr>
                <p:nvPr/>
              </p:nvGrpSpPr>
              <p:grpSpPr bwMode="auto">
                <a:xfrm>
                  <a:off x="528" y="88"/>
                  <a:ext cx="192" cy="130"/>
                  <a:chOff x="0" y="0"/>
                  <a:chExt cx="992" cy="672"/>
                </a:xfrm>
              </p:grpSpPr>
              <p:sp>
                <p:nvSpPr>
                  <p:cNvPr id="8339" name="AutoShape 5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672" cy="6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1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40" name="AutoShape 5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0" y="0"/>
                    <a:ext cx="672" cy="6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1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41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512" y="240"/>
                    <a:ext cx="480" cy="144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8338" name="Line 55"/>
                <p:cNvSpPr>
                  <a:spLocks noChangeShapeType="1"/>
                </p:cNvSpPr>
                <p:nvPr/>
              </p:nvSpPr>
              <p:spPr bwMode="auto">
                <a:xfrm>
                  <a:off x="432" y="1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335" name="Line 56"/>
              <p:cNvSpPr>
                <a:spLocks noChangeShapeType="1"/>
              </p:cNvSpPr>
              <p:nvPr/>
            </p:nvSpPr>
            <p:spPr bwMode="auto">
              <a:xfrm>
                <a:off x="720" y="144"/>
                <a:ext cx="105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8333" name="AutoShape 57"/>
            <p:cNvSpPr>
              <a:spLocks noChangeArrowheads="1"/>
            </p:cNvSpPr>
            <p:nvPr/>
          </p:nvSpPr>
          <p:spPr bwMode="auto">
            <a:xfrm flipH="1">
              <a:off x="1656" y="8"/>
              <a:ext cx="58" cy="288"/>
            </a:xfrm>
            <a:prstGeom prst="flowChartSor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8250" name="Rectangle 58"/>
          <p:cNvSpPr>
            <a:spLocks noChangeArrowheads="1"/>
          </p:cNvSpPr>
          <p:nvPr/>
        </p:nvSpPr>
        <p:spPr bwMode="auto">
          <a:xfrm>
            <a:off x="3632200" y="6071028"/>
            <a:ext cx="3456000" cy="177800"/>
          </a:xfrm>
          <a:prstGeom prst="rect">
            <a:avLst/>
          </a:prstGeom>
          <a:solidFill>
            <a:srgbClr val="FFFF00"/>
          </a:solidFill>
          <a:ln w="222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6" name="Group 59"/>
          <p:cNvGrpSpPr>
            <a:grpSpLocks/>
          </p:cNvGrpSpPr>
          <p:nvPr/>
        </p:nvGrpSpPr>
        <p:grpSpPr bwMode="auto">
          <a:xfrm>
            <a:off x="2062160" y="5630147"/>
            <a:ext cx="1847853" cy="584200"/>
            <a:chOff x="-156" y="5"/>
            <a:chExt cx="1164" cy="368"/>
          </a:xfrm>
        </p:grpSpPr>
        <p:sp>
          <p:nvSpPr>
            <p:cNvPr id="8330" name="Line 60"/>
            <p:cNvSpPr>
              <a:spLocks noChangeShapeType="1"/>
            </p:cNvSpPr>
            <p:nvPr/>
          </p:nvSpPr>
          <p:spPr bwMode="auto">
            <a:xfrm flipH="1">
              <a:off x="192" y="272"/>
              <a:ext cx="816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31" name="Text Box 61"/>
            <p:cNvSpPr txBox="1">
              <a:spLocks noChangeArrowheads="1"/>
            </p:cNvSpPr>
            <p:nvPr/>
          </p:nvSpPr>
          <p:spPr bwMode="auto">
            <a:xfrm>
              <a:off x="-156" y="5"/>
              <a:ext cx="2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3200" b="1" i="1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3200" b="1" i="1" baseline="-25000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</a:t>
              </a:r>
              <a:endParaRPr lang="zh-CN" altLang="en-US" sz="32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7" name="Group 62"/>
          <p:cNvGrpSpPr>
            <a:grpSpLocks/>
          </p:cNvGrpSpPr>
          <p:nvPr/>
        </p:nvGrpSpPr>
        <p:grpSpPr bwMode="auto">
          <a:xfrm>
            <a:off x="4041775" y="5205943"/>
            <a:ext cx="1246188" cy="628650"/>
            <a:chOff x="0" y="0"/>
            <a:chExt cx="785" cy="396"/>
          </a:xfrm>
        </p:grpSpPr>
        <p:sp>
          <p:nvSpPr>
            <p:cNvPr id="8328" name="Line 63"/>
            <p:cNvSpPr>
              <a:spLocks noChangeShapeType="1"/>
            </p:cNvSpPr>
            <p:nvPr/>
          </p:nvSpPr>
          <p:spPr bwMode="auto">
            <a:xfrm>
              <a:off x="0" y="396"/>
              <a:ext cx="768" cy="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9" name="Text Box 64"/>
            <p:cNvSpPr txBox="1">
              <a:spLocks noChangeArrowheads="1"/>
            </p:cNvSpPr>
            <p:nvPr/>
          </p:nvSpPr>
          <p:spPr bwMode="auto">
            <a:xfrm>
              <a:off x="518" y="0"/>
              <a:ext cx="2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i="1" dirty="0">
                  <a:solidFill>
                    <a:srgbClr val="000099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endParaRPr lang="zh-CN" altLang="en-US" sz="2800" b="1" i="1" baseline="-25000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8" name="Group 65"/>
          <p:cNvGrpSpPr>
            <a:grpSpLocks/>
          </p:cNvGrpSpPr>
          <p:nvPr/>
        </p:nvGrpSpPr>
        <p:grpSpPr bwMode="auto">
          <a:xfrm>
            <a:off x="468313" y="6251255"/>
            <a:ext cx="8231187" cy="152400"/>
            <a:chOff x="0" y="0"/>
            <a:chExt cx="4320" cy="96"/>
          </a:xfrm>
        </p:grpSpPr>
        <p:sp>
          <p:nvSpPr>
            <p:cNvPr id="8297" name="Line 66"/>
            <p:cNvSpPr>
              <a:spLocks noChangeShapeType="1"/>
            </p:cNvSpPr>
            <p:nvPr/>
          </p:nvSpPr>
          <p:spPr bwMode="auto">
            <a:xfrm>
              <a:off x="0" y="0"/>
              <a:ext cx="4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8" name="Line 67"/>
            <p:cNvSpPr>
              <a:spLocks noChangeShapeType="1"/>
            </p:cNvSpPr>
            <p:nvPr/>
          </p:nvSpPr>
          <p:spPr bwMode="auto">
            <a:xfrm flipH="1">
              <a:off x="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9" name="Line 68"/>
            <p:cNvSpPr>
              <a:spLocks noChangeShapeType="1"/>
            </p:cNvSpPr>
            <p:nvPr/>
          </p:nvSpPr>
          <p:spPr bwMode="auto">
            <a:xfrm flipH="1">
              <a:off x="1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0" name="Line 69"/>
            <p:cNvSpPr>
              <a:spLocks noChangeShapeType="1"/>
            </p:cNvSpPr>
            <p:nvPr/>
          </p:nvSpPr>
          <p:spPr bwMode="auto">
            <a:xfrm flipH="1">
              <a:off x="2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1" name="Line 70"/>
            <p:cNvSpPr>
              <a:spLocks noChangeShapeType="1"/>
            </p:cNvSpPr>
            <p:nvPr/>
          </p:nvSpPr>
          <p:spPr bwMode="auto">
            <a:xfrm flipH="1">
              <a:off x="4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2" name="Line 71"/>
            <p:cNvSpPr>
              <a:spLocks noChangeShapeType="1"/>
            </p:cNvSpPr>
            <p:nvPr/>
          </p:nvSpPr>
          <p:spPr bwMode="auto">
            <a:xfrm flipH="1">
              <a:off x="5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3" name="Line 72"/>
            <p:cNvSpPr>
              <a:spLocks noChangeShapeType="1"/>
            </p:cNvSpPr>
            <p:nvPr/>
          </p:nvSpPr>
          <p:spPr bwMode="auto">
            <a:xfrm flipH="1">
              <a:off x="72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4" name="Line 73"/>
            <p:cNvSpPr>
              <a:spLocks noChangeShapeType="1"/>
            </p:cNvSpPr>
            <p:nvPr/>
          </p:nvSpPr>
          <p:spPr bwMode="auto">
            <a:xfrm flipH="1">
              <a:off x="86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5" name="Line 74"/>
            <p:cNvSpPr>
              <a:spLocks noChangeShapeType="1"/>
            </p:cNvSpPr>
            <p:nvPr/>
          </p:nvSpPr>
          <p:spPr bwMode="auto">
            <a:xfrm flipH="1">
              <a:off x="100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6" name="Line 75"/>
            <p:cNvSpPr>
              <a:spLocks noChangeShapeType="1"/>
            </p:cNvSpPr>
            <p:nvPr/>
          </p:nvSpPr>
          <p:spPr bwMode="auto">
            <a:xfrm flipH="1">
              <a:off x="115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7" name="Line 76"/>
            <p:cNvSpPr>
              <a:spLocks noChangeShapeType="1"/>
            </p:cNvSpPr>
            <p:nvPr/>
          </p:nvSpPr>
          <p:spPr bwMode="auto">
            <a:xfrm flipH="1">
              <a:off x="129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8" name="Line 77"/>
            <p:cNvSpPr>
              <a:spLocks noChangeShapeType="1"/>
            </p:cNvSpPr>
            <p:nvPr/>
          </p:nvSpPr>
          <p:spPr bwMode="auto">
            <a:xfrm flipH="1">
              <a:off x="144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09" name="Line 78"/>
            <p:cNvSpPr>
              <a:spLocks noChangeShapeType="1"/>
            </p:cNvSpPr>
            <p:nvPr/>
          </p:nvSpPr>
          <p:spPr bwMode="auto">
            <a:xfrm flipH="1">
              <a:off x="158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0" name="Line 79"/>
            <p:cNvSpPr>
              <a:spLocks noChangeShapeType="1"/>
            </p:cNvSpPr>
            <p:nvPr/>
          </p:nvSpPr>
          <p:spPr bwMode="auto">
            <a:xfrm flipH="1">
              <a:off x="172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1" name="Line 80"/>
            <p:cNvSpPr>
              <a:spLocks noChangeShapeType="1"/>
            </p:cNvSpPr>
            <p:nvPr/>
          </p:nvSpPr>
          <p:spPr bwMode="auto">
            <a:xfrm flipH="1">
              <a:off x="187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2" name="Line 81"/>
            <p:cNvSpPr>
              <a:spLocks noChangeShapeType="1"/>
            </p:cNvSpPr>
            <p:nvPr/>
          </p:nvSpPr>
          <p:spPr bwMode="auto">
            <a:xfrm flipH="1">
              <a:off x="201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3" name="Line 82"/>
            <p:cNvSpPr>
              <a:spLocks noChangeShapeType="1"/>
            </p:cNvSpPr>
            <p:nvPr/>
          </p:nvSpPr>
          <p:spPr bwMode="auto">
            <a:xfrm flipH="1">
              <a:off x="216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4" name="Line 83"/>
            <p:cNvSpPr>
              <a:spLocks noChangeShapeType="1"/>
            </p:cNvSpPr>
            <p:nvPr/>
          </p:nvSpPr>
          <p:spPr bwMode="auto">
            <a:xfrm flipH="1">
              <a:off x="230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5" name="Line 84"/>
            <p:cNvSpPr>
              <a:spLocks noChangeShapeType="1"/>
            </p:cNvSpPr>
            <p:nvPr/>
          </p:nvSpPr>
          <p:spPr bwMode="auto">
            <a:xfrm flipH="1">
              <a:off x="244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6" name="Line 85"/>
            <p:cNvSpPr>
              <a:spLocks noChangeShapeType="1"/>
            </p:cNvSpPr>
            <p:nvPr/>
          </p:nvSpPr>
          <p:spPr bwMode="auto">
            <a:xfrm flipH="1">
              <a:off x="259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7" name="Line 86"/>
            <p:cNvSpPr>
              <a:spLocks noChangeShapeType="1"/>
            </p:cNvSpPr>
            <p:nvPr/>
          </p:nvSpPr>
          <p:spPr bwMode="auto">
            <a:xfrm flipH="1">
              <a:off x="273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8" name="Line 87"/>
            <p:cNvSpPr>
              <a:spLocks noChangeShapeType="1"/>
            </p:cNvSpPr>
            <p:nvPr/>
          </p:nvSpPr>
          <p:spPr bwMode="auto">
            <a:xfrm flipH="1">
              <a:off x="288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19" name="Line 88"/>
            <p:cNvSpPr>
              <a:spLocks noChangeShapeType="1"/>
            </p:cNvSpPr>
            <p:nvPr/>
          </p:nvSpPr>
          <p:spPr bwMode="auto">
            <a:xfrm flipH="1">
              <a:off x="302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0" name="Line 89"/>
            <p:cNvSpPr>
              <a:spLocks noChangeShapeType="1"/>
            </p:cNvSpPr>
            <p:nvPr/>
          </p:nvSpPr>
          <p:spPr bwMode="auto">
            <a:xfrm flipH="1">
              <a:off x="316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1" name="Line 90"/>
            <p:cNvSpPr>
              <a:spLocks noChangeShapeType="1"/>
            </p:cNvSpPr>
            <p:nvPr/>
          </p:nvSpPr>
          <p:spPr bwMode="auto">
            <a:xfrm flipH="1">
              <a:off x="331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2" name="Line 91"/>
            <p:cNvSpPr>
              <a:spLocks noChangeShapeType="1"/>
            </p:cNvSpPr>
            <p:nvPr/>
          </p:nvSpPr>
          <p:spPr bwMode="auto">
            <a:xfrm flipH="1">
              <a:off x="345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3" name="Line 92"/>
            <p:cNvSpPr>
              <a:spLocks noChangeShapeType="1"/>
            </p:cNvSpPr>
            <p:nvPr/>
          </p:nvSpPr>
          <p:spPr bwMode="auto">
            <a:xfrm flipH="1">
              <a:off x="360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4" name="Line 93"/>
            <p:cNvSpPr>
              <a:spLocks noChangeShapeType="1"/>
            </p:cNvSpPr>
            <p:nvPr/>
          </p:nvSpPr>
          <p:spPr bwMode="auto">
            <a:xfrm flipH="1">
              <a:off x="37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5" name="Line 94"/>
            <p:cNvSpPr>
              <a:spLocks noChangeShapeType="1"/>
            </p:cNvSpPr>
            <p:nvPr/>
          </p:nvSpPr>
          <p:spPr bwMode="auto">
            <a:xfrm flipH="1">
              <a:off x="38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6" name="Line 95"/>
            <p:cNvSpPr>
              <a:spLocks noChangeShapeType="1"/>
            </p:cNvSpPr>
            <p:nvPr/>
          </p:nvSpPr>
          <p:spPr bwMode="auto">
            <a:xfrm flipH="1">
              <a:off x="40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327" name="Line 96"/>
            <p:cNvSpPr>
              <a:spLocks noChangeShapeType="1"/>
            </p:cNvSpPr>
            <p:nvPr/>
          </p:nvSpPr>
          <p:spPr bwMode="auto">
            <a:xfrm flipH="1">
              <a:off x="41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9" name="Group 97"/>
          <p:cNvGrpSpPr>
            <a:grpSpLocks/>
          </p:cNvGrpSpPr>
          <p:nvPr/>
        </p:nvGrpSpPr>
        <p:grpSpPr bwMode="auto">
          <a:xfrm>
            <a:off x="595313" y="4630437"/>
            <a:ext cx="8231187" cy="152400"/>
            <a:chOff x="0" y="0"/>
            <a:chExt cx="4320" cy="96"/>
          </a:xfrm>
        </p:grpSpPr>
        <p:sp>
          <p:nvSpPr>
            <p:cNvPr id="8266" name="Line 98"/>
            <p:cNvSpPr>
              <a:spLocks noChangeShapeType="1"/>
            </p:cNvSpPr>
            <p:nvPr/>
          </p:nvSpPr>
          <p:spPr bwMode="auto">
            <a:xfrm>
              <a:off x="0" y="0"/>
              <a:ext cx="4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67" name="Line 99"/>
            <p:cNvSpPr>
              <a:spLocks noChangeShapeType="1"/>
            </p:cNvSpPr>
            <p:nvPr/>
          </p:nvSpPr>
          <p:spPr bwMode="auto">
            <a:xfrm flipH="1">
              <a:off x="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68" name="Line 100"/>
            <p:cNvSpPr>
              <a:spLocks noChangeShapeType="1"/>
            </p:cNvSpPr>
            <p:nvPr/>
          </p:nvSpPr>
          <p:spPr bwMode="auto">
            <a:xfrm flipH="1">
              <a:off x="1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69" name="Line 101"/>
            <p:cNvSpPr>
              <a:spLocks noChangeShapeType="1"/>
            </p:cNvSpPr>
            <p:nvPr/>
          </p:nvSpPr>
          <p:spPr bwMode="auto">
            <a:xfrm flipH="1">
              <a:off x="2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0" name="Line 102"/>
            <p:cNvSpPr>
              <a:spLocks noChangeShapeType="1"/>
            </p:cNvSpPr>
            <p:nvPr/>
          </p:nvSpPr>
          <p:spPr bwMode="auto">
            <a:xfrm flipH="1">
              <a:off x="4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1" name="Line 103"/>
            <p:cNvSpPr>
              <a:spLocks noChangeShapeType="1"/>
            </p:cNvSpPr>
            <p:nvPr/>
          </p:nvSpPr>
          <p:spPr bwMode="auto">
            <a:xfrm flipH="1">
              <a:off x="5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2" name="Line 104"/>
            <p:cNvSpPr>
              <a:spLocks noChangeShapeType="1"/>
            </p:cNvSpPr>
            <p:nvPr/>
          </p:nvSpPr>
          <p:spPr bwMode="auto">
            <a:xfrm flipH="1">
              <a:off x="72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3" name="Line 105"/>
            <p:cNvSpPr>
              <a:spLocks noChangeShapeType="1"/>
            </p:cNvSpPr>
            <p:nvPr/>
          </p:nvSpPr>
          <p:spPr bwMode="auto">
            <a:xfrm flipH="1">
              <a:off x="86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4" name="Line 106"/>
            <p:cNvSpPr>
              <a:spLocks noChangeShapeType="1"/>
            </p:cNvSpPr>
            <p:nvPr/>
          </p:nvSpPr>
          <p:spPr bwMode="auto">
            <a:xfrm flipH="1">
              <a:off x="100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5" name="Line 107"/>
            <p:cNvSpPr>
              <a:spLocks noChangeShapeType="1"/>
            </p:cNvSpPr>
            <p:nvPr/>
          </p:nvSpPr>
          <p:spPr bwMode="auto">
            <a:xfrm flipH="1">
              <a:off x="115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6" name="Line 108"/>
            <p:cNvSpPr>
              <a:spLocks noChangeShapeType="1"/>
            </p:cNvSpPr>
            <p:nvPr/>
          </p:nvSpPr>
          <p:spPr bwMode="auto">
            <a:xfrm flipH="1">
              <a:off x="129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7" name="Line 109"/>
            <p:cNvSpPr>
              <a:spLocks noChangeShapeType="1"/>
            </p:cNvSpPr>
            <p:nvPr/>
          </p:nvSpPr>
          <p:spPr bwMode="auto">
            <a:xfrm flipH="1">
              <a:off x="144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8" name="Line 110"/>
            <p:cNvSpPr>
              <a:spLocks noChangeShapeType="1"/>
            </p:cNvSpPr>
            <p:nvPr/>
          </p:nvSpPr>
          <p:spPr bwMode="auto">
            <a:xfrm flipH="1">
              <a:off x="158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79" name="Line 111"/>
            <p:cNvSpPr>
              <a:spLocks noChangeShapeType="1"/>
            </p:cNvSpPr>
            <p:nvPr/>
          </p:nvSpPr>
          <p:spPr bwMode="auto">
            <a:xfrm flipH="1">
              <a:off x="172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0" name="Line 112"/>
            <p:cNvSpPr>
              <a:spLocks noChangeShapeType="1"/>
            </p:cNvSpPr>
            <p:nvPr/>
          </p:nvSpPr>
          <p:spPr bwMode="auto">
            <a:xfrm flipH="1">
              <a:off x="187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1" name="Line 113"/>
            <p:cNvSpPr>
              <a:spLocks noChangeShapeType="1"/>
            </p:cNvSpPr>
            <p:nvPr/>
          </p:nvSpPr>
          <p:spPr bwMode="auto">
            <a:xfrm flipH="1">
              <a:off x="201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2" name="Line 114"/>
            <p:cNvSpPr>
              <a:spLocks noChangeShapeType="1"/>
            </p:cNvSpPr>
            <p:nvPr/>
          </p:nvSpPr>
          <p:spPr bwMode="auto">
            <a:xfrm flipH="1">
              <a:off x="216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3" name="Line 115"/>
            <p:cNvSpPr>
              <a:spLocks noChangeShapeType="1"/>
            </p:cNvSpPr>
            <p:nvPr/>
          </p:nvSpPr>
          <p:spPr bwMode="auto">
            <a:xfrm flipH="1">
              <a:off x="230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4" name="Line 116"/>
            <p:cNvSpPr>
              <a:spLocks noChangeShapeType="1"/>
            </p:cNvSpPr>
            <p:nvPr/>
          </p:nvSpPr>
          <p:spPr bwMode="auto">
            <a:xfrm flipH="1">
              <a:off x="244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5" name="Line 117"/>
            <p:cNvSpPr>
              <a:spLocks noChangeShapeType="1"/>
            </p:cNvSpPr>
            <p:nvPr/>
          </p:nvSpPr>
          <p:spPr bwMode="auto">
            <a:xfrm flipH="1">
              <a:off x="259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6" name="Line 118"/>
            <p:cNvSpPr>
              <a:spLocks noChangeShapeType="1"/>
            </p:cNvSpPr>
            <p:nvPr/>
          </p:nvSpPr>
          <p:spPr bwMode="auto">
            <a:xfrm flipH="1">
              <a:off x="273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7" name="Line 119"/>
            <p:cNvSpPr>
              <a:spLocks noChangeShapeType="1"/>
            </p:cNvSpPr>
            <p:nvPr/>
          </p:nvSpPr>
          <p:spPr bwMode="auto">
            <a:xfrm flipH="1">
              <a:off x="288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8" name="Line 120"/>
            <p:cNvSpPr>
              <a:spLocks noChangeShapeType="1"/>
            </p:cNvSpPr>
            <p:nvPr/>
          </p:nvSpPr>
          <p:spPr bwMode="auto">
            <a:xfrm flipH="1">
              <a:off x="302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89" name="Line 121"/>
            <p:cNvSpPr>
              <a:spLocks noChangeShapeType="1"/>
            </p:cNvSpPr>
            <p:nvPr/>
          </p:nvSpPr>
          <p:spPr bwMode="auto">
            <a:xfrm flipH="1">
              <a:off x="316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0" name="Line 122"/>
            <p:cNvSpPr>
              <a:spLocks noChangeShapeType="1"/>
            </p:cNvSpPr>
            <p:nvPr/>
          </p:nvSpPr>
          <p:spPr bwMode="auto">
            <a:xfrm flipH="1">
              <a:off x="331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1" name="Line 123"/>
            <p:cNvSpPr>
              <a:spLocks noChangeShapeType="1"/>
            </p:cNvSpPr>
            <p:nvPr/>
          </p:nvSpPr>
          <p:spPr bwMode="auto">
            <a:xfrm flipH="1">
              <a:off x="345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2" name="Line 124"/>
            <p:cNvSpPr>
              <a:spLocks noChangeShapeType="1"/>
            </p:cNvSpPr>
            <p:nvPr/>
          </p:nvSpPr>
          <p:spPr bwMode="auto">
            <a:xfrm flipH="1">
              <a:off x="360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3" name="Line 125"/>
            <p:cNvSpPr>
              <a:spLocks noChangeShapeType="1"/>
            </p:cNvSpPr>
            <p:nvPr/>
          </p:nvSpPr>
          <p:spPr bwMode="auto">
            <a:xfrm flipH="1">
              <a:off x="37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4" name="Line 126"/>
            <p:cNvSpPr>
              <a:spLocks noChangeShapeType="1"/>
            </p:cNvSpPr>
            <p:nvPr/>
          </p:nvSpPr>
          <p:spPr bwMode="auto">
            <a:xfrm flipH="1">
              <a:off x="38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5" name="Line 127"/>
            <p:cNvSpPr>
              <a:spLocks noChangeShapeType="1"/>
            </p:cNvSpPr>
            <p:nvPr/>
          </p:nvSpPr>
          <p:spPr bwMode="auto">
            <a:xfrm flipH="1">
              <a:off x="40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96" name="Line 128"/>
            <p:cNvSpPr>
              <a:spLocks noChangeShapeType="1"/>
            </p:cNvSpPr>
            <p:nvPr/>
          </p:nvSpPr>
          <p:spPr bwMode="auto">
            <a:xfrm flipH="1">
              <a:off x="41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20" name="Group 129"/>
          <p:cNvGrpSpPr>
            <a:grpSpLocks/>
          </p:cNvGrpSpPr>
          <p:nvPr/>
        </p:nvGrpSpPr>
        <p:grpSpPr bwMode="auto">
          <a:xfrm>
            <a:off x="738188" y="4148980"/>
            <a:ext cx="3429000" cy="484505"/>
            <a:chOff x="0" y="-24"/>
            <a:chExt cx="5400" cy="763"/>
          </a:xfrm>
        </p:grpSpPr>
        <p:grpSp>
          <p:nvGrpSpPr>
            <p:cNvPr id="8224" name="Group 130"/>
            <p:cNvGrpSpPr>
              <a:grpSpLocks/>
            </p:cNvGrpSpPr>
            <p:nvPr/>
          </p:nvGrpSpPr>
          <p:grpSpPr bwMode="auto">
            <a:xfrm>
              <a:off x="1780" y="155"/>
              <a:ext cx="3620" cy="530"/>
              <a:chOff x="0" y="0"/>
              <a:chExt cx="1584" cy="232"/>
            </a:xfrm>
          </p:grpSpPr>
          <p:grpSp>
            <p:nvGrpSpPr>
              <p:cNvPr id="8236" name="Group 131"/>
              <p:cNvGrpSpPr>
                <a:grpSpLocks/>
              </p:cNvGrpSpPr>
              <p:nvPr/>
            </p:nvGrpSpPr>
            <p:grpSpPr bwMode="auto">
              <a:xfrm>
                <a:off x="0" y="0"/>
                <a:ext cx="1344" cy="232"/>
                <a:chOff x="0" y="-2"/>
                <a:chExt cx="3504" cy="606"/>
              </a:xfrm>
            </p:grpSpPr>
            <p:grpSp>
              <p:nvGrpSpPr>
                <p:cNvPr id="8238" name="Group 132"/>
                <p:cNvGrpSpPr>
                  <a:grpSpLocks/>
                </p:cNvGrpSpPr>
                <p:nvPr/>
              </p:nvGrpSpPr>
              <p:grpSpPr bwMode="auto">
                <a:xfrm>
                  <a:off x="0" y="-2"/>
                  <a:ext cx="3024" cy="606"/>
                  <a:chOff x="0" y="-1"/>
                  <a:chExt cx="2640" cy="528"/>
                </a:xfrm>
              </p:grpSpPr>
              <p:sp>
                <p:nvSpPr>
                  <p:cNvPr id="8242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1"/>
                    <a:ext cx="2640" cy="52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43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224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44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45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56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46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47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640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48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49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56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1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1056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2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3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1256" y="56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4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1360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5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1472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6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1568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7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1672" y="56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8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59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1888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60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1992" y="40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61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104" y="40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62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2200" y="40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63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48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64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2408" y="40"/>
                    <a:ext cx="0" cy="43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65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128" y="176"/>
                    <a:ext cx="2352" cy="144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8239" name="Group 157"/>
                <p:cNvGrpSpPr>
                  <a:grpSpLocks/>
                </p:cNvGrpSpPr>
                <p:nvPr/>
              </p:nvGrpSpPr>
              <p:grpSpPr bwMode="auto">
                <a:xfrm>
                  <a:off x="3024" y="134"/>
                  <a:ext cx="480" cy="336"/>
                  <a:chOff x="0" y="0"/>
                  <a:chExt cx="480" cy="336"/>
                </a:xfrm>
              </p:grpSpPr>
              <p:sp>
                <p:nvSpPr>
                  <p:cNvPr id="8240" name="AutoShape 158"/>
                  <p:cNvSpPr>
                    <a:spLocks noChangeArrowheads="1"/>
                  </p:cNvSpPr>
                  <p:nvPr/>
                </p:nvSpPr>
                <p:spPr bwMode="auto">
                  <a:xfrm>
                    <a:off x="144" y="0"/>
                    <a:ext cx="336" cy="3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3150 w 21600"/>
                      <a:gd name="T25" fmla="*/ 3150 h 21600"/>
                      <a:gd name="T26" fmla="*/ 18450 w 21600"/>
                      <a:gd name="T27" fmla="*/ 18450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41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12"/>
                    <a:ext cx="192" cy="9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8237" name="Line 160"/>
              <p:cNvSpPr>
                <a:spLocks noChangeShapeType="1"/>
              </p:cNvSpPr>
              <p:nvPr/>
            </p:nvSpPr>
            <p:spPr bwMode="auto">
              <a:xfrm>
                <a:off x="1344" y="112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8225" name="Group 161"/>
            <p:cNvGrpSpPr>
              <a:grpSpLocks/>
            </p:cNvGrpSpPr>
            <p:nvPr/>
          </p:nvGrpSpPr>
          <p:grpSpPr bwMode="auto">
            <a:xfrm>
              <a:off x="0" y="-24"/>
              <a:ext cx="4440" cy="763"/>
              <a:chOff x="0" y="-9"/>
              <a:chExt cx="1776" cy="305"/>
            </a:xfrm>
          </p:grpSpPr>
          <p:grpSp>
            <p:nvGrpSpPr>
              <p:cNvPr id="8226" name="Group 162"/>
              <p:cNvGrpSpPr>
                <a:grpSpLocks/>
              </p:cNvGrpSpPr>
              <p:nvPr/>
            </p:nvGrpSpPr>
            <p:grpSpPr bwMode="auto">
              <a:xfrm>
                <a:off x="0" y="-9"/>
                <a:ext cx="1776" cy="295"/>
                <a:chOff x="0" y="-9"/>
                <a:chExt cx="1776" cy="295"/>
              </a:xfrm>
            </p:grpSpPr>
            <p:grpSp>
              <p:nvGrpSpPr>
                <p:cNvPr id="8228" name="Group 163"/>
                <p:cNvGrpSpPr>
                  <a:grpSpLocks/>
                </p:cNvGrpSpPr>
                <p:nvPr/>
              </p:nvGrpSpPr>
              <p:grpSpPr bwMode="auto">
                <a:xfrm>
                  <a:off x="0" y="-9"/>
                  <a:ext cx="720" cy="295"/>
                  <a:chOff x="0" y="-9"/>
                  <a:chExt cx="720" cy="295"/>
                </a:xfrm>
              </p:grpSpPr>
              <p:sp>
                <p:nvSpPr>
                  <p:cNvPr id="8230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9"/>
                    <a:ext cx="432" cy="295"/>
                  </a:xfrm>
                  <a:prstGeom prst="rect">
                    <a:avLst/>
                  </a:prstGeom>
                  <a:solidFill>
                    <a:srgbClr val="0099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8231" name="Group 165"/>
                  <p:cNvGrpSpPr>
                    <a:grpSpLocks/>
                  </p:cNvGrpSpPr>
                  <p:nvPr/>
                </p:nvGrpSpPr>
                <p:grpSpPr bwMode="auto">
                  <a:xfrm>
                    <a:off x="528" y="88"/>
                    <a:ext cx="192" cy="130"/>
                    <a:chOff x="0" y="0"/>
                    <a:chExt cx="992" cy="672"/>
                  </a:xfrm>
                </p:grpSpPr>
                <p:sp>
                  <p:nvSpPr>
                    <p:cNvPr id="8233" name="AutoShap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0"/>
                      <a:ext cx="672" cy="67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600"/>
                        <a:gd name="T13" fmla="*/ 0 h 21600"/>
                        <a:gd name="T14" fmla="*/ 21600 w 21600"/>
                        <a:gd name="T15" fmla="*/ 771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5400" y="10800"/>
                          </a:moveTo>
                          <a:cubicBezTo>
                            <a:pt x="5400" y="7817"/>
                            <a:pt x="7817" y="5400"/>
                            <a:pt x="10800" y="5400"/>
                          </a:cubicBezTo>
                          <a:cubicBezTo>
                            <a:pt x="13782" y="5399"/>
                            <a:pt x="16199" y="7817"/>
                            <a:pt x="16200" y="10799"/>
                          </a:cubicBezTo>
                          <a:lnTo>
                            <a:pt x="21600" y="10800"/>
                          </a:ln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8234" name="AutoShape 167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0" y="0"/>
                      <a:ext cx="672" cy="67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600"/>
                        <a:gd name="T13" fmla="*/ 0 h 21600"/>
                        <a:gd name="T14" fmla="*/ 21600 w 21600"/>
                        <a:gd name="T15" fmla="*/ 771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5400" y="10800"/>
                          </a:moveTo>
                          <a:cubicBezTo>
                            <a:pt x="5400" y="7817"/>
                            <a:pt x="7817" y="5400"/>
                            <a:pt x="10800" y="5400"/>
                          </a:cubicBezTo>
                          <a:cubicBezTo>
                            <a:pt x="13782" y="5399"/>
                            <a:pt x="16199" y="7817"/>
                            <a:pt x="16200" y="10799"/>
                          </a:cubicBezTo>
                          <a:lnTo>
                            <a:pt x="21600" y="10800"/>
                          </a:ln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8235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2" y="240"/>
                      <a:ext cx="480" cy="1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8232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432" y="144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8229" name="Line 170"/>
                <p:cNvSpPr>
                  <a:spLocks noChangeShapeType="1"/>
                </p:cNvSpPr>
                <p:nvPr/>
              </p:nvSpPr>
              <p:spPr bwMode="auto">
                <a:xfrm>
                  <a:off x="720" y="144"/>
                  <a:ext cx="1056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227" name="AutoShape 171"/>
              <p:cNvSpPr>
                <a:spLocks noChangeArrowheads="1"/>
              </p:cNvSpPr>
              <p:nvPr/>
            </p:nvSpPr>
            <p:spPr bwMode="auto">
              <a:xfrm flipH="1">
                <a:off x="1656" y="8"/>
                <a:ext cx="58" cy="288"/>
              </a:xfrm>
              <a:prstGeom prst="flowChartSo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29" name="Group 172"/>
          <p:cNvGrpSpPr>
            <a:grpSpLocks/>
          </p:cNvGrpSpPr>
          <p:nvPr/>
        </p:nvGrpSpPr>
        <p:grpSpPr bwMode="auto">
          <a:xfrm>
            <a:off x="1337000" y="4201885"/>
            <a:ext cx="1987550" cy="584048"/>
            <a:chOff x="-244" y="0"/>
            <a:chExt cx="1252" cy="367"/>
          </a:xfrm>
        </p:grpSpPr>
        <p:sp>
          <p:nvSpPr>
            <p:cNvPr id="8222" name="Line 173"/>
            <p:cNvSpPr>
              <a:spLocks noChangeShapeType="1"/>
            </p:cNvSpPr>
            <p:nvPr/>
          </p:nvSpPr>
          <p:spPr bwMode="auto">
            <a:xfrm flipH="1">
              <a:off x="192" y="272"/>
              <a:ext cx="816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 type="none"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23" name="Text Box 174"/>
            <p:cNvSpPr txBox="1">
              <a:spLocks noChangeArrowheads="1"/>
            </p:cNvSpPr>
            <p:nvPr/>
          </p:nvSpPr>
          <p:spPr bwMode="auto">
            <a:xfrm>
              <a:off x="-244" y="0"/>
              <a:ext cx="288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3200" b="1" i="1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3200" b="1" i="1" baseline="-25000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</a:t>
              </a:r>
              <a:endParaRPr lang="zh-CN" altLang="en-US" sz="32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30" name="Group 175"/>
          <p:cNvGrpSpPr>
            <a:grpSpLocks/>
          </p:cNvGrpSpPr>
          <p:nvPr/>
        </p:nvGrpSpPr>
        <p:grpSpPr bwMode="auto">
          <a:xfrm>
            <a:off x="3325013" y="3767745"/>
            <a:ext cx="1246187" cy="628650"/>
            <a:chOff x="0" y="0"/>
            <a:chExt cx="785" cy="396"/>
          </a:xfrm>
        </p:grpSpPr>
        <p:sp>
          <p:nvSpPr>
            <p:cNvPr id="8220" name="Line 176"/>
            <p:cNvSpPr>
              <a:spLocks noChangeShapeType="1"/>
            </p:cNvSpPr>
            <p:nvPr/>
          </p:nvSpPr>
          <p:spPr bwMode="auto">
            <a:xfrm>
              <a:off x="0" y="396"/>
              <a:ext cx="768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8221" name="Text Box 177"/>
            <p:cNvSpPr txBox="1">
              <a:spLocks noChangeArrowheads="1"/>
            </p:cNvSpPr>
            <p:nvPr/>
          </p:nvSpPr>
          <p:spPr bwMode="auto">
            <a:xfrm>
              <a:off x="518" y="0"/>
              <a:ext cx="2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i="1" dirty="0">
                  <a:solidFill>
                    <a:srgbClr val="000099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endParaRPr lang="zh-CN" altLang="en-US" sz="2800" b="1" baseline="-25000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8372" name="Text Box 180"/>
          <p:cNvSpPr txBox="1">
            <a:spLocks noChangeArrowheads="1"/>
          </p:cNvSpPr>
          <p:nvPr/>
        </p:nvSpPr>
        <p:spPr bwMode="auto">
          <a:xfrm>
            <a:off x="4758419" y="5602726"/>
            <a:ext cx="1951037" cy="432000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力传感器</a:t>
            </a:r>
          </a:p>
        </p:txBody>
      </p:sp>
      <p:sp>
        <p:nvSpPr>
          <p:cNvPr id="8373" name="Text Box 181"/>
          <p:cNvSpPr txBox="1">
            <a:spLocks noChangeArrowheads="1"/>
          </p:cNvSpPr>
          <p:nvPr/>
        </p:nvSpPr>
        <p:spPr bwMode="auto">
          <a:xfrm>
            <a:off x="3379808" y="5113928"/>
            <a:ext cx="14476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99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stationary</a:t>
            </a:r>
            <a:endParaRPr lang="zh-CN" altLang="en-US" sz="2000" b="1" dirty="0">
              <a:solidFill>
                <a:srgbClr val="0099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98" name="Rectangle 3"/>
          <p:cNvSpPr>
            <a:spLocks noChangeArrowheads="1"/>
          </p:cNvSpPr>
          <p:nvPr/>
        </p:nvSpPr>
        <p:spPr bwMode="auto">
          <a:xfrm>
            <a:off x="555113" y="707632"/>
            <a:ext cx="1458513" cy="58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None/>
              <a:defRPr/>
            </a:pP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 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大小：</a:t>
            </a:r>
            <a:endParaRPr lang="zh-CN" altLang="en-US" sz="2600" b="1" dirty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99" name="Text Box 2"/>
          <p:cNvSpPr txBox="1">
            <a:spLocks noChangeArrowheads="1"/>
          </p:cNvSpPr>
          <p:nvPr/>
        </p:nvSpPr>
        <p:spPr bwMode="auto">
          <a:xfrm>
            <a:off x="4159672" y="1351895"/>
            <a:ext cx="11476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99FF"/>
                </a:solidFill>
                <a:ea typeface="楷体" pitchFamily="49" charset="-122"/>
              </a:rPr>
              <a:t>接触面</a:t>
            </a:r>
          </a:p>
        </p:txBody>
      </p:sp>
      <p:sp>
        <p:nvSpPr>
          <p:cNvPr id="200" name="Text Box 2"/>
          <p:cNvSpPr txBox="1">
            <a:spLocks noChangeArrowheads="1"/>
          </p:cNvSpPr>
          <p:nvPr/>
        </p:nvSpPr>
        <p:spPr bwMode="auto">
          <a:xfrm>
            <a:off x="5148680" y="1358375"/>
            <a:ext cx="460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楷体" pitchFamily="49" charset="-122"/>
              </a:rPr>
              <a:t>&amp;</a:t>
            </a:r>
            <a:endParaRPr lang="zh-CN" altLang="en-US" sz="2400" b="1" dirty="0">
              <a:ea typeface="楷体" pitchFamily="49" charset="-122"/>
            </a:endParaRPr>
          </a:p>
        </p:txBody>
      </p:sp>
      <p:sp>
        <p:nvSpPr>
          <p:cNvPr id="203" name="Text Box 2"/>
          <p:cNvSpPr txBox="1">
            <a:spLocks noChangeArrowheads="1"/>
          </p:cNvSpPr>
          <p:nvPr/>
        </p:nvSpPr>
        <p:spPr bwMode="auto">
          <a:xfrm>
            <a:off x="5430792" y="1358375"/>
            <a:ext cx="11476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99FF"/>
                </a:solidFill>
                <a:ea typeface="楷体" pitchFamily="49" charset="-122"/>
              </a:rPr>
              <a:t>正压力</a:t>
            </a:r>
          </a:p>
        </p:txBody>
      </p:sp>
      <p:graphicFrame>
        <p:nvGraphicFramePr>
          <p:cNvPr id="204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57763974"/>
              </p:ext>
            </p:extLst>
          </p:nvPr>
        </p:nvGraphicFramePr>
        <p:xfrm>
          <a:off x="1051534" y="2117725"/>
          <a:ext cx="173831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6" name="Equation" r:id="rId7" imgW="647640" imgH="228600" progId="Equation.DSMT4">
                  <p:embed/>
                </p:oleObj>
              </mc:Choice>
              <mc:Fallback>
                <p:oleObj name="Equation" r:id="rId7" imgW="647640" imgH="228600" progId="Equation.DSMT4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34" y="2117725"/>
                        <a:ext cx="1738313" cy="6127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00000"/>
                        </a:solidFill>
                        <a:prstDash val="sysDot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" name="Text Box 16"/>
          <p:cNvSpPr txBox="1">
            <a:spLocks noChangeArrowheads="1"/>
          </p:cNvSpPr>
          <p:nvPr/>
        </p:nvSpPr>
        <p:spPr bwMode="auto">
          <a:xfrm>
            <a:off x="4896066" y="2119709"/>
            <a:ext cx="2013997" cy="4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＊ 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no unit</a:t>
            </a:r>
            <a:endParaRPr lang="zh-CN" altLang="en-US" sz="2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8" name="Text Box 16"/>
          <p:cNvSpPr txBox="1">
            <a:spLocks noChangeArrowheads="1"/>
          </p:cNvSpPr>
          <p:nvPr/>
        </p:nvSpPr>
        <p:spPr bwMode="auto">
          <a:xfrm>
            <a:off x="4883092" y="2651488"/>
            <a:ext cx="2952945" cy="4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＊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zh-CN" altLang="en-US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略小于</a:t>
            </a:r>
            <a:r>
              <a:rPr lang="zh-CN" altLang="en-US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2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en-US" altLang="zh-CN" sz="22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,m</a:t>
            </a:r>
            <a:r>
              <a:rPr lang="zh-CN" altLang="en-US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ax</a:t>
            </a:r>
          </a:p>
        </p:txBody>
      </p:sp>
      <p:grpSp>
        <p:nvGrpSpPr>
          <p:cNvPr id="210" name="组合 209"/>
          <p:cNvGrpSpPr/>
          <p:nvPr/>
        </p:nvGrpSpPr>
        <p:grpSpPr>
          <a:xfrm>
            <a:off x="2936663" y="3550915"/>
            <a:ext cx="940853" cy="492400"/>
            <a:chOff x="2103291" y="3119089"/>
            <a:chExt cx="940853" cy="492400"/>
          </a:xfrm>
        </p:grpSpPr>
        <p:sp>
          <p:nvSpPr>
            <p:cNvPr id="8370" name="Text Box 178"/>
            <p:cNvSpPr txBox="1">
              <a:spLocks noChangeArrowheads="1"/>
            </p:cNvSpPr>
            <p:nvPr/>
          </p:nvSpPr>
          <p:spPr bwMode="auto">
            <a:xfrm>
              <a:off x="2103291" y="3119089"/>
              <a:ext cx="94085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200" b="1" i="1" dirty="0" err="1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sz="2200" b="1" baseline="-25000" dirty="0" err="1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const</a:t>
              </a:r>
              <a:r>
                <a:rPr lang="en-US" altLang="zh-CN" sz="2200" b="1" baseline="-25000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.</a:t>
              </a:r>
              <a:endParaRPr lang="zh-CN" altLang="en-US" sz="2200" b="1" baseline="-25000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09" name="Line 42"/>
            <p:cNvSpPr>
              <a:spLocks noChangeShapeType="1"/>
            </p:cNvSpPr>
            <p:nvPr/>
          </p:nvSpPr>
          <p:spPr bwMode="auto">
            <a:xfrm>
              <a:off x="2223747" y="3611489"/>
              <a:ext cx="540000" cy="0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1468838" y="5544428"/>
            <a:ext cx="626186" cy="430887"/>
            <a:chOff x="2242421" y="3165389"/>
            <a:chExt cx="626186" cy="430887"/>
          </a:xfrm>
        </p:grpSpPr>
        <p:sp>
          <p:nvSpPr>
            <p:cNvPr id="212" name="Text Box 178"/>
            <p:cNvSpPr txBox="1">
              <a:spLocks noChangeArrowheads="1"/>
            </p:cNvSpPr>
            <p:nvPr/>
          </p:nvSpPr>
          <p:spPr bwMode="auto">
            <a:xfrm>
              <a:off x="2415817" y="3165389"/>
              <a:ext cx="45279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200" b="1" i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endParaRPr lang="zh-CN" altLang="en-US" sz="2200" b="1" baseline="-25000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13" name="Line 42"/>
            <p:cNvSpPr>
              <a:spLocks noChangeShapeType="1"/>
            </p:cNvSpPr>
            <p:nvPr/>
          </p:nvSpPr>
          <p:spPr bwMode="auto">
            <a:xfrm rot="10800000">
              <a:off x="2242421" y="3588339"/>
              <a:ext cx="540000" cy="0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aphicFrame>
        <p:nvGraphicFramePr>
          <p:cNvPr id="44035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59954239"/>
              </p:ext>
            </p:extLst>
          </p:nvPr>
        </p:nvGraphicFramePr>
        <p:xfrm>
          <a:off x="6990169" y="2703513"/>
          <a:ext cx="147161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7" name="Equation" r:id="rId9" imgW="939600" imgH="241200" progId="Equation.DSMT4">
                  <p:embed/>
                </p:oleObj>
              </mc:Choice>
              <mc:Fallback>
                <p:oleObj name="Equation" r:id="rId9" imgW="939600" imgH="241200" progId="Equation.DSMT4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169" y="2703513"/>
                        <a:ext cx="1471612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" name="组合 214"/>
          <p:cNvGrpSpPr/>
          <p:nvPr/>
        </p:nvGrpSpPr>
        <p:grpSpPr>
          <a:xfrm>
            <a:off x="7770158" y="2719754"/>
            <a:ext cx="281354" cy="656492"/>
            <a:chOff x="7702062" y="2719754"/>
            <a:chExt cx="281354" cy="656492"/>
          </a:xfrm>
        </p:grpSpPr>
        <p:sp>
          <p:nvSpPr>
            <p:cNvPr id="214" name="椭圆 213"/>
            <p:cNvSpPr/>
            <p:nvPr/>
          </p:nvSpPr>
          <p:spPr bwMode="auto">
            <a:xfrm>
              <a:off x="7748954" y="2719754"/>
              <a:ext cx="234462" cy="386862"/>
            </a:xfrm>
            <a:prstGeom prst="ellipse">
              <a:avLst/>
            </a:prstGeom>
            <a:noFill/>
            <a:ln w="12700" cap="flat" cmpd="sng" algn="ctr">
              <a:solidFill>
                <a:srgbClr val="000099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197" name="直接箭头连接符 196"/>
            <p:cNvCxnSpPr>
              <a:stCxn id="214" idx="4"/>
            </p:cNvCxnSpPr>
            <p:nvPr/>
          </p:nvCxnSpPr>
          <p:spPr bwMode="auto">
            <a:xfrm flipH="1">
              <a:off x="7702062" y="3106616"/>
              <a:ext cx="164123" cy="2696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1" name="Text Box 16"/>
          <p:cNvSpPr txBox="1">
            <a:spLocks noChangeArrowheads="1"/>
          </p:cNvSpPr>
          <p:nvPr/>
        </p:nvSpPr>
        <p:spPr bwMode="auto">
          <a:xfrm>
            <a:off x="6197325" y="3397524"/>
            <a:ext cx="2583258" cy="3411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shade val="50000"/>
                <a:alpha val="50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Coefficient of static friction</a:t>
            </a:r>
            <a:endParaRPr lang="zh-CN" altLang="en-US" sz="1600" b="1" baseline="-25000" dirty="0">
              <a:solidFill>
                <a:schemeClr val="bg1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02" name="组合 201"/>
          <p:cNvGrpSpPr/>
          <p:nvPr/>
        </p:nvGrpSpPr>
        <p:grpSpPr>
          <a:xfrm>
            <a:off x="6676164" y="1082025"/>
            <a:ext cx="1908327" cy="745433"/>
            <a:chOff x="6155902" y="2406328"/>
            <a:chExt cx="1908327" cy="745433"/>
          </a:xfrm>
        </p:grpSpPr>
        <p:sp>
          <p:nvSpPr>
            <p:cNvPr id="216" name="云形标注 215"/>
            <p:cNvSpPr/>
            <p:nvPr/>
          </p:nvSpPr>
          <p:spPr bwMode="auto">
            <a:xfrm>
              <a:off x="6155902" y="2406328"/>
              <a:ext cx="1908327" cy="745433"/>
            </a:xfrm>
            <a:prstGeom prst="cloudCallout">
              <a:avLst>
                <a:gd name="adj1" fmla="val -34806"/>
                <a:gd name="adj2" fmla="val 29739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7" name="矩形 216"/>
            <p:cNvSpPr/>
            <p:nvPr/>
          </p:nvSpPr>
          <p:spPr>
            <a:xfrm>
              <a:off x="6220234" y="2536212"/>
              <a:ext cx="1755610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CN" altLang="en-US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控制变量法</a:t>
              </a:r>
            </a:p>
          </p:txBody>
        </p:sp>
      </p:grpSp>
      <p:sp>
        <p:nvSpPr>
          <p:cNvPr id="218" name="矩形 217"/>
          <p:cNvSpPr>
            <a:spLocks noChangeArrowheads="1"/>
          </p:cNvSpPr>
          <p:nvPr/>
        </p:nvSpPr>
        <p:spPr bwMode="auto">
          <a:xfrm>
            <a:off x="2664454" y="1325879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06" name="AutoShape 6"/>
          <p:cNvSpPr>
            <a:spLocks noChangeArrowheads="1"/>
          </p:cNvSpPr>
          <p:nvPr/>
        </p:nvSpPr>
        <p:spPr bwMode="auto">
          <a:xfrm>
            <a:off x="2791585" y="2149297"/>
            <a:ext cx="1832605" cy="443148"/>
          </a:xfrm>
          <a:prstGeom prst="wedgeRoundRectCallout">
            <a:avLst>
              <a:gd name="adj1" fmla="val -58914"/>
              <a:gd name="adj2" fmla="val 3399"/>
              <a:gd name="adj3" fmla="val 16667"/>
            </a:avLst>
          </a:prstGeom>
          <a:solidFill>
            <a:schemeClr val="accent6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Normal force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ctr">
              <a:defRPr/>
            </a:pPr>
            <a:endParaRPr lang="zh-CN" altLang="en-US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5" name="AutoShape 5"/>
          <p:cNvSpPr>
            <a:spLocks noChangeArrowheads="1"/>
          </p:cNvSpPr>
          <p:nvPr/>
        </p:nvSpPr>
        <p:spPr bwMode="auto">
          <a:xfrm>
            <a:off x="654695" y="2740107"/>
            <a:ext cx="3438188" cy="472914"/>
          </a:xfrm>
          <a:prstGeom prst="wedgeRoundRectCallout">
            <a:avLst>
              <a:gd name="adj1" fmla="val -7416"/>
              <a:gd name="adj2" fmla="val -76831"/>
              <a:gd name="adj3" fmla="val 16667"/>
            </a:avLst>
          </a:prstGeom>
          <a:solidFill>
            <a:schemeClr val="accent6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Coefficient of kinetic friction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B97EEF81-F2C2-4353-AE12-CE9129916AE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05680" y="2530440"/>
              <a:ext cx="5655240" cy="564120"/>
            </p14:xfrm>
          </p:contentPart>
        </mc:Choice>
        <mc:Fallback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B97EEF81-F2C2-4353-AE12-CE9129916A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96320" y="2521080"/>
                <a:ext cx="5673960" cy="5828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50FF27FD-FC06-4CA6-A1E7-D0D45F6BA5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740"/>
    </mc:Choice>
    <mc:Fallback>
      <p:transition spd="slow" advTm="41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rAng="0" ptsTypes="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97 0.000000 L -0.200069 -0.000093 " pathEditMode="relative" rAng="0" ptsTypes="">
                                      <p:cBhvr>
                                        <p:cTn id="77" dur="2000" fill="hold"/>
                                        <p:tgtEl>
                                          <p:spTgt spid="825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1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194" grpId="0" bldLvl="0" autoUpdateAnimBg="0"/>
      <p:bldP spid="8250" grpId="0" animBg="1" autoUpdateAnimBg="0"/>
      <p:bldP spid="8250" grpId="1" animBg="1" autoUpdateAnimBg="0"/>
      <p:bldP spid="8372" grpId="0" bldLvl="0" animBg="1" autoUpdateAnimBg="0"/>
      <p:bldP spid="198" grpId="0"/>
      <p:bldP spid="199" grpId="0" bldLvl="0" autoUpdateAnimBg="0"/>
      <p:bldP spid="200" grpId="0" bldLvl="0" autoUpdateAnimBg="0"/>
      <p:bldP spid="203" grpId="0" bldLvl="0" autoUpdateAnimBg="0"/>
      <p:bldP spid="207" grpId="0"/>
      <p:bldP spid="208" grpId="0"/>
      <p:bldP spid="201" grpId="0" animBg="1"/>
      <p:bldP spid="218" grpId="0"/>
      <p:bldP spid="206" grpId="0" animBg="1"/>
      <p:bldP spid="2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93" y="2137004"/>
            <a:ext cx="53244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546539" y="771678"/>
            <a:ext cx="2819231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eaLnBrk="1" hangingPunct="1">
              <a:spcBef>
                <a:spcPct val="50000"/>
              </a:spcBef>
              <a:buFontTx/>
              <a:defRPr/>
            </a:pPr>
            <a:r>
              <a:rPr lang="en-US" altLang="zh-CN" sz="3200" b="1" i="1" kern="1200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itchFamily="2" charset="-122"/>
              </a:rPr>
              <a:t>f</a:t>
            </a:r>
            <a:r>
              <a:rPr lang="en-US" altLang="zh-CN" sz="3200" b="1" kern="1200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itchFamily="2" charset="-122"/>
              </a:rPr>
              <a:t>-</a:t>
            </a:r>
            <a:r>
              <a:rPr lang="en-US" altLang="zh-CN" sz="3200" b="1" i="1" kern="1200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itchFamily="2" charset="-122"/>
              </a:rPr>
              <a:t>F</a:t>
            </a:r>
            <a:r>
              <a:rPr lang="zh-CN" altLang="en-US" sz="3200" b="1" kern="1200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itchFamily="2" charset="-122"/>
              </a:rPr>
              <a:t>的关系曲线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57B04218-C793-45A6-AE38-E2BE45B5A3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24440" y="3962880"/>
              <a:ext cx="4106160" cy="126000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57B04218-C793-45A6-AE38-E2BE45B5A3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5080" y="3953520"/>
                <a:ext cx="4124880" cy="127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9C5D46AE-140B-495A-8580-8DE7CF712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4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27"/>
    </mc:Choice>
    <mc:Fallback>
      <p:transition spd="slow" advTm="6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1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8818" y="785221"/>
            <a:ext cx="8496944" cy="2677656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关于滑动摩擦力的产生，下列说法正确的是（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只有相互接触且相对运动的物体间才可能产生滑动摩擦力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只有运动的物体才可能产生滑动摩擦力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受弹力作用的物体一定受到滑动摩擦力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受滑动摩擦力作用的物体一定受到弹力作用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451101" y="772185"/>
            <a:ext cx="719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AD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90450" y="3730965"/>
            <a:ext cx="8496944" cy="2529923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如图，一质量为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 kg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的物体在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0.1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的水平面上向右运动，运动过程中，物体还受到向左的拉力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N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，则物体受到的滑动摩擦力为（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N/kg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10 N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，水平向右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B.  10 N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，水平向左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20 N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，水平向右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D.  20 N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，水平向左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540251" y="4614130"/>
            <a:ext cx="505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665037" y="5036949"/>
            <a:ext cx="1992936" cy="950975"/>
            <a:chOff x="6283200" y="4782395"/>
            <a:chExt cx="1992936" cy="950975"/>
          </a:xfrm>
        </p:grpSpPr>
        <p:grpSp>
          <p:nvGrpSpPr>
            <p:cNvPr id="6" name="组合 5"/>
            <p:cNvGrpSpPr/>
            <p:nvPr/>
          </p:nvGrpSpPr>
          <p:grpSpPr>
            <a:xfrm>
              <a:off x="6283200" y="4782395"/>
              <a:ext cx="1992936" cy="950975"/>
              <a:chOff x="1208782" y="3222298"/>
              <a:chExt cx="1992936" cy="950975"/>
            </a:xfrm>
          </p:grpSpPr>
          <p:grpSp>
            <p:nvGrpSpPr>
              <p:cNvPr id="7" name="组合 27"/>
              <p:cNvGrpSpPr/>
              <p:nvPr/>
            </p:nvGrpSpPr>
            <p:grpSpPr>
              <a:xfrm>
                <a:off x="1473716" y="3222298"/>
                <a:ext cx="1728002" cy="866846"/>
                <a:chOff x="1566186" y="2038613"/>
                <a:chExt cx="1422287" cy="696115"/>
              </a:xfrm>
            </p:grpSpPr>
            <p:grpSp>
              <p:nvGrpSpPr>
                <p:cNvPr id="9" name="组合 12"/>
                <p:cNvGrpSpPr/>
                <p:nvPr/>
              </p:nvGrpSpPr>
              <p:grpSpPr>
                <a:xfrm>
                  <a:off x="1566186" y="2360662"/>
                  <a:ext cx="1422287" cy="374066"/>
                  <a:chOff x="1566186" y="2360662"/>
                  <a:chExt cx="1422287" cy="374066"/>
                </a:xfrm>
              </p:grpSpPr>
              <p:sp>
                <p:nvSpPr>
                  <p:cNvPr id="13" name="Rectangle 3" descr="宽上对角线"/>
                  <p:cNvSpPr>
                    <a:spLocks noChangeArrowheads="1"/>
                  </p:cNvSpPr>
                  <p:nvPr/>
                </p:nvSpPr>
                <p:spPr bwMode="auto">
                  <a:xfrm>
                    <a:off x="1566186" y="2647999"/>
                    <a:ext cx="1422287" cy="86729"/>
                  </a:xfrm>
                  <a:prstGeom prst="rect">
                    <a:avLst/>
                  </a:prstGeom>
                  <a:blipFill dpi="0" rotWithShape="0">
                    <a:blip r:embed="rId6" cstate="print"/>
                    <a:srcRect/>
                    <a:tile tx="0" ty="0" sx="100000" sy="100000" flip="none" algn="tl"/>
                  </a:blipFill>
                  <a:ln w="9525" cap="flat" cmpd="sng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1578396" y="2648000"/>
                    <a:ext cx="1404000" cy="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311639" y="2360662"/>
                    <a:ext cx="360000" cy="287338"/>
                  </a:xfrm>
                  <a:prstGeom prst="rect">
                    <a:avLst/>
                  </a:prstGeom>
                  <a:solidFill>
                    <a:srgbClr val="00B0F0"/>
                  </a:solidFill>
                  <a:ln w="19050" cap="flat" cmpd="sng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zh-CN" alt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0" name="Line 8"/>
                <p:cNvSpPr>
                  <a:spLocks noChangeShapeType="1"/>
                </p:cNvSpPr>
                <p:nvPr/>
              </p:nvSpPr>
              <p:spPr bwMode="auto">
                <a:xfrm rot="5400000">
                  <a:off x="2099410" y="2297888"/>
                  <a:ext cx="0" cy="414834"/>
                </a:xfrm>
                <a:prstGeom prst="line">
                  <a:avLst/>
                </a:prstGeom>
                <a:noFill/>
                <a:ln w="31750" cap="flat" cmpd="sng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660032" y="2328542"/>
                  <a:ext cx="360297" cy="3213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i="1" dirty="0"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endParaRPr lang="zh-CN" altLang="en-US" sz="2000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353478" y="2038613"/>
                  <a:ext cx="274139" cy="296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endParaRPr lang="zh-CN" altLang="en-US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1208782" y="3916793"/>
                <a:ext cx="437742" cy="256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16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rot="16200000">
              <a:off x="7686236" y="4895919"/>
              <a:ext cx="0" cy="396000"/>
            </a:xfrm>
            <a:prstGeom prst="line">
              <a:avLst/>
            </a:prstGeom>
            <a:noFill/>
            <a:ln w="19050" cap="flat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0D10EE41-C44D-4B4D-B0E9-70E88EFCCA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52960" y="3782520"/>
              <a:ext cx="1060560" cy="165852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0D10EE41-C44D-4B4D-B0E9-70E88EFCCA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43600" y="3773160"/>
                <a:ext cx="1079280" cy="1677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58CBE8D-8D7D-4531-9DA9-9F0FDEBB39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9813" y="637381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69"/>
    </mc:Choice>
    <mc:Fallback>
      <p:transition spd="slow" advTm="12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 autoUpdateAnimBg="0"/>
      <p:bldP spid="30" grpId="0"/>
      <p:bldP spid="31" grpId="0" bldLvl="0" animBg="1" autoUpdateAnimBg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6.4|2.5|19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7|1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4.9|16.9|3.8|19.5|19.7|24.5|5.5|7.4|9.5|38.7|92.8|1.1|13|16.4|12.5|1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4|6.2|19.1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1|1.2|4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8.7|13|14.3|7.5|49.3|5.3|23.2|49.2|8.3|7|11.3|2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5.7|34.1|30.6|47.1|34.3|2.4|42|33|15.7|17.9|8.9|1.8|42.4|8.6|4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4.8|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7|0.8|52.8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3|39.7|0.9|3.6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accent2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3231</TotalTime>
  <Pages>0</Pages>
  <Words>1035</Words>
  <Characters>0</Characters>
  <Application>Microsoft Office PowerPoint</Application>
  <DocSecurity>0</DocSecurity>
  <PresentationFormat>全屏显示(4:3)</PresentationFormat>
  <Lines>0</Lines>
  <Paragraphs>169</Paragraphs>
  <Slides>15</Slides>
  <Notes>14</Notes>
  <HiddenSlides>0</HiddenSlides>
  <MMClips>15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华文琥珀</vt:lpstr>
      <vt:lpstr>华文新魏</vt:lpstr>
      <vt:lpstr>楷体</vt:lpstr>
      <vt:lpstr>Arial</vt:lpstr>
      <vt:lpstr>Calibri</vt:lpstr>
      <vt:lpstr>Times New Roman</vt:lpstr>
      <vt:lpstr>默认设计模板</vt:lpstr>
      <vt:lpstr>默认设计模板_2</vt:lpstr>
      <vt:lpstr>Equation</vt:lpstr>
      <vt:lpstr>PowerPoint 演示文稿</vt:lpstr>
      <vt:lpstr>摩擦力 (friction)</vt:lpstr>
      <vt:lpstr>1. 静摩擦力 (static friction)</vt:lpstr>
      <vt:lpstr>PowerPoint 演示文稿</vt:lpstr>
      <vt:lpstr>PowerPoint 演示文稿</vt:lpstr>
      <vt:lpstr>2. 滑动摩擦力 (sliding friction)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第三章   相互作用</dc:title>
  <dc:creator>kmj</dc:creator>
  <cp:lastModifiedBy>CHEN XiangLong</cp:lastModifiedBy>
  <cp:revision>164</cp:revision>
  <cp:lastPrinted>1899-12-30T00:00:00Z</cp:lastPrinted>
  <dcterms:created xsi:type="dcterms:W3CDTF">2013-07-26T03:27:35Z</dcterms:created>
  <dcterms:modified xsi:type="dcterms:W3CDTF">2019-12-18T05:57:13Z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2052-8.1.0.3166</vt:lpwstr>
  </property>
</Properties>
</file>