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6" r:id="rId6"/>
    <p:sldId id="260" r:id="rId7"/>
    <p:sldId id="261" r:id="rId8"/>
    <p:sldId id="265" r:id="rId9"/>
    <p:sldId id="263" r:id="rId10"/>
    <p:sldId id="264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756"/>
    <p:restoredTop sz="95794"/>
  </p:normalViewPr>
  <p:slideViewPr>
    <p:cSldViewPr snapToGrid="0" snapToObjects="1">
      <p:cViewPr varScale="1">
        <p:scale>
          <a:sx n="112" d="100"/>
          <a:sy n="112" d="100"/>
        </p:scale>
        <p:origin x="336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8/28/21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8/28/21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8/28/21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8/28/21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8/28/21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8/28/21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8/28/21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8/28/21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8/28/21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全景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8/28/21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8/28/21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zh-CN" altLang="en-US"/>
              <a:t>单击此处编辑母版文本样式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8/28/21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8/28/21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8/28/21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图片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8/28/21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8/28/21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8/28/21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8/28/21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6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1.pn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audio" Target="../media/media4.m4a"/><Relationship Id="rId7" Type="http://schemas.openxmlformats.org/officeDocument/2006/relationships/image" Target="../media/image14.png"/><Relationship Id="rId2" Type="http://schemas.microsoft.com/office/2007/relationships/media" Target="../media/media4.m4a"/><Relationship Id="rId1" Type="http://schemas.openxmlformats.org/officeDocument/2006/relationships/tags" Target="../tags/tag1.xml"/><Relationship Id="rId6" Type="http://schemas.openxmlformats.org/officeDocument/2006/relationships/image" Target="../media/image11.jpeg"/><Relationship Id="rId5" Type="http://schemas.openxmlformats.org/officeDocument/2006/relationships/image" Target="../media/image12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audio" Target="../media/media5.m4a"/><Relationship Id="rId7" Type="http://schemas.openxmlformats.org/officeDocument/2006/relationships/image" Target="../media/image17.png"/><Relationship Id="rId2" Type="http://schemas.microsoft.com/office/2007/relationships/media" Target="../media/media5.m4a"/><Relationship Id="rId1" Type="http://schemas.openxmlformats.org/officeDocument/2006/relationships/tags" Target="../tags/tag2.xml"/><Relationship Id="rId6" Type="http://schemas.openxmlformats.org/officeDocument/2006/relationships/image" Target="../media/image16.png"/><Relationship Id="rId11" Type="http://schemas.openxmlformats.org/officeDocument/2006/relationships/image" Target="../media/image6.png"/><Relationship Id="rId5" Type="http://schemas.openxmlformats.org/officeDocument/2006/relationships/image" Target="../media/image13.png"/><Relationship Id="rId10" Type="http://schemas.openxmlformats.org/officeDocument/2006/relationships/image" Target="../media/image20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6.png"/><Relationship Id="rId4" Type="http://schemas.openxmlformats.org/officeDocument/2006/relationships/image" Target="../media/image21.tif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media7.m4a"/><Relationship Id="rId7" Type="http://schemas.openxmlformats.org/officeDocument/2006/relationships/image" Target="../media/image6.png"/><Relationship Id="rId2" Type="http://schemas.microsoft.com/office/2007/relationships/media" Target="../media/media7.m4a"/><Relationship Id="rId1" Type="http://schemas.openxmlformats.org/officeDocument/2006/relationships/tags" Target="../tags/tag3.xml"/><Relationship Id="rId6" Type="http://schemas.openxmlformats.org/officeDocument/2006/relationships/image" Target="../media/image22.png"/><Relationship Id="rId5" Type="http://schemas.openxmlformats.org/officeDocument/2006/relationships/image" Target="../media/image1.jpeg"/><Relationship Id="rId4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4.jpeg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23.png"/><Relationship Id="rId5" Type="http://schemas.openxmlformats.org/officeDocument/2006/relationships/image" Target="../media/image150.png"/><Relationship Id="rId4" Type="http://schemas.openxmlformats.org/officeDocument/2006/relationships/image" Target="../media/image1.jpeg"/><Relationship Id="rId9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230.png"/><Relationship Id="rId3" Type="http://schemas.openxmlformats.org/officeDocument/2006/relationships/audio" Target="../media/media9.m4a"/><Relationship Id="rId7" Type="http://schemas.openxmlformats.org/officeDocument/2006/relationships/image" Target="../media/image4.png"/><Relationship Id="rId12" Type="http://schemas.openxmlformats.org/officeDocument/2006/relationships/image" Target="../media/image29.png"/><Relationship Id="rId2" Type="http://schemas.microsoft.com/office/2007/relationships/media" Target="../media/media9.m4a"/><Relationship Id="rId1" Type="http://schemas.openxmlformats.org/officeDocument/2006/relationships/tags" Target="../tags/tag4.xml"/><Relationship Id="rId6" Type="http://schemas.openxmlformats.org/officeDocument/2006/relationships/image" Target="../media/image3.png"/><Relationship Id="rId11" Type="http://schemas.openxmlformats.org/officeDocument/2006/relationships/image" Target="../media/image28.png"/><Relationship Id="rId5" Type="http://schemas.openxmlformats.org/officeDocument/2006/relationships/image" Target="../media/image2.png"/><Relationship Id="rId15" Type="http://schemas.openxmlformats.org/officeDocument/2006/relationships/image" Target="../media/image6.png"/><Relationship Id="rId10" Type="http://schemas.openxmlformats.org/officeDocument/2006/relationships/image" Target="../media/image27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26.png"/><Relationship Id="rId14" Type="http://schemas.openxmlformats.org/officeDocument/2006/relationships/image" Target="../media/image24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audio" Target="../media/media10.m4a"/><Relationship Id="rId7" Type="http://schemas.openxmlformats.org/officeDocument/2006/relationships/image" Target="../media/image270.png"/><Relationship Id="rId2" Type="http://schemas.microsoft.com/office/2007/relationships/media" Target="../media/media10.m4a"/><Relationship Id="rId1" Type="http://schemas.openxmlformats.org/officeDocument/2006/relationships/tags" Target="../tags/tag5.xml"/><Relationship Id="rId6" Type="http://schemas.openxmlformats.org/officeDocument/2006/relationships/image" Target="../media/image30.png"/><Relationship Id="rId5" Type="http://schemas.openxmlformats.org/officeDocument/2006/relationships/image" Target="../media/image25.png"/><Relationship Id="rId4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B3A3FFF-4316-5A4F-A838-C12DBAD04AC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zh-CN" altLang="en-US" dirty="0"/>
              <a:t>第七节</a:t>
            </a:r>
            <a:r>
              <a:rPr kumimoji="1" lang="en-US" altLang="zh-CN" dirty="0"/>
              <a:t>—</a:t>
            </a:r>
            <a:r>
              <a:rPr kumimoji="1" lang="zh-CN" altLang="en-US" dirty="0"/>
              <a:t>化学计量学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499E8568-5FFC-E446-9E09-E9DC307E04A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pic>
        <p:nvPicPr>
          <p:cNvPr id="6" name="音频 5">
            <a:hlinkClick r:id="" action="ppaction://media"/>
            <a:extLst>
              <a:ext uri="{FF2B5EF4-FFF2-40B4-BE49-F238E27FC236}">
                <a16:creationId xmlns:a16="http://schemas.microsoft.com/office/drawing/2014/main" id="{0F0BF2BA-0FE0-1141-BC00-D1C2ED1DA5D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1103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242"/>
    </mc:Choice>
    <mc:Fallback xmlns="">
      <p:transition spd="slow" advTm="824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F3FC718-FDE3-4EF7-921E-A5F374EAF8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BBA0DF5B-9251-EA48-AF7A-9AE76F888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4408" y="262890"/>
            <a:ext cx="4041058" cy="1444752"/>
          </a:xfrm>
        </p:spPr>
        <p:txBody>
          <a:bodyPr anchor="b">
            <a:normAutofit/>
          </a:bodyPr>
          <a:lstStyle/>
          <a:p>
            <a:r>
              <a:rPr kumimoji="1" lang="zh-CN" altLang="en-US" sz="3600" dirty="0">
                <a:solidFill>
                  <a:srgbClr val="EBEBEB"/>
                </a:solidFill>
              </a:rPr>
              <a:t>原子质量单位</a:t>
            </a:r>
            <a:r>
              <a:rPr kumimoji="1" lang="en-US" altLang="zh-CN" sz="3600" dirty="0">
                <a:solidFill>
                  <a:srgbClr val="EBEBEB"/>
                </a:solidFill>
              </a:rPr>
              <a:t>—atomic</a:t>
            </a:r>
            <a:r>
              <a:rPr kumimoji="1" lang="zh-CN" altLang="en-US" sz="3600" dirty="0">
                <a:solidFill>
                  <a:srgbClr val="EBEBEB"/>
                </a:solidFill>
              </a:rPr>
              <a:t> </a:t>
            </a:r>
            <a:r>
              <a:rPr kumimoji="1" lang="en-US" altLang="zh-CN" sz="3600" dirty="0">
                <a:solidFill>
                  <a:srgbClr val="EBEBEB"/>
                </a:solidFill>
              </a:rPr>
              <a:t>mass</a:t>
            </a:r>
            <a:r>
              <a:rPr kumimoji="1" lang="zh-CN" altLang="en-US" sz="3600" dirty="0">
                <a:solidFill>
                  <a:srgbClr val="EBEBEB"/>
                </a:solidFill>
              </a:rPr>
              <a:t> </a:t>
            </a:r>
            <a:r>
              <a:rPr kumimoji="1" lang="en-US" altLang="zh-CN" sz="3600" dirty="0">
                <a:solidFill>
                  <a:srgbClr val="EBEBEB"/>
                </a:solidFill>
              </a:rPr>
              <a:t>unit</a:t>
            </a:r>
            <a:endParaRPr kumimoji="1" lang="zh-CN" altLang="en-US" sz="3600" dirty="0">
              <a:solidFill>
                <a:srgbClr val="EBEBEB"/>
              </a:solidFill>
            </a:endParaRPr>
          </a:p>
        </p:txBody>
      </p:sp>
      <p:sp>
        <p:nvSpPr>
          <p:cNvPr id="11" name="Freeform 11">
            <a:extLst>
              <a:ext uri="{FF2B5EF4-FFF2-40B4-BE49-F238E27FC236}">
                <a16:creationId xmlns:a16="http://schemas.microsoft.com/office/drawing/2014/main" id="{FAA0F719-3DC8-4F08-AD8F-5A845658CB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48110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3" name="Freeform: Shape 12">
            <a:extLst>
              <a:ext uri="{FF2B5EF4-FFF2-40B4-BE49-F238E27FC236}">
                <a16:creationId xmlns:a16="http://schemas.microsoft.com/office/drawing/2014/main" id="{7DCB61BE-FA0F-4EFB-BE0E-268BAD8E30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4747655" y="-586345"/>
            <a:ext cx="6858001" cy="8030691"/>
          </a:xfrm>
          <a:custGeom>
            <a:avLst/>
            <a:gdLst>
              <a:gd name="connsiteX0" fmla="*/ 6858001 w 6858001"/>
              <a:gd name="connsiteY0" fmla="*/ 1177 h 8030691"/>
              <a:gd name="connsiteX1" fmla="*/ 6858001 w 6858001"/>
              <a:gd name="connsiteY1" fmla="*/ 1344715 h 8030691"/>
              <a:gd name="connsiteX2" fmla="*/ 6858000 w 6858001"/>
              <a:gd name="connsiteY2" fmla="*/ 1344715 h 8030691"/>
              <a:gd name="connsiteX3" fmla="*/ 6858000 w 6858001"/>
              <a:gd name="connsiteY3" fmla="*/ 8030691 h 8030691"/>
              <a:gd name="connsiteX4" fmla="*/ 0 w 6858001"/>
              <a:gd name="connsiteY4" fmla="*/ 8030690 h 8030691"/>
              <a:gd name="connsiteX5" fmla="*/ 0 w 6858001"/>
              <a:gd name="connsiteY5" fmla="*/ 477747 h 8030691"/>
              <a:gd name="connsiteX6" fmla="*/ 1 w 6858001"/>
              <a:gd name="connsiteY6" fmla="*/ 477747 h 8030691"/>
              <a:gd name="connsiteX7" fmla="*/ 1 w 6858001"/>
              <a:gd name="connsiteY7" fmla="*/ 0 h 8030691"/>
              <a:gd name="connsiteX8" fmla="*/ 40463 w 6858001"/>
              <a:gd name="connsiteY8" fmla="*/ 5883 h 8030691"/>
              <a:gd name="connsiteX9" fmla="*/ 159107 w 6858001"/>
              <a:gd name="connsiteY9" fmla="*/ 23196 h 8030691"/>
              <a:gd name="connsiteX10" fmla="*/ 245518 w 6858001"/>
              <a:gd name="connsiteY10" fmla="*/ 35299 h 8030691"/>
              <a:gd name="connsiteX11" fmla="*/ 348388 w 6858001"/>
              <a:gd name="connsiteY11" fmla="*/ 48074 h 8030691"/>
              <a:gd name="connsiteX12" fmla="*/ 470460 w 6858001"/>
              <a:gd name="connsiteY12" fmla="*/ 63370 h 8030691"/>
              <a:gd name="connsiteX13" fmla="*/ 605563 w 6858001"/>
              <a:gd name="connsiteY13" fmla="*/ 79507 h 8030691"/>
              <a:gd name="connsiteX14" fmla="*/ 757810 w 6858001"/>
              <a:gd name="connsiteY14" fmla="*/ 96484 h 8030691"/>
              <a:gd name="connsiteX15" fmla="*/ 923774 w 6858001"/>
              <a:gd name="connsiteY15" fmla="*/ 114469 h 8030691"/>
              <a:gd name="connsiteX16" fmla="*/ 1104139 w 6858001"/>
              <a:gd name="connsiteY16" fmla="*/ 132455 h 8030691"/>
              <a:gd name="connsiteX17" fmla="*/ 1296163 w 6858001"/>
              <a:gd name="connsiteY17" fmla="*/ 150776 h 8030691"/>
              <a:gd name="connsiteX18" fmla="*/ 1503275 w 6858001"/>
              <a:gd name="connsiteY18" fmla="*/ 167753 h 8030691"/>
              <a:gd name="connsiteX19" fmla="*/ 1719988 w 6858001"/>
              <a:gd name="connsiteY19" fmla="*/ 184058 h 8030691"/>
              <a:gd name="connsiteX20" fmla="*/ 1949045 w 6858001"/>
              <a:gd name="connsiteY20" fmla="*/ 198850 h 8030691"/>
              <a:gd name="connsiteX21" fmla="*/ 2187703 w 6858001"/>
              <a:gd name="connsiteY21" fmla="*/ 212969 h 8030691"/>
              <a:gd name="connsiteX22" fmla="*/ 2436649 w 6858001"/>
              <a:gd name="connsiteY22" fmla="*/ 226249 h 8030691"/>
              <a:gd name="connsiteX23" fmla="*/ 2564208 w 6858001"/>
              <a:gd name="connsiteY23" fmla="*/ 230955 h 8030691"/>
              <a:gd name="connsiteX24" fmla="*/ 2694509 w 6858001"/>
              <a:gd name="connsiteY24" fmla="*/ 236166 h 8030691"/>
              <a:gd name="connsiteX25" fmla="*/ 2826869 w 6858001"/>
              <a:gd name="connsiteY25" fmla="*/ 241040 h 8030691"/>
              <a:gd name="connsiteX26" fmla="*/ 2959914 w 6858001"/>
              <a:gd name="connsiteY26" fmla="*/ 244234 h 8030691"/>
              <a:gd name="connsiteX27" fmla="*/ 3095702 w 6858001"/>
              <a:gd name="connsiteY27" fmla="*/ 247092 h 8030691"/>
              <a:gd name="connsiteX28" fmla="*/ 3232862 w 6858001"/>
              <a:gd name="connsiteY28" fmla="*/ 250117 h 8030691"/>
              <a:gd name="connsiteX29" fmla="*/ 3372766 w 6858001"/>
              <a:gd name="connsiteY29" fmla="*/ 252134 h 8030691"/>
              <a:gd name="connsiteX30" fmla="*/ 3514040 w 6858001"/>
              <a:gd name="connsiteY30" fmla="*/ 252134 h 8030691"/>
              <a:gd name="connsiteX31" fmla="*/ 3656686 w 6858001"/>
              <a:gd name="connsiteY31" fmla="*/ 253143 h 8030691"/>
              <a:gd name="connsiteX32" fmla="*/ 3800705 w 6858001"/>
              <a:gd name="connsiteY32" fmla="*/ 252134 h 8030691"/>
              <a:gd name="connsiteX33" fmla="*/ 3946780 w 6858001"/>
              <a:gd name="connsiteY33" fmla="*/ 250117 h 8030691"/>
              <a:gd name="connsiteX34" fmla="*/ 4092856 w 6858001"/>
              <a:gd name="connsiteY34" fmla="*/ 248268 h 8030691"/>
              <a:gd name="connsiteX35" fmla="*/ 4240988 w 6858001"/>
              <a:gd name="connsiteY35" fmla="*/ 244234 h 8030691"/>
              <a:gd name="connsiteX36" fmla="*/ 4390492 w 6858001"/>
              <a:gd name="connsiteY36" fmla="*/ 240032 h 8030691"/>
              <a:gd name="connsiteX37" fmla="*/ 4539997 w 6858001"/>
              <a:gd name="connsiteY37" fmla="*/ 235157 h 8030691"/>
              <a:gd name="connsiteX38" fmla="*/ 4690873 w 6858001"/>
              <a:gd name="connsiteY38" fmla="*/ 228266 h 8030691"/>
              <a:gd name="connsiteX39" fmla="*/ 4843120 w 6858001"/>
              <a:gd name="connsiteY39" fmla="*/ 220029 h 8030691"/>
              <a:gd name="connsiteX40" fmla="*/ 4996054 w 6858001"/>
              <a:gd name="connsiteY40" fmla="*/ 212129 h 8030691"/>
              <a:gd name="connsiteX41" fmla="*/ 5148987 w 6858001"/>
              <a:gd name="connsiteY41" fmla="*/ 202044 h 8030691"/>
              <a:gd name="connsiteX42" fmla="*/ 5303978 w 6858001"/>
              <a:gd name="connsiteY42" fmla="*/ 189941 h 8030691"/>
              <a:gd name="connsiteX43" fmla="*/ 5456911 w 6858001"/>
              <a:gd name="connsiteY43" fmla="*/ 177839 h 8030691"/>
              <a:gd name="connsiteX44" fmla="*/ 5612588 w 6858001"/>
              <a:gd name="connsiteY44" fmla="*/ 163887 h 8030691"/>
              <a:gd name="connsiteX45" fmla="*/ 5768950 w 6858001"/>
              <a:gd name="connsiteY45" fmla="*/ 148591 h 8030691"/>
              <a:gd name="connsiteX46" fmla="*/ 5923255 w 6858001"/>
              <a:gd name="connsiteY46" fmla="*/ 132455 h 8030691"/>
              <a:gd name="connsiteX47" fmla="*/ 6079618 w 6858001"/>
              <a:gd name="connsiteY47" fmla="*/ 113629 h 8030691"/>
              <a:gd name="connsiteX48" fmla="*/ 6235294 w 6858001"/>
              <a:gd name="connsiteY48" fmla="*/ 93458 h 8030691"/>
              <a:gd name="connsiteX49" fmla="*/ 6391657 w 6858001"/>
              <a:gd name="connsiteY49" fmla="*/ 73455 h 8030691"/>
              <a:gd name="connsiteX50" fmla="*/ 6547333 w 6858001"/>
              <a:gd name="connsiteY50" fmla="*/ 50091 h 8030691"/>
              <a:gd name="connsiteX51" fmla="*/ 6702324 w 6858001"/>
              <a:gd name="connsiteY51" fmla="*/ 26222 h 80306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858001" h="8030691">
                <a:moveTo>
                  <a:pt x="6858001" y="1177"/>
                </a:moveTo>
                <a:lnTo>
                  <a:pt x="6858001" y="1344715"/>
                </a:lnTo>
                <a:lnTo>
                  <a:pt x="6858000" y="1344715"/>
                </a:lnTo>
                <a:lnTo>
                  <a:pt x="6858000" y="8030691"/>
                </a:lnTo>
                <a:lnTo>
                  <a:pt x="0" y="8030690"/>
                </a:lnTo>
                <a:lnTo>
                  <a:pt x="0" y="477747"/>
                </a:lnTo>
                <a:lnTo>
                  <a:pt x="1" y="477747"/>
                </a:lnTo>
                <a:lnTo>
                  <a:pt x="1" y="0"/>
                </a:lnTo>
                <a:lnTo>
                  <a:pt x="40463" y="5883"/>
                </a:lnTo>
                <a:lnTo>
                  <a:pt x="159107" y="23196"/>
                </a:lnTo>
                <a:lnTo>
                  <a:pt x="245518" y="35299"/>
                </a:lnTo>
                <a:lnTo>
                  <a:pt x="348388" y="48074"/>
                </a:lnTo>
                <a:lnTo>
                  <a:pt x="470460" y="63370"/>
                </a:lnTo>
                <a:lnTo>
                  <a:pt x="605563" y="79507"/>
                </a:lnTo>
                <a:lnTo>
                  <a:pt x="757810" y="96484"/>
                </a:lnTo>
                <a:lnTo>
                  <a:pt x="923774" y="114469"/>
                </a:lnTo>
                <a:lnTo>
                  <a:pt x="1104139" y="132455"/>
                </a:lnTo>
                <a:lnTo>
                  <a:pt x="1296163" y="150776"/>
                </a:lnTo>
                <a:lnTo>
                  <a:pt x="1503275" y="167753"/>
                </a:lnTo>
                <a:lnTo>
                  <a:pt x="1719988" y="184058"/>
                </a:lnTo>
                <a:lnTo>
                  <a:pt x="1949045" y="198850"/>
                </a:lnTo>
                <a:lnTo>
                  <a:pt x="2187703" y="212969"/>
                </a:lnTo>
                <a:lnTo>
                  <a:pt x="2436649" y="226249"/>
                </a:lnTo>
                <a:lnTo>
                  <a:pt x="2564208" y="230955"/>
                </a:lnTo>
                <a:lnTo>
                  <a:pt x="2694509" y="236166"/>
                </a:lnTo>
                <a:lnTo>
                  <a:pt x="2826869" y="241040"/>
                </a:lnTo>
                <a:lnTo>
                  <a:pt x="2959914" y="244234"/>
                </a:lnTo>
                <a:lnTo>
                  <a:pt x="3095702" y="247092"/>
                </a:lnTo>
                <a:lnTo>
                  <a:pt x="3232862" y="250117"/>
                </a:lnTo>
                <a:lnTo>
                  <a:pt x="3372766" y="252134"/>
                </a:lnTo>
                <a:lnTo>
                  <a:pt x="3514040" y="252134"/>
                </a:lnTo>
                <a:lnTo>
                  <a:pt x="3656686" y="253143"/>
                </a:lnTo>
                <a:lnTo>
                  <a:pt x="3800705" y="252134"/>
                </a:lnTo>
                <a:lnTo>
                  <a:pt x="3946780" y="250117"/>
                </a:lnTo>
                <a:lnTo>
                  <a:pt x="4092856" y="248268"/>
                </a:lnTo>
                <a:lnTo>
                  <a:pt x="4240988" y="244234"/>
                </a:lnTo>
                <a:lnTo>
                  <a:pt x="4390492" y="240032"/>
                </a:lnTo>
                <a:lnTo>
                  <a:pt x="4539997" y="235157"/>
                </a:lnTo>
                <a:lnTo>
                  <a:pt x="4690873" y="228266"/>
                </a:lnTo>
                <a:lnTo>
                  <a:pt x="4843120" y="220029"/>
                </a:lnTo>
                <a:lnTo>
                  <a:pt x="4996054" y="212129"/>
                </a:lnTo>
                <a:lnTo>
                  <a:pt x="5148987" y="202044"/>
                </a:lnTo>
                <a:lnTo>
                  <a:pt x="5303978" y="189941"/>
                </a:lnTo>
                <a:lnTo>
                  <a:pt x="5456911" y="177839"/>
                </a:lnTo>
                <a:lnTo>
                  <a:pt x="5612588" y="163887"/>
                </a:lnTo>
                <a:lnTo>
                  <a:pt x="5768950" y="148591"/>
                </a:lnTo>
                <a:lnTo>
                  <a:pt x="5923255" y="132455"/>
                </a:lnTo>
                <a:lnTo>
                  <a:pt x="6079618" y="113629"/>
                </a:lnTo>
                <a:lnTo>
                  <a:pt x="6235294" y="93458"/>
                </a:lnTo>
                <a:lnTo>
                  <a:pt x="6391657" y="73455"/>
                </a:lnTo>
                <a:lnTo>
                  <a:pt x="6547333" y="50091"/>
                </a:lnTo>
                <a:lnTo>
                  <a:pt x="6702324" y="26222"/>
                </a:lnTo>
                <a:close/>
              </a:path>
            </a:pathLst>
          </a:custGeom>
          <a:ln>
            <a:noFill/>
          </a:ln>
        </p:spPr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4B31EAA-7423-46F7-9B90-4AB2B09C35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A4B13A5-2546-F145-8D9B-7FA7A298DB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9189" y="2340159"/>
            <a:ext cx="3361968" cy="5003180"/>
          </a:xfrm>
        </p:spPr>
        <p:txBody>
          <a:bodyPr>
            <a:noAutofit/>
          </a:bodyPr>
          <a:lstStyle/>
          <a:p>
            <a:r>
              <a:rPr kumimoji="1" lang="zh-CN" altLang="en-US" dirty="0">
                <a:solidFill>
                  <a:srgbClr val="FFFFFF"/>
                </a:solidFill>
              </a:rPr>
              <a:t>摩尔数</a:t>
            </a:r>
            <a:r>
              <a:rPr kumimoji="1" lang="en-US" altLang="zh-CN" dirty="0">
                <a:solidFill>
                  <a:srgbClr val="FFFFFF"/>
                </a:solidFill>
              </a:rPr>
              <a:t>—</a:t>
            </a:r>
            <a:r>
              <a:rPr kumimoji="1" lang="zh-CN" altLang="en-US" dirty="0">
                <a:solidFill>
                  <a:srgbClr val="FFFFFF"/>
                </a:solidFill>
              </a:rPr>
              <a:t>物质的量</a:t>
            </a:r>
            <a:endParaRPr kumimoji="1" lang="en-US" altLang="zh-CN" dirty="0">
              <a:solidFill>
                <a:srgbClr val="FFFFFF"/>
              </a:solidFill>
            </a:endParaRPr>
          </a:p>
          <a:p>
            <a:r>
              <a:rPr kumimoji="1" lang="zh-CN" altLang="en-US" dirty="0">
                <a:solidFill>
                  <a:srgbClr val="FFFFFF"/>
                </a:solidFill>
              </a:rPr>
              <a:t>定义</a:t>
            </a:r>
            <a:r>
              <a:rPr kumimoji="1" lang="en-US" altLang="zh-CN" dirty="0">
                <a:solidFill>
                  <a:srgbClr val="FFFFFF"/>
                </a:solidFill>
              </a:rPr>
              <a:t>—1mol</a:t>
            </a:r>
            <a:r>
              <a:rPr kumimoji="1" lang="zh-CN" altLang="en-US" dirty="0">
                <a:solidFill>
                  <a:srgbClr val="FFFFFF"/>
                </a:solidFill>
              </a:rPr>
              <a:t>碳</a:t>
            </a:r>
            <a:r>
              <a:rPr kumimoji="1" lang="en-US" altLang="zh-CN" dirty="0">
                <a:solidFill>
                  <a:srgbClr val="FFFFFF"/>
                </a:solidFill>
              </a:rPr>
              <a:t>12</a:t>
            </a:r>
            <a:r>
              <a:rPr kumimoji="1" lang="zh-CN" altLang="en-US" dirty="0">
                <a:solidFill>
                  <a:srgbClr val="FFFFFF"/>
                </a:solidFill>
              </a:rPr>
              <a:t>质量为</a:t>
            </a:r>
            <a:r>
              <a:rPr kumimoji="1" lang="en-US" altLang="zh-CN" dirty="0">
                <a:solidFill>
                  <a:srgbClr val="FFFFFF"/>
                </a:solidFill>
              </a:rPr>
              <a:t>12g</a:t>
            </a:r>
          </a:p>
          <a:p>
            <a:r>
              <a:rPr kumimoji="1" lang="zh-CN" altLang="en-US" dirty="0">
                <a:solidFill>
                  <a:srgbClr val="FFFFFF"/>
                </a:solidFill>
              </a:rPr>
              <a:t>以碳</a:t>
            </a:r>
            <a:r>
              <a:rPr kumimoji="1" lang="en-US" altLang="zh-CN" dirty="0">
                <a:solidFill>
                  <a:srgbClr val="FFFFFF"/>
                </a:solidFill>
              </a:rPr>
              <a:t>12——</a:t>
            </a:r>
            <a:r>
              <a:rPr kumimoji="1" lang="zh-CN" altLang="en-US" dirty="0">
                <a:solidFill>
                  <a:srgbClr val="FFFFFF"/>
                </a:solidFill>
              </a:rPr>
              <a:t>碳质量的</a:t>
            </a:r>
            <a:r>
              <a:rPr kumimoji="1" lang="en-US" altLang="zh-CN" dirty="0">
                <a:solidFill>
                  <a:srgbClr val="FFFFFF"/>
                </a:solidFill>
              </a:rPr>
              <a:t>1/12</a:t>
            </a:r>
            <a:r>
              <a:rPr kumimoji="1" lang="zh-CN" altLang="en-US" dirty="0">
                <a:solidFill>
                  <a:srgbClr val="FFFFFF"/>
                </a:solidFill>
              </a:rPr>
              <a:t>为原子质量单位（</a:t>
            </a:r>
            <a:r>
              <a:rPr kumimoji="1" lang="en-US" altLang="zh-CN" dirty="0">
                <a:solidFill>
                  <a:srgbClr val="FFFFFF"/>
                </a:solidFill>
              </a:rPr>
              <a:t>amu</a:t>
            </a:r>
            <a:r>
              <a:rPr kumimoji="1" lang="zh-CN" altLang="en-US" dirty="0">
                <a:solidFill>
                  <a:srgbClr val="FFFFFF"/>
                </a:solidFill>
              </a:rPr>
              <a:t>）</a:t>
            </a:r>
            <a:r>
              <a:rPr kumimoji="1" lang="en-US" altLang="zh-CN" dirty="0">
                <a:solidFill>
                  <a:srgbClr val="FFFFFF"/>
                </a:solidFill>
              </a:rPr>
              <a:t>——</a:t>
            </a:r>
            <a:r>
              <a:rPr kumimoji="1" lang="zh-CN" altLang="en-US" dirty="0">
                <a:solidFill>
                  <a:srgbClr val="FFFFFF"/>
                </a:solidFill>
              </a:rPr>
              <a:t>为标准，用仪器测量出被测元素和碳</a:t>
            </a:r>
            <a:r>
              <a:rPr kumimoji="1" lang="en-US" altLang="zh-CN" dirty="0">
                <a:solidFill>
                  <a:srgbClr val="FFFFFF"/>
                </a:solidFill>
              </a:rPr>
              <a:t>12</a:t>
            </a:r>
            <a:r>
              <a:rPr kumimoji="1" lang="zh-CN" altLang="en-US" dirty="0">
                <a:solidFill>
                  <a:srgbClr val="FFFFFF"/>
                </a:solidFill>
              </a:rPr>
              <a:t>的比值，乘以</a:t>
            </a:r>
            <a:r>
              <a:rPr kumimoji="1" lang="en-US" altLang="zh-CN" dirty="0">
                <a:solidFill>
                  <a:srgbClr val="FFFFFF"/>
                </a:solidFill>
              </a:rPr>
              <a:t>12</a:t>
            </a:r>
            <a:r>
              <a:rPr kumimoji="1" lang="zh-CN" altLang="en-US" dirty="0">
                <a:solidFill>
                  <a:srgbClr val="FFFFFF"/>
                </a:solidFill>
              </a:rPr>
              <a:t>就是该元素的原子质量</a:t>
            </a:r>
            <a:endParaRPr kumimoji="1" lang="en-US" altLang="zh-CN" dirty="0">
              <a:solidFill>
                <a:srgbClr val="FFFFFF"/>
              </a:solidFill>
            </a:endParaRPr>
          </a:p>
          <a:p>
            <a:endParaRPr kumimoji="1" lang="zh-CN" altLang="en-US" dirty="0">
              <a:solidFill>
                <a:srgbClr val="FFFFFF"/>
              </a:solidFill>
            </a:endParaRPr>
          </a:p>
        </p:txBody>
      </p:sp>
      <p:pic>
        <p:nvPicPr>
          <p:cNvPr id="6" name="图片 5" descr="图片包含 文本&#10;&#10;描述已自动生成">
            <a:extLst>
              <a:ext uri="{FF2B5EF4-FFF2-40B4-BE49-F238E27FC236}">
                <a16:creationId xmlns:a16="http://schemas.microsoft.com/office/drawing/2014/main" id="{71478DBC-0B70-0E4E-8D9B-69B1672617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22374" y="3296225"/>
            <a:ext cx="5333995" cy="1142999"/>
          </a:xfrm>
          <a:prstGeom prst="rect">
            <a:avLst/>
          </a:prstGeom>
        </p:spPr>
      </p:pic>
      <p:pic>
        <p:nvPicPr>
          <p:cNvPr id="8" name="图片 7" descr="图片包含 文本&#10;&#10;描述已自动生成">
            <a:extLst>
              <a:ext uri="{FF2B5EF4-FFF2-40B4-BE49-F238E27FC236}">
                <a16:creationId xmlns:a16="http://schemas.microsoft.com/office/drawing/2014/main" id="{5739B2BD-671C-054A-866D-957CC5CA35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8191" y="2016252"/>
            <a:ext cx="2742360" cy="924391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2AE5BF7C-2045-8B46-A096-1F9BDEB5A95B}"/>
              </a:ext>
            </a:extLst>
          </p:cNvPr>
          <p:cNvSpPr txBox="1"/>
          <p:nvPr/>
        </p:nvSpPr>
        <p:spPr>
          <a:xfrm>
            <a:off x="6286500" y="4657083"/>
            <a:ext cx="4151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dirty="0"/>
              <a:t>测量碳</a:t>
            </a:r>
            <a:r>
              <a:rPr kumimoji="1" lang="en-US" altLang="zh-CN" dirty="0"/>
              <a:t>13</a:t>
            </a:r>
            <a:r>
              <a:rPr kumimoji="1" lang="zh-CN" altLang="en-US" dirty="0"/>
              <a:t>的原子质量</a:t>
            </a:r>
          </a:p>
        </p:txBody>
      </p:sp>
      <p:pic>
        <p:nvPicPr>
          <p:cNvPr id="19" name="音频 18">
            <a:hlinkClick r:id="" action="ppaction://media"/>
            <a:extLst>
              <a:ext uri="{FF2B5EF4-FFF2-40B4-BE49-F238E27FC236}">
                <a16:creationId xmlns:a16="http://schemas.microsoft.com/office/drawing/2014/main" id="{0216C699-5679-5649-9083-15D75BC38DA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446480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Tm="143514"/>
    </mc:Choice>
    <mc:Fallback xmlns="">
      <p:transition spd="slow" advTm="14351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922772D-0613-0F4C-9839-320DAB4F38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2" y="452718"/>
            <a:ext cx="4165580" cy="140053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kumimoji="1" lang="zh-CN" altLang="en-US" sz="2900" dirty="0"/>
              <a:t>平均相对原子质量</a:t>
            </a:r>
            <a:r>
              <a:rPr kumimoji="1" lang="en-US" altLang="zh-CN" sz="2900" dirty="0"/>
              <a:t>—average</a:t>
            </a:r>
            <a:r>
              <a:rPr kumimoji="1" lang="zh-CN" altLang="en-US" sz="2900" dirty="0"/>
              <a:t> </a:t>
            </a:r>
            <a:r>
              <a:rPr kumimoji="1" lang="en-US" altLang="zh-CN" sz="2900" dirty="0"/>
              <a:t>atomic</a:t>
            </a:r>
            <a:r>
              <a:rPr kumimoji="1" lang="zh-CN" altLang="en-US" sz="2900" dirty="0"/>
              <a:t> </a:t>
            </a:r>
            <a:r>
              <a:rPr kumimoji="1" lang="en-US" altLang="zh-CN" sz="2900" dirty="0"/>
              <a:t>mass</a:t>
            </a:r>
            <a:endParaRPr kumimoji="1" lang="zh-CN" altLang="en-US" sz="2900" dirty="0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DBAF956B-591A-4461-BB3C-79AA176B09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5270819" y="-63600"/>
            <a:ext cx="6858001" cy="6985200"/>
          </a:xfrm>
          <a:custGeom>
            <a:avLst/>
            <a:gdLst>
              <a:gd name="connsiteX0" fmla="*/ 6858001 w 6858001"/>
              <a:gd name="connsiteY0" fmla="*/ 1177 h 6985200"/>
              <a:gd name="connsiteX1" fmla="*/ 6858001 w 6858001"/>
              <a:gd name="connsiteY1" fmla="*/ 1344715 h 6985200"/>
              <a:gd name="connsiteX2" fmla="*/ 6858000 w 6858001"/>
              <a:gd name="connsiteY2" fmla="*/ 1344715 h 6985200"/>
              <a:gd name="connsiteX3" fmla="*/ 6858000 w 6858001"/>
              <a:gd name="connsiteY3" fmla="*/ 6985200 h 6985200"/>
              <a:gd name="connsiteX4" fmla="*/ 0 w 6858001"/>
              <a:gd name="connsiteY4" fmla="*/ 6985199 h 6985200"/>
              <a:gd name="connsiteX5" fmla="*/ 0 w 6858001"/>
              <a:gd name="connsiteY5" fmla="*/ 887191 h 6985200"/>
              <a:gd name="connsiteX6" fmla="*/ 1 w 6858001"/>
              <a:gd name="connsiteY6" fmla="*/ 887191 h 6985200"/>
              <a:gd name="connsiteX7" fmla="*/ 1 w 6858001"/>
              <a:gd name="connsiteY7" fmla="*/ 0 h 6985200"/>
              <a:gd name="connsiteX8" fmla="*/ 40463 w 6858001"/>
              <a:gd name="connsiteY8" fmla="*/ 5883 h 6985200"/>
              <a:gd name="connsiteX9" fmla="*/ 159107 w 6858001"/>
              <a:gd name="connsiteY9" fmla="*/ 23196 h 6985200"/>
              <a:gd name="connsiteX10" fmla="*/ 245518 w 6858001"/>
              <a:gd name="connsiteY10" fmla="*/ 35299 h 6985200"/>
              <a:gd name="connsiteX11" fmla="*/ 348388 w 6858001"/>
              <a:gd name="connsiteY11" fmla="*/ 48073 h 6985200"/>
              <a:gd name="connsiteX12" fmla="*/ 470460 w 6858001"/>
              <a:gd name="connsiteY12" fmla="*/ 63369 h 6985200"/>
              <a:gd name="connsiteX13" fmla="*/ 605563 w 6858001"/>
              <a:gd name="connsiteY13" fmla="*/ 79506 h 6985200"/>
              <a:gd name="connsiteX14" fmla="*/ 757810 w 6858001"/>
              <a:gd name="connsiteY14" fmla="*/ 96483 h 6985200"/>
              <a:gd name="connsiteX15" fmla="*/ 923774 w 6858001"/>
              <a:gd name="connsiteY15" fmla="*/ 114469 h 6985200"/>
              <a:gd name="connsiteX16" fmla="*/ 1104139 w 6858001"/>
              <a:gd name="connsiteY16" fmla="*/ 132454 h 6985200"/>
              <a:gd name="connsiteX17" fmla="*/ 1296163 w 6858001"/>
              <a:gd name="connsiteY17" fmla="*/ 150776 h 6985200"/>
              <a:gd name="connsiteX18" fmla="*/ 1503275 w 6858001"/>
              <a:gd name="connsiteY18" fmla="*/ 167753 h 6985200"/>
              <a:gd name="connsiteX19" fmla="*/ 1719988 w 6858001"/>
              <a:gd name="connsiteY19" fmla="*/ 184058 h 6985200"/>
              <a:gd name="connsiteX20" fmla="*/ 1949045 w 6858001"/>
              <a:gd name="connsiteY20" fmla="*/ 198849 h 6985200"/>
              <a:gd name="connsiteX21" fmla="*/ 2187703 w 6858001"/>
              <a:gd name="connsiteY21" fmla="*/ 212969 h 6985200"/>
              <a:gd name="connsiteX22" fmla="*/ 2436649 w 6858001"/>
              <a:gd name="connsiteY22" fmla="*/ 226248 h 6985200"/>
              <a:gd name="connsiteX23" fmla="*/ 2564208 w 6858001"/>
              <a:gd name="connsiteY23" fmla="*/ 230955 h 6985200"/>
              <a:gd name="connsiteX24" fmla="*/ 2694509 w 6858001"/>
              <a:gd name="connsiteY24" fmla="*/ 236165 h 6985200"/>
              <a:gd name="connsiteX25" fmla="*/ 2826869 w 6858001"/>
              <a:gd name="connsiteY25" fmla="*/ 241040 h 6985200"/>
              <a:gd name="connsiteX26" fmla="*/ 2959914 w 6858001"/>
              <a:gd name="connsiteY26" fmla="*/ 244234 h 6985200"/>
              <a:gd name="connsiteX27" fmla="*/ 3095702 w 6858001"/>
              <a:gd name="connsiteY27" fmla="*/ 247091 h 6985200"/>
              <a:gd name="connsiteX28" fmla="*/ 3232862 w 6858001"/>
              <a:gd name="connsiteY28" fmla="*/ 250117 h 6985200"/>
              <a:gd name="connsiteX29" fmla="*/ 3372766 w 6858001"/>
              <a:gd name="connsiteY29" fmla="*/ 252134 h 6985200"/>
              <a:gd name="connsiteX30" fmla="*/ 3514040 w 6858001"/>
              <a:gd name="connsiteY30" fmla="*/ 252134 h 6985200"/>
              <a:gd name="connsiteX31" fmla="*/ 3656686 w 6858001"/>
              <a:gd name="connsiteY31" fmla="*/ 253142 h 6985200"/>
              <a:gd name="connsiteX32" fmla="*/ 3800705 w 6858001"/>
              <a:gd name="connsiteY32" fmla="*/ 252134 h 6985200"/>
              <a:gd name="connsiteX33" fmla="*/ 3946780 w 6858001"/>
              <a:gd name="connsiteY33" fmla="*/ 250117 h 6985200"/>
              <a:gd name="connsiteX34" fmla="*/ 4092856 w 6858001"/>
              <a:gd name="connsiteY34" fmla="*/ 248268 h 6985200"/>
              <a:gd name="connsiteX35" fmla="*/ 4240988 w 6858001"/>
              <a:gd name="connsiteY35" fmla="*/ 244234 h 6985200"/>
              <a:gd name="connsiteX36" fmla="*/ 4390492 w 6858001"/>
              <a:gd name="connsiteY36" fmla="*/ 240032 h 6985200"/>
              <a:gd name="connsiteX37" fmla="*/ 4539997 w 6858001"/>
              <a:gd name="connsiteY37" fmla="*/ 235157 h 6985200"/>
              <a:gd name="connsiteX38" fmla="*/ 4690873 w 6858001"/>
              <a:gd name="connsiteY38" fmla="*/ 228266 h 6985200"/>
              <a:gd name="connsiteX39" fmla="*/ 4843120 w 6858001"/>
              <a:gd name="connsiteY39" fmla="*/ 220029 h 6985200"/>
              <a:gd name="connsiteX40" fmla="*/ 4996054 w 6858001"/>
              <a:gd name="connsiteY40" fmla="*/ 212129 h 6985200"/>
              <a:gd name="connsiteX41" fmla="*/ 5148987 w 6858001"/>
              <a:gd name="connsiteY41" fmla="*/ 202044 h 6985200"/>
              <a:gd name="connsiteX42" fmla="*/ 5303978 w 6858001"/>
              <a:gd name="connsiteY42" fmla="*/ 189941 h 6985200"/>
              <a:gd name="connsiteX43" fmla="*/ 5456911 w 6858001"/>
              <a:gd name="connsiteY43" fmla="*/ 177839 h 6985200"/>
              <a:gd name="connsiteX44" fmla="*/ 5612588 w 6858001"/>
              <a:gd name="connsiteY44" fmla="*/ 163887 h 6985200"/>
              <a:gd name="connsiteX45" fmla="*/ 5768950 w 6858001"/>
              <a:gd name="connsiteY45" fmla="*/ 148591 h 6985200"/>
              <a:gd name="connsiteX46" fmla="*/ 5923255 w 6858001"/>
              <a:gd name="connsiteY46" fmla="*/ 132455 h 6985200"/>
              <a:gd name="connsiteX47" fmla="*/ 6079618 w 6858001"/>
              <a:gd name="connsiteY47" fmla="*/ 113629 h 6985200"/>
              <a:gd name="connsiteX48" fmla="*/ 6235294 w 6858001"/>
              <a:gd name="connsiteY48" fmla="*/ 93458 h 6985200"/>
              <a:gd name="connsiteX49" fmla="*/ 6391657 w 6858001"/>
              <a:gd name="connsiteY49" fmla="*/ 73455 h 6985200"/>
              <a:gd name="connsiteX50" fmla="*/ 6547333 w 6858001"/>
              <a:gd name="connsiteY50" fmla="*/ 50091 h 6985200"/>
              <a:gd name="connsiteX51" fmla="*/ 6702324 w 6858001"/>
              <a:gd name="connsiteY51" fmla="*/ 26222 h 698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858001" h="6985200">
                <a:moveTo>
                  <a:pt x="6858001" y="1177"/>
                </a:moveTo>
                <a:lnTo>
                  <a:pt x="6858001" y="1344715"/>
                </a:lnTo>
                <a:lnTo>
                  <a:pt x="6858000" y="1344715"/>
                </a:lnTo>
                <a:lnTo>
                  <a:pt x="6858000" y="6985200"/>
                </a:lnTo>
                <a:lnTo>
                  <a:pt x="0" y="6985199"/>
                </a:lnTo>
                <a:lnTo>
                  <a:pt x="0" y="887191"/>
                </a:lnTo>
                <a:lnTo>
                  <a:pt x="1" y="887191"/>
                </a:lnTo>
                <a:lnTo>
                  <a:pt x="1" y="0"/>
                </a:lnTo>
                <a:lnTo>
                  <a:pt x="40463" y="5883"/>
                </a:lnTo>
                <a:lnTo>
                  <a:pt x="159107" y="23196"/>
                </a:lnTo>
                <a:lnTo>
                  <a:pt x="245518" y="35299"/>
                </a:lnTo>
                <a:lnTo>
                  <a:pt x="348388" y="48073"/>
                </a:lnTo>
                <a:lnTo>
                  <a:pt x="470460" y="63369"/>
                </a:lnTo>
                <a:lnTo>
                  <a:pt x="605563" y="79506"/>
                </a:lnTo>
                <a:lnTo>
                  <a:pt x="757810" y="96483"/>
                </a:lnTo>
                <a:lnTo>
                  <a:pt x="923774" y="114469"/>
                </a:lnTo>
                <a:lnTo>
                  <a:pt x="1104139" y="132454"/>
                </a:lnTo>
                <a:lnTo>
                  <a:pt x="1296163" y="150776"/>
                </a:lnTo>
                <a:lnTo>
                  <a:pt x="1503275" y="167753"/>
                </a:lnTo>
                <a:lnTo>
                  <a:pt x="1719988" y="184058"/>
                </a:lnTo>
                <a:lnTo>
                  <a:pt x="1949045" y="198849"/>
                </a:lnTo>
                <a:lnTo>
                  <a:pt x="2187703" y="212969"/>
                </a:lnTo>
                <a:lnTo>
                  <a:pt x="2436649" y="226248"/>
                </a:lnTo>
                <a:lnTo>
                  <a:pt x="2564208" y="230955"/>
                </a:lnTo>
                <a:lnTo>
                  <a:pt x="2694509" y="236165"/>
                </a:lnTo>
                <a:lnTo>
                  <a:pt x="2826869" y="241040"/>
                </a:lnTo>
                <a:lnTo>
                  <a:pt x="2959914" y="244234"/>
                </a:lnTo>
                <a:lnTo>
                  <a:pt x="3095702" y="247091"/>
                </a:lnTo>
                <a:lnTo>
                  <a:pt x="3232862" y="250117"/>
                </a:lnTo>
                <a:lnTo>
                  <a:pt x="3372766" y="252134"/>
                </a:lnTo>
                <a:lnTo>
                  <a:pt x="3514040" y="252134"/>
                </a:lnTo>
                <a:lnTo>
                  <a:pt x="3656686" y="253142"/>
                </a:lnTo>
                <a:lnTo>
                  <a:pt x="3800705" y="252134"/>
                </a:lnTo>
                <a:lnTo>
                  <a:pt x="3946780" y="250117"/>
                </a:lnTo>
                <a:lnTo>
                  <a:pt x="4092856" y="248268"/>
                </a:lnTo>
                <a:lnTo>
                  <a:pt x="4240988" y="244234"/>
                </a:lnTo>
                <a:lnTo>
                  <a:pt x="4390492" y="240032"/>
                </a:lnTo>
                <a:lnTo>
                  <a:pt x="4539997" y="235157"/>
                </a:lnTo>
                <a:lnTo>
                  <a:pt x="4690873" y="228266"/>
                </a:lnTo>
                <a:lnTo>
                  <a:pt x="4843120" y="220029"/>
                </a:lnTo>
                <a:lnTo>
                  <a:pt x="4996054" y="212129"/>
                </a:lnTo>
                <a:lnTo>
                  <a:pt x="5148987" y="202044"/>
                </a:lnTo>
                <a:lnTo>
                  <a:pt x="5303978" y="189941"/>
                </a:lnTo>
                <a:lnTo>
                  <a:pt x="5456911" y="177839"/>
                </a:lnTo>
                <a:lnTo>
                  <a:pt x="5612588" y="163887"/>
                </a:lnTo>
                <a:lnTo>
                  <a:pt x="5768950" y="148591"/>
                </a:lnTo>
                <a:lnTo>
                  <a:pt x="5923255" y="132455"/>
                </a:lnTo>
                <a:lnTo>
                  <a:pt x="6079618" y="113629"/>
                </a:lnTo>
                <a:lnTo>
                  <a:pt x="6235294" y="93458"/>
                </a:lnTo>
                <a:lnTo>
                  <a:pt x="6391657" y="73455"/>
                </a:lnTo>
                <a:lnTo>
                  <a:pt x="6547333" y="50091"/>
                </a:lnTo>
                <a:lnTo>
                  <a:pt x="6702324" y="2622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23" name="Freeform 23">
            <a:extLst>
              <a:ext uri="{FF2B5EF4-FFF2-40B4-BE49-F238E27FC236}">
                <a16:creationId xmlns:a16="http://schemas.microsoft.com/office/drawing/2014/main" id="{E8895FAA-0D03-43F6-9594-A8733552E2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94020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图片 4" descr="图表, 直方图&#10;&#10;描述已自动生成">
            <a:extLst>
              <a:ext uri="{FF2B5EF4-FFF2-40B4-BE49-F238E27FC236}">
                <a16:creationId xmlns:a16="http://schemas.microsoft.com/office/drawing/2014/main" id="{401FC0C8-D221-374C-ACB8-6C82F28E232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8754"/>
          <a:stretch/>
        </p:blipFill>
        <p:spPr>
          <a:xfrm>
            <a:off x="5553492" y="0"/>
            <a:ext cx="2700676" cy="3004829"/>
          </a:xfrm>
          <a:prstGeom prst="rect">
            <a:avLst/>
          </a:prstGeom>
          <a:effectLst/>
        </p:spPr>
      </p:pic>
      <p:pic>
        <p:nvPicPr>
          <p:cNvPr id="11" name="内容占位符 4" descr="表格&#10;&#10;描述已自动生成">
            <a:extLst>
              <a:ext uri="{FF2B5EF4-FFF2-40B4-BE49-F238E27FC236}">
                <a16:creationId xmlns:a16="http://schemas.microsoft.com/office/drawing/2014/main" id="{D3DDE131-BDDD-5547-B023-E4EF271D644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66691" y="2989589"/>
            <a:ext cx="6051412" cy="3872904"/>
          </a:xfrm>
          <a:prstGeom prst="rect">
            <a:avLst/>
          </a:prstGeom>
          <a:effectLst/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918FB696-BC5E-43A4-9768-4BB5278BDC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4244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0070A901-EA0A-3E44-AEED-693E52014D9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46113" y="2052918"/>
                <a:ext cx="4165146" cy="4195481"/>
              </a:xfrm>
            </p:spPr>
            <p:txBody>
              <a:bodyPr>
                <a:normAutofit/>
              </a:bodyPr>
              <a:lstStyle/>
              <a:p>
                <a:r>
                  <a:rPr kumimoji="1" lang="zh-CN" altLang="en-US" dirty="0"/>
                  <a:t>不等于原子质量</a:t>
                </a:r>
                <a:endParaRPr kumimoji="1" lang="en-US" altLang="zh-CN" dirty="0"/>
              </a:p>
              <a:p>
                <a:r>
                  <a:rPr kumimoji="1" lang="zh-CN" altLang="en-US" dirty="0"/>
                  <a:t>是一个元素的平均质量</a:t>
                </a:r>
                <a:r>
                  <a:rPr kumimoji="1" lang="en-US" altLang="zh-CN" dirty="0"/>
                  <a:t>—</a:t>
                </a:r>
                <a:r>
                  <a:rPr kumimoji="1" lang="zh-CN" altLang="en-US" dirty="0"/>
                  <a:t>包括全部存在的同位素</a:t>
                </a:r>
                <a:endParaRPr kumimoji="1" lang="en-US" altLang="zh-CN" dirty="0"/>
              </a:p>
              <a:p>
                <a:r>
                  <a:rPr kumimoji="1" lang="zh-CN" altLang="en-US" dirty="0"/>
                  <a:t>同位素</a:t>
                </a:r>
                <a:r>
                  <a:rPr kumimoji="1" lang="en-US" altLang="zh-CN" dirty="0"/>
                  <a:t>—</a:t>
                </a:r>
                <a:r>
                  <a:rPr kumimoji="1" lang="zh-CN" altLang="en-US" dirty="0"/>
                  <a:t>质子数相同，中子数不同的同一元素</a:t>
                </a:r>
                <a:endParaRPr kumimoji="1" lang="en-US" altLang="zh-CN" dirty="0"/>
              </a:p>
              <a:p>
                <a:r>
                  <a:rPr kumimoji="1" lang="zh-CN" altLang="en-US" dirty="0"/>
                  <a:t>计算公式</a:t>
                </a:r>
                <a:r>
                  <a:rPr kumimoji="1" lang="en-US" altLang="zh-CN" dirty="0"/>
                  <a:t>—</a:t>
                </a:r>
                <a:r>
                  <a:rPr kumimoji="1" lang="zh-CN" altLang="en-US" dirty="0"/>
                  <a:t>该元素每一种同位素的质量</a:t>
                </a:r>
                <a14:m>
                  <m:oMath xmlns:m="http://schemas.openxmlformats.org/officeDocument/2006/math">
                    <m:r>
                      <a:rPr kumimoji="1" lang="en-US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kumimoji="1" lang="zh-CN" alt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相对富集程度</m:t>
                    </m:r>
                  </m:oMath>
                </a14:m>
                <a:r>
                  <a:rPr kumimoji="1" lang="zh-CN" altLang="en-US" dirty="0"/>
                  <a:t>之和</a:t>
                </a:r>
                <a:endParaRPr kumimoji="1" lang="en-US" altLang="zh-CN" dirty="0"/>
              </a:p>
              <a:p>
                <a:r>
                  <a:rPr kumimoji="1" lang="en-US" altLang="zh-CN" dirty="0"/>
                  <a:t>e.g.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Ne</a:t>
                </a:r>
                <a:r>
                  <a:rPr kumimoji="1" lang="zh-CN" altLang="en-US" dirty="0"/>
                  <a:t>的平均相对原子质量</a:t>
                </a:r>
                <a:r>
                  <a:rPr kumimoji="1" lang="en-US" altLang="zh-CN" dirty="0"/>
                  <a:t>=20</a:t>
                </a:r>
                <a14:m>
                  <m:oMath xmlns:m="http://schemas.openxmlformats.org/officeDocument/2006/math">
                    <m:r>
                      <a:rPr kumimoji="1" lang="en-US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kumimoji="1" lang="en-US" altLang="zh-CN" dirty="0"/>
                  <a:t>91%+21</a:t>
                </a:r>
                <a14:m>
                  <m:oMath xmlns:m="http://schemas.openxmlformats.org/officeDocument/2006/math">
                    <m:r>
                      <a:rPr kumimoji="1" lang="en-US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kumimoji="1" lang="zh-CN" altLang="en-US" b="0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kumimoji="1" lang="en-US" altLang="zh-CN" b="0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0.3%+22</m:t>
                    </m:r>
                    <m:r>
                      <a:rPr kumimoji="1" lang="en-US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kumimoji="1" lang="en-US" altLang="zh-CN" dirty="0"/>
                  <a:t>9%=20.243amu</a:t>
                </a:r>
              </a:p>
              <a:p>
                <a:r>
                  <a:rPr kumimoji="1" lang="zh-CN" altLang="en-US" dirty="0">
                    <a:solidFill>
                      <a:srgbClr val="FFFFFF"/>
                    </a:solidFill>
                  </a:rPr>
                  <a:t>相对分子质量</a:t>
                </a:r>
                <a:r>
                  <a:rPr kumimoji="1" lang="en-US" altLang="zh-CN" dirty="0">
                    <a:solidFill>
                      <a:srgbClr val="FFFFFF"/>
                    </a:solidFill>
                  </a:rPr>
                  <a:t>(</a:t>
                </a:r>
                <a:r>
                  <a:rPr kumimoji="1" lang="en-US" altLang="zh-CN" dirty="0" err="1">
                    <a:solidFill>
                      <a:srgbClr val="FFFFFF"/>
                    </a:solidFill>
                  </a:rPr>
                  <a:t>Mr</a:t>
                </a:r>
                <a:r>
                  <a:rPr kumimoji="1" lang="en-US" altLang="zh-CN" dirty="0">
                    <a:solidFill>
                      <a:srgbClr val="FFFFFF"/>
                    </a:solidFill>
                  </a:rPr>
                  <a:t>)=</a:t>
                </a:r>
                <a:r>
                  <a:rPr kumimoji="1" lang="zh-CN" altLang="en-US" dirty="0">
                    <a:solidFill>
                      <a:srgbClr val="FFFFFF"/>
                    </a:solidFill>
                  </a:rPr>
                  <a:t>相对原子质量</a:t>
                </a:r>
                <a:r>
                  <a:rPr kumimoji="1" lang="en-US" altLang="zh-CN" dirty="0">
                    <a:solidFill>
                      <a:srgbClr val="FFFFFF"/>
                    </a:solidFill>
                  </a:rPr>
                  <a:t>(</a:t>
                </a:r>
                <a:r>
                  <a:rPr kumimoji="1" lang="en-US" altLang="zh-CN" dirty="0" err="1">
                    <a:solidFill>
                      <a:srgbClr val="FFFFFF"/>
                    </a:solidFill>
                  </a:rPr>
                  <a:t>Ar</a:t>
                </a:r>
                <a:r>
                  <a:rPr kumimoji="1" lang="en-US" altLang="zh-CN" dirty="0">
                    <a:solidFill>
                      <a:srgbClr val="FFFFFF"/>
                    </a:solidFill>
                  </a:rPr>
                  <a:t>)</a:t>
                </a:r>
                <a:r>
                  <a:rPr kumimoji="1" lang="zh-CN" altLang="en-US" dirty="0">
                    <a:solidFill>
                      <a:srgbClr val="FFFFFF"/>
                    </a:solidFill>
                  </a:rPr>
                  <a:t>之和</a:t>
                </a:r>
                <a:endParaRPr kumimoji="1" lang="en-US" altLang="zh-CN" dirty="0">
                  <a:solidFill>
                    <a:srgbClr val="FFFFFF"/>
                  </a:solidFill>
                </a:endParaRPr>
              </a:p>
              <a:p>
                <a:endParaRPr kumimoji="1" lang="zh-CN" altLang="en-US" dirty="0"/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0070A901-EA0A-3E44-AEED-693E52014D9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46113" y="2052918"/>
                <a:ext cx="4165146" cy="4195481"/>
              </a:xfrm>
              <a:blipFill>
                <a:blip r:embed="rId7"/>
                <a:stretch>
                  <a:fillRect l="-608" t="-1205" b="-692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文本框 5">
            <a:extLst>
              <a:ext uri="{FF2B5EF4-FFF2-40B4-BE49-F238E27FC236}">
                <a16:creationId xmlns:a16="http://schemas.microsoft.com/office/drawing/2014/main" id="{35468B4D-34DA-E241-81DD-98B1B2066A6A}"/>
              </a:ext>
            </a:extLst>
          </p:cNvPr>
          <p:cNvSpPr txBox="1"/>
          <p:nvPr/>
        </p:nvSpPr>
        <p:spPr>
          <a:xfrm>
            <a:off x="7168243" y="5894614"/>
            <a:ext cx="29607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kumimoji="1" lang="en-US" altLang="zh-CN" dirty="0"/>
              <a:t>Ne</a:t>
            </a:r>
            <a:r>
              <a:rPr kumimoji="1" lang="zh-CN" altLang="en-US" dirty="0"/>
              <a:t>的质谱</a:t>
            </a:r>
            <a:endParaRPr kumimoji="1"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7C512F1B-3B22-254E-B0E6-6AD627B1DECA}"/>
              </a:ext>
            </a:extLst>
          </p:cNvPr>
          <p:cNvSpPr txBox="1"/>
          <p:nvPr/>
        </p:nvSpPr>
        <p:spPr>
          <a:xfrm>
            <a:off x="8600441" y="1175365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dirty="0">
                <a:solidFill>
                  <a:schemeClr val="bg1"/>
                </a:solidFill>
              </a:rPr>
              <a:t>氖气的质谱</a:t>
            </a:r>
          </a:p>
        </p:txBody>
      </p:sp>
      <p:pic>
        <p:nvPicPr>
          <p:cNvPr id="7" name="音频 6">
            <a:hlinkClick r:id="" action="ppaction://media"/>
            <a:extLst>
              <a:ext uri="{FF2B5EF4-FFF2-40B4-BE49-F238E27FC236}">
                <a16:creationId xmlns:a16="http://schemas.microsoft.com/office/drawing/2014/main" id="{233D9F51-6B50-3142-BEDE-75DEA1B8654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2284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83785"/>
    </mc:Choice>
    <mc:Fallback xmlns="">
      <p:transition spd="slow" advTm="28378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49076D5E-68ED-4CD1-A04F-E7934EBFAA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3EECD97A-68A2-1F4A-B8E8-74B0023154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231" y="331839"/>
            <a:ext cx="4101336" cy="1622321"/>
          </a:xfrm>
        </p:spPr>
        <p:txBody>
          <a:bodyPr>
            <a:normAutofit/>
          </a:bodyPr>
          <a:lstStyle/>
          <a:p>
            <a:r>
              <a:rPr kumimoji="1" lang="zh-CN" altLang="en-US" dirty="0">
                <a:solidFill>
                  <a:srgbClr val="EBEBEB"/>
                </a:solidFill>
              </a:rPr>
              <a:t>摩尔数，摩尔质量和摩尔浓度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1BE0A6B-EBF8-4301-B1AE-F6A1C4003E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9056" y="0"/>
            <a:ext cx="7552944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4" name="Rounded Rectangle 9">
            <a:extLst>
              <a:ext uri="{FF2B5EF4-FFF2-40B4-BE49-F238E27FC236}">
                <a16:creationId xmlns:a16="http://schemas.microsoft.com/office/drawing/2014/main" id="{03C06118-B3FE-4B51-80A1-B82C2E9FF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23688" y="484632"/>
            <a:ext cx="6584098" cy="5739187"/>
          </a:xfrm>
          <a:prstGeom prst="roundRect">
            <a:avLst>
              <a:gd name="adj" fmla="val 0"/>
            </a:avLst>
          </a:prstGeom>
          <a:ln w="12700">
            <a:solidFill>
              <a:schemeClr val="bg2"/>
            </a:solidFill>
          </a:ln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72BE3F8-96D6-4535-9AE4-694DC4F5B1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4244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A1821595-601E-5E4E-953E-40AC1589BFF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48931" y="2438400"/>
                <a:ext cx="3505494" cy="3785419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kumimoji="1" lang="zh-CN" altLang="en-US" dirty="0">
                    <a:solidFill>
                      <a:srgbClr val="FFFFFF"/>
                    </a:solidFill>
                  </a:rPr>
                  <a:t>摩尔数：</a:t>
                </a:r>
                <a:endParaRPr kumimoji="1" lang="en-US" altLang="zh-CN" dirty="0">
                  <a:solidFill>
                    <a:srgbClr val="FFFFFF"/>
                  </a:solidFill>
                </a:endParaRPr>
              </a:p>
              <a:p>
                <a:pPr>
                  <a:lnSpc>
                    <a:spcPct val="90000"/>
                  </a:lnSpc>
                </a:pPr>
                <a:r>
                  <a:rPr kumimoji="1" lang="zh-CN" altLang="en-US" dirty="0">
                    <a:solidFill>
                      <a:srgbClr val="FFFFFF"/>
                    </a:solidFill>
                  </a:rPr>
                  <a:t>阿伏伽德罗常数</a:t>
                </a:r>
                <a:r>
                  <a:rPr kumimoji="1" lang="en-US" altLang="zh-CN" dirty="0">
                    <a:solidFill>
                      <a:srgbClr val="FFFFFF"/>
                    </a:solidFill>
                  </a:rPr>
                  <a:t>—</a:t>
                </a:r>
                <a:r>
                  <a:rPr kumimoji="1" lang="zh-CN" altLang="en-US" dirty="0">
                    <a:solidFill>
                      <a:srgbClr val="FFFFFF"/>
                    </a:solidFill>
                  </a:rPr>
                  <a:t>定义是</a:t>
                </a:r>
                <a:r>
                  <a:rPr kumimoji="1" lang="en-US" altLang="zh-CN" dirty="0">
                    <a:solidFill>
                      <a:srgbClr val="FFFFFF"/>
                    </a:solidFill>
                  </a:rPr>
                  <a:t>12g</a:t>
                </a:r>
                <a:r>
                  <a:rPr kumimoji="1" lang="zh-CN" altLang="en-US" dirty="0">
                    <a:solidFill>
                      <a:srgbClr val="FFFFFF"/>
                    </a:solidFill>
                  </a:rPr>
                  <a:t>的碳</a:t>
                </a:r>
                <a:r>
                  <a:rPr kumimoji="1" lang="en-US" altLang="zh-CN" dirty="0">
                    <a:solidFill>
                      <a:srgbClr val="FFFFFF"/>
                    </a:solidFill>
                  </a:rPr>
                  <a:t>12</a:t>
                </a:r>
                <a:r>
                  <a:rPr kumimoji="1" lang="zh-CN" altLang="en-US" dirty="0">
                    <a:solidFill>
                      <a:srgbClr val="FFFFFF"/>
                    </a:solidFill>
                  </a:rPr>
                  <a:t>原子的数量</a:t>
                </a:r>
                <a:endParaRPr kumimoji="1" lang="en-US" altLang="zh-CN" dirty="0">
                  <a:solidFill>
                    <a:srgbClr val="FFFFFF"/>
                  </a:solidFill>
                </a:endParaRPr>
              </a:p>
              <a:p>
                <a:pPr>
                  <a:lnSpc>
                    <a:spcPct val="90000"/>
                  </a:lnSpc>
                </a:pPr>
                <a:r>
                  <a:rPr kumimoji="1" lang="zh-CN" altLang="en-US" dirty="0">
                    <a:solidFill>
                      <a:srgbClr val="FFFFFF"/>
                    </a:solidFill>
                  </a:rPr>
                  <a:t>因此相对原子质量的值</a:t>
                </a:r>
                <a:r>
                  <a:rPr kumimoji="1" lang="en-US" altLang="zh-CN" dirty="0">
                    <a:solidFill>
                      <a:srgbClr val="FFFFFF"/>
                    </a:solidFill>
                  </a:rPr>
                  <a:t>=</a:t>
                </a:r>
                <a:r>
                  <a:rPr kumimoji="1" lang="zh-CN" altLang="en-US" dirty="0">
                    <a:solidFill>
                      <a:srgbClr val="FFFFFF"/>
                    </a:solidFill>
                  </a:rPr>
                  <a:t>摩尔质量的值</a:t>
                </a:r>
                <a:endParaRPr kumimoji="1" lang="en-US" altLang="zh-CN" dirty="0">
                  <a:solidFill>
                    <a:srgbClr val="FFFFFF"/>
                  </a:solidFill>
                </a:endParaRPr>
              </a:p>
              <a:p>
                <a:pPr>
                  <a:lnSpc>
                    <a:spcPct val="90000"/>
                  </a:lnSpc>
                </a:pPr>
                <a:r>
                  <a:rPr kumimoji="1" lang="zh-CN" altLang="en-US" dirty="0">
                    <a:solidFill>
                      <a:srgbClr val="FFFFFF"/>
                    </a:solidFill>
                  </a:rPr>
                  <a:t>摩尔浓度：</a:t>
                </a:r>
                <a:endParaRPr kumimoji="1" lang="en-US" altLang="zh-CN" dirty="0">
                  <a:solidFill>
                    <a:srgbClr val="FFFFFF"/>
                  </a:solidFill>
                </a:endParaRPr>
              </a:p>
              <a:p>
                <a:pPr>
                  <a:lnSpc>
                    <a:spcPct val="90000"/>
                  </a:lnSpc>
                </a:pPr>
                <a:r>
                  <a:rPr kumimoji="1" lang="zh-CN" altLang="en-US" dirty="0">
                    <a:solidFill>
                      <a:srgbClr val="FFFFFF"/>
                    </a:solidFill>
                  </a:rPr>
                  <a:t>表示溶液浓度</a:t>
                </a:r>
                <a:r>
                  <a:rPr kumimoji="1" lang="en-US" altLang="zh-CN" dirty="0">
                    <a:solidFill>
                      <a:srgbClr val="FFFFFF"/>
                    </a:solidFill>
                  </a:rPr>
                  <a:t>—</a:t>
                </a:r>
                <a:r>
                  <a:rPr kumimoji="1" lang="zh-CN" altLang="en-US" dirty="0">
                    <a:solidFill>
                      <a:srgbClr val="FFFFFF"/>
                    </a:solidFill>
                  </a:rPr>
                  <a:t>溶质的摩尔数除以溶液的体积</a:t>
                </a:r>
                <a:endParaRPr kumimoji="1" lang="en-US" altLang="zh-CN" dirty="0">
                  <a:solidFill>
                    <a:srgbClr val="FFFFFF"/>
                  </a:solidFill>
                </a:endParaRPr>
              </a:p>
              <a:p>
                <a:pPr>
                  <a:lnSpc>
                    <a:spcPct val="90000"/>
                  </a:lnSpc>
                </a:pPr>
                <a:r>
                  <a:rPr kumimoji="1" lang="zh-CN" altLang="en-US" dirty="0">
                    <a:solidFill>
                      <a:srgbClr val="FFFFFF"/>
                    </a:solidFill>
                  </a:rPr>
                  <a:t> </a:t>
                </a:r>
                <a:r>
                  <a:rPr kumimoji="1" lang="en-US" altLang="zh-CN" dirty="0">
                    <a:solidFill>
                      <a:srgbClr val="FFFFFF"/>
                    </a:solidFill>
                  </a:rPr>
                  <a:t>c=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1" lang="en-US" altLang="zh-CN" i="1" smtClean="0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kumimoji="1" lang="en-US" altLang="zh-CN" b="0" i="1" smtClean="0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num>
                      <m:den>
                        <m:r>
                          <a:rPr kumimoji="1" lang="en-US" altLang="zh-CN" b="0" i="1" smtClean="0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</m:den>
                    </m:f>
                  </m:oMath>
                </a14:m>
                <a:r>
                  <a:rPr kumimoji="1" lang="en-US" altLang="zh-CN" dirty="0">
                    <a:solidFill>
                      <a:srgbClr val="FFFFFF"/>
                    </a:solidFill>
                  </a:rPr>
                  <a:t> </a:t>
                </a:r>
              </a:p>
              <a:p>
                <a:pPr>
                  <a:lnSpc>
                    <a:spcPct val="90000"/>
                  </a:lnSpc>
                </a:pPr>
                <a:r>
                  <a:rPr kumimoji="1" lang="zh-CN" altLang="en-US" dirty="0">
                    <a:solidFill>
                      <a:srgbClr val="FFFFFF"/>
                    </a:solidFill>
                  </a:rPr>
                  <a:t>单位为</a:t>
                </a:r>
                <a:r>
                  <a:rPr kumimoji="1" lang="en-US" altLang="zh-CN" dirty="0">
                    <a:solidFill>
                      <a:srgbClr val="FFFFFF"/>
                    </a:solidFill>
                  </a:rPr>
                  <a:t>mol/L </a:t>
                </a:r>
                <a14:m>
                  <m:oMath xmlns:m="http://schemas.openxmlformats.org/officeDocument/2006/math">
                    <m:r>
                      <a:rPr kumimoji="1" lang="zh-CN" altLang="en-US" i="1">
                        <a:solidFill>
                          <a:srgbClr val="FFFFFF"/>
                        </a:solidFill>
                        <a:latin typeface="Cambria Math" panose="02040503050406030204" pitchFamily="18" charset="0"/>
                      </a:rPr>
                      <m:t>或</m:t>
                    </m:r>
                    <m:r>
                      <a:rPr kumimoji="1" lang="en-US" altLang="zh-CN" i="1">
                        <a:solidFill>
                          <a:srgbClr val="FFFFFF"/>
                        </a:solidFill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endParaRPr kumimoji="1" lang="en-US" altLang="zh-CN" dirty="0">
                  <a:solidFill>
                    <a:srgbClr val="FFFFFF"/>
                  </a:solidFill>
                </a:endParaRPr>
              </a:p>
              <a:p>
                <a:pPr>
                  <a:lnSpc>
                    <a:spcPct val="90000"/>
                  </a:lnSpc>
                </a:pPr>
                <a:endParaRPr kumimoji="1" lang="en-US" altLang="zh-CN" dirty="0">
                  <a:solidFill>
                    <a:srgbClr val="FFFFFF"/>
                  </a:solidFill>
                </a:endParaRPr>
              </a:p>
              <a:p>
                <a:pPr>
                  <a:lnSpc>
                    <a:spcPct val="90000"/>
                  </a:lnSpc>
                </a:pPr>
                <a:endParaRPr kumimoji="1" lang="en-US" altLang="zh-CN" dirty="0">
                  <a:solidFill>
                    <a:srgbClr val="FFFFFF"/>
                  </a:solidFill>
                </a:endParaRPr>
              </a:p>
              <a:p>
                <a:pPr>
                  <a:lnSpc>
                    <a:spcPct val="90000"/>
                  </a:lnSpc>
                </a:pPr>
                <a:endParaRPr kumimoji="1" lang="en-US" altLang="zh-CN" dirty="0">
                  <a:solidFill>
                    <a:srgbClr val="FFFFFF"/>
                  </a:solidFill>
                </a:endParaRPr>
              </a:p>
              <a:p>
                <a:pPr>
                  <a:lnSpc>
                    <a:spcPct val="90000"/>
                  </a:lnSpc>
                </a:pPr>
                <a:endParaRPr kumimoji="1" lang="zh-CN" altLang="en-US" dirty="0">
                  <a:solidFill>
                    <a:srgbClr val="FFFFFF"/>
                  </a:solidFill>
                </a:endParaRPr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A1821595-601E-5E4E-953E-40AC1589BFF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48931" y="2438400"/>
                <a:ext cx="3505494" cy="3785419"/>
              </a:xfrm>
              <a:blipFill>
                <a:blip r:embed="rId5"/>
                <a:stretch>
                  <a:fillRect l="-719" t="-2341" r="-719" b="-33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图片 13">
            <a:extLst>
              <a:ext uri="{FF2B5EF4-FFF2-40B4-BE49-F238E27FC236}">
                <a16:creationId xmlns:a16="http://schemas.microsoft.com/office/drawing/2014/main" id="{0829CDCB-7AE2-264B-AAEB-D26DD23C088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16051" y="0"/>
            <a:ext cx="2893763" cy="3457956"/>
          </a:xfrm>
          <a:prstGeom prst="rect">
            <a:avLst/>
          </a:prstGeom>
          <a:effectLst/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C3FF8AE0-69C4-9541-865B-D47257EDCFC2}"/>
              </a:ext>
            </a:extLst>
          </p:cNvPr>
          <p:cNvSpPr txBox="1"/>
          <p:nvPr/>
        </p:nvSpPr>
        <p:spPr>
          <a:xfrm>
            <a:off x="5569169" y="3757922"/>
            <a:ext cx="28937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/>
              <a:t>1</a:t>
            </a:r>
            <a:r>
              <a:rPr kumimoji="1" lang="zh-CN" altLang="en-US" dirty="0"/>
              <a:t> </a:t>
            </a:r>
            <a:r>
              <a:rPr kumimoji="1" lang="en-US" altLang="zh-CN" dirty="0"/>
              <a:t>C12 atom—12</a:t>
            </a:r>
            <a:r>
              <a:rPr kumimoji="1" lang="zh-CN" altLang="en-US" dirty="0"/>
              <a:t> </a:t>
            </a:r>
            <a:r>
              <a:rPr kumimoji="1" lang="en-US" altLang="zh-CN" dirty="0"/>
              <a:t>amu</a:t>
            </a:r>
            <a:endParaRPr kumimoji="1"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AA12D143-03C8-D44D-A69D-7F161958DF74}"/>
                  </a:ext>
                </a:extLst>
              </p:cNvPr>
              <p:cNvSpPr txBox="1"/>
              <p:nvPr/>
            </p:nvSpPr>
            <p:spPr>
              <a:xfrm>
                <a:off x="6678553" y="4298712"/>
                <a:ext cx="67499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b>
                        <m:sSubPr>
                          <m:ctrlPr>
                            <a:rPr kumimoji="1" lang="en-US" altLang="zh-CN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C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a:rPr kumimoji="1" lang="en-US" altLang="zh-C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</m:oMath>
                  </m:oMathPara>
                </a14:m>
                <a:endParaRPr kumimoji="1" lang="zh-CN" altLang="en-US" dirty="0"/>
              </a:p>
            </p:txBody>
          </p:sp>
        </mc:Choice>
        <mc:Fallback xmlns="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AA12D143-03C8-D44D-A69D-7F161958DF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78553" y="4298712"/>
                <a:ext cx="674993" cy="369332"/>
              </a:xfrm>
              <a:prstGeom prst="rect">
                <a:avLst/>
              </a:prstGeom>
              <a:blipFill>
                <a:blip r:embed="rId7"/>
                <a:stretch>
                  <a:fillRect b="-333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文本框 11">
            <a:extLst>
              <a:ext uri="{FF2B5EF4-FFF2-40B4-BE49-F238E27FC236}">
                <a16:creationId xmlns:a16="http://schemas.microsoft.com/office/drawing/2014/main" id="{65030B50-DA40-9A44-85D4-A7FB97AA0985}"/>
              </a:ext>
            </a:extLst>
          </p:cNvPr>
          <p:cNvSpPr txBox="1"/>
          <p:nvPr/>
        </p:nvSpPr>
        <p:spPr>
          <a:xfrm>
            <a:off x="5913120" y="4885115"/>
            <a:ext cx="19415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1 mol C12—12g</a:t>
            </a:r>
            <a:endParaRPr kumimoji="1" lang="zh-CN" altLang="en-US" dirty="0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0E6D440B-AEC2-7D42-B1BE-ADCDC4878F45}"/>
              </a:ext>
            </a:extLst>
          </p:cNvPr>
          <p:cNvSpPr txBox="1"/>
          <p:nvPr/>
        </p:nvSpPr>
        <p:spPr>
          <a:xfrm>
            <a:off x="8980174" y="3731883"/>
            <a:ext cx="27276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/>
              <a:t>1</a:t>
            </a:r>
            <a:r>
              <a:rPr kumimoji="1" lang="zh-CN" altLang="en-US" dirty="0"/>
              <a:t> </a:t>
            </a:r>
            <a:r>
              <a:rPr kumimoji="1" lang="en-US" altLang="zh-CN" dirty="0"/>
              <a:t>H atom —1 amu</a:t>
            </a:r>
            <a:endParaRPr kumimoji="1" lang="zh-CN" altLang="en-US" dirty="0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687F6219-A0A1-DA4D-8C89-D4096A51F687}"/>
              </a:ext>
            </a:extLst>
          </p:cNvPr>
          <p:cNvSpPr txBox="1"/>
          <p:nvPr/>
        </p:nvSpPr>
        <p:spPr>
          <a:xfrm>
            <a:off x="9252796" y="4896315"/>
            <a:ext cx="218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/>
              <a:t>1 mol H —1g</a:t>
            </a:r>
            <a:endParaRPr kumimoji="1"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文本框 22">
                <a:extLst>
                  <a:ext uri="{FF2B5EF4-FFF2-40B4-BE49-F238E27FC236}">
                    <a16:creationId xmlns:a16="http://schemas.microsoft.com/office/drawing/2014/main" id="{87233F1F-419E-194A-9EEE-E1A25A645C4E}"/>
                  </a:ext>
                </a:extLst>
              </p:cNvPr>
              <p:cNvSpPr txBox="1"/>
              <p:nvPr/>
            </p:nvSpPr>
            <p:spPr>
              <a:xfrm>
                <a:off x="9767455" y="4375142"/>
                <a:ext cx="67499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b>
                        <m:sSubPr>
                          <m:ctrlPr>
                            <a:rPr kumimoji="1" lang="en-US" altLang="zh-CN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C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a:rPr kumimoji="1" lang="en-US" altLang="zh-C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</m:oMath>
                  </m:oMathPara>
                </a14:m>
                <a:endParaRPr kumimoji="1" lang="zh-CN" altLang="en-US" dirty="0"/>
              </a:p>
            </p:txBody>
          </p:sp>
        </mc:Choice>
        <mc:Fallback xmlns="">
          <p:sp>
            <p:nvSpPr>
              <p:cNvPr id="23" name="文本框 22">
                <a:extLst>
                  <a:ext uri="{FF2B5EF4-FFF2-40B4-BE49-F238E27FC236}">
                    <a16:creationId xmlns:a16="http://schemas.microsoft.com/office/drawing/2014/main" id="{87233F1F-419E-194A-9EEE-E1A25A645C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67455" y="4375142"/>
                <a:ext cx="674993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7" name="音频 26">
            <a:hlinkClick r:id="" action="ppaction://media"/>
            <a:extLst>
              <a:ext uri="{FF2B5EF4-FFF2-40B4-BE49-F238E27FC236}">
                <a16:creationId xmlns:a16="http://schemas.microsoft.com/office/drawing/2014/main" id="{0A94AD50-637D-4740-B56C-79838ABF8241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0837309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Tm="300767"/>
    </mc:Choice>
    <mc:Fallback xmlns="">
      <p:transition spd="slow" advTm="30076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</p:childTnLst>
        </p:cTn>
      </p:par>
    </p:tnLst>
    <p:bldLst>
      <p:bldP spid="8" grpId="0"/>
      <p:bldP spid="10" grpId="0"/>
      <p:bldP spid="12" grpId="0"/>
      <p:bldP spid="16" grpId="0"/>
      <p:bldP spid="17" grpId="0"/>
      <p:bldP spid="2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5F3FC718-FDE3-4EF7-921E-A5F374EAF8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FA9CF8F7-385F-6144-8CCC-1E9C5372A0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7478" y="305507"/>
            <a:ext cx="4160620" cy="1444752"/>
          </a:xfrm>
        </p:spPr>
        <p:txBody>
          <a:bodyPr anchor="b">
            <a:noAutofit/>
          </a:bodyPr>
          <a:lstStyle/>
          <a:p>
            <a:pPr>
              <a:lnSpc>
                <a:spcPct val="90000"/>
              </a:lnSpc>
            </a:pPr>
            <a:r>
              <a:rPr kumimoji="1" lang="zh-CN" altLang="en-US" sz="3600" dirty="0">
                <a:solidFill>
                  <a:srgbClr val="EBEBEB"/>
                </a:solidFill>
              </a:rPr>
              <a:t>分子式与经验式</a:t>
            </a:r>
            <a:r>
              <a:rPr kumimoji="1" lang="en-US" altLang="zh-CN" sz="3600" dirty="0">
                <a:solidFill>
                  <a:srgbClr val="EBEBEB"/>
                </a:solidFill>
              </a:rPr>
              <a:t>—molecular</a:t>
            </a:r>
            <a:r>
              <a:rPr kumimoji="1" lang="zh-CN" altLang="en-US" sz="3600" dirty="0">
                <a:solidFill>
                  <a:srgbClr val="EBEBEB"/>
                </a:solidFill>
              </a:rPr>
              <a:t> </a:t>
            </a:r>
            <a:r>
              <a:rPr kumimoji="1" lang="en-US" altLang="zh-CN" sz="3600" dirty="0">
                <a:solidFill>
                  <a:srgbClr val="EBEBEB"/>
                </a:solidFill>
              </a:rPr>
              <a:t>and</a:t>
            </a:r>
            <a:r>
              <a:rPr kumimoji="1" lang="zh-CN" altLang="en-US" sz="3600" dirty="0">
                <a:solidFill>
                  <a:srgbClr val="EBEBEB"/>
                </a:solidFill>
              </a:rPr>
              <a:t> </a:t>
            </a:r>
            <a:r>
              <a:rPr kumimoji="1" lang="en-US" altLang="zh-CN" sz="3600" dirty="0">
                <a:solidFill>
                  <a:srgbClr val="EBEBEB"/>
                </a:solidFill>
              </a:rPr>
              <a:t>empirical</a:t>
            </a:r>
            <a:r>
              <a:rPr kumimoji="1" lang="zh-CN" altLang="en-US" sz="3600" dirty="0">
                <a:solidFill>
                  <a:srgbClr val="EBEBEB"/>
                </a:solidFill>
              </a:rPr>
              <a:t> </a:t>
            </a:r>
            <a:r>
              <a:rPr kumimoji="1" lang="en-US" altLang="zh-CN" sz="3600" dirty="0">
                <a:solidFill>
                  <a:srgbClr val="EBEBEB"/>
                </a:solidFill>
              </a:rPr>
              <a:t>formula</a:t>
            </a:r>
            <a:endParaRPr kumimoji="1" lang="zh-CN" altLang="en-US" sz="3600" dirty="0">
              <a:solidFill>
                <a:srgbClr val="EBEBEB"/>
              </a:solidFill>
            </a:endParaRPr>
          </a:p>
        </p:txBody>
      </p:sp>
      <p:sp>
        <p:nvSpPr>
          <p:cNvPr id="25" name="Freeform 11">
            <a:extLst>
              <a:ext uri="{FF2B5EF4-FFF2-40B4-BE49-F238E27FC236}">
                <a16:creationId xmlns:a16="http://schemas.microsoft.com/office/drawing/2014/main" id="{FAA0F719-3DC8-4F08-AD8F-5A845658CB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48110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7" name="Freeform: Shape 26">
            <a:extLst>
              <a:ext uri="{FF2B5EF4-FFF2-40B4-BE49-F238E27FC236}">
                <a16:creationId xmlns:a16="http://schemas.microsoft.com/office/drawing/2014/main" id="{7DCB61BE-FA0F-4EFB-BE0E-268BAD8E30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4747655" y="-586345"/>
            <a:ext cx="6858001" cy="8030691"/>
          </a:xfrm>
          <a:custGeom>
            <a:avLst/>
            <a:gdLst>
              <a:gd name="connsiteX0" fmla="*/ 6858001 w 6858001"/>
              <a:gd name="connsiteY0" fmla="*/ 1177 h 8030691"/>
              <a:gd name="connsiteX1" fmla="*/ 6858001 w 6858001"/>
              <a:gd name="connsiteY1" fmla="*/ 1344715 h 8030691"/>
              <a:gd name="connsiteX2" fmla="*/ 6858000 w 6858001"/>
              <a:gd name="connsiteY2" fmla="*/ 1344715 h 8030691"/>
              <a:gd name="connsiteX3" fmla="*/ 6858000 w 6858001"/>
              <a:gd name="connsiteY3" fmla="*/ 8030691 h 8030691"/>
              <a:gd name="connsiteX4" fmla="*/ 0 w 6858001"/>
              <a:gd name="connsiteY4" fmla="*/ 8030690 h 8030691"/>
              <a:gd name="connsiteX5" fmla="*/ 0 w 6858001"/>
              <a:gd name="connsiteY5" fmla="*/ 477747 h 8030691"/>
              <a:gd name="connsiteX6" fmla="*/ 1 w 6858001"/>
              <a:gd name="connsiteY6" fmla="*/ 477747 h 8030691"/>
              <a:gd name="connsiteX7" fmla="*/ 1 w 6858001"/>
              <a:gd name="connsiteY7" fmla="*/ 0 h 8030691"/>
              <a:gd name="connsiteX8" fmla="*/ 40463 w 6858001"/>
              <a:gd name="connsiteY8" fmla="*/ 5883 h 8030691"/>
              <a:gd name="connsiteX9" fmla="*/ 159107 w 6858001"/>
              <a:gd name="connsiteY9" fmla="*/ 23196 h 8030691"/>
              <a:gd name="connsiteX10" fmla="*/ 245518 w 6858001"/>
              <a:gd name="connsiteY10" fmla="*/ 35299 h 8030691"/>
              <a:gd name="connsiteX11" fmla="*/ 348388 w 6858001"/>
              <a:gd name="connsiteY11" fmla="*/ 48074 h 8030691"/>
              <a:gd name="connsiteX12" fmla="*/ 470460 w 6858001"/>
              <a:gd name="connsiteY12" fmla="*/ 63370 h 8030691"/>
              <a:gd name="connsiteX13" fmla="*/ 605563 w 6858001"/>
              <a:gd name="connsiteY13" fmla="*/ 79507 h 8030691"/>
              <a:gd name="connsiteX14" fmla="*/ 757810 w 6858001"/>
              <a:gd name="connsiteY14" fmla="*/ 96484 h 8030691"/>
              <a:gd name="connsiteX15" fmla="*/ 923774 w 6858001"/>
              <a:gd name="connsiteY15" fmla="*/ 114469 h 8030691"/>
              <a:gd name="connsiteX16" fmla="*/ 1104139 w 6858001"/>
              <a:gd name="connsiteY16" fmla="*/ 132455 h 8030691"/>
              <a:gd name="connsiteX17" fmla="*/ 1296163 w 6858001"/>
              <a:gd name="connsiteY17" fmla="*/ 150776 h 8030691"/>
              <a:gd name="connsiteX18" fmla="*/ 1503275 w 6858001"/>
              <a:gd name="connsiteY18" fmla="*/ 167753 h 8030691"/>
              <a:gd name="connsiteX19" fmla="*/ 1719988 w 6858001"/>
              <a:gd name="connsiteY19" fmla="*/ 184058 h 8030691"/>
              <a:gd name="connsiteX20" fmla="*/ 1949045 w 6858001"/>
              <a:gd name="connsiteY20" fmla="*/ 198850 h 8030691"/>
              <a:gd name="connsiteX21" fmla="*/ 2187703 w 6858001"/>
              <a:gd name="connsiteY21" fmla="*/ 212969 h 8030691"/>
              <a:gd name="connsiteX22" fmla="*/ 2436649 w 6858001"/>
              <a:gd name="connsiteY22" fmla="*/ 226249 h 8030691"/>
              <a:gd name="connsiteX23" fmla="*/ 2564208 w 6858001"/>
              <a:gd name="connsiteY23" fmla="*/ 230955 h 8030691"/>
              <a:gd name="connsiteX24" fmla="*/ 2694509 w 6858001"/>
              <a:gd name="connsiteY24" fmla="*/ 236166 h 8030691"/>
              <a:gd name="connsiteX25" fmla="*/ 2826869 w 6858001"/>
              <a:gd name="connsiteY25" fmla="*/ 241040 h 8030691"/>
              <a:gd name="connsiteX26" fmla="*/ 2959914 w 6858001"/>
              <a:gd name="connsiteY26" fmla="*/ 244234 h 8030691"/>
              <a:gd name="connsiteX27" fmla="*/ 3095702 w 6858001"/>
              <a:gd name="connsiteY27" fmla="*/ 247092 h 8030691"/>
              <a:gd name="connsiteX28" fmla="*/ 3232862 w 6858001"/>
              <a:gd name="connsiteY28" fmla="*/ 250117 h 8030691"/>
              <a:gd name="connsiteX29" fmla="*/ 3372766 w 6858001"/>
              <a:gd name="connsiteY29" fmla="*/ 252134 h 8030691"/>
              <a:gd name="connsiteX30" fmla="*/ 3514040 w 6858001"/>
              <a:gd name="connsiteY30" fmla="*/ 252134 h 8030691"/>
              <a:gd name="connsiteX31" fmla="*/ 3656686 w 6858001"/>
              <a:gd name="connsiteY31" fmla="*/ 253143 h 8030691"/>
              <a:gd name="connsiteX32" fmla="*/ 3800705 w 6858001"/>
              <a:gd name="connsiteY32" fmla="*/ 252134 h 8030691"/>
              <a:gd name="connsiteX33" fmla="*/ 3946780 w 6858001"/>
              <a:gd name="connsiteY33" fmla="*/ 250117 h 8030691"/>
              <a:gd name="connsiteX34" fmla="*/ 4092856 w 6858001"/>
              <a:gd name="connsiteY34" fmla="*/ 248268 h 8030691"/>
              <a:gd name="connsiteX35" fmla="*/ 4240988 w 6858001"/>
              <a:gd name="connsiteY35" fmla="*/ 244234 h 8030691"/>
              <a:gd name="connsiteX36" fmla="*/ 4390492 w 6858001"/>
              <a:gd name="connsiteY36" fmla="*/ 240032 h 8030691"/>
              <a:gd name="connsiteX37" fmla="*/ 4539997 w 6858001"/>
              <a:gd name="connsiteY37" fmla="*/ 235157 h 8030691"/>
              <a:gd name="connsiteX38" fmla="*/ 4690873 w 6858001"/>
              <a:gd name="connsiteY38" fmla="*/ 228266 h 8030691"/>
              <a:gd name="connsiteX39" fmla="*/ 4843120 w 6858001"/>
              <a:gd name="connsiteY39" fmla="*/ 220029 h 8030691"/>
              <a:gd name="connsiteX40" fmla="*/ 4996054 w 6858001"/>
              <a:gd name="connsiteY40" fmla="*/ 212129 h 8030691"/>
              <a:gd name="connsiteX41" fmla="*/ 5148987 w 6858001"/>
              <a:gd name="connsiteY41" fmla="*/ 202044 h 8030691"/>
              <a:gd name="connsiteX42" fmla="*/ 5303978 w 6858001"/>
              <a:gd name="connsiteY42" fmla="*/ 189941 h 8030691"/>
              <a:gd name="connsiteX43" fmla="*/ 5456911 w 6858001"/>
              <a:gd name="connsiteY43" fmla="*/ 177839 h 8030691"/>
              <a:gd name="connsiteX44" fmla="*/ 5612588 w 6858001"/>
              <a:gd name="connsiteY44" fmla="*/ 163887 h 8030691"/>
              <a:gd name="connsiteX45" fmla="*/ 5768950 w 6858001"/>
              <a:gd name="connsiteY45" fmla="*/ 148591 h 8030691"/>
              <a:gd name="connsiteX46" fmla="*/ 5923255 w 6858001"/>
              <a:gd name="connsiteY46" fmla="*/ 132455 h 8030691"/>
              <a:gd name="connsiteX47" fmla="*/ 6079618 w 6858001"/>
              <a:gd name="connsiteY47" fmla="*/ 113629 h 8030691"/>
              <a:gd name="connsiteX48" fmla="*/ 6235294 w 6858001"/>
              <a:gd name="connsiteY48" fmla="*/ 93458 h 8030691"/>
              <a:gd name="connsiteX49" fmla="*/ 6391657 w 6858001"/>
              <a:gd name="connsiteY49" fmla="*/ 73455 h 8030691"/>
              <a:gd name="connsiteX50" fmla="*/ 6547333 w 6858001"/>
              <a:gd name="connsiteY50" fmla="*/ 50091 h 8030691"/>
              <a:gd name="connsiteX51" fmla="*/ 6702324 w 6858001"/>
              <a:gd name="connsiteY51" fmla="*/ 26222 h 80306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858001" h="8030691">
                <a:moveTo>
                  <a:pt x="6858001" y="1177"/>
                </a:moveTo>
                <a:lnTo>
                  <a:pt x="6858001" y="1344715"/>
                </a:lnTo>
                <a:lnTo>
                  <a:pt x="6858000" y="1344715"/>
                </a:lnTo>
                <a:lnTo>
                  <a:pt x="6858000" y="8030691"/>
                </a:lnTo>
                <a:lnTo>
                  <a:pt x="0" y="8030690"/>
                </a:lnTo>
                <a:lnTo>
                  <a:pt x="0" y="477747"/>
                </a:lnTo>
                <a:lnTo>
                  <a:pt x="1" y="477747"/>
                </a:lnTo>
                <a:lnTo>
                  <a:pt x="1" y="0"/>
                </a:lnTo>
                <a:lnTo>
                  <a:pt x="40463" y="5883"/>
                </a:lnTo>
                <a:lnTo>
                  <a:pt x="159107" y="23196"/>
                </a:lnTo>
                <a:lnTo>
                  <a:pt x="245518" y="35299"/>
                </a:lnTo>
                <a:lnTo>
                  <a:pt x="348388" y="48074"/>
                </a:lnTo>
                <a:lnTo>
                  <a:pt x="470460" y="63370"/>
                </a:lnTo>
                <a:lnTo>
                  <a:pt x="605563" y="79507"/>
                </a:lnTo>
                <a:lnTo>
                  <a:pt x="757810" y="96484"/>
                </a:lnTo>
                <a:lnTo>
                  <a:pt x="923774" y="114469"/>
                </a:lnTo>
                <a:lnTo>
                  <a:pt x="1104139" y="132455"/>
                </a:lnTo>
                <a:lnTo>
                  <a:pt x="1296163" y="150776"/>
                </a:lnTo>
                <a:lnTo>
                  <a:pt x="1503275" y="167753"/>
                </a:lnTo>
                <a:lnTo>
                  <a:pt x="1719988" y="184058"/>
                </a:lnTo>
                <a:lnTo>
                  <a:pt x="1949045" y="198850"/>
                </a:lnTo>
                <a:lnTo>
                  <a:pt x="2187703" y="212969"/>
                </a:lnTo>
                <a:lnTo>
                  <a:pt x="2436649" y="226249"/>
                </a:lnTo>
                <a:lnTo>
                  <a:pt x="2564208" y="230955"/>
                </a:lnTo>
                <a:lnTo>
                  <a:pt x="2694509" y="236166"/>
                </a:lnTo>
                <a:lnTo>
                  <a:pt x="2826869" y="241040"/>
                </a:lnTo>
                <a:lnTo>
                  <a:pt x="2959914" y="244234"/>
                </a:lnTo>
                <a:lnTo>
                  <a:pt x="3095702" y="247092"/>
                </a:lnTo>
                <a:lnTo>
                  <a:pt x="3232862" y="250117"/>
                </a:lnTo>
                <a:lnTo>
                  <a:pt x="3372766" y="252134"/>
                </a:lnTo>
                <a:lnTo>
                  <a:pt x="3514040" y="252134"/>
                </a:lnTo>
                <a:lnTo>
                  <a:pt x="3656686" y="253143"/>
                </a:lnTo>
                <a:lnTo>
                  <a:pt x="3800705" y="252134"/>
                </a:lnTo>
                <a:lnTo>
                  <a:pt x="3946780" y="250117"/>
                </a:lnTo>
                <a:lnTo>
                  <a:pt x="4092856" y="248268"/>
                </a:lnTo>
                <a:lnTo>
                  <a:pt x="4240988" y="244234"/>
                </a:lnTo>
                <a:lnTo>
                  <a:pt x="4390492" y="240032"/>
                </a:lnTo>
                <a:lnTo>
                  <a:pt x="4539997" y="235157"/>
                </a:lnTo>
                <a:lnTo>
                  <a:pt x="4690873" y="228266"/>
                </a:lnTo>
                <a:lnTo>
                  <a:pt x="4843120" y="220029"/>
                </a:lnTo>
                <a:lnTo>
                  <a:pt x="4996054" y="212129"/>
                </a:lnTo>
                <a:lnTo>
                  <a:pt x="5148987" y="202044"/>
                </a:lnTo>
                <a:lnTo>
                  <a:pt x="5303978" y="189941"/>
                </a:lnTo>
                <a:lnTo>
                  <a:pt x="5456911" y="177839"/>
                </a:lnTo>
                <a:lnTo>
                  <a:pt x="5612588" y="163887"/>
                </a:lnTo>
                <a:lnTo>
                  <a:pt x="5768950" y="148591"/>
                </a:lnTo>
                <a:lnTo>
                  <a:pt x="5923255" y="132455"/>
                </a:lnTo>
                <a:lnTo>
                  <a:pt x="6079618" y="113629"/>
                </a:lnTo>
                <a:lnTo>
                  <a:pt x="6235294" y="93458"/>
                </a:lnTo>
                <a:lnTo>
                  <a:pt x="6391657" y="73455"/>
                </a:lnTo>
                <a:lnTo>
                  <a:pt x="6547333" y="50091"/>
                </a:lnTo>
                <a:lnTo>
                  <a:pt x="6702324" y="26222"/>
                </a:lnTo>
                <a:close/>
              </a:path>
            </a:pathLst>
          </a:custGeom>
          <a:ln>
            <a:noFill/>
          </a:ln>
        </p:spPr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4B31EAA-7423-46F7-9B90-4AB2B09C35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4F18F9E-E043-4845-9F12-C79309086E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7478" y="2055766"/>
            <a:ext cx="4160620" cy="2947415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kumimoji="1" lang="zh-CN" altLang="en-US" dirty="0">
                <a:solidFill>
                  <a:srgbClr val="FFFFFF"/>
                </a:solidFill>
              </a:rPr>
              <a:t>分子式</a:t>
            </a:r>
            <a:r>
              <a:rPr kumimoji="1" lang="en-US" altLang="zh-CN" dirty="0">
                <a:solidFill>
                  <a:srgbClr val="FFFFFF"/>
                </a:solidFill>
              </a:rPr>
              <a:t>—</a:t>
            </a:r>
            <a:r>
              <a:rPr kumimoji="1" lang="zh-CN" altLang="en-US" dirty="0">
                <a:solidFill>
                  <a:srgbClr val="FFFFFF"/>
                </a:solidFill>
              </a:rPr>
              <a:t>反映分子中真实原子数量</a:t>
            </a:r>
            <a:endParaRPr kumimoji="1" lang="en-US" altLang="zh-CN" dirty="0">
              <a:solidFill>
                <a:srgbClr val="FFFFFF"/>
              </a:solidFill>
            </a:endParaRPr>
          </a:p>
          <a:p>
            <a:pPr>
              <a:lnSpc>
                <a:spcPct val="90000"/>
              </a:lnSpc>
            </a:pPr>
            <a:r>
              <a:rPr kumimoji="1" lang="zh-CN" altLang="en-US" dirty="0">
                <a:solidFill>
                  <a:srgbClr val="FFFFFF"/>
                </a:solidFill>
              </a:rPr>
              <a:t>经验式</a:t>
            </a:r>
            <a:r>
              <a:rPr kumimoji="1" lang="en-US" altLang="zh-CN" dirty="0">
                <a:solidFill>
                  <a:srgbClr val="FFFFFF"/>
                </a:solidFill>
              </a:rPr>
              <a:t>—</a:t>
            </a:r>
            <a:r>
              <a:rPr kumimoji="1" lang="zh-CN" altLang="en-US" dirty="0">
                <a:solidFill>
                  <a:srgbClr val="FFFFFF"/>
                </a:solidFill>
              </a:rPr>
              <a:t>反映分子中真实原子数量的</a:t>
            </a:r>
            <a:r>
              <a:rPr kumimoji="1" lang="zh-CN" altLang="en-US" b="1" dirty="0">
                <a:solidFill>
                  <a:srgbClr val="FFFFFF"/>
                </a:solidFill>
              </a:rPr>
              <a:t>比值</a:t>
            </a:r>
            <a:endParaRPr kumimoji="1" lang="en-US" altLang="zh-CN" b="1" dirty="0">
              <a:solidFill>
                <a:srgbClr val="FFFFFF"/>
              </a:solidFill>
            </a:endParaRPr>
          </a:p>
          <a:p>
            <a:pPr>
              <a:lnSpc>
                <a:spcPct val="90000"/>
              </a:lnSpc>
            </a:pPr>
            <a:r>
              <a:rPr kumimoji="1" lang="zh-CN" altLang="en-US" dirty="0">
                <a:solidFill>
                  <a:srgbClr val="FFFFFF"/>
                </a:solidFill>
              </a:rPr>
              <a:t>经验式为最简分子式</a:t>
            </a:r>
            <a:endParaRPr kumimoji="1" lang="en-US" altLang="zh-CN" dirty="0">
              <a:solidFill>
                <a:srgbClr val="FFFFFF"/>
              </a:solidFill>
            </a:endParaRPr>
          </a:p>
          <a:p>
            <a:pPr>
              <a:lnSpc>
                <a:spcPct val="90000"/>
              </a:lnSpc>
            </a:pPr>
            <a:r>
              <a:rPr kumimoji="1" lang="zh-CN" altLang="en-US" dirty="0">
                <a:solidFill>
                  <a:srgbClr val="FFFFFF"/>
                </a:solidFill>
              </a:rPr>
              <a:t>计算经验式方法</a:t>
            </a:r>
            <a:r>
              <a:rPr kumimoji="1" lang="en-US" altLang="zh-CN" dirty="0">
                <a:solidFill>
                  <a:srgbClr val="FFFFFF"/>
                </a:solidFill>
              </a:rPr>
              <a:t>—</a:t>
            </a:r>
          </a:p>
          <a:p>
            <a:pPr>
              <a:lnSpc>
                <a:spcPct val="90000"/>
              </a:lnSpc>
            </a:pPr>
            <a:r>
              <a:rPr kumimoji="1" lang="en-US" altLang="zh-CN" dirty="0">
                <a:solidFill>
                  <a:srgbClr val="FFFFFF"/>
                </a:solidFill>
              </a:rPr>
              <a:t>1.</a:t>
            </a:r>
            <a:r>
              <a:rPr kumimoji="1" lang="zh-CN" altLang="en-US" dirty="0">
                <a:solidFill>
                  <a:srgbClr val="FFFFFF"/>
                </a:solidFill>
              </a:rPr>
              <a:t> 假设有该物质</a:t>
            </a:r>
            <a:r>
              <a:rPr kumimoji="1" lang="en-US" altLang="zh-CN" dirty="0">
                <a:solidFill>
                  <a:srgbClr val="FFFFFF"/>
                </a:solidFill>
              </a:rPr>
              <a:t>100g</a:t>
            </a:r>
          </a:p>
          <a:p>
            <a:pPr>
              <a:lnSpc>
                <a:spcPct val="90000"/>
              </a:lnSpc>
            </a:pPr>
            <a:r>
              <a:rPr kumimoji="1" lang="en-US" altLang="zh-CN" dirty="0">
                <a:solidFill>
                  <a:srgbClr val="FFFFFF"/>
                </a:solidFill>
              </a:rPr>
              <a:t>2.</a:t>
            </a:r>
            <a:r>
              <a:rPr kumimoji="1" lang="zh-CN" altLang="en-US" dirty="0">
                <a:solidFill>
                  <a:srgbClr val="FFFFFF"/>
                </a:solidFill>
              </a:rPr>
              <a:t> 用各原子百分比的质量除以其相对原子质量</a:t>
            </a:r>
            <a:endParaRPr kumimoji="1" lang="en-US" altLang="zh-CN" dirty="0">
              <a:solidFill>
                <a:srgbClr val="FFFFFF"/>
              </a:solidFill>
            </a:endParaRPr>
          </a:p>
          <a:p>
            <a:pPr>
              <a:lnSpc>
                <a:spcPct val="90000"/>
              </a:lnSpc>
            </a:pPr>
            <a:r>
              <a:rPr kumimoji="1" lang="en-US" altLang="zh-CN" dirty="0">
                <a:solidFill>
                  <a:srgbClr val="FFFFFF"/>
                </a:solidFill>
              </a:rPr>
              <a:t>3.</a:t>
            </a:r>
            <a:r>
              <a:rPr kumimoji="1" lang="zh-CN" altLang="en-US" dirty="0">
                <a:solidFill>
                  <a:srgbClr val="FFFFFF"/>
                </a:solidFill>
              </a:rPr>
              <a:t> 找出最简摩尔数比值</a:t>
            </a:r>
            <a:endParaRPr kumimoji="1" lang="en-US" altLang="zh-CN" dirty="0">
              <a:solidFill>
                <a:srgbClr val="FFFFFF"/>
              </a:solidFill>
            </a:endParaRPr>
          </a:p>
          <a:p>
            <a:pPr>
              <a:lnSpc>
                <a:spcPct val="90000"/>
              </a:lnSpc>
            </a:pPr>
            <a:r>
              <a:rPr kumimoji="1" lang="zh-CN" altLang="en-US" dirty="0">
                <a:solidFill>
                  <a:srgbClr val="FFFFFF"/>
                </a:solidFill>
              </a:rPr>
              <a:t>计算分子式方法</a:t>
            </a:r>
            <a:r>
              <a:rPr kumimoji="1" lang="en-US" altLang="zh-CN" dirty="0">
                <a:solidFill>
                  <a:srgbClr val="FFFFFF"/>
                </a:solidFill>
              </a:rPr>
              <a:t>—</a:t>
            </a:r>
            <a:r>
              <a:rPr kumimoji="1" lang="zh-CN" altLang="en-US" dirty="0">
                <a:solidFill>
                  <a:srgbClr val="FFFFFF"/>
                </a:solidFill>
              </a:rPr>
              <a:t>算出相对分子质量和经验式的分子质量的比值与各原子相乘</a:t>
            </a:r>
            <a:endParaRPr kumimoji="1" lang="en-US" altLang="zh-CN" dirty="0">
              <a:solidFill>
                <a:srgbClr val="FFFFFF"/>
              </a:solidFill>
            </a:endParaRPr>
          </a:p>
          <a:p>
            <a:pPr>
              <a:lnSpc>
                <a:spcPct val="90000"/>
              </a:lnSpc>
            </a:pPr>
            <a:endParaRPr kumimoji="1" lang="en-US" altLang="zh-CN" dirty="0">
              <a:solidFill>
                <a:srgbClr val="FFFFFF"/>
              </a:solidFill>
            </a:endParaRPr>
          </a:p>
          <a:p>
            <a:pPr>
              <a:lnSpc>
                <a:spcPct val="90000"/>
              </a:lnSpc>
            </a:pPr>
            <a:endParaRPr kumimoji="1" lang="zh-CN" altLang="en-US" dirty="0">
              <a:solidFill>
                <a:srgbClr val="FFFFFF"/>
              </a:solidFill>
            </a:endParaRPr>
          </a:p>
        </p:txBody>
      </p:sp>
      <p:pic>
        <p:nvPicPr>
          <p:cNvPr id="20" name="图片 19" descr="图示&#10;&#10;描述已自动生成">
            <a:extLst>
              <a:ext uri="{FF2B5EF4-FFF2-40B4-BE49-F238E27FC236}">
                <a16:creationId xmlns:a16="http://schemas.microsoft.com/office/drawing/2014/main" id="{F46830D0-5525-9C42-9645-8D8D5D1EF79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68098" y="544953"/>
            <a:ext cx="7893644" cy="1072922"/>
          </a:xfrm>
          <a:prstGeom prst="rect">
            <a:avLst/>
          </a:prstGeom>
        </p:spPr>
      </p:pic>
      <p:sp>
        <p:nvSpPr>
          <p:cNvPr id="21" name="文本框 20">
            <a:extLst>
              <a:ext uri="{FF2B5EF4-FFF2-40B4-BE49-F238E27FC236}">
                <a16:creationId xmlns:a16="http://schemas.microsoft.com/office/drawing/2014/main" id="{0484DE60-D727-C140-9E2D-5AE34510030D}"/>
              </a:ext>
            </a:extLst>
          </p:cNvPr>
          <p:cNvSpPr txBox="1"/>
          <p:nvPr/>
        </p:nvSpPr>
        <p:spPr>
          <a:xfrm>
            <a:off x="7486569" y="175620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dirty="0"/>
              <a:t>计算经验式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F913AD18-6006-D84A-846C-0ED70AA8407B}"/>
              </a:ext>
            </a:extLst>
          </p:cNvPr>
          <p:cNvSpPr txBox="1"/>
          <p:nvPr/>
        </p:nvSpPr>
        <p:spPr>
          <a:xfrm>
            <a:off x="4605340" y="1617875"/>
            <a:ext cx="748890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" altLang="zh-CN" dirty="0"/>
              <a:t>Ascorbic acid (vitamin C) contains 40.92% C, 4.58% H, and 54.50% O by mass. What is the empirical formula of ascorbic acid? </a:t>
            </a:r>
          </a:p>
          <a:p>
            <a:endParaRPr kumimoji="1" lang="zh-CN" altLang="en-US" dirty="0"/>
          </a:p>
        </p:txBody>
      </p:sp>
      <p:pic>
        <p:nvPicPr>
          <p:cNvPr id="31" name="图片 30">
            <a:extLst>
              <a:ext uri="{FF2B5EF4-FFF2-40B4-BE49-F238E27FC236}">
                <a16:creationId xmlns:a16="http://schemas.microsoft.com/office/drawing/2014/main" id="{25640FFB-1801-3840-B0F5-2BCDB371813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87814" y="2305057"/>
            <a:ext cx="4383946" cy="521898"/>
          </a:xfrm>
          <a:prstGeom prst="rect">
            <a:avLst/>
          </a:prstGeom>
        </p:spPr>
      </p:pic>
      <p:pic>
        <p:nvPicPr>
          <p:cNvPr id="33" name="图片 32" descr="图示&#10;&#10;描述已自动生成">
            <a:extLst>
              <a:ext uri="{FF2B5EF4-FFF2-40B4-BE49-F238E27FC236}">
                <a16:creationId xmlns:a16="http://schemas.microsoft.com/office/drawing/2014/main" id="{034348D3-447D-344F-8535-5A841B35557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73684" y="2825154"/>
            <a:ext cx="3716668" cy="1729145"/>
          </a:xfrm>
          <a:prstGeom prst="rect">
            <a:avLst/>
          </a:prstGeom>
        </p:spPr>
      </p:pic>
      <p:pic>
        <p:nvPicPr>
          <p:cNvPr id="35" name="图片 34" descr="图片包含 图表&#10;&#10;描述已自动生成">
            <a:extLst>
              <a:ext uri="{FF2B5EF4-FFF2-40B4-BE49-F238E27FC236}">
                <a16:creationId xmlns:a16="http://schemas.microsoft.com/office/drawing/2014/main" id="{47B1BA90-CAEF-8745-9D05-6AFA45E8A44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63826" y="2825154"/>
            <a:ext cx="4019332" cy="1729145"/>
          </a:xfrm>
          <a:prstGeom prst="rect">
            <a:avLst/>
          </a:prstGeom>
        </p:spPr>
      </p:pic>
      <p:sp>
        <p:nvSpPr>
          <p:cNvPr id="40" name="文本框 39">
            <a:extLst>
              <a:ext uri="{FF2B5EF4-FFF2-40B4-BE49-F238E27FC236}">
                <a16:creationId xmlns:a16="http://schemas.microsoft.com/office/drawing/2014/main" id="{3BFD36C0-39E4-3A42-896E-141CF7C55820}"/>
              </a:ext>
            </a:extLst>
          </p:cNvPr>
          <p:cNvSpPr txBox="1"/>
          <p:nvPr/>
        </p:nvSpPr>
        <p:spPr>
          <a:xfrm>
            <a:off x="4559620" y="4561249"/>
            <a:ext cx="771831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" altLang="zh-CN" dirty="0"/>
              <a:t>Mesitylene, a hydrocarbon found in crude oil, has an empirical formula of C3H4 and an experimentally determined molecular weight of 121 amu. What is its molecular formula? </a:t>
            </a:r>
          </a:p>
          <a:p>
            <a:endParaRPr kumimoji="1" lang="zh-CN" altLang="en-US" dirty="0"/>
          </a:p>
        </p:txBody>
      </p:sp>
      <p:pic>
        <p:nvPicPr>
          <p:cNvPr id="44" name="图片 43">
            <a:extLst>
              <a:ext uri="{FF2B5EF4-FFF2-40B4-BE49-F238E27FC236}">
                <a16:creationId xmlns:a16="http://schemas.microsoft.com/office/drawing/2014/main" id="{82FD5B70-D35D-3842-8526-4C3A67EE76F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02212" y="5520146"/>
            <a:ext cx="6121400" cy="635000"/>
          </a:xfrm>
          <a:prstGeom prst="rect">
            <a:avLst/>
          </a:prstGeom>
        </p:spPr>
      </p:pic>
      <p:pic>
        <p:nvPicPr>
          <p:cNvPr id="46" name="图片 45" descr="文本&#10;&#10;描述已自动生成">
            <a:extLst>
              <a:ext uri="{FF2B5EF4-FFF2-40B4-BE49-F238E27FC236}">
                <a16:creationId xmlns:a16="http://schemas.microsoft.com/office/drawing/2014/main" id="{24FAD20D-A0D8-A742-953A-93A89AC128D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805094" y="6175018"/>
            <a:ext cx="1089394" cy="663109"/>
          </a:xfrm>
          <a:prstGeom prst="rect">
            <a:avLst/>
          </a:prstGeom>
        </p:spPr>
      </p:pic>
      <p:sp>
        <p:nvSpPr>
          <p:cNvPr id="47" name="文本框 46">
            <a:extLst>
              <a:ext uri="{FF2B5EF4-FFF2-40B4-BE49-F238E27FC236}">
                <a16:creationId xmlns:a16="http://schemas.microsoft.com/office/drawing/2014/main" id="{FF762DE2-39E2-3C43-AD17-E9C64153D66E}"/>
              </a:ext>
            </a:extLst>
          </p:cNvPr>
          <p:cNvSpPr txBox="1"/>
          <p:nvPr/>
        </p:nvSpPr>
        <p:spPr>
          <a:xfrm>
            <a:off x="6927930" y="6303095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dirty="0"/>
              <a:t>分子式</a:t>
            </a:r>
          </a:p>
        </p:txBody>
      </p:sp>
      <p:pic>
        <p:nvPicPr>
          <p:cNvPr id="49" name="音频 48">
            <a:hlinkClick r:id="" action="ppaction://media"/>
            <a:extLst>
              <a:ext uri="{FF2B5EF4-FFF2-40B4-BE49-F238E27FC236}">
                <a16:creationId xmlns:a16="http://schemas.microsoft.com/office/drawing/2014/main" id="{B745E7C2-5413-0E4E-BB72-EB888F8C24AC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4273761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Tm="508024"/>
    </mc:Choice>
    <mc:Fallback xmlns="">
      <p:transition spd="slow" advTm="50802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5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9"/>
                </p:tgtEl>
              </p:cMediaNode>
            </p:audio>
          </p:childTnLst>
        </p:cTn>
      </p:par>
    </p:tnLst>
    <p:bldLst>
      <p:bldP spid="28" grpId="0"/>
      <p:bldP spid="40" grpId="0"/>
      <p:bldP spid="4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F3FC718-FDE3-4EF7-921E-A5F374EAF8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746C9D34-3FA4-E944-955D-5D059D280D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487" y="561281"/>
            <a:ext cx="3517454" cy="1444752"/>
          </a:xfrm>
        </p:spPr>
        <p:txBody>
          <a:bodyPr anchor="b">
            <a:noAutofit/>
          </a:bodyPr>
          <a:lstStyle/>
          <a:p>
            <a:pPr>
              <a:lnSpc>
                <a:spcPct val="90000"/>
              </a:lnSpc>
            </a:pPr>
            <a:r>
              <a:rPr kumimoji="1" lang="zh-CN" altLang="en-US" sz="4000" dirty="0">
                <a:solidFill>
                  <a:srgbClr val="EBEBEB"/>
                </a:solidFill>
              </a:rPr>
              <a:t>化学方程式</a:t>
            </a:r>
            <a:r>
              <a:rPr kumimoji="1" lang="en-US" altLang="zh-CN" sz="4000" dirty="0">
                <a:solidFill>
                  <a:srgbClr val="EBEBEB"/>
                </a:solidFill>
              </a:rPr>
              <a:t>—chemical</a:t>
            </a:r>
            <a:r>
              <a:rPr kumimoji="1" lang="zh-CN" altLang="en-US" sz="4000" dirty="0">
                <a:solidFill>
                  <a:srgbClr val="EBEBEB"/>
                </a:solidFill>
              </a:rPr>
              <a:t> </a:t>
            </a:r>
            <a:r>
              <a:rPr kumimoji="1" lang="en-US" altLang="zh-CN" sz="4000" dirty="0">
                <a:solidFill>
                  <a:srgbClr val="EBEBEB"/>
                </a:solidFill>
              </a:rPr>
              <a:t>equation</a:t>
            </a:r>
            <a:endParaRPr kumimoji="1" lang="zh-CN" altLang="en-US" sz="4000" dirty="0">
              <a:solidFill>
                <a:srgbClr val="EBEBEB"/>
              </a:solidFill>
            </a:endParaRPr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FAA0F719-3DC8-4F08-AD8F-5A845658CB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48110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4" name="Freeform: Shape 13">
            <a:extLst>
              <a:ext uri="{FF2B5EF4-FFF2-40B4-BE49-F238E27FC236}">
                <a16:creationId xmlns:a16="http://schemas.microsoft.com/office/drawing/2014/main" id="{7DCB61BE-FA0F-4EFB-BE0E-268BAD8E30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4747655" y="-586345"/>
            <a:ext cx="6858001" cy="8030691"/>
          </a:xfrm>
          <a:custGeom>
            <a:avLst/>
            <a:gdLst>
              <a:gd name="connsiteX0" fmla="*/ 6858001 w 6858001"/>
              <a:gd name="connsiteY0" fmla="*/ 1177 h 8030691"/>
              <a:gd name="connsiteX1" fmla="*/ 6858001 w 6858001"/>
              <a:gd name="connsiteY1" fmla="*/ 1344715 h 8030691"/>
              <a:gd name="connsiteX2" fmla="*/ 6858000 w 6858001"/>
              <a:gd name="connsiteY2" fmla="*/ 1344715 h 8030691"/>
              <a:gd name="connsiteX3" fmla="*/ 6858000 w 6858001"/>
              <a:gd name="connsiteY3" fmla="*/ 8030691 h 8030691"/>
              <a:gd name="connsiteX4" fmla="*/ 0 w 6858001"/>
              <a:gd name="connsiteY4" fmla="*/ 8030690 h 8030691"/>
              <a:gd name="connsiteX5" fmla="*/ 0 w 6858001"/>
              <a:gd name="connsiteY5" fmla="*/ 477747 h 8030691"/>
              <a:gd name="connsiteX6" fmla="*/ 1 w 6858001"/>
              <a:gd name="connsiteY6" fmla="*/ 477747 h 8030691"/>
              <a:gd name="connsiteX7" fmla="*/ 1 w 6858001"/>
              <a:gd name="connsiteY7" fmla="*/ 0 h 8030691"/>
              <a:gd name="connsiteX8" fmla="*/ 40463 w 6858001"/>
              <a:gd name="connsiteY8" fmla="*/ 5883 h 8030691"/>
              <a:gd name="connsiteX9" fmla="*/ 159107 w 6858001"/>
              <a:gd name="connsiteY9" fmla="*/ 23196 h 8030691"/>
              <a:gd name="connsiteX10" fmla="*/ 245518 w 6858001"/>
              <a:gd name="connsiteY10" fmla="*/ 35299 h 8030691"/>
              <a:gd name="connsiteX11" fmla="*/ 348388 w 6858001"/>
              <a:gd name="connsiteY11" fmla="*/ 48074 h 8030691"/>
              <a:gd name="connsiteX12" fmla="*/ 470460 w 6858001"/>
              <a:gd name="connsiteY12" fmla="*/ 63370 h 8030691"/>
              <a:gd name="connsiteX13" fmla="*/ 605563 w 6858001"/>
              <a:gd name="connsiteY13" fmla="*/ 79507 h 8030691"/>
              <a:gd name="connsiteX14" fmla="*/ 757810 w 6858001"/>
              <a:gd name="connsiteY14" fmla="*/ 96484 h 8030691"/>
              <a:gd name="connsiteX15" fmla="*/ 923774 w 6858001"/>
              <a:gd name="connsiteY15" fmla="*/ 114469 h 8030691"/>
              <a:gd name="connsiteX16" fmla="*/ 1104139 w 6858001"/>
              <a:gd name="connsiteY16" fmla="*/ 132455 h 8030691"/>
              <a:gd name="connsiteX17" fmla="*/ 1296163 w 6858001"/>
              <a:gd name="connsiteY17" fmla="*/ 150776 h 8030691"/>
              <a:gd name="connsiteX18" fmla="*/ 1503275 w 6858001"/>
              <a:gd name="connsiteY18" fmla="*/ 167753 h 8030691"/>
              <a:gd name="connsiteX19" fmla="*/ 1719988 w 6858001"/>
              <a:gd name="connsiteY19" fmla="*/ 184058 h 8030691"/>
              <a:gd name="connsiteX20" fmla="*/ 1949045 w 6858001"/>
              <a:gd name="connsiteY20" fmla="*/ 198850 h 8030691"/>
              <a:gd name="connsiteX21" fmla="*/ 2187703 w 6858001"/>
              <a:gd name="connsiteY21" fmla="*/ 212969 h 8030691"/>
              <a:gd name="connsiteX22" fmla="*/ 2436649 w 6858001"/>
              <a:gd name="connsiteY22" fmla="*/ 226249 h 8030691"/>
              <a:gd name="connsiteX23" fmla="*/ 2564208 w 6858001"/>
              <a:gd name="connsiteY23" fmla="*/ 230955 h 8030691"/>
              <a:gd name="connsiteX24" fmla="*/ 2694509 w 6858001"/>
              <a:gd name="connsiteY24" fmla="*/ 236166 h 8030691"/>
              <a:gd name="connsiteX25" fmla="*/ 2826869 w 6858001"/>
              <a:gd name="connsiteY25" fmla="*/ 241040 h 8030691"/>
              <a:gd name="connsiteX26" fmla="*/ 2959914 w 6858001"/>
              <a:gd name="connsiteY26" fmla="*/ 244234 h 8030691"/>
              <a:gd name="connsiteX27" fmla="*/ 3095702 w 6858001"/>
              <a:gd name="connsiteY27" fmla="*/ 247092 h 8030691"/>
              <a:gd name="connsiteX28" fmla="*/ 3232862 w 6858001"/>
              <a:gd name="connsiteY28" fmla="*/ 250117 h 8030691"/>
              <a:gd name="connsiteX29" fmla="*/ 3372766 w 6858001"/>
              <a:gd name="connsiteY29" fmla="*/ 252134 h 8030691"/>
              <a:gd name="connsiteX30" fmla="*/ 3514040 w 6858001"/>
              <a:gd name="connsiteY30" fmla="*/ 252134 h 8030691"/>
              <a:gd name="connsiteX31" fmla="*/ 3656686 w 6858001"/>
              <a:gd name="connsiteY31" fmla="*/ 253143 h 8030691"/>
              <a:gd name="connsiteX32" fmla="*/ 3800705 w 6858001"/>
              <a:gd name="connsiteY32" fmla="*/ 252134 h 8030691"/>
              <a:gd name="connsiteX33" fmla="*/ 3946780 w 6858001"/>
              <a:gd name="connsiteY33" fmla="*/ 250117 h 8030691"/>
              <a:gd name="connsiteX34" fmla="*/ 4092856 w 6858001"/>
              <a:gd name="connsiteY34" fmla="*/ 248268 h 8030691"/>
              <a:gd name="connsiteX35" fmla="*/ 4240988 w 6858001"/>
              <a:gd name="connsiteY35" fmla="*/ 244234 h 8030691"/>
              <a:gd name="connsiteX36" fmla="*/ 4390492 w 6858001"/>
              <a:gd name="connsiteY36" fmla="*/ 240032 h 8030691"/>
              <a:gd name="connsiteX37" fmla="*/ 4539997 w 6858001"/>
              <a:gd name="connsiteY37" fmla="*/ 235157 h 8030691"/>
              <a:gd name="connsiteX38" fmla="*/ 4690873 w 6858001"/>
              <a:gd name="connsiteY38" fmla="*/ 228266 h 8030691"/>
              <a:gd name="connsiteX39" fmla="*/ 4843120 w 6858001"/>
              <a:gd name="connsiteY39" fmla="*/ 220029 h 8030691"/>
              <a:gd name="connsiteX40" fmla="*/ 4996054 w 6858001"/>
              <a:gd name="connsiteY40" fmla="*/ 212129 h 8030691"/>
              <a:gd name="connsiteX41" fmla="*/ 5148987 w 6858001"/>
              <a:gd name="connsiteY41" fmla="*/ 202044 h 8030691"/>
              <a:gd name="connsiteX42" fmla="*/ 5303978 w 6858001"/>
              <a:gd name="connsiteY42" fmla="*/ 189941 h 8030691"/>
              <a:gd name="connsiteX43" fmla="*/ 5456911 w 6858001"/>
              <a:gd name="connsiteY43" fmla="*/ 177839 h 8030691"/>
              <a:gd name="connsiteX44" fmla="*/ 5612588 w 6858001"/>
              <a:gd name="connsiteY44" fmla="*/ 163887 h 8030691"/>
              <a:gd name="connsiteX45" fmla="*/ 5768950 w 6858001"/>
              <a:gd name="connsiteY45" fmla="*/ 148591 h 8030691"/>
              <a:gd name="connsiteX46" fmla="*/ 5923255 w 6858001"/>
              <a:gd name="connsiteY46" fmla="*/ 132455 h 8030691"/>
              <a:gd name="connsiteX47" fmla="*/ 6079618 w 6858001"/>
              <a:gd name="connsiteY47" fmla="*/ 113629 h 8030691"/>
              <a:gd name="connsiteX48" fmla="*/ 6235294 w 6858001"/>
              <a:gd name="connsiteY48" fmla="*/ 93458 h 8030691"/>
              <a:gd name="connsiteX49" fmla="*/ 6391657 w 6858001"/>
              <a:gd name="connsiteY49" fmla="*/ 73455 h 8030691"/>
              <a:gd name="connsiteX50" fmla="*/ 6547333 w 6858001"/>
              <a:gd name="connsiteY50" fmla="*/ 50091 h 8030691"/>
              <a:gd name="connsiteX51" fmla="*/ 6702324 w 6858001"/>
              <a:gd name="connsiteY51" fmla="*/ 26222 h 80306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858001" h="8030691">
                <a:moveTo>
                  <a:pt x="6858001" y="1177"/>
                </a:moveTo>
                <a:lnTo>
                  <a:pt x="6858001" y="1344715"/>
                </a:lnTo>
                <a:lnTo>
                  <a:pt x="6858000" y="1344715"/>
                </a:lnTo>
                <a:lnTo>
                  <a:pt x="6858000" y="8030691"/>
                </a:lnTo>
                <a:lnTo>
                  <a:pt x="0" y="8030690"/>
                </a:lnTo>
                <a:lnTo>
                  <a:pt x="0" y="477747"/>
                </a:lnTo>
                <a:lnTo>
                  <a:pt x="1" y="477747"/>
                </a:lnTo>
                <a:lnTo>
                  <a:pt x="1" y="0"/>
                </a:lnTo>
                <a:lnTo>
                  <a:pt x="40463" y="5883"/>
                </a:lnTo>
                <a:lnTo>
                  <a:pt x="159107" y="23196"/>
                </a:lnTo>
                <a:lnTo>
                  <a:pt x="245518" y="35299"/>
                </a:lnTo>
                <a:lnTo>
                  <a:pt x="348388" y="48074"/>
                </a:lnTo>
                <a:lnTo>
                  <a:pt x="470460" y="63370"/>
                </a:lnTo>
                <a:lnTo>
                  <a:pt x="605563" y="79507"/>
                </a:lnTo>
                <a:lnTo>
                  <a:pt x="757810" y="96484"/>
                </a:lnTo>
                <a:lnTo>
                  <a:pt x="923774" y="114469"/>
                </a:lnTo>
                <a:lnTo>
                  <a:pt x="1104139" y="132455"/>
                </a:lnTo>
                <a:lnTo>
                  <a:pt x="1296163" y="150776"/>
                </a:lnTo>
                <a:lnTo>
                  <a:pt x="1503275" y="167753"/>
                </a:lnTo>
                <a:lnTo>
                  <a:pt x="1719988" y="184058"/>
                </a:lnTo>
                <a:lnTo>
                  <a:pt x="1949045" y="198850"/>
                </a:lnTo>
                <a:lnTo>
                  <a:pt x="2187703" y="212969"/>
                </a:lnTo>
                <a:lnTo>
                  <a:pt x="2436649" y="226249"/>
                </a:lnTo>
                <a:lnTo>
                  <a:pt x="2564208" y="230955"/>
                </a:lnTo>
                <a:lnTo>
                  <a:pt x="2694509" y="236166"/>
                </a:lnTo>
                <a:lnTo>
                  <a:pt x="2826869" y="241040"/>
                </a:lnTo>
                <a:lnTo>
                  <a:pt x="2959914" y="244234"/>
                </a:lnTo>
                <a:lnTo>
                  <a:pt x="3095702" y="247092"/>
                </a:lnTo>
                <a:lnTo>
                  <a:pt x="3232862" y="250117"/>
                </a:lnTo>
                <a:lnTo>
                  <a:pt x="3372766" y="252134"/>
                </a:lnTo>
                <a:lnTo>
                  <a:pt x="3514040" y="252134"/>
                </a:lnTo>
                <a:lnTo>
                  <a:pt x="3656686" y="253143"/>
                </a:lnTo>
                <a:lnTo>
                  <a:pt x="3800705" y="252134"/>
                </a:lnTo>
                <a:lnTo>
                  <a:pt x="3946780" y="250117"/>
                </a:lnTo>
                <a:lnTo>
                  <a:pt x="4092856" y="248268"/>
                </a:lnTo>
                <a:lnTo>
                  <a:pt x="4240988" y="244234"/>
                </a:lnTo>
                <a:lnTo>
                  <a:pt x="4390492" y="240032"/>
                </a:lnTo>
                <a:lnTo>
                  <a:pt x="4539997" y="235157"/>
                </a:lnTo>
                <a:lnTo>
                  <a:pt x="4690873" y="228266"/>
                </a:lnTo>
                <a:lnTo>
                  <a:pt x="4843120" y="220029"/>
                </a:lnTo>
                <a:lnTo>
                  <a:pt x="4996054" y="212129"/>
                </a:lnTo>
                <a:lnTo>
                  <a:pt x="5148987" y="202044"/>
                </a:lnTo>
                <a:lnTo>
                  <a:pt x="5303978" y="189941"/>
                </a:lnTo>
                <a:lnTo>
                  <a:pt x="5456911" y="177839"/>
                </a:lnTo>
                <a:lnTo>
                  <a:pt x="5612588" y="163887"/>
                </a:lnTo>
                <a:lnTo>
                  <a:pt x="5768950" y="148591"/>
                </a:lnTo>
                <a:lnTo>
                  <a:pt x="5923255" y="132455"/>
                </a:lnTo>
                <a:lnTo>
                  <a:pt x="6079618" y="113629"/>
                </a:lnTo>
                <a:lnTo>
                  <a:pt x="6235294" y="93458"/>
                </a:lnTo>
                <a:lnTo>
                  <a:pt x="6391657" y="73455"/>
                </a:lnTo>
                <a:lnTo>
                  <a:pt x="6547333" y="50091"/>
                </a:lnTo>
                <a:lnTo>
                  <a:pt x="6702324" y="26222"/>
                </a:lnTo>
                <a:close/>
              </a:path>
            </a:pathLst>
          </a:custGeom>
          <a:ln>
            <a:noFill/>
          </a:ln>
        </p:spPr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4B31EAA-7423-46F7-9B90-4AB2B09C35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14EFA6D-C3D4-594A-A579-D1E832BE97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8739" y="2235933"/>
            <a:ext cx="3882570" cy="2947415"/>
          </a:xfrm>
        </p:spPr>
        <p:txBody>
          <a:bodyPr>
            <a:noAutofit/>
          </a:bodyPr>
          <a:lstStyle/>
          <a:p>
            <a:r>
              <a:rPr kumimoji="1" lang="zh-CN" altLang="en-US" dirty="0">
                <a:solidFill>
                  <a:srgbClr val="FFFFFF"/>
                </a:solidFill>
              </a:rPr>
              <a:t>用单箭头代替等号！（但高一的化学课还需要用等号）</a:t>
            </a:r>
            <a:endParaRPr kumimoji="1" lang="en-US" altLang="zh-CN" dirty="0">
              <a:solidFill>
                <a:srgbClr val="FFFFFF"/>
              </a:solidFill>
            </a:endParaRPr>
          </a:p>
          <a:p>
            <a:r>
              <a:rPr kumimoji="1" lang="zh-CN" altLang="en-US" dirty="0">
                <a:solidFill>
                  <a:srgbClr val="FFFFFF"/>
                </a:solidFill>
              </a:rPr>
              <a:t>不用在生成物中沉淀气体后面加上升下降符号！（但化学课还得加。。。）</a:t>
            </a:r>
            <a:endParaRPr kumimoji="1" lang="en-US" altLang="zh-CN" dirty="0">
              <a:solidFill>
                <a:srgbClr val="FFFFFF"/>
              </a:solidFill>
            </a:endParaRPr>
          </a:p>
          <a:p>
            <a:r>
              <a:rPr kumimoji="1" lang="zh-CN" altLang="en-US" dirty="0">
                <a:solidFill>
                  <a:srgbClr val="FFFFFF"/>
                </a:solidFill>
              </a:rPr>
              <a:t>用（</a:t>
            </a:r>
            <a:r>
              <a:rPr kumimoji="1" lang="en-US" altLang="zh-CN" dirty="0">
                <a:solidFill>
                  <a:srgbClr val="FFFFFF"/>
                </a:solidFill>
              </a:rPr>
              <a:t>s</a:t>
            </a:r>
            <a:r>
              <a:rPr kumimoji="1" lang="zh-CN" altLang="en-US" dirty="0">
                <a:solidFill>
                  <a:srgbClr val="FFFFFF"/>
                </a:solidFill>
              </a:rPr>
              <a:t>），（</a:t>
            </a:r>
            <a:r>
              <a:rPr kumimoji="1" lang="en-US" altLang="zh-CN" dirty="0">
                <a:solidFill>
                  <a:srgbClr val="FFFFFF"/>
                </a:solidFill>
              </a:rPr>
              <a:t>l</a:t>
            </a:r>
            <a:r>
              <a:rPr kumimoji="1" lang="zh-CN" altLang="en-US" dirty="0">
                <a:solidFill>
                  <a:srgbClr val="FFFFFF"/>
                </a:solidFill>
              </a:rPr>
              <a:t>），（</a:t>
            </a:r>
            <a:r>
              <a:rPr kumimoji="1" lang="en-US" altLang="zh-CN" dirty="0">
                <a:solidFill>
                  <a:srgbClr val="FFFFFF"/>
                </a:solidFill>
              </a:rPr>
              <a:t>g</a:t>
            </a:r>
            <a:r>
              <a:rPr kumimoji="1" lang="zh-CN" altLang="en-US" dirty="0">
                <a:solidFill>
                  <a:srgbClr val="FFFFFF"/>
                </a:solidFill>
              </a:rPr>
              <a:t>），（</a:t>
            </a:r>
            <a:r>
              <a:rPr kumimoji="1" lang="en-US" altLang="zh-CN" dirty="0" err="1">
                <a:solidFill>
                  <a:srgbClr val="FFFFFF"/>
                </a:solidFill>
              </a:rPr>
              <a:t>aq</a:t>
            </a:r>
            <a:r>
              <a:rPr kumimoji="1" lang="zh-CN" altLang="en-US" dirty="0">
                <a:solidFill>
                  <a:srgbClr val="FFFFFF"/>
                </a:solidFill>
              </a:rPr>
              <a:t>）表示固体，液体，气体和溶液（高一化学考试别加，加了扣分）</a:t>
            </a:r>
            <a:endParaRPr kumimoji="1" lang="en-US" altLang="zh-CN" dirty="0">
              <a:solidFill>
                <a:srgbClr val="FFFFFF"/>
              </a:solidFill>
            </a:endParaRPr>
          </a:p>
          <a:p>
            <a:r>
              <a:rPr kumimoji="1" lang="zh-CN" altLang="en-US" dirty="0">
                <a:solidFill>
                  <a:srgbClr val="FFFFFF"/>
                </a:solidFill>
              </a:rPr>
              <a:t>反应条件不用加了</a:t>
            </a:r>
            <a:endParaRPr kumimoji="1" lang="en-US" altLang="zh-CN" dirty="0">
              <a:solidFill>
                <a:srgbClr val="FFFFFF"/>
              </a:solidFill>
            </a:endParaRPr>
          </a:p>
          <a:p>
            <a:r>
              <a:rPr kumimoji="1" lang="zh-CN" altLang="en-US" dirty="0">
                <a:solidFill>
                  <a:srgbClr val="FFFFFF"/>
                </a:solidFill>
              </a:rPr>
              <a:t>化学方程式的各物质之比</a:t>
            </a:r>
            <a:r>
              <a:rPr kumimoji="1" lang="en-US" altLang="zh-CN" dirty="0">
                <a:solidFill>
                  <a:srgbClr val="FFFFFF"/>
                </a:solidFill>
              </a:rPr>
              <a:t>=</a:t>
            </a:r>
            <a:r>
              <a:rPr kumimoji="1" lang="zh-CN" altLang="en-US" dirty="0">
                <a:solidFill>
                  <a:srgbClr val="FFFFFF"/>
                </a:solidFill>
              </a:rPr>
              <a:t>摩尔数之比</a:t>
            </a:r>
            <a:endParaRPr kumimoji="1" lang="en-US" altLang="zh-CN" dirty="0">
              <a:solidFill>
                <a:srgbClr val="FFFFFF"/>
              </a:solidFill>
            </a:endParaRPr>
          </a:p>
          <a:p>
            <a:pPr marL="0" indent="0">
              <a:buNone/>
            </a:pPr>
            <a:endParaRPr kumimoji="1" lang="en-US" altLang="zh-CN" dirty="0">
              <a:solidFill>
                <a:srgbClr val="FFFFFF"/>
              </a:solidFill>
            </a:endParaRPr>
          </a:p>
          <a:p>
            <a:pPr marL="0" indent="0">
              <a:buNone/>
            </a:pPr>
            <a:endParaRPr kumimoji="1" lang="zh-CN" altLang="en-US" dirty="0">
              <a:solidFill>
                <a:srgbClr val="FFFFFF"/>
              </a:solidFill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1D958FD3-90D6-7240-9654-4D9B30F506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6320" y="1447799"/>
            <a:ext cx="7126941" cy="3365500"/>
          </a:xfrm>
          <a:prstGeom prst="rect">
            <a:avLst/>
          </a:prstGeom>
        </p:spPr>
      </p:pic>
      <p:pic>
        <p:nvPicPr>
          <p:cNvPr id="7" name="音频 6">
            <a:hlinkClick r:id="" action="ppaction://media"/>
            <a:extLst>
              <a:ext uri="{FF2B5EF4-FFF2-40B4-BE49-F238E27FC236}">
                <a16:creationId xmlns:a16="http://schemas.microsoft.com/office/drawing/2014/main" id="{8281671F-6C85-1E48-801D-5F2A248C425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9971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Tm="282586"/>
    </mc:Choice>
    <mc:Fallback xmlns="">
      <p:transition spd="slow" advTm="28258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5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E02D7A9-F79D-E646-97F0-88980C069C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2" y="452718"/>
            <a:ext cx="4165580" cy="1400530"/>
          </a:xfrm>
        </p:spPr>
        <p:txBody>
          <a:bodyPr>
            <a:normAutofit/>
          </a:bodyPr>
          <a:lstStyle/>
          <a:p>
            <a:r>
              <a:rPr kumimoji="1" lang="zh-CN" altLang="en-US" dirty="0"/>
              <a:t>化学方程式及计算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DBAF956B-591A-4461-BB3C-79AA176B09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5270819" y="-63600"/>
            <a:ext cx="6858001" cy="6985200"/>
          </a:xfrm>
          <a:custGeom>
            <a:avLst/>
            <a:gdLst>
              <a:gd name="connsiteX0" fmla="*/ 6858001 w 6858001"/>
              <a:gd name="connsiteY0" fmla="*/ 1177 h 6985200"/>
              <a:gd name="connsiteX1" fmla="*/ 6858001 w 6858001"/>
              <a:gd name="connsiteY1" fmla="*/ 1344715 h 6985200"/>
              <a:gd name="connsiteX2" fmla="*/ 6858000 w 6858001"/>
              <a:gd name="connsiteY2" fmla="*/ 1344715 h 6985200"/>
              <a:gd name="connsiteX3" fmla="*/ 6858000 w 6858001"/>
              <a:gd name="connsiteY3" fmla="*/ 6985200 h 6985200"/>
              <a:gd name="connsiteX4" fmla="*/ 0 w 6858001"/>
              <a:gd name="connsiteY4" fmla="*/ 6985199 h 6985200"/>
              <a:gd name="connsiteX5" fmla="*/ 0 w 6858001"/>
              <a:gd name="connsiteY5" fmla="*/ 887191 h 6985200"/>
              <a:gd name="connsiteX6" fmla="*/ 1 w 6858001"/>
              <a:gd name="connsiteY6" fmla="*/ 887191 h 6985200"/>
              <a:gd name="connsiteX7" fmla="*/ 1 w 6858001"/>
              <a:gd name="connsiteY7" fmla="*/ 0 h 6985200"/>
              <a:gd name="connsiteX8" fmla="*/ 40463 w 6858001"/>
              <a:gd name="connsiteY8" fmla="*/ 5883 h 6985200"/>
              <a:gd name="connsiteX9" fmla="*/ 159107 w 6858001"/>
              <a:gd name="connsiteY9" fmla="*/ 23196 h 6985200"/>
              <a:gd name="connsiteX10" fmla="*/ 245518 w 6858001"/>
              <a:gd name="connsiteY10" fmla="*/ 35299 h 6985200"/>
              <a:gd name="connsiteX11" fmla="*/ 348388 w 6858001"/>
              <a:gd name="connsiteY11" fmla="*/ 48073 h 6985200"/>
              <a:gd name="connsiteX12" fmla="*/ 470460 w 6858001"/>
              <a:gd name="connsiteY12" fmla="*/ 63369 h 6985200"/>
              <a:gd name="connsiteX13" fmla="*/ 605563 w 6858001"/>
              <a:gd name="connsiteY13" fmla="*/ 79506 h 6985200"/>
              <a:gd name="connsiteX14" fmla="*/ 757810 w 6858001"/>
              <a:gd name="connsiteY14" fmla="*/ 96483 h 6985200"/>
              <a:gd name="connsiteX15" fmla="*/ 923774 w 6858001"/>
              <a:gd name="connsiteY15" fmla="*/ 114469 h 6985200"/>
              <a:gd name="connsiteX16" fmla="*/ 1104139 w 6858001"/>
              <a:gd name="connsiteY16" fmla="*/ 132454 h 6985200"/>
              <a:gd name="connsiteX17" fmla="*/ 1296163 w 6858001"/>
              <a:gd name="connsiteY17" fmla="*/ 150776 h 6985200"/>
              <a:gd name="connsiteX18" fmla="*/ 1503275 w 6858001"/>
              <a:gd name="connsiteY18" fmla="*/ 167753 h 6985200"/>
              <a:gd name="connsiteX19" fmla="*/ 1719988 w 6858001"/>
              <a:gd name="connsiteY19" fmla="*/ 184058 h 6985200"/>
              <a:gd name="connsiteX20" fmla="*/ 1949045 w 6858001"/>
              <a:gd name="connsiteY20" fmla="*/ 198849 h 6985200"/>
              <a:gd name="connsiteX21" fmla="*/ 2187703 w 6858001"/>
              <a:gd name="connsiteY21" fmla="*/ 212969 h 6985200"/>
              <a:gd name="connsiteX22" fmla="*/ 2436649 w 6858001"/>
              <a:gd name="connsiteY22" fmla="*/ 226248 h 6985200"/>
              <a:gd name="connsiteX23" fmla="*/ 2564208 w 6858001"/>
              <a:gd name="connsiteY23" fmla="*/ 230955 h 6985200"/>
              <a:gd name="connsiteX24" fmla="*/ 2694509 w 6858001"/>
              <a:gd name="connsiteY24" fmla="*/ 236165 h 6985200"/>
              <a:gd name="connsiteX25" fmla="*/ 2826869 w 6858001"/>
              <a:gd name="connsiteY25" fmla="*/ 241040 h 6985200"/>
              <a:gd name="connsiteX26" fmla="*/ 2959914 w 6858001"/>
              <a:gd name="connsiteY26" fmla="*/ 244234 h 6985200"/>
              <a:gd name="connsiteX27" fmla="*/ 3095702 w 6858001"/>
              <a:gd name="connsiteY27" fmla="*/ 247091 h 6985200"/>
              <a:gd name="connsiteX28" fmla="*/ 3232862 w 6858001"/>
              <a:gd name="connsiteY28" fmla="*/ 250117 h 6985200"/>
              <a:gd name="connsiteX29" fmla="*/ 3372766 w 6858001"/>
              <a:gd name="connsiteY29" fmla="*/ 252134 h 6985200"/>
              <a:gd name="connsiteX30" fmla="*/ 3514040 w 6858001"/>
              <a:gd name="connsiteY30" fmla="*/ 252134 h 6985200"/>
              <a:gd name="connsiteX31" fmla="*/ 3656686 w 6858001"/>
              <a:gd name="connsiteY31" fmla="*/ 253142 h 6985200"/>
              <a:gd name="connsiteX32" fmla="*/ 3800705 w 6858001"/>
              <a:gd name="connsiteY32" fmla="*/ 252134 h 6985200"/>
              <a:gd name="connsiteX33" fmla="*/ 3946780 w 6858001"/>
              <a:gd name="connsiteY33" fmla="*/ 250117 h 6985200"/>
              <a:gd name="connsiteX34" fmla="*/ 4092856 w 6858001"/>
              <a:gd name="connsiteY34" fmla="*/ 248268 h 6985200"/>
              <a:gd name="connsiteX35" fmla="*/ 4240988 w 6858001"/>
              <a:gd name="connsiteY35" fmla="*/ 244234 h 6985200"/>
              <a:gd name="connsiteX36" fmla="*/ 4390492 w 6858001"/>
              <a:gd name="connsiteY36" fmla="*/ 240032 h 6985200"/>
              <a:gd name="connsiteX37" fmla="*/ 4539997 w 6858001"/>
              <a:gd name="connsiteY37" fmla="*/ 235157 h 6985200"/>
              <a:gd name="connsiteX38" fmla="*/ 4690873 w 6858001"/>
              <a:gd name="connsiteY38" fmla="*/ 228266 h 6985200"/>
              <a:gd name="connsiteX39" fmla="*/ 4843120 w 6858001"/>
              <a:gd name="connsiteY39" fmla="*/ 220029 h 6985200"/>
              <a:gd name="connsiteX40" fmla="*/ 4996054 w 6858001"/>
              <a:gd name="connsiteY40" fmla="*/ 212129 h 6985200"/>
              <a:gd name="connsiteX41" fmla="*/ 5148987 w 6858001"/>
              <a:gd name="connsiteY41" fmla="*/ 202044 h 6985200"/>
              <a:gd name="connsiteX42" fmla="*/ 5303978 w 6858001"/>
              <a:gd name="connsiteY42" fmla="*/ 189941 h 6985200"/>
              <a:gd name="connsiteX43" fmla="*/ 5456911 w 6858001"/>
              <a:gd name="connsiteY43" fmla="*/ 177839 h 6985200"/>
              <a:gd name="connsiteX44" fmla="*/ 5612588 w 6858001"/>
              <a:gd name="connsiteY44" fmla="*/ 163887 h 6985200"/>
              <a:gd name="connsiteX45" fmla="*/ 5768950 w 6858001"/>
              <a:gd name="connsiteY45" fmla="*/ 148591 h 6985200"/>
              <a:gd name="connsiteX46" fmla="*/ 5923255 w 6858001"/>
              <a:gd name="connsiteY46" fmla="*/ 132455 h 6985200"/>
              <a:gd name="connsiteX47" fmla="*/ 6079618 w 6858001"/>
              <a:gd name="connsiteY47" fmla="*/ 113629 h 6985200"/>
              <a:gd name="connsiteX48" fmla="*/ 6235294 w 6858001"/>
              <a:gd name="connsiteY48" fmla="*/ 93458 h 6985200"/>
              <a:gd name="connsiteX49" fmla="*/ 6391657 w 6858001"/>
              <a:gd name="connsiteY49" fmla="*/ 73455 h 6985200"/>
              <a:gd name="connsiteX50" fmla="*/ 6547333 w 6858001"/>
              <a:gd name="connsiteY50" fmla="*/ 50091 h 6985200"/>
              <a:gd name="connsiteX51" fmla="*/ 6702324 w 6858001"/>
              <a:gd name="connsiteY51" fmla="*/ 26222 h 698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858001" h="6985200">
                <a:moveTo>
                  <a:pt x="6858001" y="1177"/>
                </a:moveTo>
                <a:lnTo>
                  <a:pt x="6858001" y="1344715"/>
                </a:lnTo>
                <a:lnTo>
                  <a:pt x="6858000" y="1344715"/>
                </a:lnTo>
                <a:lnTo>
                  <a:pt x="6858000" y="6985200"/>
                </a:lnTo>
                <a:lnTo>
                  <a:pt x="0" y="6985199"/>
                </a:lnTo>
                <a:lnTo>
                  <a:pt x="0" y="887191"/>
                </a:lnTo>
                <a:lnTo>
                  <a:pt x="1" y="887191"/>
                </a:lnTo>
                <a:lnTo>
                  <a:pt x="1" y="0"/>
                </a:lnTo>
                <a:lnTo>
                  <a:pt x="40463" y="5883"/>
                </a:lnTo>
                <a:lnTo>
                  <a:pt x="159107" y="23196"/>
                </a:lnTo>
                <a:lnTo>
                  <a:pt x="245518" y="35299"/>
                </a:lnTo>
                <a:lnTo>
                  <a:pt x="348388" y="48073"/>
                </a:lnTo>
                <a:lnTo>
                  <a:pt x="470460" y="63369"/>
                </a:lnTo>
                <a:lnTo>
                  <a:pt x="605563" y="79506"/>
                </a:lnTo>
                <a:lnTo>
                  <a:pt x="757810" y="96483"/>
                </a:lnTo>
                <a:lnTo>
                  <a:pt x="923774" y="114469"/>
                </a:lnTo>
                <a:lnTo>
                  <a:pt x="1104139" y="132454"/>
                </a:lnTo>
                <a:lnTo>
                  <a:pt x="1296163" y="150776"/>
                </a:lnTo>
                <a:lnTo>
                  <a:pt x="1503275" y="167753"/>
                </a:lnTo>
                <a:lnTo>
                  <a:pt x="1719988" y="184058"/>
                </a:lnTo>
                <a:lnTo>
                  <a:pt x="1949045" y="198849"/>
                </a:lnTo>
                <a:lnTo>
                  <a:pt x="2187703" y="212969"/>
                </a:lnTo>
                <a:lnTo>
                  <a:pt x="2436649" y="226248"/>
                </a:lnTo>
                <a:lnTo>
                  <a:pt x="2564208" y="230955"/>
                </a:lnTo>
                <a:lnTo>
                  <a:pt x="2694509" y="236165"/>
                </a:lnTo>
                <a:lnTo>
                  <a:pt x="2826869" y="241040"/>
                </a:lnTo>
                <a:lnTo>
                  <a:pt x="2959914" y="244234"/>
                </a:lnTo>
                <a:lnTo>
                  <a:pt x="3095702" y="247091"/>
                </a:lnTo>
                <a:lnTo>
                  <a:pt x="3232862" y="250117"/>
                </a:lnTo>
                <a:lnTo>
                  <a:pt x="3372766" y="252134"/>
                </a:lnTo>
                <a:lnTo>
                  <a:pt x="3514040" y="252134"/>
                </a:lnTo>
                <a:lnTo>
                  <a:pt x="3656686" y="253142"/>
                </a:lnTo>
                <a:lnTo>
                  <a:pt x="3800705" y="252134"/>
                </a:lnTo>
                <a:lnTo>
                  <a:pt x="3946780" y="250117"/>
                </a:lnTo>
                <a:lnTo>
                  <a:pt x="4092856" y="248268"/>
                </a:lnTo>
                <a:lnTo>
                  <a:pt x="4240988" y="244234"/>
                </a:lnTo>
                <a:lnTo>
                  <a:pt x="4390492" y="240032"/>
                </a:lnTo>
                <a:lnTo>
                  <a:pt x="4539997" y="235157"/>
                </a:lnTo>
                <a:lnTo>
                  <a:pt x="4690873" y="228266"/>
                </a:lnTo>
                <a:lnTo>
                  <a:pt x="4843120" y="220029"/>
                </a:lnTo>
                <a:lnTo>
                  <a:pt x="4996054" y="212129"/>
                </a:lnTo>
                <a:lnTo>
                  <a:pt x="5148987" y="202044"/>
                </a:lnTo>
                <a:lnTo>
                  <a:pt x="5303978" y="189941"/>
                </a:lnTo>
                <a:lnTo>
                  <a:pt x="5456911" y="177839"/>
                </a:lnTo>
                <a:lnTo>
                  <a:pt x="5612588" y="163887"/>
                </a:lnTo>
                <a:lnTo>
                  <a:pt x="5768950" y="148591"/>
                </a:lnTo>
                <a:lnTo>
                  <a:pt x="5923255" y="132455"/>
                </a:lnTo>
                <a:lnTo>
                  <a:pt x="6079618" y="113629"/>
                </a:lnTo>
                <a:lnTo>
                  <a:pt x="6235294" y="93458"/>
                </a:lnTo>
                <a:lnTo>
                  <a:pt x="6391657" y="73455"/>
                </a:lnTo>
                <a:lnTo>
                  <a:pt x="6547333" y="50091"/>
                </a:lnTo>
                <a:lnTo>
                  <a:pt x="6702324" y="2622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14" name="Freeform 23">
            <a:extLst>
              <a:ext uri="{FF2B5EF4-FFF2-40B4-BE49-F238E27FC236}">
                <a16:creationId xmlns:a16="http://schemas.microsoft.com/office/drawing/2014/main" id="{E8895FAA-0D03-43F6-9594-A8733552E2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94020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18FB696-BC5E-43A4-9768-4BB5278BDC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4244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3921216-A7EC-6B46-B025-D20DFE6852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112" y="2052918"/>
            <a:ext cx="4347907" cy="4195481"/>
          </a:xfrm>
        </p:spPr>
        <p:txBody>
          <a:bodyPr>
            <a:normAutofit/>
          </a:bodyPr>
          <a:lstStyle/>
          <a:p>
            <a:r>
              <a:rPr kumimoji="1" lang="zh-CN" altLang="en-US" dirty="0"/>
              <a:t>步骤</a:t>
            </a:r>
            <a:r>
              <a:rPr kumimoji="1" lang="en-US" altLang="zh-CN" dirty="0"/>
              <a:t>—1.</a:t>
            </a:r>
            <a:r>
              <a:rPr kumimoji="1" lang="zh-CN" altLang="en-US" dirty="0"/>
              <a:t> 先考虑摩尔，将要算的量换成摩尔</a:t>
            </a:r>
            <a:endParaRPr kumimoji="1" lang="en-US" altLang="zh-CN" dirty="0"/>
          </a:p>
          <a:p>
            <a:pPr marL="0" indent="0">
              <a:buNone/>
            </a:pPr>
            <a:r>
              <a:rPr kumimoji="1" lang="zh-CN" altLang="en-US" dirty="0"/>
              <a:t>                </a:t>
            </a:r>
            <a:r>
              <a:rPr kumimoji="1" lang="en-US" altLang="zh-CN" dirty="0"/>
              <a:t>2.</a:t>
            </a:r>
            <a:r>
              <a:rPr kumimoji="1" lang="zh-CN" altLang="en-US" dirty="0"/>
              <a:t> 如果告诉你了两种反应物的信息，决定限量试剂（</a:t>
            </a:r>
            <a:r>
              <a:rPr kumimoji="1" lang="en-US" altLang="zh-CN" dirty="0"/>
              <a:t>limiting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reagent</a:t>
            </a:r>
            <a:r>
              <a:rPr kumimoji="1" lang="zh-CN" altLang="en-US" dirty="0"/>
              <a:t>）</a:t>
            </a:r>
            <a:r>
              <a:rPr kumimoji="1" lang="en-US" altLang="zh-CN" dirty="0"/>
              <a:t>—</a:t>
            </a:r>
            <a:r>
              <a:rPr kumimoji="1" lang="zh-CN" altLang="en-US" dirty="0"/>
              <a:t>第一个反应完的反应物（观察反应物之比），剩下的反应物是过量的（</a:t>
            </a:r>
            <a:r>
              <a:rPr kumimoji="1" lang="en-US" altLang="zh-CN" dirty="0"/>
              <a:t>excess</a:t>
            </a:r>
            <a:r>
              <a:rPr kumimoji="1" lang="zh-CN" altLang="en-US" dirty="0"/>
              <a:t>）</a:t>
            </a:r>
            <a:endParaRPr kumimoji="1" lang="en-US" altLang="zh-CN" dirty="0"/>
          </a:p>
          <a:p>
            <a:pPr marL="0" indent="0">
              <a:buNone/>
            </a:pPr>
            <a:r>
              <a:rPr kumimoji="1" lang="zh-CN" altLang="en-US" dirty="0"/>
              <a:t>              </a:t>
            </a:r>
            <a:r>
              <a:rPr kumimoji="1" lang="en-US" altLang="zh-CN" dirty="0"/>
              <a:t> </a:t>
            </a:r>
            <a:r>
              <a:rPr kumimoji="1" lang="zh-CN" altLang="en-US" dirty="0"/>
              <a:t> </a:t>
            </a:r>
            <a:r>
              <a:rPr kumimoji="1" lang="en-US" altLang="zh-CN" dirty="0"/>
              <a:t>3.</a:t>
            </a:r>
            <a:r>
              <a:rPr kumimoji="1" lang="zh-CN" altLang="en-US" dirty="0"/>
              <a:t> 通过反应物和生成物比值算出要算的物质的摩尔数</a:t>
            </a:r>
            <a:endParaRPr kumimoji="1" lang="en-US" altLang="zh-CN" dirty="0"/>
          </a:p>
          <a:p>
            <a:pPr marL="0" indent="0">
              <a:buNone/>
            </a:pPr>
            <a:r>
              <a:rPr kumimoji="1" lang="zh-CN" altLang="en-US" dirty="0"/>
              <a:t>               </a:t>
            </a:r>
            <a:r>
              <a:rPr kumimoji="1" lang="en-US" altLang="zh-CN" dirty="0"/>
              <a:t> 4.</a:t>
            </a:r>
            <a:r>
              <a:rPr kumimoji="1" lang="zh-CN" altLang="en-US" dirty="0"/>
              <a:t> 将摩尔数转变为要算的量</a:t>
            </a:r>
          </a:p>
        </p:txBody>
      </p:sp>
      <p:pic>
        <p:nvPicPr>
          <p:cNvPr id="6" name="图片 5" descr="图片包含 文本&#10;&#10;描述已自动生成">
            <a:extLst>
              <a:ext uri="{FF2B5EF4-FFF2-40B4-BE49-F238E27FC236}">
                <a16:creationId xmlns:a16="http://schemas.microsoft.com/office/drawing/2014/main" id="{3F8394A0-7FFD-EB4A-B07B-C4654860F8A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18389" y="452718"/>
            <a:ext cx="5449471" cy="790173"/>
          </a:xfrm>
          <a:prstGeom prst="rect">
            <a:avLst/>
          </a:prstGeom>
          <a:effectLst/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2BB8F6CD-C59C-D744-A8F3-2F6E2DA70EEE}"/>
              </a:ext>
            </a:extLst>
          </p:cNvPr>
          <p:cNvSpPr txBox="1"/>
          <p:nvPr/>
        </p:nvSpPr>
        <p:spPr>
          <a:xfrm>
            <a:off x="5766691" y="1143000"/>
            <a:ext cx="6114367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" altLang="zh-CN" dirty="0">
                <a:solidFill>
                  <a:schemeClr val="bg1"/>
                </a:solidFill>
              </a:rPr>
              <a:t>A piece of solid zinc weighing 13.1 grams was placed in a container. A 0.10-molar solution of HBr was slowly added to the container until the zinc was completely dissolved. What was the volume of HBr solution required to completely dissolve the solid zinc? </a:t>
            </a:r>
          </a:p>
          <a:p>
            <a:r>
              <a:rPr kumimoji="1" lang="en" altLang="zh-CN" dirty="0">
                <a:solidFill>
                  <a:schemeClr val="bg1"/>
                </a:solidFill>
              </a:rPr>
              <a:t>(A)  1.0 L </a:t>
            </a:r>
          </a:p>
          <a:p>
            <a:r>
              <a:rPr kumimoji="1" lang="en" altLang="zh-CN" dirty="0">
                <a:solidFill>
                  <a:schemeClr val="bg1"/>
                </a:solidFill>
              </a:rPr>
              <a:t>(B)  2.0 L </a:t>
            </a:r>
          </a:p>
          <a:p>
            <a:r>
              <a:rPr kumimoji="1" lang="en" altLang="zh-CN" dirty="0">
                <a:solidFill>
                  <a:schemeClr val="bg1"/>
                </a:solidFill>
              </a:rPr>
              <a:t>(C)  3.0 L </a:t>
            </a:r>
          </a:p>
          <a:p>
            <a:r>
              <a:rPr kumimoji="1" lang="en" altLang="zh-CN" dirty="0">
                <a:solidFill>
                  <a:schemeClr val="bg1"/>
                </a:solidFill>
              </a:rPr>
              <a:t>(D) 4.0 L </a:t>
            </a:r>
          </a:p>
          <a:p>
            <a:endParaRPr kumimoji="1" lang="en" altLang="zh-CN" dirty="0">
              <a:solidFill>
                <a:schemeClr val="bg1"/>
              </a:solidFill>
            </a:endParaRPr>
          </a:p>
          <a:p>
            <a:endParaRPr kumimoji="1" lang="zh-CN" altLang="en-US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F07B06AD-4E9E-934A-BCE0-AAC0026C7F93}"/>
              </a:ext>
            </a:extLst>
          </p:cNvPr>
          <p:cNvSpPr txBox="1"/>
          <p:nvPr/>
        </p:nvSpPr>
        <p:spPr>
          <a:xfrm>
            <a:off x="6110421" y="4224993"/>
            <a:ext cx="51787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dirty="0">
                <a:solidFill>
                  <a:schemeClr val="bg1"/>
                </a:solidFill>
              </a:rPr>
              <a:t>将溴化氢溶液体积变为先求溴化氢的摩尔数，</a:t>
            </a:r>
            <a:r>
              <a:rPr kumimoji="1" lang="en-US" altLang="zh-CN" dirty="0">
                <a:solidFill>
                  <a:schemeClr val="bg1"/>
                </a:solidFill>
              </a:rPr>
              <a:t>13.1g</a:t>
            </a:r>
            <a:r>
              <a:rPr kumimoji="1" lang="zh-CN" altLang="en-US" dirty="0">
                <a:solidFill>
                  <a:schemeClr val="bg1"/>
                </a:solidFill>
              </a:rPr>
              <a:t>的锌全部反应完，用</a:t>
            </a:r>
            <a:r>
              <a:rPr kumimoji="1" lang="en-US" altLang="zh-CN" dirty="0">
                <a:solidFill>
                  <a:schemeClr val="bg1"/>
                </a:solidFill>
              </a:rPr>
              <a:t>n=m/</a:t>
            </a:r>
            <a:r>
              <a:rPr kumimoji="1" lang="en-US" altLang="zh-CN" dirty="0" err="1">
                <a:solidFill>
                  <a:schemeClr val="bg1"/>
                </a:solidFill>
              </a:rPr>
              <a:t>Mr</a:t>
            </a:r>
            <a:r>
              <a:rPr kumimoji="1" lang="zh-CN" altLang="en-US" dirty="0">
                <a:solidFill>
                  <a:schemeClr val="bg1"/>
                </a:solidFill>
              </a:rPr>
              <a:t>等于消耗</a:t>
            </a:r>
            <a:r>
              <a:rPr kumimoji="1" lang="en-US" altLang="zh-CN" dirty="0">
                <a:solidFill>
                  <a:schemeClr val="bg1"/>
                </a:solidFill>
              </a:rPr>
              <a:t>0.2mol</a:t>
            </a:r>
            <a:r>
              <a:rPr kumimoji="1" lang="zh-CN" altLang="en-US" dirty="0">
                <a:solidFill>
                  <a:schemeClr val="bg1"/>
                </a:solidFill>
              </a:rPr>
              <a:t>的锌，需要</a:t>
            </a:r>
            <a:r>
              <a:rPr kumimoji="1" lang="en-US" altLang="zh-CN" dirty="0">
                <a:solidFill>
                  <a:schemeClr val="bg1"/>
                </a:solidFill>
              </a:rPr>
              <a:t>0.4mol</a:t>
            </a:r>
            <a:r>
              <a:rPr kumimoji="1" lang="zh-CN" altLang="en-US" dirty="0">
                <a:solidFill>
                  <a:schemeClr val="bg1"/>
                </a:solidFill>
              </a:rPr>
              <a:t>的溴化氢，体积等于</a:t>
            </a:r>
            <a:r>
              <a:rPr kumimoji="1" lang="en-US" altLang="zh-CN" dirty="0">
                <a:solidFill>
                  <a:schemeClr val="bg1"/>
                </a:solidFill>
              </a:rPr>
              <a:t>n/c=0.4mol/ 0.1M =4L</a:t>
            </a:r>
          </a:p>
        </p:txBody>
      </p:sp>
      <p:pic>
        <p:nvPicPr>
          <p:cNvPr id="4" name="音频 3">
            <a:hlinkClick r:id="" action="ppaction://media"/>
            <a:extLst>
              <a:ext uri="{FF2B5EF4-FFF2-40B4-BE49-F238E27FC236}">
                <a16:creationId xmlns:a16="http://schemas.microsoft.com/office/drawing/2014/main" id="{00E47EA2-D1C4-054F-82B0-366016AF4099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9398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33559"/>
    </mc:Choice>
    <mc:Fallback xmlns="">
      <p:transition spd="slow" advTm="43355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8" grpId="0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678B3F1-DEB6-3741-9789-EB44DA8F99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540" y="410070"/>
            <a:ext cx="3632146" cy="1444750"/>
          </a:xfrm>
        </p:spPr>
        <p:txBody>
          <a:bodyPr anchor="b">
            <a:noAutofit/>
          </a:bodyPr>
          <a:lstStyle/>
          <a:p>
            <a:pPr>
              <a:lnSpc>
                <a:spcPct val="90000"/>
              </a:lnSpc>
            </a:pPr>
            <a:r>
              <a:rPr kumimoji="1" lang="en-US" altLang="zh-CN" sz="3600" dirty="0"/>
              <a:t>Percentage</a:t>
            </a:r>
            <a:r>
              <a:rPr kumimoji="1" lang="zh-CN" altLang="en-US" sz="3600" dirty="0"/>
              <a:t> </a:t>
            </a:r>
            <a:r>
              <a:rPr kumimoji="1" lang="en-US" altLang="zh-CN" sz="3600" dirty="0"/>
              <a:t>yield</a:t>
            </a:r>
            <a:r>
              <a:rPr kumimoji="1" lang="zh-CN" altLang="en-US" sz="3600" dirty="0"/>
              <a:t> </a:t>
            </a:r>
            <a:r>
              <a:rPr kumimoji="1" lang="en-US" altLang="zh-CN" sz="3600" dirty="0"/>
              <a:t>and</a:t>
            </a:r>
            <a:r>
              <a:rPr kumimoji="1" lang="zh-CN" altLang="en-US" sz="3600" dirty="0"/>
              <a:t> </a:t>
            </a:r>
            <a:r>
              <a:rPr kumimoji="1" lang="en-US" altLang="zh-CN" sz="3600" dirty="0"/>
              <a:t>atom</a:t>
            </a:r>
            <a:r>
              <a:rPr kumimoji="1" lang="zh-CN" altLang="en-US" sz="3600" dirty="0"/>
              <a:t> </a:t>
            </a:r>
            <a:r>
              <a:rPr kumimoji="1" lang="en-US" altLang="zh-CN" sz="3600" dirty="0"/>
              <a:t>economy</a:t>
            </a:r>
            <a:endParaRPr kumimoji="1" lang="zh-CN" altLang="en-US" sz="3600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18073EE4-EB60-444A-A7EA-82035FCDE0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4747655" y="-586345"/>
            <a:ext cx="6858001" cy="8030691"/>
          </a:xfrm>
          <a:custGeom>
            <a:avLst/>
            <a:gdLst>
              <a:gd name="connsiteX0" fmla="*/ 6858001 w 6858001"/>
              <a:gd name="connsiteY0" fmla="*/ 1177 h 8030691"/>
              <a:gd name="connsiteX1" fmla="*/ 6858001 w 6858001"/>
              <a:gd name="connsiteY1" fmla="*/ 1344715 h 8030691"/>
              <a:gd name="connsiteX2" fmla="*/ 6858000 w 6858001"/>
              <a:gd name="connsiteY2" fmla="*/ 1344715 h 8030691"/>
              <a:gd name="connsiteX3" fmla="*/ 6858000 w 6858001"/>
              <a:gd name="connsiteY3" fmla="*/ 8030691 h 8030691"/>
              <a:gd name="connsiteX4" fmla="*/ 0 w 6858001"/>
              <a:gd name="connsiteY4" fmla="*/ 8030690 h 8030691"/>
              <a:gd name="connsiteX5" fmla="*/ 0 w 6858001"/>
              <a:gd name="connsiteY5" fmla="*/ 477747 h 8030691"/>
              <a:gd name="connsiteX6" fmla="*/ 1 w 6858001"/>
              <a:gd name="connsiteY6" fmla="*/ 477747 h 8030691"/>
              <a:gd name="connsiteX7" fmla="*/ 1 w 6858001"/>
              <a:gd name="connsiteY7" fmla="*/ 0 h 8030691"/>
              <a:gd name="connsiteX8" fmla="*/ 40463 w 6858001"/>
              <a:gd name="connsiteY8" fmla="*/ 5883 h 8030691"/>
              <a:gd name="connsiteX9" fmla="*/ 159107 w 6858001"/>
              <a:gd name="connsiteY9" fmla="*/ 23196 h 8030691"/>
              <a:gd name="connsiteX10" fmla="*/ 245518 w 6858001"/>
              <a:gd name="connsiteY10" fmla="*/ 35299 h 8030691"/>
              <a:gd name="connsiteX11" fmla="*/ 348388 w 6858001"/>
              <a:gd name="connsiteY11" fmla="*/ 48074 h 8030691"/>
              <a:gd name="connsiteX12" fmla="*/ 470460 w 6858001"/>
              <a:gd name="connsiteY12" fmla="*/ 63370 h 8030691"/>
              <a:gd name="connsiteX13" fmla="*/ 605563 w 6858001"/>
              <a:gd name="connsiteY13" fmla="*/ 79507 h 8030691"/>
              <a:gd name="connsiteX14" fmla="*/ 757810 w 6858001"/>
              <a:gd name="connsiteY14" fmla="*/ 96484 h 8030691"/>
              <a:gd name="connsiteX15" fmla="*/ 923774 w 6858001"/>
              <a:gd name="connsiteY15" fmla="*/ 114469 h 8030691"/>
              <a:gd name="connsiteX16" fmla="*/ 1104139 w 6858001"/>
              <a:gd name="connsiteY16" fmla="*/ 132455 h 8030691"/>
              <a:gd name="connsiteX17" fmla="*/ 1296163 w 6858001"/>
              <a:gd name="connsiteY17" fmla="*/ 150776 h 8030691"/>
              <a:gd name="connsiteX18" fmla="*/ 1503275 w 6858001"/>
              <a:gd name="connsiteY18" fmla="*/ 167753 h 8030691"/>
              <a:gd name="connsiteX19" fmla="*/ 1719988 w 6858001"/>
              <a:gd name="connsiteY19" fmla="*/ 184058 h 8030691"/>
              <a:gd name="connsiteX20" fmla="*/ 1949045 w 6858001"/>
              <a:gd name="connsiteY20" fmla="*/ 198850 h 8030691"/>
              <a:gd name="connsiteX21" fmla="*/ 2187703 w 6858001"/>
              <a:gd name="connsiteY21" fmla="*/ 212969 h 8030691"/>
              <a:gd name="connsiteX22" fmla="*/ 2436649 w 6858001"/>
              <a:gd name="connsiteY22" fmla="*/ 226249 h 8030691"/>
              <a:gd name="connsiteX23" fmla="*/ 2564208 w 6858001"/>
              <a:gd name="connsiteY23" fmla="*/ 230955 h 8030691"/>
              <a:gd name="connsiteX24" fmla="*/ 2694509 w 6858001"/>
              <a:gd name="connsiteY24" fmla="*/ 236166 h 8030691"/>
              <a:gd name="connsiteX25" fmla="*/ 2826869 w 6858001"/>
              <a:gd name="connsiteY25" fmla="*/ 241040 h 8030691"/>
              <a:gd name="connsiteX26" fmla="*/ 2959914 w 6858001"/>
              <a:gd name="connsiteY26" fmla="*/ 244234 h 8030691"/>
              <a:gd name="connsiteX27" fmla="*/ 3095702 w 6858001"/>
              <a:gd name="connsiteY27" fmla="*/ 247092 h 8030691"/>
              <a:gd name="connsiteX28" fmla="*/ 3232862 w 6858001"/>
              <a:gd name="connsiteY28" fmla="*/ 250117 h 8030691"/>
              <a:gd name="connsiteX29" fmla="*/ 3372766 w 6858001"/>
              <a:gd name="connsiteY29" fmla="*/ 252134 h 8030691"/>
              <a:gd name="connsiteX30" fmla="*/ 3514040 w 6858001"/>
              <a:gd name="connsiteY30" fmla="*/ 252134 h 8030691"/>
              <a:gd name="connsiteX31" fmla="*/ 3656686 w 6858001"/>
              <a:gd name="connsiteY31" fmla="*/ 253143 h 8030691"/>
              <a:gd name="connsiteX32" fmla="*/ 3800705 w 6858001"/>
              <a:gd name="connsiteY32" fmla="*/ 252134 h 8030691"/>
              <a:gd name="connsiteX33" fmla="*/ 3946780 w 6858001"/>
              <a:gd name="connsiteY33" fmla="*/ 250117 h 8030691"/>
              <a:gd name="connsiteX34" fmla="*/ 4092856 w 6858001"/>
              <a:gd name="connsiteY34" fmla="*/ 248268 h 8030691"/>
              <a:gd name="connsiteX35" fmla="*/ 4240988 w 6858001"/>
              <a:gd name="connsiteY35" fmla="*/ 244234 h 8030691"/>
              <a:gd name="connsiteX36" fmla="*/ 4390492 w 6858001"/>
              <a:gd name="connsiteY36" fmla="*/ 240032 h 8030691"/>
              <a:gd name="connsiteX37" fmla="*/ 4539997 w 6858001"/>
              <a:gd name="connsiteY37" fmla="*/ 235157 h 8030691"/>
              <a:gd name="connsiteX38" fmla="*/ 4690873 w 6858001"/>
              <a:gd name="connsiteY38" fmla="*/ 228266 h 8030691"/>
              <a:gd name="connsiteX39" fmla="*/ 4843120 w 6858001"/>
              <a:gd name="connsiteY39" fmla="*/ 220029 h 8030691"/>
              <a:gd name="connsiteX40" fmla="*/ 4996054 w 6858001"/>
              <a:gd name="connsiteY40" fmla="*/ 212129 h 8030691"/>
              <a:gd name="connsiteX41" fmla="*/ 5148987 w 6858001"/>
              <a:gd name="connsiteY41" fmla="*/ 202044 h 8030691"/>
              <a:gd name="connsiteX42" fmla="*/ 5303978 w 6858001"/>
              <a:gd name="connsiteY42" fmla="*/ 189941 h 8030691"/>
              <a:gd name="connsiteX43" fmla="*/ 5456911 w 6858001"/>
              <a:gd name="connsiteY43" fmla="*/ 177839 h 8030691"/>
              <a:gd name="connsiteX44" fmla="*/ 5612588 w 6858001"/>
              <a:gd name="connsiteY44" fmla="*/ 163887 h 8030691"/>
              <a:gd name="connsiteX45" fmla="*/ 5768950 w 6858001"/>
              <a:gd name="connsiteY45" fmla="*/ 148591 h 8030691"/>
              <a:gd name="connsiteX46" fmla="*/ 5923255 w 6858001"/>
              <a:gd name="connsiteY46" fmla="*/ 132455 h 8030691"/>
              <a:gd name="connsiteX47" fmla="*/ 6079618 w 6858001"/>
              <a:gd name="connsiteY47" fmla="*/ 113629 h 8030691"/>
              <a:gd name="connsiteX48" fmla="*/ 6235294 w 6858001"/>
              <a:gd name="connsiteY48" fmla="*/ 93458 h 8030691"/>
              <a:gd name="connsiteX49" fmla="*/ 6391657 w 6858001"/>
              <a:gd name="connsiteY49" fmla="*/ 73455 h 8030691"/>
              <a:gd name="connsiteX50" fmla="*/ 6547333 w 6858001"/>
              <a:gd name="connsiteY50" fmla="*/ 50091 h 8030691"/>
              <a:gd name="connsiteX51" fmla="*/ 6702324 w 6858001"/>
              <a:gd name="connsiteY51" fmla="*/ 26222 h 80306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858001" h="8030691">
                <a:moveTo>
                  <a:pt x="6858001" y="1177"/>
                </a:moveTo>
                <a:lnTo>
                  <a:pt x="6858001" y="1344715"/>
                </a:lnTo>
                <a:lnTo>
                  <a:pt x="6858000" y="1344715"/>
                </a:lnTo>
                <a:lnTo>
                  <a:pt x="6858000" y="8030691"/>
                </a:lnTo>
                <a:lnTo>
                  <a:pt x="0" y="8030690"/>
                </a:lnTo>
                <a:lnTo>
                  <a:pt x="0" y="477747"/>
                </a:lnTo>
                <a:lnTo>
                  <a:pt x="1" y="477747"/>
                </a:lnTo>
                <a:lnTo>
                  <a:pt x="1" y="0"/>
                </a:lnTo>
                <a:lnTo>
                  <a:pt x="40463" y="5883"/>
                </a:lnTo>
                <a:lnTo>
                  <a:pt x="159107" y="23196"/>
                </a:lnTo>
                <a:lnTo>
                  <a:pt x="245518" y="35299"/>
                </a:lnTo>
                <a:lnTo>
                  <a:pt x="348388" y="48074"/>
                </a:lnTo>
                <a:lnTo>
                  <a:pt x="470460" y="63370"/>
                </a:lnTo>
                <a:lnTo>
                  <a:pt x="605563" y="79507"/>
                </a:lnTo>
                <a:lnTo>
                  <a:pt x="757810" y="96484"/>
                </a:lnTo>
                <a:lnTo>
                  <a:pt x="923774" y="114469"/>
                </a:lnTo>
                <a:lnTo>
                  <a:pt x="1104139" y="132455"/>
                </a:lnTo>
                <a:lnTo>
                  <a:pt x="1296163" y="150776"/>
                </a:lnTo>
                <a:lnTo>
                  <a:pt x="1503275" y="167753"/>
                </a:lnTo>
                <a:lnTo>
                  <a:pt x="1719988" y="184058"/>
                </a:lnTo>
                <a:lnTo>
                  <a:pt x="1949045" y="198850"/>
                </a:lnTo>
                <a:lnTo>
                  <a:pt x="2187703" y="212969"/>
                </a:lnTo>
                <a:lnTo>
                  <a:pt x="2436649" y="226249"/>
                </a:lnTo>
                <a:lnTo>
                  <a:pt x="2564208" y="230955"/>
                </a:lnTo>
                <a:lnTo>
                  <a:pt x="2694509" y="236166"/>
                </a:lnTo>
                <a:lnTo>
                  <a:pt x="2826869" y="241040"/>
                </a:lnTo>
                <a:lnTo>
                  <a:pt x="2959914" y="244234"/>
                </a:lnTo>
                <a:lnTo>
                  <a:pt x="3095702" y="247092"/>
                </a:lnTo>
                <a:lnTo>
                  <a:pt x="3232862" y="250117"/>
                </a:lnTo>
                <a:lnTo>
                  <a:pt x="3372766" y="252134"/>
                </a:lnTo>
                <a:lnTo>
                  <a:pt x="3514040" y="252134"/>
                </a:lnTo>
                <a:lnTo>
                  <a:pt x="3656686" y="253143"/>
                </a:lnTo>
                <a:lnTo>
                  <a:pt x="3800705" y="252134"/>
                </a:lnTo>
                <a:lnTo>
                  <a:pt x="3946780" y="250117"/>
                </a:lnTo>
                <a:lnTo>
                  <a:pt x="4092856" y="248268"/>
                </a:lnTo>
                <a:lnTo>
                  <a:pt x="4240988" y="244234"/>
                </a:lnTo>
                <a:lnTo>
                  <a:pt x="4390492" y="240032"/>
                </a:lnTo>
                <a:lnTo>
                  <a:pt x="4539997" y="235157"/>
                </a:lnTo>
                <a:lnTo>
                  <a:pt x="4690873" y="228266"/>
                </a:lnTo>
                <a:lnTo>
                  <a:pt x="4843120" y="220029"/>
                </a:lnTo>
                <a:lnTo>
                  <a:pt x="4996054" y="212129"/>
                </a:lnTo>
                <a:lnTo>
                  <a:pt x="5148987" y="202044"/>
                </a:lnTo>
                <a:lnTo>
                  <a:pt x="5303978" y="189941"/>
                </a:lnTo>
                <a:lnTo>
                  <a:pt x="5456911" y="177839"/>
                </a:lnTo>
                <a:lnTo>
                  <a:pt x="5612588" y="163887"/>
                </a:lnTo>
                <a:lnTo>
                  <a:pt x="5768950" y="148591"/>
                </a:lnTo>
                <a:lnTo>
                  <a:pt x="5923255" y="132455"/>
                </a:lnTo>
                <a:lnTo>
                  <a:pt x="6079618" y="113629"/>
                </a:lnTo>
                <a:lnTo>
                  <a:pt x="6235294" y="93458"/>
                </a:lnTo>
                <a:lnTo>
                  <a:pt x="6391657" y="73455"/>
                </a:lnTo>
                <a:lnTo>
                  <a:pt x="6547333" y="50091"/>
                </a:lnTo>
                <a:lnTo>
                  <a:pt x="6702324" y="2622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22" name="Freeform 23">
            <a:extLst>
              <a:ext uri="{FF2B5EF4-FFF2-40B4-BE49-F238E27FC236}">
                <a16:creationId xmlns:a16="http://schemas.microsoft.com/office/drawing/2014/main" id="{86AD7ABD-24C8-4B21-A948-ABC2F8C70B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48110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63082B3-0202-4A7D-A42B-721E4CE9E2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B7EE7EA6-DF62-4447-92F4-D1BF05FB2A5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11221" y="2515846"/>
                <a:ext cx="3515199" cy="2931307"/>
              </a:xfrm>
            </p:spPr>
            <p:txBody>
              <a:bodyPr>
                <a:noAutofit/>
              </a:bodyPr>
              <a:lstStyle/>
              <a:p>
                <a:r>
                  <a:rPr kumimoji="1" lang="en-US" altLang="zh-CN" dirty="0"/>
                  <a:t>Percentage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yield—</a:t>
                </a:r>
                <a:r>
                  <a:rPr kumimoji="1" lang="zh-CN" altLang="en-US" dirty="0"/>
                  <a:t>实际产量</a:t>
                </a:r>
                <a14:m>
                  <m:oMath xmlns:m="http://schemas.openxmlformats.org/officeDocument/2006/math">
                    <m:r>
                      <a:rPr kumimoji="1" lang="en-US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kumimoji="1" lang="zh-CN" altLang="en-US" dirty="0"/>
                  <a:t>理论产量</a:t>
                </a:r>
                <a:endParaRPr kumimoji="1" lang="en-US" altLang="zh-CN" dirty="0"/>
              </a:p>
              <a:p>
                <a:r>
                  <a:rPr kumimoji="1" lang="en-US" altLang="zh-CN" dirty="0"/>
                  <a:t>e.g.</a:t>
                </a:r>
                <a:r>
                  <a:rPr kumimoji="1" lang="zh-CN" altLang="en-US" dirty="0"/>
                  <a:t> 实际产出</a:t>
                </a:r>
                <a:r>
                  <a:rPr kumimoji="1" lang="en-US" altLang="zh-CN" dirty="0"/>
                  <a:t>2g</a:t>
                </a:r>
                <a:r>
                  <a:rPr kumimoji="1" lang="zh-CN" altLang="en-US" dirty="0"/>
                  <a:t>金子，理论产出</a:t>
                </a:r>
                <a:r>
                  <a:rPr kumimoji="1" lang="en-US" altLang="zh-CN" dirty="0"/>
                  <a:t>200g</a:t>
                </a:r>
                <a:r>
                  <a:rPr kumimoji="1" lang="zh-CN" altLang="en-US" dirty="0"/>
                  <a:t>金子</a:t>
                </a:r>
                <a:r>
                  <a:rPr kumimoji="1" lang="en-US" altLang="zh-CN" dirty="0"/>
                  <a:t>—percentage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yield=1%</a:t>
                </a:r>
              </a:p>
              <a:p>
                <a:r>
                  <a:rPr kumimoji="1" lang="en-US" altLang="zh-CN" dirty="0"/>
                  <a:t>Atom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economy</a:t>
                </a:r>
                <a:r>
                  <a:rPr kumimoji="1" lang="zh-CN" altLang="en-US" dirty="0"/>
                  <a:t>（原子经济性）</a:t>
                </a:r>
                <a:r>
                  <a:rPr kumimoji="1" lang="en-US" altLang="zh-CN" dirty="0"/>
                  <a:t>—</a:t>
                </a:r>
                <a:r>
                  <a:rPr kumimoji="1" lang="zh-CN" altLang="en-US" dirty="0"/>
                  <a:t>衡量有多少反应物的原子成功转化为希望得到的产品的原子</a:t>
                </a:r>
                <a:r>
                  <a:rPr kumimoji="1" lang="en-US" altLang="zh-CN" dirty="0"/>
                  <a:t>—</a:t>
                </a:r>
                <a:r>
                  <a:rPr kumimoji="1" lang="zh-CN" altLang="en-US" dirty="0"/>
                  <a:t>计算公式如右图</a:t>
                </a:r>
                <a:endParaRPr kumimoji="1" lang="en-US" altLang="zh-CN" dirty="0"/>
              </a:p>
              <a:p>
                <a:endParaRPr kumimoji="1" lang="zh-CN" altLang="en-US" dirty="0"/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B7EE7EA6-DF62-4447-92F4-D1BF05FB2A5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11221" y="2515846"/>
                <a:ext cx="3515199" cy="2931307"/>
              </a:xfrm>
              <a:blipFill>
                <a:blip r:embed="rId5"/>
                <a:stretch>
                  <a:fillRect l="-719" t="-1724" r="-719" b="-1853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图片 5">
            <a:extLst>
              <a:ext uri="{FF2B5EF4-FFF2-40B4-BE49-F238E27FC236}">
                <a16:creationId xmlns:a16="http://schemas.microsoft.com/office/drawing/2014/main" id="{22672A4B-90D5-4F46-A9F4-FAF5DA4053A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94479" y="-2"/>
            <a:ext cx="5389360" cy="1940168"/>
          </a:xfrm>
          <a:prstGeom prst="rect">
            <a:avLst/>
          </a:prstGeom>
          <a:effectLst/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0923F9E2-4ECE-0A44-8C04-658E357A8C6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18030" y="1803598"/>
            <a:ext cx="5767186" cy="2177902"/>
          </a:xfrm>
          <a:prstGeom prst="rect">
            <a:avLst/>
          </a:prstGeom>
          <a:effectLst/>
        </p:spPr>
      </p:pic>
      <p:pic>
        <p:nvPicPr>
          <p:cNvPr id="8" name="图片 7" descr="图表, 图示&#10;&#10;描述已自动生成">
            <a:extLst>
              <a:ext uri="{FF2B5EF4-FFF2-40B4-BE49-F238E27FC236}">
                <a16:creationId xmlns:a16="http://schemas.microsoft.com/office/drawing/2014/main" id="{215B31B2-B555-D745-B415-68805480C66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46020" y="4062722"/>
            <a:ext cx="5252790" cy="2714056"/>
          </a:xfrm>
          <a:prstGeom prst="rect">
            <a:avLst/>
          </a:prstGeom>
          <a:effectLst/>
        </p:spPr>
      </p:pic>
      <p:pic>
        <p:nvPicPr>
          <p:cNvPr id="7" name="音频 6">
            <a:hlinkClick r:id="" action="ppaction://media"/>
            <a:extLst>
              <a:ext uri="{FF2B5EF4-FFF2-40B4-BE49-F238E27FC236}">
                <a16:creationId xmlns:a16="http://schemas.microsoft.com/office/drawing/2014/main" id="{A46B49B5-19EC-6245-8539-08B4533BDE4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049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6672"/>
    </mc:Choice>
    <mc:Fallback xmlns="">
      <p:transition spd="slow" advTm="26667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41B68C77-138E-4BF7-A276-BD0C78A421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21" name="Picture 11">
            <a:extLst>
              <a:ext uri="{FF2B5EF4-FFF2-40B4-BE49-F238E27FC236}">
                <a16:creationId xmlns:a16="http://schemas.microsoft.com/office/drawing/2014/main" id="{7C268552-D473-46ED-B1B8-422042C4DE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23" name="Oval 13">
            <a:extLst>
              <a:ext uri="{FF2B5EF4-FFF2-40B4-BE49-F238E27FC236}">
                <a16:creationId xmlns:a16="http://schemas.microsoft.com/office/drawing/2014/main" id="{4AC0CD9D-7610-4620-93B4-798CCD9AB5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25" name="Picture 15">
            <a:extLst>
              <a:ext uri="{FF2B5EF4-FFF2-40B4-BE49-F238E27FC236}">
                <a16:creationId xmlns:a16="http://schemas.microsoft.com/office/drawing/2014/main" id="{B9238B3E-24AA-439A-B527-6C5DF6D721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27" name="Picture 17">
            <a:extLst>
              <a:ext uri="{FF2B5EF4-FFF2-40B4-BE49-F238E27FC236}">
                <a16:creationId xmlns:a16="http://schemas.microsoft.com/office/drawing/2014/main" id="{69F01145-BEA3-4CBF-AA21-10077B948C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29" name="Rectangle 19">
            <a:extLst>
              <a:ext uri="{FF2B5EF4-FFF2-40B4-BE49-F238E27FC236}">
                <a16:creationId xmlns:a16="http://schemas.microsoft.com/office/drawing/2014/main" id="{DE4D62F9-188E-4530-84C2-24BDEE4BEB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0" name="Rectangle 21">
            <a:extLst>
              <a:ext uri="{FF2B5EF4-FFF2-40B4-BE49-F238E27FC236}">
                <a16:creationId xmlns:a16="http://schemas.microsoft.com/office/drawing/2014/main" id="{757B325C-3E35-45CF-9D07-3BCB281F3B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Freeform 36">
            <a:extLst>
              <a:ext uri="{FF2B5EF4-FFF2-40B4-BE49-F238E27FC236}">
                <a16:creationId xmlns:a16="http://schemas.microsoft.com/office/drawing/2014/main" id="{C24BEC42-AFF3-40D1-93A2-A27A42E1E2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463681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2" name="Freeform: Shape 25">
            <a:extLst>
              <a:ext uri="{FF2B5EF4-FFF2-40B4-BE49-F238E27FC236}">
                <a16:creationId xmlns:a16="http://schemas.microsoft.com/office/drawing/2014/main" id="{608F427C-1EC9-4280-9367-F2B3AA063E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809954" cy="6858000"/>
          </a:xfrm>
          <a:custGeom>
            <a:avLst/>
            <a:gdLst>
              <a:gd name="connsiteX0" fmla="*/ 6465239 w 7809954"/>
              <a:gd name="connsiteY0" fmla="*/ 0 h 6858000"/>
              <a:gd name="connsiteX1" fmla="*/ 7808777 w 7809954"/>
              <a:gd name="connsiteY1" fmla="*/ 0 h 6858000"/>
              <a:gd name="connsiteX2" fmla="*/ 7783732 w 7809954"/>
              <a:gd name="connsiteY2" fmla="*/ 155676 h 6858000"/>
              <a:gd name="connsiteX3" fmla="*/ 7759863 w 7809954"/>
              <a:gd name="connsiteY3" fmla="*/ 310667 h 6858000"/>
              <a:gd name="connsiteX4" fmla="*/ 7736499 w 7809954"/>
              <a:gd name="connsiteY4" fmla="*/ 466344 h 6858000"/>
              <a:gd name="connsiteX5" fmla="*/ 7716496 w 7809954"/>
              <a:gd name="connsiteY5" fmla="*/ 622706 h 6858000"/>
              <a:gd name="connsiteX6" fmla="*/ 7696325 w 7809954"/>
              <a:gd name="connsiteY6" fmla="*/ 778383 h 6858000"/>
              <a:gd name="connsiteX7" fmla="*/ 7677499 w 7809954"/>
              <a:gd name="connsiteY7" fmla="*/ 934745 h 6858000"/>
              <a:gd name="connsiteX8" fmla="*/ 7661363 w 7809954"/>
              <a:gd name="connsiteY8" fmla="*/ 1089050 h 6858000"/>
              <a:gd name="connsiteX9" fmla="*/ 7646067 w 7809954"/>
              <a:gd name="connsiteY9" fmla="*/ 1245413 h 6858000"/>
              <a:gd name="connsiteX10" fmla="*/ 7632115 w 7809954"/>
              <a:gd name="connsiteY10" fmla="*/ 1401089 h 6858000"/>
              <a:gd name="connsiteX11" fmla="*/ 7620013 w 7809954"/>
              <a:gd name="connsiteY11" fmla="*/ 1554023 h 6858000"/>
              <a:gd name="connsiteX12" fmla="*/ 7607910 w 7809954"/>
              <a:gd name="connsiteY12" fmla="*/ 1709013 h 6858000"/>
              <a:gd name="connsiteX13" fmla="*/ 7597825 w 7809954"/>
              <a:gd name="connsiteY13" fmla="*/ 1861947 h 6858000"/>
              <a:gd name="connsiteX14" fmla="*/ 7589925 w 7809954"/>
              <a:gd name="connsiteY14" fmla="*/ 2014880 h 6858000"/>
              <a:gd name="connsiteX15" fmla="*/ 7581688 w 7809954"/>
              <a:gd name="connsiteY15" fmla="*/ 2167128 h 6858000"/>
              <a:gd name="connsiteX16" fmla="*/ 7574797 w 7809954"/>
              <a:gd name="connsiteY16" fmla="*/ 2318004 h 6858000"/>
              <a:gd name="connsiteX17" fmla="*/ 7569922 w 7809954"/>
              <a:gd name="connsiteY17" fmla="*/ 2467508 h 6858000"/>
              <a:gd name="connsiteX18" fmla="*/ 7565720 w 7809954"/>
              <a:gd name="connsiteY18" fmla="*/ 2617013 h 6858000"/>
              <a:gd name="connsiteX19" fmla="*/ 7561686 w 7809954"/>
              <a:gd name="connsiteY19" fmla="*/ 2765145 h 6858000"/>
              <a:gd name="connsiteX20" fmla="*/ 7559837 w 7809954"/>
              <a:gd name="connsiteY20" fmla="*/ 2911221 h 6858000"/>
              <a:gd name="connsiteX21" fmla="*/ 7557820 w 7809954"/>
              <a:gd name="connsiteY21" fmla="*/ 3057296 h 6858000"/>
              <a:gd name="connsiteX22" fmla="*/ 7556811 w 7809954"/>
              <a:gd name="connsiteY22" fmla="*/ 3201314 h 6858000"/>
              <a:gd name="connsiteX23" fmla="*/ 7557820 w 7809954"/>
              <a:gd name="connsiteY23" fmla="*/ 3343960 h 6858000"/>
              <a:gd name="connsiteX24" fmla="*/ 7557820 w 7809954"/>
              <a:gd name="connsiteY24" fmla="*/ 3485235 h 6858000"/>
              <a:gd name="connsiteX25" fmla="*/ 7559837 w 7809954"/>
              <a:gd name="connsiteY25" fmla="*/ 3625138 h 6858000"/>
              <a:gd name="connsiteX26" fmla="*/ 7562862 w 7809954"/>
              <a:gd name="connsiteY26" fmla="*/ 3762298 h 6858000"/>
              <a:gd name="connsiteX27" fmla="*/ 7565720 w 7809954"/>
              <a:gd name="connsiteY27" fmla="*/ 3898087 h 6858000"/>
              <a:gd name="connsiteX28" fmla="*/ 7568914 w 7809954"/>
              <a:gd name="connsiteY28" fmla="*/ 4031132 h 6858000"/>
              <a:gd name="connsiteX29" fmla="*/ 7573788 w 7809954"/>
              <a:gd name="connsiteY29" fmla="*/ 4163491 h 6858000"/>
              <a:gd name="connsiteX30" fmla="*/ 7578999 w 7809954"/>
              <a:gd name="connsiteY30" fmla="*/ 4293793 h 6858000"/>
              <a:gd name="connsiteX31" fmla="*/ 7583705 w 7809954"/>
              <a:gd name="connsiteY31" fmla="*/ 4421352 h 6858000"/>
              <a:gd name="connsiteX32" fmla="*/ 7596985 w 7809954"/>
              <a:gd name="connsiteY32" fmla="*/ 4670298 h 6858000"/>
              <a:gd name="connsiteX33" fmla="*/ 7611104 w 7809954"/>
              <a:gd name="connsiteY33" fmla="*/ 4908956 h 6858000"/>
              <a:gd name="connsiteX34" fmla="*/ 7625896 w 7809954"/>
              <a:gd name="connsiteY34" fmla="*/ 5138013 h 6858000"/>
              <a:gd name="connsiteX35" fmla="*/ 7642201 w 7809954"/>
              <a:gd name="connsiteY35" fmla="*/ 5354726 h 6858000"/>
              <a:gd name="connsiteX36" fmla="*/ 7659178 w 7809954"/>
              <a:gd name="connsiteY36" fmla="*/ 5561838 h 6858000"/>
              <a:gd name="connsiteX37" fmla="*/ 7677499 w 7809954"/>
              <a:gd name="connsiteY37" fmla="*/ 5753862 h 6858000"/>
              <a:gd name="connsiteX38" fmla="*/ 7695485 w 7809954"/>
              <a:gd name="connsiteY38" fmla="*/ 5934227 h 6858000"/>
              <a:gd name="connsiteX39" fmla="*/ 7713470 w 7809954"/>
              <a:gd name="connsiteY39" fmla="*/ 6100191 h 6858000"/>
              <a:gd name="connsiteX40" fmla="*/ 7730447 w 7809954"/>
              <a:gd name="connsiteY40" fmla="*/ 6252438 h 6858000"/>
              <a:gd name="connsiteX41" fmla="*/ 7746584 w 7809954"/>
              <a:gd name="connsiteY41" fmla="*/ 6387541 h 6858000"/>
              <a:gd name="connsiteX42" fmla="*/ 7761880 w 7809954"/>
              <a:gd name="connsiteY42" fmla="*/ 6509613 h 6858000"/>
              <a:gd name="connsiteX43" fmla="*/ 7774655 w 7809954"/>
              <a:gd name="connsiteY43" fmla="*/ 6612483 h 6858000"/>
              <a:gd name="connsiteX44" fmla="*/ 7786757 w 7809954"/>
              <a:gd name="connsiteY44" fmla="*/ 6698894 h 6858000"/>
              <a:gd name="connsiteX45" fmla="*/ 7804071 w 7809954"/>
              <a:gd name="connsiteY45" fmla="*/ 6817538 h 6858000"/>
              <a:gd name="connsiteX46" fmla="*/ 7809954 w 7809954"/>
              <a:gd name="connsiteY46" fmla="*/ 6858000 h 6858000"/>
              <a:gd name="connsiteX47" fmla="*/ 7157124 w 7809954"/>
              <a:gd name="connsiteY47" fmla="*/ 6858000 h 6858000"/>
              <a:gd name="connsiteX48" fmla="*/ 7157124 w 7809954"/>
              <a:gd name="connsiteY48" fmla="*/ 6858000 h 6858000"/>
              <a:gd name="connsiteX49" fmla="*/ 0 w 7809954"/>
              <a:gd name="connsiteY49" fmla="*/ 6858000 h 6858000"/>
              <a:gd name="connsiteX50" fmla="*/ 0 w 7809954"/>
              <a:gd name="connsiteY50" fmla="*/ 0 h 6858000"/>
              <a:gd name="connsiteX51" fmla="*/ 6465239 w 7809954"/>
              <a:gd name="connsiteY5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7809954" h="6858000">
                <a:moveTo>
                  <a:pt x="6465239" y="0"/>
                </a:moveTo>
                <a:lnTo>
                  <a:pt x="7808777" y="0"/>
                </a:lnTo>
                <a:lnTo>
                  <a:pt x="7783732" y="155676"/>
                </a:lnTo>
                <a:lnTo>
                  <a:pt x="7759863" y="310667"/>
                </a:lnTo>
                <a:lnTo>
                  <a:pt x="7736499" y="466344"/>
                </a:lnTo>
                <a:lnTo>
                  <a:pt x="7716496" y="622706"/>
                </a:lnTo>
                <a:lnTo>
                  <a:pt x="7696325" y="778383"/>
                </a:lnTo>
                <a:lnTo>
                  <a:pt x="7677499" y="934745"/>
                </a:lnTo>
                <a:lnTo>
                  <a:pt x="7661363" y="1089050"/>
                </a:lnTo>
                <a:lnTo>
                  <a:pt x="7646067" y="1245413"/>
                </a:lnTo>
                <a:lnTo>
                  <a:pt x="7632115" y="1401089"/>
                </a:lnTo>
                <a:lnTo>
                  <a:pt x="7620013" y="1554023"/>
                </a:lnTo>
                <a:lnTo>
                  <a:pt x="7607910" y="1709013"/>
                </a:lnTo>
                <a:lnTo>
                  <a:pt x="7597825" y="1861947"/>
                </a:lnTo>
                <a:lnTo>
                  <a:pt x="7589925" y="2014880"/>
                </a:lnTo>
                <a:lnTo>
                  <a:pt x="7581688" y="2167128"/>
                </a:lnTo>
                <a:lnTo>
                  <a:pt x="7574797" y="2318004"/>
                </a:lnTo>
                <a:lnTo>
                  <a:pt x="7569922" y="2467508"/>
                </a:lnTo>
                <a:lnTo>
                  <a:pt x="7565720" y="2617013"/>
                </a:lnTo>
                <a:lnTo>
                  <a:pt x="7561686" y="2765145"/>
                </a:lnTo>
                <a:lnTo>
                  <a:pt x="7559837" y="2911221"/>
                </a:lnTo>
                <a:lnTo>
                  <a:pt x="7557820" y="3057296"/>
                </a:lnTo>
                <a:lnTo>
                  <a:pt x="7556811" y="3201314"/>
                </a:lnTo>
                <a:lnTo>
                  <a:pt x="7557820" y="3343960"/>
                </a:lnTo>
                <a:lnTo>
                  <a:pt x="7557820" y="3485235"/>
                </a:lnTo>
                <a:lnTo>
                  <a:pt x="7559837" y="3625138"/>
                </a:lnTo>
                <a:lnTo>
                  <a:pt x="7562862" y="3762298"/>
                </a:lnTo>
                <a:lnTo>
                  <a:pt x="7565720" y="3898087"/>
                </a:lnTo>
                <a:lnTo>
                  <a:pt x="7568914" y="4031132"/>
                </a:lnTo>
                <a:lnTo>
                  <a:pt x="7573788" y="4163491"/>
                </a:lnTo>
                <a:lnTo>
                  <a:pt x="7578999" y="4293793"/>
                </a:lnTo>
                <a:lnTo>
                  <a:pt x="7583705" y="4421352"/>
                </a:lnTo>
                <a:lnTo>
                  <a:pt x="7596985" y="4670298"/>
                </a:lnTo>
                <a:lnTo>
                  <a:pt x="7611104" y="4908956"/>
                </a:lnTo>
                <a:lnTo>
                  <a:pt x="7625896" y="5138013"/>
                </a:lnTo>
                <a:lnTo>
                  <a:pt x="7642201" y="5354726"/>
                </a:lnTo>
                <a:lnTo>
                  <a:pt x="7659178" y="5561838"/>
                </a:lnTo>
                <a:lnTo>
                  <a:pt x="7677499" y="5753862"/>
                </a:lnTo>
                <a:lnTo>
                  <a:pt x="7695485" y="5934227"/>
                </a:lnTo>
                <a:lnTo>
                  <a:pt x="7713470" y="6100191"/>
                </a:lnTo>
                <a:lnTo>
                  <a:pt x="7730447" y="6252438"/>
                </a:lnTo>
                <a:lnTo>
                  <a:pt x="7746584" y="6387541"/>
                </a:lnTo>
                <a:lnTo>
                  <a:pt x="7761880" y="6509613"/>
                </a:lnTo>
                <a:lnTo>
                  <a:pt x="7774655" y="6612483"/>
                </a:lnTo>
                <a:lnTo>
                  <a:pt x="7786757" y="6698894"/>
                </a:lnTo>
                <a:lnTo>
                  <a:pt x="7804071" y="6817538"/>
                </a:lnTo>
                <a:lnTo>
                  <a:pt x="7809954" y="6858000"/>
                </a:lnTo>
                <a:lnTo>
                  <a:pt x="7157124" y="6858000"/>
                </a:lnTo>
                <a:lnTo>
                  <a:pt x="7157124" y="6858000"/>
                </a:lnTo>
                <a:lnTo>
                  <a:pt x="0" y="6858000"/>
                </a:lnTo>
                <a:lnTo>
                  <a:pt x="0" y="0"/>
                </a:lnTo>
                <a:lnTo>
                  <a:pt x="6465239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3" name="Rectangle 27">
            <a:extLst>
              <a:ext uri="{FF2B5EF4-FFF2-40B4-BE49-F238E27FC236}">
                <a16:creationId xmlns:a16="http://schemas.microsoft.com/office/drawing/2014/main" id="{F98810A7-E114-447A-A7D6-69B27CFB56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5" name="内容占位符 4" descr="形状, 圆圈&#10;&#10;描述已自动生成">
            <a:extLst>
              <a:ext uri="{FF2B5EF4-FFF2-40B4-BE49-F238E27FC236}">
                <a16:creationId xmlns:a16="http://schemas.microsoft.com/office/drawing/2014/main" id="{B7AFD6A3-C5A6-3B47-ACCA-66B8BA2257F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9"/>
          <a:stretch>
            <a:fillRect/>
          </a:stretch>
        </p:blipFill>
        <p:spPr>
          <a:xfrm>
            <a:off x="60606" y="153664"/>
            <a:ext cx="3705649" cy="1954729"/>
          </a:xfrm>
          <a:prstGeom prst="rect">
            <a:avLst/>
          </a:prstGeom>
          <a:effectLst/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F6BCE822-22A6-214C-B8E5-6D1F099927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7397" y="-1291626"/>
            <a:ext cx="4115963" cy="306650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kumimoji="1" lang="en-US" altLang="zh-CN" sz="54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Practice 1</a:t>
            </a:r>
          </a:p>
        </p:txBody>
      </p:sp>
      <p:pic>
        <p:nvPicPr>
          <p:cNvPr id="11" name="图片 10" descr="形状, 圆圈, 正方形&#10;&#10;描述已自动生成">
            <a:extLst>
              <a:ext uri="{FF2B5EF4-FFF2-40B4-BE49-F238E27FC236}">
                <a16:creationId xmlns:a16="http://schemas.microsoft.com/office/drawing/2014/main" id="{5965BEA4-A959-8942-A727-57030A4A4F5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248127" y="3654111"/>
            <a:ext cx="2260177" cy="3038965"/>
          </a:xfrm>
          <a:prstGeom prst="rect">
            <a:avLst/>
          </a:prstGeom>
        </p:spPr>
      </p:pic>
      <p:pic>
        <p:nvPicPr>
          <p:cNvPr id="15" name="图片 14" descr="形状, 圆圈, 正方形&#10;&#10;描述已自动生成">
            <a:extLst>
              <a:ext uri="{FF2B5EF4-FFF2-40B4-BE49-F238E27FC236}">
                <a16:creationId xmlns:a16="http://schemas.microsoft.com/office/drawing/2014/main" id="{122F98FD-FE97-AC45-99C0-B270DA9217E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25103" y="3709641"/>
            <a:ext cx="2156532" cy="2927907"/>
          </a:xfrm>
          <a:prstGeom prst="rect">
            <a:avLst/>
          </a:prstGeom>
        </p:spPr>
      </p:pic>
      <p:pic>
        <p:nvPicPr>
          <p:cNvPr id="19" name="图片 18" descr="手机屏幕截图&#10;&#10;中度可信度描述已自动生成">
            <a:extLst>
              <a:ext uri="{FF2B5EF4-FFF2-40B4-BE49-F238E27FC236}">
                <a16:creationId xmlns:a16="http://schemas.microsoft.com/office/drawing/2014/main" id="{F1680BF6-3EFB-A646-9E79-C92CE7DDB07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764654" y="2194963"/>
            <a:ext cx="3604065" cy="1168400"/>
          </a:xfrm>
          <a:prstGeom prst="rect">
            <a:avLst/>
          </a:prstGeom>
        </p:spPr>
      </p:pic>
      <p:sp>
        <p:nvSpPr>
          <p:cNvPr id="34" name="文本框 33">
            <a:extLst>
              <a:ext uri="{FF2B5EF4-FFF2-40B4-BE49-F238E27FC236}">
                <a16:creationId xmlns:a16="http://schemas.microsoft.com/office/drawing/2014/main" id="{65457600-21B1-724D-910C-22C22E0BC63A}"/>
              </a:ext>
            </a:extLst>
          </p:cNvPr>
          <p:cNvSpPr txBox="1"/>
          <p:nvPr/>
        </p:nvSpPr>
        <p:spPr>
          <a:xfrm>
            <a:off x="532696" y="2127214"/>
            <a:ext cx="15224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/>
              <a:t>(2017 AP)</a:t>
            </a:r>
            <a:endParaRPr kumimoji="1"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矩形 34">
                <a:extLst>
                  <a:ext uri="{FF2B5EF4-FFF2-40B4-BE49-F238E27FC236}">
                    <a16:creationId xmlns:a16="http://schemas.microsoft.com/office/drawing/2014/main" id="{FD36266D-4758-2749-85B2-E872D6071481}"/>
                  </a:ext>
                </a:extLst>
              </p:cNvPr>
              <p:cNvSpPr/>
              <p:nvPr/>
            </p:nvSpPr>
            <p:spPr>
              <a:xfrm>
                <a:off x="7809954" y="1774881"/>
                <a:ext cx="4382046" cy="5083119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kumimoji="1" lang="zh-CN" altLang="en-US" dirty="0"/>
                  <a:t>先写出反应方程式：</a:t>
                </a:r>
                <a:r>
                  <a:rPr kumimoji="1" lang="en-US" altLang="zh-CN" dirty="0"/>
                  <a:t>2</a:t>
                </a:r>
                <a14:m>
                  <m:oMath xmlns:m="http://schemas.openxmlformats.org/officeDocument/2006/math">
                    <m:r>
                      <a:rPr kumimoji="1" lang="en-US" altLang="zh-CN" b="0" i="1" smtClean="0">
                        <a:latin typeface="Cambria Math" panose="02040503050406030204" pitchFamily="18" charset="0"/>
                      </a:rPr>
                      <m:t>𝐶𝑂</m:t>
                    </m:r>
                  </m:oMath>
                </a14:m>
                <a:r>
                  <a:rPr kumimoji="1" lang="en-US" altLang="zh-CN" dirty="0"/>
                  <a:t>(g)+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</m:e>
                      <m:sub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kumimoji="1" lang="en-US" altLang="zh-CN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kumimoji="1" lang="en-US" altLang="zh-CN" b="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kumimoji="1" lang="en-US" altLang="zh-CN" b="0" i="1" smtClean="0">
                        <a:latin typeface="Cambria Math" panose="02040503050406030204" pitchFamily="18" charset="0"/>
                      </a:rPr>
                      <m:t>)→2</m:t>
                    </m:r>
                    <m:r>
                      <a:rPr kumimoji="1"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𝐶</m:t>
                    </m:r>
                    <m:sSub>
                      <m:sSubPr>
                        <m:ctrlPr>
                          <a:rPr kumimoji="1"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i="1">
                            <a:latin typeface="Cambria Math" panose="02040503050406030204" pitchFamily="18" charset="0"/>
                          </a:rPr>
                          <m:t>𝑂</m:t>
                        </m:r>
                      </m:e>
                      <m:sub>
                        <m:r>
                          <a:rPr kumimoji="1" lang="en-US" altLang="zh-CN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kumimoji="1" lang="en-US" altLang="zh-CN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kumimoji="1" lang="en-US" altLang="zh-CN" b="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kumimoji="1" lang="en-US" altLang="zh-CN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kumimoji="1" lang="en-US" altLang="zh-CN" dirty="0"/>
                  <a:t>, </a:t>
                </a:r>
                <a:r>
                  <a:rPr kumimoji="1" lang="zh-CN" altLang="en-US" dirty="0"/>
                  <a:t>图里有</a:t>
                </a:r>
                <a:r>
                  <a:rPr kumimoji="1" lang="en-US" altLang="zh-CN" dirty="0"/>
                  <a:t>4</a:t>
                </a:r>
                <a:r>
                  <a:rPr kumimoji="1" lang="zh-CN" altLang="en-US" dirty="0"/>
                  <a:t>个一氧化碳，</a:t>
                </a:r>
                <a:r>
                  <a:rPr kumimoji="1" lang="en-US" altLang="zh-CN" dirty="0"/>
                  <a:t>3</a:t>
                </a:r>
                <a:r>
                  <a:rPr kumimoji="1" lang="zh-CN" altLang="en-US" dirty="0"/>
                  <a:t>个氧气，因为</a:t>
                </a:r>
                <a:r>
                  <a:rPr kumimoji="1" lang="en-US" altLang="zh-CN" dirty="0"/>
                  <a:t>3</a:t>
                </a:r>
                <a:r>
                  <a:rPr kumimoji="1" lang="zh-CN" altLang="en-US" dirty="0"/>
                  <a:t>个氧气应该</a:t>
                </a:r>
                <a:r>
                  <a:rPr kumimoji="1" lang="en-US" altLang="zh-CN" dirty="0"/>
                  <a:t>6</a:t>
                </a:r>
                <a:r>
                  <a:rPr kumimoji="1" lang="zh-CN" altLang="en-US" dirty="0"/>
                  <a:t>个一氧化碳反应，但只有</a:t>
                </a:r>
                <a:r>
                  <a:rPr kumimoji="1" lang="en-US" altLang="zh-CN" dirty="0"/>
                  <a:t>4</a:t>
                </a:r>
                <a:r>
                  <a:rPr kumimoji="1" lang="zh-CN" altLang="en-US" dirty="0"/>
                  <a:t>个一氧化碳，所以一氧化碳是限量试剂，只能和两个氧气反应生成四个二氧化碳，剩下一个氧气</a:t>
                </a:r>
              </a:p>
            </p:txBody>
          </p:sp>
        </mc:Choice>
        <mc:Fallback xmlns="">
          <p:sp>
            <p:nvSpPr>
              <p:cNvPr id="35" name="矩形 34">
                <a:extLst>
                  <a:ext uri="{FF2B5EF4-FFF2-40B4-BE49-F238E27FC236}">
                    <a16:creationId xmlns:a16="http://schemas.microsoft.com/office/drawing/2014/main" id="{FD36266D-4758-2749-85B2-E872D607148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09954" y="1774881"/>
                <a:ext cx="4382046" cy="5083119"/>
              </a:xfrm>
              <a:prstGeom prst="rect">
                <a:avLst/>
              </a:prstGeom>
              <a:blipFill>
                <a:blip r:embed="rId13"/>
                <a:stretch>
                  <a:fillRect l="-2882" r="-345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文本框 35">
                <a:extLst>
                  <a:ext uri="{FF2B5EF4-FFF2-40B4-BE49-F238E27FC236}">
                    <a16:creationId xmlns:a16="http://schemas.microsoft.com/office/drawing/2014/main" id="{5D9953B1-82CA-994D-8C8E-4549A0A5C4A6}"/>
                  </a:ext>
                </a:extLst>
              </p:cNvPr>
              <p:cNvSpPr txBox="1"/>
              <p:nvPr/>
            </p:nvSpPr>
            <p:spPr>
              <a:xfrm>
                <a:off x="4306462" y="831549"/>
                <a:ext cx="291951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 dirty="0"/>
                  <a:t>2</a:t>
                </a:r>
                <a14:m>
                  <m:oMath xmlns:m="http://schemas.openxmlformats.org/officeDocument/2006/math">
                    <m:r>
                      <a:rPr kumimoji="1" lang="en-US" altLang="zh-CN" i="1">
                        <a:latin typeface="Cambria Math" panose="02040503050406030204" pitchFamily="18" charset="0"/>
                      </a:rPr>
                      <m:t>𝐶𝑂</m:t>
                    </m:r>
                  </m:oMath>
                </a14:m>
                <a:r>
                  <a:rPr kumimoji="1" lang="en-US" altLang="zh-CN" dirty="0"/>
                  <a:t>(g)+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i="1">
                            <a:latin typeface="Cambria Math" panose="02040503050406030204" pitchFamily="18" charset="0"/>
                          </a:rPr>
                          <m:t>𝑂</m:t>
                        </m:r>
                      </m:e>
                      <m:sub>
                        <m:r>
                          <a:rPr kumimoji="1" lang="en-US" altLang="zh-CN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kumimoji="1" lang="en-US" altLang="zh-CN" i="1">
                        <a:latin typeface="Cambria Math" panose="02040503050406030204" pitchFamily="18" charset="0"/>
                      </a:rPr>
                      <m:t>(</m:t>
                    </m:r>
                    <m:r>
                      <a:rPr kumimoji="1" lang="en-US" altLang="zh-CN" i="1">
                        <a:latin typeface="Cambria Math" panose="02040503050406030204" pitchFamily="18" charset="0"/>
                      </a:rPr>
                      <m:t>𝑔</m:t>
                    </m:r>
                    <m:r>
                      <a:rPr kumimoji="1" lang="en-US" altLang="zh-CN" i="1">
                        <a:latin typeface="Cambria Math" panose="02040503050406030204" pitchFamily="18" charset="0"/>
                      </a:rPr>
                      <m:t>)→2</m:t>
                    </m:r>
                    <m:r>
                      <a:rPr kumimoji="1" lang="en-US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𝐶</m:t>
                    </m:r>
                    <m:sSub>
                      <m:sSubPr>
                        <m:ctrlPr>
                          <a:rPr kumimoji="1"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i="1">
                            <a:latin typeface="Cambria Math" panose="02040503050406030204" pitchFamily="18" charset="0"/>
                          </a:rPr>
                          <m:t>𝑂</m:t>
                        </m:r>
                      </m:e>
                      <m:sub>
                        <m:r>
                          <a:rPr kumimoji="1" lang="en-US" altLang="zh-CN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kumimoji="1" lang="en-US" altLang="zh-CN" i="1">
                        <a:latin typeface="Cambria Math" panose="02040503050406030204" pitchFamily="18" charset="0"/>
                      </a:rPr>
                      <m:t>(</m:t>
                    </m:r>
                    <m:r>
                      <a:rPr kumimoji="1" lang="en-US" altLang="zh-CN" i="1">
                        <a:latin typeface="Cambria Math" panose="02040503050406030204" pitchFamily="18" charset="0"/>
                      </a:rPr>
                      <m:t>𝑔</m:t>
                    </m:r>
                    <m:r>
                      <a:rPr kumimoji="1" lang="en-US" altLang="zh-CN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kumimoji="1" lang="en-US" altLang="zh-CN" dirty="0"/>
                  <a:t>,</a:t>
                </a:r>
                <a:endParaRPr kumimoji="1" lang="zh-CN" altLang="en-US" dirty="0"/>
              </a:p>
            </p:txBody>
          </p:sp>
        </mc:Choice>
        <mc:Fallback xmlns="">
          <p:sp>
            <p:nvSpPr>
              <p:cNvPr id="36" name="文本框 35">
                <a:extLst>
                  <a:ext uri="{FF2B5EF4-FFF2-40B4-BE49-F238E27FC236}">
                    <a16:creationId xmlns:a16="http://schemas.microsoft.com/office/drawing/2014/main" id="{5D9953B1-82CA-994D-8C8E-4549A0A5C4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6462" y="831549"/>
                <a:ext cx="2919517" cy="369332"/>
              </a:xfrm>
              <a:prstGeom prst="rect">
                <a:avLst/>
              </a:prstGeom>
              <a:blipFill>
                <a:blip r:embed="rId14"/>
                <a:stretch>
                  <a:fillRect l="-1299" t="-6667" r="-866" b="-2666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椭圆 36">
            <a:extLst>
              <a:ext uri="{FF2B5EF4-FFF2-40B4-BE49-F238E27FC236}">
                <a16:creationId xmlns:a16="http://schemas.microsoft.com/office/drawing/2014/main" id="{B2768893-CF6D-0E4A-89E6-F4CF9CC7816E}"/>
              </a:ext>
            </a:extLst>
          </p:cNvPr>
          <p:cNvSpPr/>
          <p:nvPr/>
        </p:nvSpPr>
        <p:spPr>
          <a:xfrm>
            <a:off x="925103" y="5173593"/>
            <a:ext cx="368799" cy="368799"/>
          </a:xfrm>
          <a:prstGeom prst="ellipse">
            <a:avLst/>
          </a:prstGeom>
          <a:noFill/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3" name="音频 2">
            <a:hlinkClick r:id="" action="ppaction://media"/>
            <a:extLst>
              <a:ext uri="{FF2B5EF4-FFF2-40B4-BE49-F238E27FC236}">
                <a16:creationId xmlns:a16="http://schemas.microsoft.com/office/drawing/2014/main" id="{B735EA35-2EFF-EA42-9E27-43DE680507A6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448847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Tm="180532"/>
    </mc:Choice>
    <mc:Fallback xmlns="">
      <p:transition spd="slow" advTm="18053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35" grpId="0" animBg="1"/>
      <p:bldP spid="36" grpId="0"/>
      <p:bldP spid="3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036E34A-294D-7E47-B089-9C78B0EB36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Practice 2</a:t>
            </a:r>
            <a:endParaRPr kumimoji="1"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CA31783E-A854-534D-A8EA-3A76E8C3908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01588" y="2391057"/>
                <a:ext cx="4826001" cy="4195481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kumimoji="1" lang="en" altLang="zh-CN" dirty="0"/>
                  <a:t>(AP 2018)When 70. g of </a:t>
                </a:r>
                <a14:m>
                  <m:oMath xmlns:m="http://schemas.openxmlformats.org/officeDocument/2006/math">
                    <m:r>
                      <a:rPr kumimoji="1" lang="en-US" altLang="zh-CN" b="0" i="1" smtClean="0">
                        <a:latin typeface="Cambria Math" panose="02040503050406030204" pitchFamily="18" charset="0"/>
                      </a:rPr>
                      <m:t>𝐿</m:t>
                    </m:r>
                    <m:sSub>
                      <m:sSubPr>
                        <m:ctrlP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  <m:sub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kumimoji="1" lang="en-US" altLang="zh-CN" b="0" i="1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kumimoji="1" lang="en" altLang="zh-CN" dirty="0"/>
                  <a:t>(s) (molar mass 35 g/mol) reacts with excess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" altLang="zh-CN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kumimoji="1" lang="en" altLang="zh-CN" dirty="0"/>
                  <a:t>(g), 8.0 g of </a:t>
                </a:r>
                <a14:m>
                  <m:oMath xmlns:m="http://schemas.openxmlformats.org/officeDocument/2006/math">
                    <m:r>
                      <a:rPr kumimoji="1" lang="en-US" altLang="zh-CN" b="0" i="1" smtClean="0">
                        <a:latin typeface="Cambria Math" panose="02040503050406030204" pitchFamily="18" charset="0"/>
                      </a:rPr>
                      <m:t>𝐿𝑖𝐻</m:t>
                    </m:r>
                  </m:oMath>
                </a14:m>
                <a:r>
                  <a:rPr kumimoji="1" lang="en" altLang="zh-CN" dirty="0"/>
                  <a:t>(s) is produced. The percent yield is closest to </a:t>
                </a:r>
              </a:p>
              <a:p>
                <a:r>
                  <a:rPr lang="en" altLang="zh-CN" dirty="0"/>
                  <a:t>(A) 17% </a:t>
                </a:r>
              </a:p>
              <a:p>
                <a:r>
                  <a:rPr lang="en" altLang="zh-CN" dirty="0"/>
                  <a:t>(B) 25% </a:t>
                </a:r>
              </a:p>
              <a:p>
                <a:r>
                  <a:rPr lang="en" altLang="zh-CN" dirty="0"/>
                  <a:t>(C) 50.% </a:t>
                </a:r>
              </a:p>
              <a:p>
                <a:r>
                  <a:rPr lang="en" altLang="zh-CN" dirty="0"/>
                  <a:t>(D) 100% </a:t>
                </a:r>
              </a:p>
              <a:p>
                <a:endParaRPr kumimoji="1" lang="zh-CN" altLang="en-US" dirty="0"/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CA31783E-A854-534D-A8EA-3A76E8C3908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01588" y="2391057"/>
                <a:ext cx="4826001" cy="4195481"/>
              </a:xfrm>
              <a:blipFill>
                <a:blip r:embed="rId5"/>
                <a:stretch>
                  <a:fillRect l="-1047" t="-906" r="-209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图片 4">
            <a:extLst>
              <a:ext uri="{FF2B5EF4-FFF2-40B4-BE49-F238E27FC236}">
                <a16:creationId xmlns:a16="http://schemas.microsoft.com/office/drawing/2014/main" id="{6EA5A029-AB61-BA45-976B-820FC3AB167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1588" y="1537335"/>
            <a:ext cx="5824637" cy="63182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矩形 5">
                <a:extLst>
                  <a:ext uri="{FF2B5EF4-FFF2-40B4-BE49-F238E27FC236}">
                    <a16:creationId xmlns:a16="http://schemas.microsoft.com/office/drawing/2014/main" id="{462CF073-3063-E740-BFF4-5C3C49CFBEFE}"/>
                  </a:ext>
                </a:extLst>
              </p:cNvPr>
              <p:cNvSpPr/>
              <p:nvPr/>
            </p:nvSpPr>
            <p:spPr>
              <a:xfrm>
                <a:off x="6929438" y="571500"/>
                <a:ext cx="5043487" cy="6015038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zh-CN" dirty="0"/>
                  <a:t>Percentage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yield=</a:t>
                </a:r>
                <a:r>
                  <a:rPr kumimoji="1" lang="zh-CN" altLang="en-US" dirty="0"/>
                  <a:t>实际产量</a:t>
                </a:r>
                <a14:m>
                  <m:oMath xmlns:m="http://schemas.openxmlformats.org/officeDocument/2006/math">
                    <m:r>
                      <a:rPr kumimoji="1" lang="en-US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kumimoji="1" lang="zh-CN" altLang="en-US" dirty="0"/>
                  <a:t>理论产量。</a:t>
                </a:r>
                <a:endParaRPr kumimoji="1" lang="en-US" altLang="zh-CN" dirty="0"/>
              </a:p>
              <a:p>
                <a:pPr algn="ctr"/>
                <a:r>
                  <a:rPr kumimoji="1" lang="zh-CN" altLang="en-US" dirty="0"/>
                  <a:t>实际产量是</a:t>
                </a:r>
                <a:r>
                  <a:rPr kumimoji="1" lang="en-US" altLang="zh-CN" dirty="0"/>
                  <a:t>8g</a:t>
                </a:r>
                <a:r>
                  <a:rPr kumimoji="1" lang="zh-CN" altLang="en-US" dirty="0"/>
                  <a:t>，理论产率得看化学方程式，已知氢气过量，只需算出氮化锂的摩尔数</a:t>
                </a:r>
                <a:r>
                  <a:rPr kumimoji="1" lang="en-US" altLang="zh-CN" dirty="0">
                    <a:solidFill>
                      <a:schemeClr val="bg1"/>
                    </a:solidFill>
                  </a:rPr>
                  <a:t>n=m/</a:t>
                </a:r>
                <a:r>
                  <a:rPr kumimoji="1" lang="en-US" altLang="zh-CN" dirty="0" err="1">
                    <a:solidFill>
                      <a:schemeClr val="bg1"/>
                    </a:solidFill>
                  </a:rPr>
                  <a:t>Mr</a:t>
                </a:r>
                <a:r>
                  <a:rPr kumimoji="1" lang="en-US" altLang="zh-CN" dirty="0">
                    <a:solidFill>
                      <a:schemeClr val="bg1"/>
                    </a:solidFill>
                  </a:rPr>
                  <a:t>=2mol</a:t>
                </a:r>
                <a:r>
                  <a:rPr kumimoji="1" lang="zh-CN" altLang="en-US" dirty="0">
                    <a:solidFill>
                      <a:schemeClr val="bg1"/>
                    </a:solidFill>
                  </a:rPr>
                  <a:t>，因此理论生成氢化锂</a:t>
                </a:r>
                <a:r>
                  <a:rPr kumimoji="1" lang="en-US" altLang="zh-CN" dirty="0">
                    <a:solidFill>
                      <a:schemeClr val="bg1"/>
                    </a:solidFill>
                  </a:rPr>
                  <a:t>4mol</a:t>
                </a:r>
                <a:r>
                  <a:rPr kumimoji="1" lang="zh-CN" altLang="en-US" dirty="0">
                    <a:solidFill>
                      <a:schemeClr val="bg1"/>
                    </a:solidFill>
                  </a:rPr>
                  <a:t>，理论产量是</a:t>
                </a:r>
                <a:r>
                  <a:rPr kumimoji="1" lang="en-US" altLang="zh-CN" dirty="0">
                    <a:solidFill>
                      <a:schemeClr val="bg1"/>
                    </a:solidFill>
                  </a:rPr>
                  <a:t>32g</a:t>
                </a:r>
                <a:r>
                  <a:rPr kumimoji="1" lang="zh-CN" altLang="en-US" dirty="0">
                    <a:solidFill>
                      <a:schemeClr val="bg1"/>
                    </a:solidFill>
                  </a:rPr>
                  <a:t>，</a:t>
                </a:r>
                <a:r>
                  <a:rPr kumimoji="1" lang="en-US" altLang="zh-CN" dirty="0"/>
                  <a:t> Percentage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yield=25%</a:t>
                </a:r>
                <a:endParaRPr kumimoji="1" lang="zh-CN" altLang="en-US" dirty="0"/>
              </a:p>
            </p:txBody>
          </p:sp>
        </mc:Choice>
        <mc:Fallback xmlns="">
          <p:sp>
            <p:nvSpPr>
              <p:cNvPr id="6" name="矩形 5">
                <a:extLst>
                  <a:ext uri="{FF2B5EF4-FFF2-40B4-BE49-F238E27FC236}">
                    <a16:creationId xmlns:a16="http://schemas.microsoft.com/office/drawing/2014/main" id="{462CF073-3063-E740-BFF4-5C3C49CFBEF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29438" y="571500"/>
                <a:ext cx="5043487" cy="6015038"/>
              </a:xfrm>
              <a:prstGeom prst="rect">
                <a:avLst/>
              </a:prstGeom>
              <a:blipFill>
                <a:blip r:embed="rId7"/>
                <a:stretch>
                  <a:fillRect l="-1003" r="-75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椭圆 6">
            <a:extLst>
              <a:ext uri="{FF2B5EF4-FFF2-40B4-BE49-F238E27FC236}">
                <a16:creationId xmlns:a16="http://schemas.microsoft.com/office/drawing/2014/main" id="{470A76A3-B8E5-8042-9891-702489B5394A}"/>
              </a:ext>
            </a:extLst>
          </p:cNvPr>
          <p:cNvSpPr/>
          <p:nvPr/>
        </p:nvSpPr>
        <p:spPr>
          <a:xfrm>
            <a:off x="1196565" y="4162860"/>
            <a:ext cx="460785" cy="437715"/>
          </a:xfrm>
          <a:prstGeom prst="ellipse">
            <a:avLst/>
          </a:prstGeom>
          <a:noFill/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4" name="音频 3">
            <a:hlinkClick r:id="" action="ppaction://media"/>
            <a:extLst>
              <a:ext uri="{FF2B5EF4-FFF2-40B4-BE49-F238E27FC236}">
                <a16:creationId xmlns:a16="http://schemas.microsoft.com/office/drawing/2014/main" id="{943AC0DD-7CF8-9442-B8D0-5A943AA0D3E5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15519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1837"/>
    </mc:Choice>
    <mc:Fallback xmlns="">
      <p:transition spd="slow" advTm="19183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6" grpId="0" animBg="1"/>
      <p:bldP spid="7" grpId="0" animBg="1"/>
      <p:bldP spid="7" grpId="1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1.1|18.7|8.1|11.5|36.9|26.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51.4|30.4|13.8|34.3|85.7|31.7|52.1|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41.9|9.4|85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1.8|5.4|86.9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5.2|92.4|13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离子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离子</Template>
  <TotalTime>2978</TotalTime>
  <Words>1005</Words>
  <Application>Microsoft Macintosh PowerPoint</Application>
  <PresentationFormat>宽屏</PresentationFormat>
  <Paragraphs>77</Paragraphs>
  <Slides>10</Slides>
  <Notes>0</Notes>
  <HiddenSlides>0</HiddenSlides>
  <MMClips>10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15" baseType="lpstr">
      <vt:lpstr>Arial</vt:lpstr>
      <vt:lpstr>Cambria Math</vt:lpstr>
      <vt:lpstr>Century Gothic</vt:lpstr>
      <vt:lpstr>Wingdings 3</vt:lpstr>
      <vt:lpstr>离子</vt:lpstr>
      <vt:lpstr>第七节—化学计量学</vt:lpstr>
      <vt:lpstr>原子质量单位—atomic mass unit</vt:lpstr>
      <vt:lpstr>平均相对原子质量—average atomic mass</vt:lpstr>
      <vt:lpstr>摩尔数，摩尔质量和摩尔浓度</vt:lpstr>
      <vt:lpstr>分子式与经验式—molecular and empirical formula</vt:lpstr>
      <vt:lpstr>化学方程式—chemical equation</vt:lpstr>
      <vt:lpstr>化学方程式及计算</vt:lpstr>
      <vt:lpstr>Percentage yield and atom economy</vt:lpstr>
      <vt:lpstr>Practice 1</vt:lpstr>
      <vt:lpstr>Practice 2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第七节</dc:title>
  <dc:creator>Qi Gareth</dc:creator>
  <cp:lastModifiedBy>Qi Gareth</cp:lastModifiedBy>
  <cp:revision>15</cp:revision>
  <dcterms:created xsi:type="dcterms:W3CDTF">2021-07-17T07:53:55Z</dcterms:created>
  <dcterms:modified xsi:type="dcterms:W3CDTF">2021-08-29T11:00:09Z</dcterms:modified>
</cp:coreProperties>
</file>