
<file path=[Content_Types].xml><?xml version="1.0" encoding="utf-8"?>
<Types xmlns="http://schemas.openxmlformats.org/package/2006/content-types">
  <Default Extension="gif" ContentType="image/gi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56"/>
    <p:restoredTop sz="95807"/>
  </p:normalViewPr>
  <p:slideViewPr>
    <p:cSldViewPr snapToGrid="0" snapToObjects="1">
      <p:cViewPr varScale="1">
        <p:scale>
          <a:sx n="113" d="100"/>
          <a:sy n="113" d="100"/>
        </p:scale>
        <p:origin x="2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8/15/21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8/15/21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8/15/21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8/15/21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8/15/21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8/15/21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8/15/21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8/15/21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全景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8/15/21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zh-CN" altLang="en-US"/>
              <a:t>单击此处编辑母版文本样式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8/15/21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图片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8/15/21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8/15/21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8/15/21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gif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4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3.png"/><Relationship Id="rId11" Type="http://schemas.openxmlformats.org/officeDocument/2006/relationships/image" Target="../media/image6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6.png"/><Relationship Id="rId2" Type="http://schemas.openxmlformats.org/officeDocument/2006/relationships/audio" Target="../media/media4.m4a"/><Relationship Id="rId16" Type="http://schemas.openxmlformats.org/officeDocument/2006/relationships/image" Target="../media/image30.png"/><Relationship Id="rId1" Type="http://schemas.microsoft.com/office/2007/relationships/media" Target="../media/media4.m4a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9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0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6.pn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6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9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0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3.pn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52.jpeg"/><Relationship Id="rId5" Type="http://schemas.openxmlformats.org/officeDocument/2006/relationships/image" Target="../media/image51.png"/><Relationship Id="rId10" Type="http://schemas.openxmlformats.org/officeDocument/2006/relationships/image" Target="../media/image6.png"/><Relationship Id="rId4" Type="http://schemas.openxmlformats.org/officeDocument/2006/relationships/image" Target="../media/image1.jpeg"/><Relationship Id="rId9" Type="http://schemas.openxmlformats.org/officeDocument/2006/relationships/image" Target="../media/image5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60.png"/><Relationship Id="rId3" Type="http://schemas.openxmlformats.org/officeDocument/2006/relationships/audio" Target="../media/media12.m4a"/><Relationship Id="rId7" Type="http://schemas.openxmlformats.org/officeDocument/2006/relationships/image" Target="../media/image4.png"/><Relationship Id="rId12" Type="http://schemas.openxmlformats.org/officeDocument/2006/relationships/image" Target="../media/image59.png"/><Relationship Id="rId2" Type="http://schemas.microsoft.com/office/2007/relationships/media" Target="../media/media12.m4a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11" Type="http://schemas.openxmlformats.org/officeDocument/2006/relationships/image" Target="../media/image58.png"/><Relationship Id="rId5" Type="http://schemas.openxmlformats.org/officeDocument/2006/relationships/image" Target="../media/image2.png"/><Relationship Id="rId15" Type="http://schemas.openxmlformats.org/officeDocument/2006/relationships/image" Target="../media/image6.png"/><Relationship Id="rId10" Type="http://schemas.openxmlformats.org/officeDocument/2006/relationships/image" Target="../media/image57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56.png"/><Relationship Id="rId14" Type="http://schemas.openxmlformats.org/officeDocument/2006/relationships/image" Target="../media/image6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66.png"/><Relationship Id="rId3" Type="http://schemas.openxmlformats.org/officeDocument/2006/relationships/audio" Target="../media/media13.m4a"/><Relationship Id="rId7" Type="http://schemas.openxmlformats.org/officeDocument/2006/relationships/image" Target="../media/image4.png"/><Relationship Id="rId12" Type="http://schemas.openxmlformats.org/officeDocument/2006/relationships/image" Target="../media/image65.png"/><Relationship Id="rId2" Type="http://schemas.microsoft.com/office/2007/relationships/media" Target="../media/media13.m4a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11" Type="http://schemas.openxmlformats.org/officeDocument/2006/relationships/image" Target="../media/image64.png"/><Relationship Id="rId5" Type="http://schemas.openxmlformats.org/officeDocument/2006/relationships/image" Target="../media/image2.png"/><Relationship Id="rId10" Type="http://schemas.openxmlformats.org/officeDocument/2006/relationships/image" Target="../media/image63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62.png"/><Relationship Id="rId1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651FDB-0E78-604B-8D14-4E996D922D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4" y="1447800"/>
            <a:ext cx="10732245" cy="3329581"/>
          </a:xfrm>
        </p:spPr>
        <p:txBody>
          <a:bodyPr/>
          <a:lstStyle/>
          <a:p>
            <a:r>
              <a:rPr kumimoji="1" lang="zh-CN" altLang="en-US" dirty="0"/>
              <a:t>第十一节</a:t>
            </a:r>
            <a:r>
              <a:rPr kumimoji="1" lang="en-US" altLang="zh-CN" dirty="0"/>
              <a:t>—</a:t>
            </a:r>
            <a:r>
              <a:rPr kumimoji="1" lang="zh-CN" altLang="en-US" dirty="0"/>
              <a:t>化学反应速率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0D62811-BE4F-8D40-9BC3-563587C8FFF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5" name="音频 4">
            <a:hlinkClick r:id="" action="ppaction://media"/>
            <a:extLst>
              <a:ext uri="{FF2B5EF4-FFF2-40B4-BE49-F238E27FC236}">
                <a16:creationId xmlns:a16="http://schemas.microsoft.com/office/drawing/2014/main" id="{F21A4422-309F-CE41-85BD-C1FB13466B1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4264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358"/>
    </mc:Choice>
    <mc:Fallback>
      <p:transition spd="slow" advTm="73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4AAD3FD-83A5-4B89-9F8F-01B887086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89BC9170-19DE-3048-BA10-98F21CE143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1" y="629266"/>
            <a:ext cx="4166510" cy="1622321"/>
          </a:xfrm>
        </p:spPr>
        <p:txBody>
          <a:bodyPr>
            <a:normAutofit/>
          </a:bodyPr>
          <a:lstStyle/>
          <a:p>
            <a:r>
              <a:rPr kumimoji="1" lang="zh-CN" altLang="en-US">
                <a:solidFill>
                  <a:srgbClr val="EBEBEB"/>
                </a:solidFill>
              </a:rPr>
              <a:t>速率</a:t>
            </a:r>
            <a:r>
              <a:rPr kumimoji="1" lang="en-US" altLang="zh-CN">
                <a:solidFill>
                  <a:srgbClr val="EBEBEB"/>
                </a:solidFill>
              </a:rPr>
              <a:t>—rate</a:t>
            </a:r>
            <a:endParaRPr kumimoji="1" lang="zh-CN" altLang="en-US">
              <a:solidFill>
                <a:srgbClr val="EBEBEB"/>
              </a:solidFill>
            </a:endParaRPr>
          </a:p>
        </p:txBody>
      </p:sp>
      <p:sp>
        <p:nvSpPr>
          <p:cNvPr id="15" name="Freeform 31">
            <a:extLst>
              <a:ext uri="{FF2B5EF4-FFF2-40B4-BE49-F238E27FC236}">
                <a16:creationId xmlns:a16="http://schemas.microsoft.com/office/drawing/2014/main" id="{61752F1D-FC0F-4103-9584-630E643CCD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7" name="Freeform: Shape 16">
            <a:extLst>
              <a:ext uri="{FF2B5EF4-FFF2-40B4-BE49-F238E27FC236}">
                <a16:creationId xmlns:a16="http://schemas.microsoft.com/office/drawing/2014/main" id="{70151CB7-E7DE-4917-B831-01DF9CE01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270819" y="-63600"/>
            <a:ext cx="6858001" cy="6985200"/>
          </a:xfrm>
          <a:custGeom>
            <a:avLst/>
            <a:gdLst>
              <a:gd name="connsiteX0" fmla="*/ 6858001 w 6858001"/>
              <a:gd name="connsiteY0" fmla="*/ 1177 h 6985200"/>
              <a:gd name="connsiteX1" fmla="*/ 6858001 w 6858001"/>
              <a:gd name="connsiteY1" fmla="*/ 1344715 h 6985200"/>
              <a:gd name="connsiteX2" fmla="*/ 6858000 w 6858001"/>
              <a:gd name="connsiteY2" fmla="*/ 1344715 h 6985200"/>
              <a:gd name="connsiteX3" fmla="*/ 6858000 w 6858001"/>
              <a:gd name="connsiteY3" fmla="*/ 6985200 h 6985200"/>
              <a:gd name="connsiteX4" fmla="*/ 0 w 6858001"/>
              <a:gd name="connsiteY4" fmla="*/ 6985199 h 6985200"/>
              <a:gd name="connsiteX5" fmla="*/ 0 w 6858001"/>
              <a:gd name="connsiteY5" fmla="*/ 886772 h 6985200"/>
              <a:gd name="connsiteX6" fmla="*/ 1 w 6858001"/>
              <a:gd name="connsiteY6" fmla="*/ 886772 h 6985200"/>
              <a:gd name="connsiteX7" fmla="*/ 1 w 6858001"/>
              <a:gd name="connsiteY7" fmla="*/ 0 h 6985200"/>
              <a:gd name="connsiteX8" fmla="*/ 40463 w 6858001"/>
              <a:gd name="connsiteY8" fmla="*/ 5883 h 6985200"/>
              <a:gd name="connsiteX9" fmla="*/ 159107 w 6858001"/>
              <a:gd name="connsiteY9" fmla="*/ 23196 h 6985200"/>
              <a:gd name="connsiteX10" fmla="*/ 245518 w 6858001"/>
              <a:gd name="connsiteY10" fmla="*/ 35299 h 6985200"/>
              <a:gd name="connsiteX11" fmla="*/ 348388 w 6858001"/>
              <a:gd name="connsiteY11" fmla="*/ 48073 h 6985200"/>
              <a:gd name="connsiteX12" fmla="*/ 470460 w 6858001"/>
              <a:gd name="connsiteY12" fmla="*/ 63369 h 6985200"/>
              <a:gd name="connsiteX13" fmla="*/ 605563 w 6858001"/>
              <a:gd name="connsiteY13" fmla="*/ 79506 h 6985200"/>
              <a:gd name="connsiteX14" fmla="*/ 757810 w 6858001"/>
              <a:gd name="connsiteY14" fmla="*/ 96483 h 6985200"/>
              <a:gd name="connsiteX15" fmla="*/ 923774 w 6858001"/>
              <a:gd name="connsiteY15" fmla="*/ 114469 h 6985200"/>
              <a:gd name="connsiteX16" fmla="*/ 1104139 w 6858001"/>
              <a:gd name="connsiteY16" fmla="*/ 132454 h 6985200"/>
              <a:gd name="connsiteX17" fmla="*/ 1296163 w 6858001"/>
              <a:gd name="connsiteY17" fmla="*/ 150776 h 6985200"/>
              <a:gd name="connsiteX18" fmla="*/ 1503275 w 6858001"/>
              <a:gd name="connsiteY18" fmla="*/ 167753 h 6985200"/>
              <a:gd name="connsiteX19" fmla="*/ 1719988 w 6858001"/>
              <a:gd name="connsiteY19" fmla="*/ 184058 h 6985200"/>
              <a:gd name="connsiteX20" fmla="*/ 1949045 w 6858001"/>
              <a:gd name="connsiteY20" fmla="*/ 198849 h 6985200"/>
              <a:gd name="connsiteX21" fmla="*/ 2187703 w 6858001"/>
              <a:gd name="connsiteY21" fmla="*/ 212969 h 6985200"/>
              <a:gd name="connsiteX22" fmla="*/ 2436649 w 6858001"/>
              <a:gd name="connsiteY22" fmla="*/ 226248 h 6985200"/>
              <a:gd name="connsiteX23" fmla="*/ 2564208 w 6858001"/>
              <a:gd name="connsiteY23" fmla="*/ 230955 h 6985200"/>
              <a:gd name="connsiteX24" fmla="*/ 2694509 w 6858001"/>
              <a:gd name="connsiteY24" fmla="*/ 236165 h 6985200"/>
              <a:gd name="connsiteX25" fmla="*/ 2826869 w 6858001"/>
              <a:gd name="connsiteY25" fmla="*/ 241040 h 6985200"/>
              <a:gd name="connsiteX26" fmla="*/ 2959914 w 6858001"/>
              <a:gd name="connsiteY26" fmla="*/ 244234 h 6985200"/>
              <a:gd name="connsiteX27" fmla="*/ 3095702 w 6858001"/>
              <a:gd name="connsiteY27" fmla="*/ 247091 h 6985200"/>
              <a:gd name="connsiteX28" fmla="*/ 3232862 w 6858001"/>
              <a:gd name="connsiteY28" fmla="*/ 250117 h 6985200"/>
              <a:gd name="connsiteX29" fmla="*/ 3372766 w 6858001"/>
              <a:gd name="connsiteY29" fmla="*/ 252134 h 6985200"/>
              <a:gd name="connsiteX30" fmla="*/ 3514040 w 6858001"/>
              <a:gd name="connsiteY30" fmla="*/ 252134 h 6985200"/>
              <a:gd name="connsiteX31" fmla="*/ 3656686 w 6858001"/>
              <a:gd name="connsiteY31" fmla="*/ 253142 h 6985200"/>
              <a:gd name="connsiteX32" fmla="*/ 3800705 w 6858001"/>
              <a:gd name="connsiteY32" fmla="*/ 252134 h 6985200"/>
              <a:gd name="connsiteX33" fmla="*/ 3946780 w 6858001"/>
              <a:gd name="connsiteY33" fmla="*/ 250117 h 6985200"/>
              <a:gd name="connsiteX34" fmla="*/ 4092856 w 6858001"/>
              <a:gd name="connsiteY34" fmla="*/ 248268 h 6985200"/>
              <a:gd name="connsiteX35" fmla="*/ 4240988 w 6858001"/>
              <a:gd name="connsiteY35" fmla="*/ 244234 h 6985200"/>
              <a:gd name="connsiteX36" fmla="*/ 4390492 w 6858001"/>
              <a:gd name="connsiteY36" fmla="*/ 240032 h 6985200"/>
              <a:gd name="connsiteX37" fmla="*/ 4539997 w 6858001"/>
              <a:gd name="connsiteY37" fmla="*/ 235157 h 6985200"/>
              <a:gd name="connsiteX38" fmla="*/ 4690873 w 6858001"/>
              <a:gd name="connsiteY38" fmla="*/ 228266 h 6985200"/>
              <a:gd name="connsiteX39" fmla="*/ 4843120 w 6858001"/>
              <a:gd name="connsiteY39" fmla="*/ 220029 h 6985200"/>
              <a:gd name="connsiteX40" fmla="*/ 4996054 w 6858001"/>
              <a:gd name="connsiteY40" fmla="*/ 212129 h 6985200"/>
              <a:gd name="connsiteX41" fmla="*/ 5148987 w 6858001"/>
              <a:gd name="connsiteY41" fmla="*/ 202044 h 6985200"/>
              <a:gd name="connsiteX42" fmla="*/ 5303978 w 6858001"/>
              <a:gd name="connsiteY42" fmla="*/ 189941 h 6985200"/>
              <a:gd name="connsiteX43" fmla="*/ 5456911 w 6858001"/>
              <a:gd name="connsiteY43" fmla="*/ 177839 h 6985200"/>
              <a:gd name="connsiteX44" fmla="*/ 5612588 w 6858001"/>
              <a:gd name="connsiteY44" fmla="*/ 163887 h 6985200"/>
              <a:gd name="connsiteX45" fmla="*/ 5768950 w 6858001"/>
              <a:gd name="connsiteY45" fmla="*/ 148591 h 6985200"/>
              <a:gd name="connsiteX46" fmla="*/ 5923255 w 6858001"/>
              <a:gd name="connsiteY46" fmla="*/ 132455 h 6985200"/>
              <a:gd name="connsiteX47" fmla="*/ 6079618 w 6858001"/>
              <a:gd name="connsiteY47" fmla="*/ 113629 h 6985200"/>
              <a:gd name="connsiteX48" fmla="*/ 6235294 w 6858001"/>
              <a:gd name="connsiteY48" fmla="*/ 93458 h 6985200"/>
              <a:gd name="connsiteX49" fmla="*/ 6391657 w 6858001"/>
              <a:gd name="connsiteY49" fmla="*/ 73455 h 6985200"/>
              <a:gd name="connsiteX50" fmla="*/ 6547333 w 6858001"/>
              <a:gd name="connsiteY50" fmla="*/ 50091 h 6985200"/>
              <a:gd name="connsiteX51" fmla="*/ 6702324 w 6858001"/>
              <a:gd name="connsiteY51" fmla="*/ 26222 h 698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6985200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6985200"/>
                </a:lnTo>
                <a:lnTo>
                  <a:pt x="0" y="6985199"/>
                </a:lnTo>
                <a:lnTo>
                  <a:pt x="0" y="886772"/>
                </a:lnTo>
                <a:lnTo>
                  <a:pt x="1" y="886772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3"/>
                </a:lnTo>
                <a:lnTo>
                  <a:pt x="470460" y="63369"/>
                </a:lnTo>
                <a:lnTo>
                  <a:pt x="605563" y="79506"/>
                </a:lnTo>
                <a:lnTo>
                  <a:pt x="757810" y="96483"/>
                </a:lnTo>
                <a:lnTo>
                  <a:pt x="923774" y="114469"/>
                </a:lnTo>
                <a:lnTo>
                  <a:pt x="1104139" y="132454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49"/>
                </a:lnTo>
                <a:lnTo>
                  <a:pt x="2187703" y="212969"/>
                </a:lnTo>
                <a:lnTo>
                  <a:pt x="2436649" y="226248"/>
                </a:lnTo>
                <a:lnTo>
                  <a:pt x="2564208" y="230955"/>
                </a:lnTo>
                <a:lnTo>
                  <a:pt x="2694509" y="236165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1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2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92A1116-1C84-41DF-B803-1F7B0883EC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415CAAC3-E984-5341-BFBD-CDF4BD755B0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46633" y="2227428"/>
                <a:ext cx="4597857" cy="3785419"/>
              </a:xfrm>
            </p:spPr>
            <p:txBody>
              <a:bodyPr>
                <a:normAutofit/>
              </a:bodyPr>
              <a:lstStyle/>
              <a:p>
                <a:r>
                  <a:rPr kumimoji="1" lang="zh-CN" altLang="en-US" dirty="0">
                    <a:solidFill>
                      <a:srgbClr val="EBEBEB"/>
                    </a:solidFill>
                  </a:rPr>
                  <a:t>反应的速度</a:t>
                </a:r>
                <a:r>
                  <a:rPr kumimoji="1" lang="en-US" altLang="zh-CN" dirty="0">
                    <a:solidFill>
                      <a:srgbClr val="EBEBEB"/>
                    </a:solidFill>
                  </a:rPr>
                  <a:t>—</a:t>
                </a:r>
                <a:r>
                  <a:rPr kumimoji="1" lang="zh-CN" altLang="en-US" dirty="0">
                    <a:solidFill>
                      <a:srgbClr val="EBEBEB"/>
                    </a:solidFill>
                  </a:rPr>
                  <a:t>反应速率</a:t>
                </a:r>
                <a:endParaRPr kumimoji="1" lang="en-US" altLang="zh-CN" dirty="0">
                  <a:solidFill>
                    <a:srgbClr val="EBEBEB"/>
                  </a:solidFill>
                </a:endParaRPr>
              </a:p>
              <a:p>
                <a:r>
                  <a:rPr kumimoji="1" lang="zh-CN" altLang="en-US" dirty="0">
                    <a:solidFill>
                      <a:srgbClr val="EBEBEB"/>
                    </a:solidFill>
                  </a:rPr>
                  <a:t>计算公式</a:t>
                </a:r>
                <a:r>
                  <a:rPr kumimoji="1" lang="en-US" altLang="zh-CN" dirty="0">
                    <a:solidFill>
                      <a:srgbClr val="EBEBEB"/>
                    </a:solidFill>
                  </a:rPr>
                  <a:t>—</a:t>
                </a:r>
                <a:r>
                  <a:rPr kumimoji="1" lang="zh-CN" altLang="en-US" dirty="0">
                    <a:solidFill>
                      <a:srgbClr val="EBEBEB"/>
                    </a:solidFill>
                  </a:rPr>
                  <a:t>速率</a:t>
                </a:r>
                <a14:m>
                  <m:oMath xmlns:m="http://schemas.openxmlformats.org/officeDocument/2006/math">
                    <m:r>
                      <a:rPr kumimoji="1" lang="en-US" altLang="zh-CN" b="0" i="1">
                        <a:solidFill>
                          <a:srgbClr val="EBEBEB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kumimoji="1" lang="en-US" altLang="zh-CN" b="0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zh-CN" altLang="en-US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末浓度</m:t>
                        </m:r>
                        <m:r>
                          <a:rPr kumimoji="1" lang="en-US" altLang="zh-CN" b="0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kumimoji="1" lang="zh-CN" altLang="en-US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初浓度</m:t>
                        </m:r>
                      </m:num>
                      <m:den>
                        <m:r>
                          <a:rPr kumimoji="1" lang="zh-CN" altLang="en-US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间隔时间</m:t>
                        </m:r>
                      </m:den>
                    </m:f>
                  </m:oMath>
                </a14:m>
                <a:r>
                  <a:rPr kumimoji="1" lang="zh-CN" altLang="en-US" dirty="0">
                    <a:solidFill>
                      <a:srgbClr val="EBEBEB"/>
                    </a:solidFill>
                  </a:rPr>
                  <a:t>，某物质的浓度用</a:t>
                </a:r>
                <a:r>
                  <a:rPr kumimoji="1" lang="en-US" altLang="zh-CN" dirty="0">
                    <a:solidFill>
                      <a:srgbClr val="EBEBEB"/>
                    </a:solidFill>
                  </a:rPr>
                  <a:t>【</a:t>
                </a:r>
                <a:r>
                  <a:rPr kumimoji="1" lang="zh-CN" altLang="en-US" dirty="0">
                    <a:solidFill>
                      <a:srgbClr val="EBEBEB"/>
                    </a:solidFill>
                  </a:rPr>
                  <a:t>物质</a:t>
                </a:r>
                <a:r>
                  <a:rPr kumimoji="1" lang="en-US" altLang="zh-CN" dirty="0">
                    <a:solidFill>
                      <a:srgbClr val="EBEBEB"/>
                    </a:solidFill>
                  </a:rPr>
                  <a:t>】</a:t>
                </a:r>
                <a:r>
                  <a:rPr kumimoji="1" lang="zh-CN" altLang="en-US" dirty="0">
                    <a:solidFill>
                      <a:srgbClr val="EBEBEB"/>
                    </a:solidFill>
                  </a:rPr>
                  <a:t>表示</a:t>
                </a:r>
                <a:endParaRPr kumimoji="1" lang="en-US" altLang="zh-CN" dirty="0">
                  <a:solidFill>
                    <a:srgbClr val="EBEBEB"/>
                  </a:solidFill>
                </a:endParaRPr>
              </a:p>
              <a:p>
                <a:r>
                  <a:rPr kumimoji="1" lang="zh-CN" altLang="en-US" dirty="0">
                    <a:solidFill>
                      <a:srgbClr val="EBEBEB"/>
                    </a:solidFill>
                  </a:rPr>
                  <a:t>单位</a:t>
                </a:r>
                <a:r>
                  <a:rPr kumimoji="1" lang="en-US" altLang="zh-CN" dirty="0">
                    <a:solidFill>
                      <a:srgbClr val="EBEBEB"/>
                    </a:solidFill>
                  </a:rPr>
                  <a:t>—</a:t>
                </a:r>
                <a:r>
                  <a:rPr lang="en" altLang="zh-CN" dirty="0">
                    <a:solidFill>
                      <a:srgbClr val="EBEBEB"/>
                    </a:solidFill>
                  </a:rPr>
                  <a:t>mol/L </a:t>
                </a:r>
                <a14:m>
                  <m:oMath xmlns:m="http://schemas.openxmlformats.org/officeDocument/2006/math">
                    <m:r>
                      <a:rPr lang="en" altLang="zh-CN" i="1">
                        <a:solidFill>
                          <a:srgbClr val="EBEBEB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</m:oMath>
                </a14:m>
                <a:r>
                  <a:rPr lang="zh-CN" altLang="en-US" dirty="0">
                    <a:solidFill>
                      <a:srgbClr val="EBEBEB"/>
                    </a:solidFill>
                  </a:rPr>
                  <a:t> </a:t>
                </a:r>
                <a:r>
                  <a:rPr lang="en" altLang="zh-CN" dirty="0">
                    <a:solidFill>
                      <a:srgbClr val="EBEBEB"/>
                    </a:solidFill>
                  </a:rPr>
                  <a:t>s </a:t>
                </a:r>
                <a:r>
                  <a:rPr lang="zh-CN" altLang="en" dirty="0">
                    <a:solidFill>
                      <a:srgbClr val="EBEBEB"/>
                    </a:solidFill>
                  </a:rPr>
                  <a:t>或</a:t>
                </a:r>
                <a:r>
                  <a:rPr lang="en-US" altLang="zh-CN" dirty="0">
                    <a:solidFill>
                      <a:srgbClr val="EBEBEB"/>
                    </a:solidFill>
                  </a:rPr>
                  <a:t>M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altLang="zh-CN" b="0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" altLang="zh-CN" dirty="0">
                  <a:solidFill>
                    <a:srgbClr val="EBEBEB"/>
                  </a:solidFill>
                </a:endParaRPr>
              </a:p>
              <a:p>
                <a:r>
                  <a:rPr lang="zh-CN" altLang="en" dirty="0">
                    <a:solidFill>
                      <a:srgbClr val="EBEBEB"/>
                    </a:solidFill>
                  </a:rPr>
                  <a:t>反应物</a:t>
                </a:r>
                <a:r>
                  <a:rPr lang="zh-CN" altLang="en-US" dirty="0">
                    <a:solidFill>
                      <a:srgbClr val="EBEBEB"/>
                    </a:solidFill>
                  </a:rPr>
                  <a:t>消失的速率</a:t>
                </a:r>
                <a:r>
                  <a:rPr lang="en-US" altLang="zh-CN" dirty="0">
                    <a:solidFill>
                      <a:srgbClr val="EBEBEB"/>
                    </a:solidFill>
                  </a:rPr>
                  <a:t>=</a:t>
                </a:r>
                <a:r>
                  <a:rPr lang="zh-CN" altLang="en-US" dirty="0">
                    <a:solidFill>
                      <a:srgbClr val="EBEBEB"/>
                    </a:solidFill>
                  </a:rPr>
                  <a:t>生成物生成的速率</a:t>
                </a:r>
                <a:endParaRPr lang="en" altLang="zh-CN" dirty="0">
                  <a:solidFill>
                    <a:srgbClr val="EBEBEB"/>
                  </a:solidFill>
                </a:endParaRPr>
              </a:p>
              <a:p>
                <a:r>
                  <a:rPr kumimoji="1" lang="zh-CN" altLang="en-US" dirty="0">
                    <a:solidFill>
                      <a:srgbClr val="EBEBEB"/>
                    </a:solidFill>
                  </a:rPr>
                  <a:t>反应速率的比值等于各物质的量之比</a:t>
                </a: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415CAAC3-E984-5341-BFBD-CDF4BD755B0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46633" y="2227428"/>
                <a:ext cx="4597857" cy="3785419"/>
              </a:xfrm>
              <a:blipFill>
                <a:blip r:embed="rId4"/>
                <a:stretch>
                  <a:fillRect l="-826" t="-1338" r="-110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图片 9" descr="图片包含 徽标&#10;&#10;描述已自动生成">
            <a:extLst>
              <a:ext uri="{FF2B5EF4-FFF2-40B4-BE49-F238E27FC236}">
                <a16:creationId xmlns:a16="http://schemas.microsoft.com/office/drawing/2014/main" id="{70390B48-05B1-2B40-933F-52DD7125A2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7007" y="4130989"/>
            <a:ext cx="4545623" cy="5969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93EA563C-9D9B-FF4C-9504-6196BFE45B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96000" y="5626919"/>
            <a:ext cx="6007100" cy="596900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455BD51F-1A5E-C94B-AEC5-51A5074A341E}"/>
              </a:ext>
            </a:extLst>
          </p:cNvPr>
          <p:cNvSpPr txBox="1"/>
          <p:nvPr/>
        </p:nvSpPr>
        <p:spPr>
          <a:xfrm>
            <a:off x="7416129" y="4992738"/>
            <a:ext cx="2606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/>
              <a:t>各物质生成</a:t>
            </a:r>
            <a:r>
              <a:rPr kumimoji="1" lang="en-US" altLang="zh-CN" dirty="0"/>
              <a:t>/</a:t>
            </a:r>
            <a:r>
              <a:rPr kumimoji="1" lang="zh-CN" altLang="en-US" dirty="0"/>
              <a:t>消失速率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82A9AF51-8E89-C14F-8846-A2A16D2B850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0315" y="229006"/>
            <a:ext cx="2857080" cy="2761844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C48FFFF1-57DA-C740-BE4A-BFC1C43FACDC}"/>
              </a:ext>
            </a:extLst>
          </p:cNvPr>
          <p:cNvSpPr txBox="1"/>
          <p:nvPr/>
        </p:nvSpPr>
        <p:spPr>
          <a:xfrm>
            <a:off x="6318608" y="3132950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化学反应速率快</a:t>
            </a: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81ED22C3-20B4-B54A-AA9D-4A0E996269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9550" y="229006"/>
            <a:ext cx="2779489" cy="2779489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30BAD1D0-663C-C345-80D0-07E1F28DE853}"/>
              </a:ext>
            </a:extLst>
          </p:cNvPr>
          <p:cNvSpPr txBox="1"/>
          <p:nvPr/>
        </p:nvSpPr>
        <p:spPr>
          <a:xfrm>
            <a:off x="9636126" y="3143608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化学反应速率慢</a:t>
            </a:r>
          </a:p>
        </p:txBody>
      </p:sp>
      <p:pic>
        <p:nvPicPr>
          <p:cNvPr id="4" name="音频 3">
            <a:hlinkClick r:id="" action="ppaction://media"/>
            <a:extLst>
              <a:ext uri="{FF2B5EF4-FFF2-40B4-BE49-F238E27FC236}">
                <a16:creationId xmlns:a16="http://schemas.microsoft.com/office/drawing/2014/main" id="{719E6C31-8C45-B347-9E90-E754F15A61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789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231781"/>
    </mc:Choice>
    <mc:Fallback>
      <p:transition spd="slow" advTm="2317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4AAD3FD-83A5-4B89-9F8F-01B8870865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F01145EA-6343-A04B-AEA1-8AF35122C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382" y="412749"/>
            <a:ext cx="5237519" cy="1622321"/>
          </a:xfrm>
        </p:spPr>
        <p:txBody>
          <a:bodyPr>
            <a:normAutofit/>
          </a:bodyPr>
          <a:lstStyle/>
          <a:p>
            <a:r>
              <a:rPr kumimoji="1" lang="zh-CN" altLang="en-US" dirty="0">
                <a:solidFill>
                  <a:srgbClr val="EBEBEB"/>
                </a:solidFill>
              </a:rPr>
              <a:t>速率定律</a:t>
            </a:r>
            <a:r>
              <a:rPr kumimoji="1" lang="en-US" altLang="zh-CN" dirty="0">
                <a:solidFill>
                  <a:srgbClr val="EBEBEB"/>
                </a:solidFill>
              </a:rPr>
              <a:t>—rate</a:t>
            </a:r>
            <a:r>
              <a:rPr kumimoji="1" lang="zh-CN" altLang="en-US" dirty="0">
                <a:solidFill>
                  <a:srgbClr val="EBEBEB"/>
                </a:solidFill>
              </a:rPr>
              <a:t> </a:t>
            </a:r>
            <a:r>
              <a:rPr kumimoji="1" lang="en-US" altLang="zh-CN" dirty="0">
                <a:solidFill>
                  <a:srgbClr val="EBEBEB"/>
                </a:solidFill>
              </a:rPr>
              <a:t>law</a:t>
            </a:r>
            <a:endParaRPr kumimoji="1" lang="zh-CN" altLang="en-US" dirty="0">
              <a:solidFill>
                <a:srgbClr val="EBEBEB"/>
              </a:solidFill>
            </a:endParaRPr>
          </a:p>
        </p:txBody>
      </p:sp>
      <p:sp>
        <p:nvSpPr>
          <p:cNvPr id="12" name="Freeform 31">
            <a:extLst>
              <a:ext uri="{FF2B5EF4-FFF2-40B4-BE49-F238E27FC236}">
                <a16:creationId xmlns:a16="http://schemas.microsoft.com/office/drawing/2014/main" id="{61752F1D-FC0F-4103-9584-630E643CCD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70151CB7-E7DE-4917-B831-01DF9CE013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270819" y="-63600"/>
            <a:ext cx="6858001" cy="6985200"/>
          </a:xfrm>
          <a:custGeom>
            <a:avLst/>
            <a:gdLst>
              <a:gd name="connsiteX0" fmla="*/ 6858001 w 6858001"/>
              <a:gd name="connsiteY0" fmla="*/ 1177 h 6985200"/>
              <a:gd name="connsiteX1" fmla="*/ 6858001 w 6858001"/>
              <a:gd name="connsiteY1" fmla="*/ 1344715 h 6985200"/>
              <a:gd name="connsiteX2" fmla="*/ 6858000 w 6858001"/>
              <a:gd name="connsiteY2" fmla="*/ 1344715 h 6985200"/>
              <a:gd name="connsiteX3" fmla="*/ 6858000 w 6858001"/>
              <a:gd name="connsiteY3" fmla="*/ 6985200 h 6985200"/>
              <a:gd name="connsiteX4" fmla="*/ 0 w 6858001"/>
              <a:gd name="connsiteY4" fmla="*/ 6985199 h 6985200"/>
              <a:gd name="connsiteX5" fmla="*/ 0 w 6858001"/>
              <a:gd name="connsiteY5" fmla="*/ 886772 h 6985200"/>
              <a:gd name="connsiteX6" fmla="*/ 1 w 6858001"/>
              <a:gd name="connsiteY6" fmla="*/ 886772 h 6985200"/>
              <a:gd name="connsiteX7" fmla="*/ 1 w 6858001"/>
              <a:gd name="connsiteY7" fmla="*/ 0 h 6985200"/>
              <a:gd name="connsiteX8" fmla="*/ 40463 w 6858001"/>
              <a:gd name="connsiteY8" fmla="*/ 5883 h 6985200"/>
              <a:gd name="connsiteX9" fmla="*/ 159107 w 6858001"/>
              <a:gd name="connsiteY9" fmla="*/ 23196 h 6985200"/>
              <a:gd name="connsiteX10" fmla="*/ 245518 w 6858001"/>
              <a:gd name="connsiteY10" fmla="*/ 35299 h 6985200"/>
              <a:gd name="connsiteX11" fmla="*/ 348388 w 6858001"/>
              <a:gd name="connsiteY11" fmla="*/ 48073 h 6985200"/>
              <a:gd name="connsiteX12" fmla="*/ 470460 w 6858001"/>
              <a:gd name="connsiteY12" fmla="*/ 63369 h 6985200"/>
              <a:gd name="connsiteX13" fmla="*/ 605563 w 6858001"/>
              <a:gd name="connsiteY13" fmla="*/ 79506 h 6985200"/>
              <a:gd name="connsiteX14" fmla="*/ 757810 w 6858001"/>
              <a:gd name="connsiteY14" fmla="*/ 96483 h 6985200"/>
              <a:gd name="connsiteX15" fmla="*/ 923774 w 6858001"/>
              <a:gd name="connsiteY15" fmla="*/ 114469 h 6985200"/>
              <a:gd name="connsiteX16" fmla="*/ 1104139 w 6858001"/>
              <a:gd name="connsiteY16" fmla="*/ 132454 h 6985200"/>
              <a:gd name="connsiteX17" fmla="*/ 1296163 w 6858001"/>
              <a:gd name="connsiteY17" fmla="*/ 150776 h 6985200"/>
              <a:gd name="connsiteX18" fmla="*/ 1503275 w 6858001"/>
              <a:gd name="connsiteY18" fmla="*/ 167753 h 6985200"/>
              <a:gd name="connsiteX19" fmla="*/ 1719988 w 6858001"/>
              <a:gd name="connsiteY19" fmla="*/ 184058 h 6985200"/>
              <a:gd name="connsiteX20" fmla="*/ 1949045 w 6858001"/>
              <a:gd name="connsiteY20" fmla="*/ 198849 h 6985200"/>
              <a:gd name="connsiteX21" fmla="*/ 2187703 w 6858001"/>
              <a:gd name="connsiteY21" fmla="*/ 212969 h 6985200"/>
              <a:gd name="connsiteX22" fmla="*/ 2436649 w 6858001"/>
              <a:gd name="connsiteY22" fmla="*/ 226248 h 6985200"/>
              <a:gd name="connsiteX23" fmla="*/ 2564208 w 6858001"/>
              <a:gd name="connsiteY23" fmla="*/ 230955 h 6985200"/>
              <a:gd name="connsiteX24" fmla="*/ 2694509 w 6858001"/>
              <a:gd name="connsiteY24" fmla="*/ 236165 h 6985200"/>
              <a:gd name="connsiteX25" fmla="*/ 2826869 w 6858001"/>
              <a:gd name="connsiteY25" fmla="*/ 241040 h 6985200"/>
              <a:gd name="connsiteX26" fmla="*/ 2959914 w 6858001"/>
              <a:gd name="connsiteY26" fmla="*/ 244234 h 6985200"/>
              <a:gd name="connsiteX27" fmla="*/ 3095702 w 6858001"/>
              <a:gd name="connsiteY27" fmla="*/ 247091 h 6985200"/>
              <a:gd name="connsiteX28" fmla="*/ 3232862 w 6858001"/>
              <a:gd name="connsiteY28" fmla="*/ 250117 h 6985200"/>
              <a:gd name="connsiteX29" fmla="*/ 3372766 w 6858001"/>
              <a:gd name="connsiteY29" fmla="*/ 252134 h 6985200"/>
              <a:gd name="connsiteX30" fmla="*/ 3514040 w 6858001"/>
              <a:gd name="connsiteY30" fmla="*/ 252134 h 6985200"/>
              <a:gd name="connsiteX31" fmla="*/ 3656686 w 6858001"/>
              <a:gd name="connsiteY31" fmla="*/ 253142 h 6985200"/>
              <a:gd name="connsiteX32" fmla="*/ 3800705 w 6858001"/>
              <a:gd name="connsiteY32" fmla="*/ 252134 h 6985200"/>
              <a:gd name="connsiteX33" fmla="*/ 3946780 w 6858001"/>
              <a:gd name="connsiteY33" fmla="*/ 250117 h 6985200"/>
              <a:gd name="connsiteX34" fmla="*/ 4092856 w 6858001"/>
              <a:gd name="connsiteY34" fmla="*/ 248268 h 6985200"/>
              <a:gd name="connsiteX35" fmla="*/ 4240988 w 6858001"/>
              <a:gd name="connsiteY35" fmla="*/ 244234 h 6985200"/>
              <a:gd name="connsiteX36" fmla="*/ 4390492 w 6858001"/>
              <a:gd name="connsiteY36" fmla="*/ 240032 h 6985200"/>
              <a:gd name="connsiteX37" fmla="*/ 4539997 w 6858001"/>
              <a:gd name="connsiteY37" fmla="*/ 235157 h 6985200"/>
              <a:gd name="connsiteX38" fmla="*/ 4690873 w 6858001"/>
              <a:gd name="connsiteY38" fmla="*/ 228266 h 6985200"/>
              <a:gd name="connsiteX39" fmla="*/ 4843120 w 6858001"/>
              <a:gd name="connsiteY39" fmla="*/ 220029 h 6985200"/>
              <a:gd name="connsiteX40" fmla="*/ 4996054 w 6858001"/>
              <a:gd name="connsiteY40" fmla="*/ 212129 h 6985200"/>
              <a:gd name="connsiteX41" fmla="*/ 5148987 w 6858001"/>
              <a:gd name="connsiteY41" fmla="*/ 202044 h 6985200"/>
              <a:gd name="connsiteX42" fmla="*/ 5303978 w 6858001"/>
              <a:gd name="connsiteY42" fmla="*/ 189941 h 6985200"/>
              <a:gd name="connsiteX43" fmla="*/ 5456911 w 6858001"/>
              <a:gd name="connsiteY43" fmla="*/ 177839 h 6985200"/>
              <a:gd name="connsiteX44" fmla="*/ 5612588 w 6858001"/>
              <a:gd name="connsiteY44" fmla="*/ 163887 h 6985200"/>
              <a:gd name="connsiteX45" fmla="*/ 5768950 w 6858001"/>
              <a:gd name="connsiteY45" fmla="*/ 148591 h 6985200"/>
              <a:gd name="connsiteX46" fmla="*/ 5923255 w 6858001"/>
              <a:gd name="connsiteY46" fmla="*/ 132455 h 6985200"/>
              <a:gd name="connsiteX47" fmla="*/ 6079618 w 6858001"/>
              <a:gd name="connsiteY47" fmla="*/ 113629 h 6985200"/>
              <a:gd name="connsiteX48" fmla="*/ 6235294 w 6858001"/>
              <a:gd name="connsiteY48" fmla="*/ 93458 h 6985200"/>
              <a:gd name="connsiteX49" fmla="*/ 6391657 w 6858001"/>
              <a:gd name="connsiteY49" fmla="*/ 73455 h 6985200"/>
              <a:gd name="connsiteX50" fmla="*/ 6547333 w 6858001"/>
              <a:gd name="connsiteY50" fmla="*/ 50091 h 6985200"/>
              <a:gd name="connsiteX51" fmla="*/ 6702324 w 6858001"/>
              <a:gd name="connsiteY51" fmla="*/ 26222 h 698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6985200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6985200"/>
                </a:lnTo>
                <a:lnTo>
                  <a:pt x="0" y="6985199"/>
                </a:lnTo>
                <a:lnTo>
                  <a:pt x="0" y="886772"/>
                </a:lnTo>
                <a:lnTo>
                  <a:pt x="1" y="886772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3"/>
                </a:lnTo>
                <a:lnTo>
                  <a:pt x="470460" y="63369"/>
                </a:lnTo>
                <a:lnTo>
                  <a:pt x="605563" y="79506"/>
                </a:lnTo>
                <a:lnTo>
                  <a:pt x="757810" y="96483"/>
                </a:lnTo>
                <a:lnTo>
                  <a:pt x="923774" y="114469"/>
                </a:lnTo>
                <a:lnTo>
                  <a:pt x="1104139" y="132454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49"/>
                </a:lnTo>
                <a:lnTo>
                  <a:pt x="2187703" y="212969"/>
                </a:lnTo>
                <a:lnTo>
                  <a:pt x="2436649" y="226248"/>
                </a:lnTo>
                <a:lnTo>
                  <a:pt x="2564208" y="230955"/>
                </a:lnTo>
                <a:lnTo>
                  <a:pt x="2694509" y="236165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1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2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92A1116-1C84-41DF-B803-1F7B0883EC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图片 4" descr="表格&#10;&#10;描述已自动生成">
            <a:extLst>
              <a:ext uri="{FF2B5EF4-FFF2-40B4-BE49-F238E27FC236}">
                <a16:creationId xmlns:a16="http://schemas.microsoft.com/office/drawing/2014/main" id="{7AC8195D-5853-2046-9C21-AA7FA9AE9C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6691" y="571500"/>
            <a:ext cx="6079510" cy="1640267"/>
          </a:xfrm>
          <a:prstGeom prst="rect">
            <a:avLst/>
          </a:prstGeom>
          <a:effectLst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5C05B403-0507-9B44-AC65-0C7970C43DB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65623" y="1797051"/>
                <a:ext cx="4822905" cy="4648200"/>
              </a:xfrm>
            </p:spPr>
            <p:txBody>
              <a:bodyPr>
                <a:normAutofit lnSpcReduction="10000"/>
              </a:bodyPr>
              <a:lstStyle/>
              <a:p>
                <a:r>
                  <a:rPr kumimoji="1" lang="zh-CN" altLang="en-US" dirty="0">
                    <a:solidFill>
                      <a:srgbClr val="EBEBEB"/>
                    </a:solidFill>
                  </a:rPr>
                  <a:t>化学反应速率一直在变</a:t>
                </a:r>
                <a:endParaRPr kumimoji="1" lang="en-US" altLang="zh-CN" dirty="0">
                  <a:solidFill>
                    <a:srgbClr val="EBEBEB"/>
                  </a:solidFill>
                </a:endParaRPr>
              </a:p>
              <a:p>
                <a:r>
                  <a:rPr kumimoji="1" lang="zh-CN" altLang="en-US" dirty="0">
                    <a:solidFill>
                      <a:srgbClr val="EBEBEB"/>
                    </a:solidFill>
                  </a:rPr>
                  <a:t>速率定律</a:t>
                </a:r>
                <a:r>
                  <a:rPr kumimoji="1" lang="en-US" altLang="zh-CN" dirty="0">
                    <a:solidFill>
                      <a:srgbClr val="EBEBEB"/>
                    </a:solidFill>
                  </a:rPr>
                  <a:t>—</a:t>
                </a:r>
                <a:r>
                  <a:rPr kumimoji="1" lang="zh-CN" altLang="en-US" dirty="0">
                    <a:solidFill>
                      <a:srgbClr val="EBEBEB"/>
                    </a:solidFill>
                  </a:rPr>
                  <a:t>反应速率只取决于反应物的浓度，并用表达式</a:t>
                </a:r>
                <a:r>
                  <a:rPr kumimoji="1" lang="en-US" altLang="zh-CN" dirty="0">
                    <a:solidFill>
                      <a:srgbClr val="EBEBEB"/>
                    </a:solidFill>
                  </a:rPr>
                  <a:t>Rate=k[reactants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zh-CN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kumimoji="1" lang="en-US" altLang="zh-CN" b="0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]</m:t>
                        </m:r>
                      </m:e>
                      <m:sup>
                        <m:r>
                          <a:rPr kumimoji="1" lang="en-US" altLang="zh-CN" b="0" i="1">
                            <a:solidFill>
                              <a:srgbClr val="EBEBEB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kumimoji="1" lang="zh-CN" altLang="en-US" dirty="0">
                    <a:solidFill>
                      <a:srgbClr val="EBEBEB"/>
                    </a:solidFill>
                  </a:rPr>
                  <a:t>表示，</a:t>
                </a:r>
                <a:r>
                  <a:rPr kumimoji="1" lang="en-US" altLang="zh-CN" dirty="0">
                    <a:solidFill>
                      <a:srgbClr val="EBEBEB"/>
                    </a:solidFill>
                  </a:rPr>
                  <a:t>k</a:t>
                </a:r>
                <a:r>
                  <a:rPr kumimoji="1" lang="zh-CN" altLang="en-US" dirty="0">
                    <a:solidFill>
                      <a:srgbClr val="EBEBEB"/>
                    </a:solidFill>
                  </a:rPr>
                  <a:t>为速率常数，中括号内为反应物浓度，它的幂为反应级数，通常为大于</a:t>
                </a:r>
                <a:r>
                  <a:rPr kumimoji="1" lang="en-US" altLang="zh-CN" dirty="0">
                    <a:solidFill>
                      <a:srgbClr val="EBEBEB"/>
                    </a:solidFill>
                  </a:rPr>
                  <a:t>0</a:t>
                </a:r>
                <a:r>
                  <a:rPr kumimoji="1" lang="zh-CN" altLang="en-US" dirty="0">
                    <a:solidFill>
                      <a:srgbClr val="EBEBEB"/>
                    </a:solidFill>
                  </a:rPr>
                  <a:t>的正整数</a:t>
                </a:r>
                <a:endParaRPr kumimoji="1" lang="en-US" altLang="zh-CN" dirty="0">
                  <a:solidFill>
                    <a:srgbClr val="EBEBEB"/>
                  </a:solidFill>
                </a:endParaRPr>
              </a:p>
              <a:p>
                <a:r>
                  <a:rPr kumimoji="1" lang="zh-CN" altLang="en-US" dirty="0">
                    <a:solidFill>
                      <a:srgbClr val="EBEBEB"/>
                    </a:solidFill>
                  </a:rPr>
                  <a:t>决定某物质反应级数方法</a:t>
                </a:r>
                <a:r>
                  <a:rPr kumimoji="1" lang="en-US" altLang="zh-CN" dirty="0">
                    <a:solidFill>
                      <a:srgbClr val="EBEBEB"/>
                    </a:solidFill>
                  </a:rPr>
                  <a:t>—</a:t>
                </a:r>
              </a:p>
              <a:p>
                <a:r>
                  <a:rPr kumimoji="1" lang="en-US" altLang="zh-CN" dirty="0">
                    <a:solidFill>
                      <a:srgbClr val="EBEBEB"/>
                    </a:solidFill>
                  </a:rPr>
                  <a:t>1.</a:t>
                </a:r>
                <a:r>
                  <a:rPr kumimoji="1" lang="zh-CN" altLang="en-US" dirty="0">
                    <a:solidFill>
                      <a:srgbClr val="EBEBEB"/>
                    </a:solidFill>
                  </a:rPr>
                  <a:t> 观察表格，一次性观察一种反应物（</a:t>
                </a:r>
                <a:r>
                  <a:rPr kumimoji="1" lang="en-US" altLang="zh-CN" dirty="0">
                    <a:solidFill>
                      <a:srgbClr val="EBEBEB"/>
                    </a:solidFill>
                  </a:rPr>
                  <a:t>x</a:t>
                </a:r>
                <a:r>
                  <a:rPr kumimoji="1" lang="zh-CN" altLang="en-US" dirty="0">
                    <a:solidFill>
                      <a:srgbClr val="EBEBEB"/>
                    </a:solidFill>
                  </a:rPr>
                  <a:t>）</a:t>
                </a:r>
                <a:endParaRPr kumimoji="1" lang="en-US" altLang="zh-CN" dirty="0">
                  <a:solidFill>
                    <a:srgbClr val="EBEBEB"/>
                  </a:solidFill>
                </a:endParaRPr>
              </a:p>
              <a:p>
                <a:r>
                  <a:rPr kumimoji="1" lang="en-US" altLang="zh-CN" dirty="0">
                    <a:solidFill>
                      <a:srgbClr val="EBEBEB"/>
                    </a:solidFill>
                  </a:rPr>
                  <a:t>2.</a:t>
                </a:r>
                <a:r>
                  <a:rPr kumimoji="1" lang="zh-CN" altLang="en-US" dirty="0">
                    <a:solidFill>
                      <a:srgbClr val="EBEBEB"/>
                    </a:solidFill>
                  </a:rPr>
                  <a:t> 其它反应物浓度不变，观察</a:t>
                </a:r>
                <a:r>
                  <a:rPr kumimoji="1" lang="en-US" altLang="zh-CN" dirty="0">
                    <a:solidFill>
                      <a:srgbClr val="EBEBEB"/>
                    </a:solidFill>
                  </a:rPr>
                  <a:t>x</a:t>
                </a:r>
                <a:r>
                  <a:rPr kumimoji="1" lang="zh-CN" altLang="en-US" dirty="0">
                    <a:solidFill>
                      <a:srgbClr val="EBEBEB"/>
                    </a:solidFill>
                  </a:rPr>
                  <a:t>的浓度加倍对于速率有什么影响</a:t>
                </a:r>
                <a:endParaRPr kumimoji="1" lang="en-US" altLang="zh-CN" dirty="0">
                  <a:solidFill>
                    <a:srgbClr val="EBEBEB"/>
                  </a:solidFill>
                </a:endParaRPr>
              </a:p>
              <a:p>
                <a:r>
                  <a:rPr kumimoji="1" lang="en-US" altLang="zh-CN" dirty="0">
                    <a:solidFill>
                      <a:srgbClr val="EBEBEB"/>
                    </a:solidFill>
                  </a:rPr>
                  <a:t>3.</a:t>
                </a:r>
                <a:r>
                  <a:rPr kumimoji="1" lang="zh-CN" altLang="en-US" dirty="0">
                    <a:solidFill>
                      <a:srgbClr val="EBEBEB"/>
                    </a:solidFill>
                  </a:rPr>
                  <a:t> 写出相应的反应级数</a:t>
                </a:r>
                <a:endParaRPr kumimoji="1" lang="en-US" altLang="zh-CN" dirty="0">
                  <a:solidFill>
                    <a:srgbClr val="EBEBEB"/>
                  </a:solidFill>
                </a:endParaRPr>
              </a:p>
              <a:p>
                <a:r>
                  <a:rPr kumimoji="1" lang="zh-CN" altLang="en-US" dirty="0">
                    <a:solidFill>
                      <a:srgbClr val="EBEBEB"/>
                    </a:solidFill>
                  </a:rPr>
                  <a:t>总反应级数</a:t>
                </a:r>
                <a:r>
                  <a:rPr kumimoji="1" lang="en-US" altLang="zh-CN" dirty="0">
                    <a:solidFill>
                      <a:srgbClr val="EBEBEB"/>
                    </a:solidFill>
                  </a:rPr>
                  <a:t>=</a:t>
                </a:r>
                <a:r>
                  <a:rPr kumimoji="1" lang="zh-CN" altLang="en-US" dirty="0">
                    <a:solidFill>
                      <a:srgbClr val="EBEBEB"/>
                    </a:solidFill>
                  </a:rPr>
                  <a:t>各反应物反应级数之和</a:t>
                </a: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5C05B403-0507-9B44-AC65-0C7970C43DB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65623" y="1797051"/>
                <a:ext cx="4822905" cy="4648200"/>
              </a:xfrm>
              <a:blipFill>
                <a:blip r:embed="rId5"/>
                <a:stretch>
                  <a:fillRect l="-525" t="-1907" r="-52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图片 6" descr="图示&#10;&#10;低可信度描述已自动生成">
            <a:extLst>
              <a:ext uri="{FF2B5EF4-FFF2-40B4-BE49-F238E27FC236}">
                <a16:creationId xmlns:a16="http://schemas.microsoft.com/office/drawing/2014/main" id="{399D4FEA-45D3-2441-A95A-FE14925E18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70059" y="253999"/>
            <a:ext cx="1651000" cy="31750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D73A7A98-1275-C847-B1E6-8D43BDAE599E}"/>
              </a:ext>
            </a:extLst>
          </p:cNvPr>
          <p:cNvSpPr txBox="1"/>
          <p:nvPr/>
        </p:nvSpPr>
        <p:spPr>
          <a:xfrm>
            <a:off x="6096000" y="2782669"/>
            <a:ext cx="54018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/>
              <a:t>先看</a:t>
            </a:r>
            <a:r>
              <a:rPr kumimoji="1" lang="en-US" altLang="zh-CN" dirty="0"/>
              <a:t>A</a:t>
            </a:r>
            <a:r>
              <a:rPr kumimoji="1" lang="zh-CN" altLang="en-US" dirty="0"/>
              <a:t>，观察</a:t>
            </a:r>
            <a:r>
              <a:rPr kumimoji="1" lang="en-US" altLang="zh-CN" dirty="0"/>
              <a:t>3</a:t>
            </a:r>
            <a:r>
              <a:rPr kumimoji="1" lang="zh-CN" altLang="en-US" dirty="0"/>
              <a:t>，</a:t>
            </a:r>
            <a:r>
              <a:rPr kumimoji="1" lang="en-US" altLang="zh-CN" dirty="0"/>
              <a:t>4</a:t>
            </a:r>
            <a:r>
              <a:rPr kumimoji="1" lang="zh-CN" altLang="en-US" dirty="0"/>
              <a:t>实验，</a:t>
            </a:r>
            <a:r>
              <a:rPr kumimoji="1" lang="en-US" altLang="zh-CN" dirty="0"/>
              <a:t> A</a:t>
            </a:r>
            <a:r>
              <a:rPr kumimoji="1" lang="zh-CN" altLang="en-US" dirty="0"/>
              <a:t>变二倍，速率变四倍，说明</a:t>
            </a:r>
            <a:r>
              <a:rPr kumimoji="1" lang="en-US" altLang="zh-CN" dirty="0"/>
              <a:t>A</a:t>
            </a:r>
            <a:r>
              <a:rPr kumimoji="1" lang="zh-CN" altLang="en-US" dirty="0"/>
              <a:t>的反应级数是</a:t>
            </a:r>
            <a:r>
              <a:rPr kumimoji="1" lang="en-US" altLang="zh-CN" dirty="0"/>
              <a:t>2</a:t>
            </a:r>
            <a:endParaRPr kumimoji="1" lang="zh-CN" altLang="en-US" dirty="0"/>
          </a:p>
        </p:txBody>
      </p:sp>
      <p:pic>
        <p:nvPicPr>
          <p:cNvPr id="11" name="图片 10" descr="文本&#10;&#10;描述已自动生成">
            <a:extLst>
              <a:ext uri="{FF2B5EF4-FFF2-40B4-BE49-F238E27FC236}">
                <a16:creationId xmlns:a16="http://schemas.microsoft.com/office/drawing/2014/main" id="{C4BE6D37-DC8D-E246-BFE3-380B18EB16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98609" y="2304065"/>
            <a:ext cx="1993900" cy="393700"/>
          </a:xfrm>
          <a:prstGeom prst="rect">
            <a:avLst/>
          </a:prstGeom>
        </p:spPr>
      </p:pic>
      <p:pic>
        <p:nvPicPr>
          <p:cNvPr id="15" name="图片 14" descr="文本&#10;&#10;描述已自动生成">
            <a:extLst>
              <a:ext uri="{FF2B5EF4-FFF2-40B4-BE49-F238E27FC236}">
                <a16:creationId xmlns:a16="http://schemas.microsoft.com/office/drawing/2014/main" id="{C3C96B3D-CC68-7640-8C2F-A770C64F48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98609" y="3529537"/>
            <a:ext cx="1905000" cy="368300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1A8C8794-61E4-704F-9BE9-C35688903F44}"/>
              </a:ext>
            </a:extLst>
          </p:cNvPr>
          <p:cNvSpPr txBox="1"/>
          <p:nvPr/>
        </p:nvSpPr>
        <p:spPr>
          <a:xfrm>
            <a:off x="5517523" y="4191553"/>
            <a:ext cx="6290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/>
              <a:t>看</a:t>
            </a:r>
            <a:r>
              <a:rPr kumimoji="1" lang="en-US" altLang="zh-CN" dirty="0"/>
              <a:t>B</a:t>
            </a:r>
            <a:r>
              <a:rPr kumimoji="1" lang="zh-CN" altLang="en-US" dirty="0"/>
              <a:t>，观察</a:t>
            </a:r>
            <a:r>
              <a:rPr kumimoji="1" lang="en-US" altLang="zh-CN" dirty="0"/>
              <a:t>1</a:t>
            </a:r>
            <a:r>
              <a:rPr kumimoji="1" lang="zh-CN" altLang="en-US" dirty="0"/>
              <a:t>，</a:t>
            </a:r>
            <a:r>
              <a:rPr kumimoji="1" lang="en-US" altLang="zh-CN" dirty="0"/>
              <a:t>3</a:t>
            </a:r>
            <a:r>
              <a:rPr kumimoji="1" lang="zh-CN" altLang="en-US" dirty="0"/>
              <a:t>实验，</a:t>
            </a:r>
            <a:r>
              <a:rPr kumimoji="1" lang="en-US" altLang="zh-CN" dirty="0"/>
              <a:t> B</a:t>
            </a:r>
            <a:r>
              <a:rPr kumimoji="1" lang="zh-CN" altLang="en-US" dirty="0"/>
              <a:t>变二倍，速率变二倍，说明</a:t>
            </a:r>
            <a:r>
              <a:rPr kumimoji="1" lang="en-US" altLang="zh-CN" dirty="0"/>
              <a:t>B</a:t>
            </a:r>
            <a:r>
              <a:rPr kumimoji="1" lang="zh-CN" altLang="en-US" dirty="0"/>
              <a:t>的反应级数是</a:t>
            </a:r>
            <a:r>
              <a:rPr kumimoji="1" lang="en-US" altLang="zh-CN" dirty="0"/>
              <a:t>1</a:t>
            </a:r>
            <a:endParaRPr kumimoji="1" lang="zh-CN" altLang="en-US" dirty="0"/>
          </a:p>
        </p:txBody>
      </p:sp>
      <p:pic>
        <p:nvPicPr>
          <p:cNvPr id="19" name="图片 18" descr="文本&#10;&#10;描述已自动生成">
            <a:extLst>
              <a:ext uri="{FF2B5EF4-FFF2-40B4-BE49-F238E27FC236}">
                <a16:creationId xmlns:a16="http://schemas.microsoft.com/office/drawing/2014/main" id="{CDD4439C-8140-4B40-965E-359753D2239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98609" y="4763052"/>
            <a:ext cx="1892300" cy="393700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id="{5F668711-F413-8B46-94AD-ACEFD3551379}"/>
              </a:ext>
            </a:extLst>
          </p:cNvPr>
          <p:cNvSpPr txBox="1"/>
          <p:nvPr/>
        </p:nvSpPr>
        <p:spPr>
          <a:xfrm>
            <a:off x="5623215" y="5239403"/>
            <a:ext cx="64073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/>
              <a:t>看</a:t>
            </a:r>
            <a:r>
              <a:rPr kumimoji="1" lang="en-US" altLang="zh-CN" dirty="0"/>
              <a:t>C, </a:t>
            </a:r>
            <a:r>
              <a:rPr kumimoji="1" lang="zh-CN" altLang="en-US" dirty="0"/>
              <a:t>观察</a:t>
            </a:r>
            <a:r>
              <a:rPr kumimoji="1" lang="en-US" altLang="zh-CN" dirty="0"/>
              <a:t>1</a:t>
            </a:r>
            <a:r>
              <a:rPr kumimoji="1" lang="zh-CN" altLang="en-US" dirty="0"/>
              <a:t>，</a:t>
            </a:r>
            <a:r>
              <a:rPr kumimoji="1" lang="en-US" altLang="zh-CN" dirty="0"/>
              <a:t>2</a:t>
            </a:r>
            <a:r>
              <a:rPr kumimoji="1" lang="zh-CN" altLang="en-US" dirty="0"/>
              <a:t>实验，</a:t>
            </a:r>
            <a:r>
              <a:rPr kumimoji="1" lang="en-US" altLang="zh-CN" dirty="0"/>
              <a:t> C</a:t>
            </a:r>
            <a:r>
              <a:rPr kumimoji="1" lang="zh-CN" altLang="en-US" dirty="0"/>
              <a:t>变二倍，速率不变，说明</a:t>
            </a:r>
            <a:r>
              <a:rPr kumimoji="1" lang="en-US" altLang="zh-CN" dirty="0"/>
              <a:t>C</a:t>
            </a:r>
            <a:r>
              <a:rPr kumimoji="1" lang="zh-CN" altLang="en-US" dirty="0"/>
              <a:t>的浓度和速率无关</a:t>
            </a:r>
          </a:p>
        </p:txBody>
      </p:sp>
      <p:pic>
        <p:nvPicPr>
          <p:cNvPr id="22" name="图片 21" descr="文本&#10;&#10;描述已自动生成">
            <a:extLst>
              <a:ext uri="{FF2B5EF4-FFF2-40B4-BE49-F238E27FC236}">
                <a16:creationId xmlns:a16="http://schemas.microsoft.com/office/drawing/2014/main" id="{D8ECED12-4AC6-8D4D-915C-F33230B0A0E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08159" y="6286500"/>
            <a:ext cx="1485900" cy="368300"/>
          </a:xfrm>
          <a:prstGeom prst="rect">
            <a:avLst/>
          </a:prstGeom>
        </p:spPr>
      </p:pic>
      <p:pic>
        <p:nvPicPr>
          <p:cNvPr id="9" name="音频 8">
            <a:hlinkClick r:id="" action="ppaction://media"/>
            <a:extLst>
              <a:ext uri="{FF2B5EF4-FFF2-40B4-BE49-F238E27FC236}">
                <a16:creationId xmlns:a16="http://schemas.microsoft.com/office/drawing/2014/main" id="{832B27D7-C25D-8D42-A571-A63976233E9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10736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400288"/>
    </mc:Choice>
    <mc:Fallback>
      <p:transition spd="slow" advTm="4002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F3FC718-FDE3-4EF7-921E-A5F374EAF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27BB1CE3-93A1-374B-82CA-1D7AEF318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821" y="571500"/>
            <a:ext cx="2539183" cy="1444752"/>
          </a:xfrm>
        </p:spPr>
        <p:txBody>
          <a:bodyPr anchor="b">
            <a:noAutofit/>
          </a:bodyPr>
          <a:lstStyle/>
          <a:p>
            <a:r>
              <a:rPr kumimoji="1" lang="zh-CN" altLang="en-US" sz="3600" dirty="0">
                <a:solidFill>
                  <a:srgbClr val="EBEBEB"/>
                </a:solidFill>
              </a:rPr>
              <a:t>一级反应</a:t>
            </a:r>
            <a:r>
              <a:rPr kumimoji="1" lang="en-US" altLang="zh-CN" sz="3600" dirty="0">
                <a:solidFill>
                  <a:srgbClr val="EBEBEB"/>
                </a:solidFill>
              </a:rPr>
              <a:t>—first-order</a:t>
            </a:r>
            <a:r>
              <a:rPr kumimoji="1" lang="zh-CN" altLang="en-US" sz="3600" dirty="0">
                <a:solidFill>
                  <a:srgbClr val="EBEBEB"/>
                </a:solidFill>
              </a:rPr>
              <a:t> </a:t>
            </a:r>
            <a:r>
              <a:rPr kumimoji="1" lang="en-US" altLang="zh-CN" sz="3600" dirty="0">
                <a:solidFill>
                  <a:srgbClr val="EBEBEB"/>
                </a:solidFill>
              </a:rPr>
              <a:t>reaction</a:t>
            </a:r>
            <a:endParaRPr kumimoji="1" lang="zh-CN" altLang="en-US" sz="3600" dirty="0">
              <a:solidFill>
                <a:srgbClr val="EBEBEB"/>
              </a:solidFill>
            </a:endParaRP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FAA0F719-3DC8-4F08-AD8F-5A845658CB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Freeform: Shape 12">
            <a:extLst>
              <a:ext uri="{FF2B5EF4-FFF2-40B4-BE49-F238E27FC236}">
                <a16:creationId xmlns:a16="http://schemas.microsoft.com/office/drawing/2014/main" id="{7DCB61BE-FA0F-4EFB-BE0E-268BAD8E3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4B31EAA-7423-46F7-9B90-4AB2B09C35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44ADED43-1DD4-D441-8471-8777EF21A87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54425" y="2715637"/>
                <a:ext cx="3105860" cy="2947415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kumimoji="1" lang="zh-CN" altLang="en-US" sz="2400" dirty="0">
                    <a:solidFill>
                      <a:srgbClr val="FFFFFF"/>
                    </a:solidFill>
                  </a:rPr>
                  <a:t>反应速率与反应物一次方成正比的反应</a:t>
                </a:r>
                <a:endParaRPr kumimoji="1" lang="en-US" altLang="zh-CN" sz="2400" dirty="0">
                  <a:solidFill>
                    <a:srgbClr val="FFFFFF"/>
                  </a:solidFill>
                </a:endParaRPr>
              </a:p>
              <a:p>
                <a:r>
                  <a:rPr kumimoji="1" lang="zh-CN" altLang="en-US" sz="2400" dirty="0">
                    <a:solidFill>
                      <a:srgbClr val="FFFFFF"/>
                    </a:solidFill>
                  </a:rPr>
                  <a:t>包含了时间</a:t>
                </a:r>
                <a:endParaRPr kumimoji="1" lang="en-US" altLang="zh-CN" sz="2400" dirty="0">
                  <a:solidFill>
                    <a:srgbClr val="FFFFFF"/>
                  </a:solidFill>
                </a:endParaRPr>
              </a:p>
              <a:p>
                <a:r>
                  <a:rPr kumimoji="1" lang="zh-CN" altLang="en-US" sz="2400" dirty="0">
                    <a:solidFill>
                      <a:srgbClr val="FFFFFF"/>
                    </a:solidFill>
                  </a:rPr>
                  <a:t>可以绘制成一次函数的形式</a:t>
                </a:r>
                <a:endParaRPr kumimoji="1" lang="en-US" altLang="zh-CN" sz="2400" dirty="0">
                  <a:solidFill>
                    <a:srgbClr val="FFFFFF"/>
                  </a:solidFill>
                </a:endParaRPr>
              </a:p>
              <a:p>
                <a:r>
                  <a:rPr kumimoji="1" lang="zh-CN" altLang="en-US" sz="2400" dirty="0">
                    <a:solidFill>
                      <a:srgbClr val="FFFFFF"/>
                    </a:solidFill>
                  </a:rPr>
                  <a:t>半衰期</a:t>
                </a:r>
                <a:r>
                  <a:rPr kumimoji="1" lang="en-US" altLang="zh-CN" sz="2400" dirty="0">
                    <a:solidFill>
                      <a:srgbClr val="FFFFFF"/>
                    </a:solidFill>
                  </a:rPr>
                  <a:t>—</a:t>
                </a:r>
                <a:r>
                  <a:rPr kumimoji="1" lang="zh-CN" altLang="en-US" sz="2400" dirty="0">
                    <a:solidFill>
                      <a:srgbClr val="FFFFFF"/>
                    </a:solidFill>
                  </a:rPr>
                  <a:t>反应掉正好一半物质的时间</a:t>
                </a:r>
                <a:r>
                  <a:rPr kumimoji="1" lang="en-US" altLang="zh-CN" sz="2400" dirty="0">
                    <a:solidFill>
                      <a:srgbClr val="FFFFFF"/>
                    </a:solidFill>
                  </a:rPr>
                  <a:t>—</a:t>
                </a:r>
                <a:r>
                  <a:rPr kumimoji="1" lang="zh-CN" altLang="en-US" sz="2400" dirty="0">
                    <a:solidFill>
                      <a:srgbClr val="FFFFFF"/>
                    </a:solidFill>
                  </a:rPr>
                  <a:t>用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sz="2400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kumimoji="1" lang="en-US" altLang="zh-CN" sz="2400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t</m:t>
                        </m:r>
                      </m:e>
                      <m:sub>
                        <m:f>
                          <m:fPr>
                            <m:ctrlPr>
                              <a:rPr kumimoji="1" lang="en-US" altLang="zh-CN" sz="2400" i="1" smtClean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kumimoji="1" lang="en-US" altLang="zh-CN" sz="2400" b="0" i="1" smtClean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kumimoji="1" lang="en-US" altLang="zh-CN" sz="2400" b="0" i="1" smtClean="0">
                                <a:solidFill>
                                  <a:srgbClr val="FFFFFF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b>
                    </m:sSub>
                  </m:oMath>
                </a14:m>
                <a:r>
                  <a:rPr kumimoji="1" lang="zh-CN" altLang="en-US" sz="2400" dirty="0">
                    <a:solidFill>
                      <a:srgbClr val="FFFFFF"/>
                    </a:solidFill>
                  </a:rPr>
                  <a:t>表示</a:t>
                </a:r>
                <a:endParaRPr kumimoji="1" lang="en-US" altLang="zh-CN" sz="2400" dirty="0">
                  <a:solidFill>
                    <a:srgbClr val="FFFFFF"/>
                  </a:solidFill>
                </a:endParaRPr>
              </a:p>
              <a:p>
                <a:endParaRPr kumimoji="1" lang="zh-CN" altLang="en-US" sz="2400" dirty="0">
                  <a:solidFill>
                    <a:srgbClr val="FFFFFF"/>
                  </a:solidFill>
                </a:endParaRP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44ADED43-1DD4-D441-8471-8777EF21A87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54425" y="2715637"/>
                <a:ext cx="3105860" cy="2947415"/>
              </a:xfrm>
              <a:blipFill>
                <a:blip r:embed="rId4"/>
                <a:stretch>
                  <a:fillRect l="-1220" t="-3863" r="-4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图片 7" descr="图表&#10;&#10;描述已自动生成">
            <a:extLst>
              <a:ext uri="{FF2B5EF4-FFF2-40B4-BE49-F238E27FC236}">
                <a16:creationId xmlns:a16="http://schemas.microsoft.com/office/drawing/2014/main" id="{449803DD-FFFF-714E-80B8-4130D6B36C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7566" y="3535373"/>
            <a:ext cx="3766921" cy="3143220"/>
          </a:xfrm>
          <a:prstGeom prst="rect">
            <a:avLst/>
          </a:prstGeom>
        </p:spPr>
      </p:pic>
      <p:pic>
        <p:nvPicPr>
          <p:cNvPr id="12" name="图片 11" descr="文本&#10;&#10;中度可信度描述已自动生成">
            <a:extLst>
              <a:ext uri="{FF2B5EF4-FFF2-40B4-BE49-F238E27FC236}">
                <a16:creationId xmlns:a16="http://schemas.microsoft.com/office/drawing/2014/main" id="{357FB9F6-FD2A-3945-B58F-DADE81F4F8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6411" y="1426553"/>
            <a:ext cx="3009047" cy="641930"/>
          </a:xfrm>
          <a:prstGeom prst="rect">
            <a:avLst/>
          </a:prstGeom>
        </p:spPr>
      </p:pic>
      <p:pic>
        <p:nvPicPr>
          <p:cNvPr id="16" name="图片 15" descr="文本&#10;&#10;中度可信度描述已自动生成">
            <a:extLst>
              <a:ext uri="{FF2B5EF4-FFF2-40B4-BE49-F238E27FC236}">
                <a16:creationId xmlns:a16="http://schemas.microsoft.com/office/drawing/2014/main" id="{E0F5E647-66A2-264A-9FED-1781CEFA76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9313" y="-3419"/>
            <a:ext cx="2545107" cy="82755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80A00303-2E01-CC42-8DEF-62C7A78859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97967" y="2192016"/>
            <a:ext cx="1807984" cy="348527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8B521AEE-2722-6C46-9FA9-F45C056AFE2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09798" y="2787609"/>
            <a:ext cx="3958217" cy="441202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2F6E0EFE-D6DE-9749-8322-F9FB152558AB}"/>
              </a:ext>
            </a:extLst>
          </p:cNvPr>
          <p:cNvSpPr txBox="1"/>
          <p:nvPr/>
        </p:nvSpPr>
        <p:spPr>
          <a:xfrm>
            <a:off x="5676179" y="813808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解微分方程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5113377D-9F7A-8448-839A-F1DB205839C8}"/>
              </a:ext>
            </a:extLst>
          </p:cNvPr>
          <p:cNvSpPr txBox="1"/>
          <p:nvPr/>
        </p:nvSpPr>
        <p:spPr>
          <a:xfrm>
            <a:off x="5069156" y="2192016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形如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226DD091-E2E4-0B4B-BC54-6FAC95D2CD19}"/>
              </a:ext>
            </a:extLst>
          </p:cNvPr>
          <p:cNvSpPr txBox="1"/>
          <p:nvPr/>
        </p:nvSpPr>
        <p:spPr>
          <a:xfrm>
            <a:off x="9038066" y="1154953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一级反应的半衰期</a:t>
            </a:r>
          </a:p>
        </p:txBody>
      </p:sp>
      <p:pic>
        <p:nvPicPr>
          <p:cNvPr id="28" name="图片 27" descr="文本, 徽标&#10;&#10;描述已自动生成">
            <a:extLst>
              <a:ext uri="{FF2B5EF4-FFF2-40B4-BE49-F238E27FC236}">
                <a16:creationId xmlns:a16="http://schemas.microsoft.com/office/drawing/2014/main" id="{1039FB86-39A8-1248-8D38-A3560060428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21812" y="1426553"/>
            <a:ext cx="1358900" cy="825500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23553104-B58A-C942-8BD1-158992DC8E8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50723" y="2320514"/>
            <a:ext cx="957520" cy="431823"/>
          </a:xfrm>
          <a:prstGeom prst="rect">
            <a:avLst/>
          </a:prstGeom>
        </p:spPr>
      </p:pic>
      <p:sp>
        <p:nvSpPr>
          <p:cNvPr id="31" name="文本框 30">
            <a:extLst>
              <a:ext uri="{FF2B5EF4-FFF2-40B4-BE49-F238E27FC236}">
                <a16:creationId xmlns:a16="http://schemas.microsoft.com/office/drawing/2014/main" id="{8FE30900-0A5D-BA4D-8D9C-E70B3C9AB5DD}"/>
              </a:ext>
            </a:extLst>
          </p:cNvPr>
          <p:cNvSpPr txBox="1"/>
          <p:nvPr/>
        </p:nvSpPr>
        <p:spPr>
          <a:xfrm>
            <a:off x="8932942" y="2320515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在</a:t>
            </a:r>
          </a:p>
        </p:txBody>
      </p:sp>
      <p:pic>
        <p:nvPicPr>
          <p:cNvPr id="37" name="图片 36" descr="图片包含 文本&#10;&#10;描述已自动生成">
            <a:extLst>
              <a:ext uri="{FF2B5EF4-FFF2-40B4-BE49-F238E27FC236}">
                <a16:creationId xmlns:a16="http://schemas.microsoft.com/office/drawing/2014/main" id="{AC1944E6-B122-6C4A-8EFF-9622A561F25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739028" y="3958820"/>
            <a:ext cx="1656137" cy="748862"/>
          </a:xfrm>
          <a:prstGeom prst="rect">
            <a:avLst/>
          </a:prstGeom>
        </p:spPr>
      </p:pic>
      <p:pic>
        <p:nvPicPr>
          <p:cNvPr id="33" name="图片 32" descr="文本&#10;&#10;描述已自动生成">
            <a:extLst>
              <a:ext uri="{FF2B5EF4-FFF2-40B4-BE49-F238E27FC236}">
                <a16:creationId xmlns:a16="http://schemas.microsoft.com/office/drawing/2014/main" id="{BC54BB7F-6052-6B4D-B809-C0F87535989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226790" y="2092248"/>
            <a:ext cx="1370562" cy="819358"/>
          </a:xfrm>
          <a:prstGeom prst="rect">
            <a:avLst/>
          </a:prstGeom>
        </p:spPr>
      </p:pic>
      <p:pic>
        <p:nvPicPr>
          <p:cNvPr id="35" name="图片 34" descr="文本&#10;&#10;描述已自动生成">
            <a:extLst>
              <a:ext uri="{FF2B5EF4-FFF2-40B4-BE49-F238E27FC236}">
                <a16:creationId xmlns:a16="http://schemas.microsoft.com/office/drawing/2014/main" id="{3E1D73C9-0106-9C4F-BF8C-1997B10FEB9E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018885" y="2796855"/>
            <a:ext cx="2135188" cy="1157813"/>
          </a:xfrm>
          <a:prstGeom prst="rect">
            <a:avLst/>
          </a:prstGeom>
        </p:spPr>
      </p:pic>
      <p:sp>
        <p:nvSpPr>
          <p:cNvPr id="23" name="矩形 22">
            <a:extLst>
              <a:ext uri="{FF2B5EF4-FFF2-40B4-BE49-F238E27FC236}">
                <a16:creationId xmlns:a16="http://schemas.microsoft.com/office/drawing/2014/main" id="{2C14F6C1-AFB1-934F-8737-C809694D021C}"/>
              </a:ext>
            </a:extLst>
          </p:cNvPr>
          <p:cNvSpPr/>
          <p:nvPr/>
        </p:nvSpPr>
        <p:spPr>
          <a:xfrm>
            <a:off x="8297762" y="4618373"/>
            <a:ext cx="3779687" cy="1972800"/>
          </a:xfrm>
          <a:prstGeom prst="rect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kumimoji="1" lang="en-US" altLang="zh-CN" dirty="0"/>
              <a:t>AP</a:t>
            </a:r>
            <a:r>
              <a:rPr kumimoji="1" lang="zh-CN" altLang="en-US" dirty="0"/>
              <a:t>化学重要公式</a:t>
            </a:r>
            <a:endParaRPr kumimoji="1" lang="en-US" altLang="zh-CN" dirty="0"/>
          </a:p>
          <a:p>
            <a:pPr algn="ctr">
              <a:spcAft>
                <a:spcPts val="600"/>
              </a:spcAft>
            </a:pPr>
            <a:endParaRPr kumimoji="1" lang="en-US" altLang="zh-CN" dirty="0">
              <a:solidFill>
                <a:srgbClr val="FF0000"/>
              </a:solidFill>
            </a:endParaRPr>
          </a:p>
          <a:p>
            <a:pPr algn="ctr">
              <a:spcAft>
                <a:spcPts val="600"/>
              </a:spcAft>
            </a:pPr>
            <a:endParaRPr kumimoji="1" lang="en-US" altLang="zh-CN" dirty="0">
              <a:solidFill>
                <a:srgbClr val="FF0000"/>
              </a:solidFill>
            </a:endParaRPr>
          </a:p>
          <a:p>
            <a:pPr algn="ctr">
              <a:spcAft>
                <a:spcPts val="600"/>
              </a:spcAft>
            </a:pPr>
            <a:endParaRPr kumimoji="1" lang="en-US" altLang="zh-CN" dirty="0">
              <a:solidFill>
                <a:srgbClr val="FF0000"/>
              </a:solidFill>
            </a:endParaRPr>
          </a:p>
          <a:p>
            <a:pPr algn="ctr">
              <a:spcAft>
                <a:spcPts val="600"/>
              </a:spcAft>
            </a:pPr>
            <a:endParaRPr kumimoji="1" lang="en-US" altLang="zh-CN" dirty="0"/>
          </a:p>
        </p:txBody>
      </p:sp>
      <p:pic>
        <p:nvPicPr>
          <p:cNvPr id="25" name="图片 24" descr="文本&#10;&#10;描述已自动生成">
            <a:extLst>
              <a:ext uri="{FF2B5EF4-FFF2-40B4-BE49-F238E27FC236}">
                <a16:creationId xmlns:a16="http://schemas.microsoft.com/office/drawing/2014/main" id="{14BCEB66-523D-C941-9475-EC207929D32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650038" y="5070305"/>
            <a:ext cx="3116411" cy="685284"/>
          </a:xfrm>
          <a:prstGeom prst="rect">
            <a:avLst/>
          </a:prstGeom>
        </p:spPr>
      </p:pic>
      <p:pic>
        <p:nvPicPr>
          <p:cNvPr id="39" name="图片 38" descr="文本&#10;&#10;中度可信度描述已自动生成">
            <a:extLst>
              <a:ext uri="{FF2B5EF4-FFF2-40B4-BE49-F238E27FC236}">
                <a16:creationId xmlns:a16="http://schemas.microsoft.com/office/drawing/2014/main" id="{DDDB220B-ECBD-3242-BAD7-1FA11D8D748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404025" y="5700037"/>
            <a:ext cx="1567160" cy="738373"/>
          </a:xfrm>
          <a:prstGeom prst="rect">
            <a:avLst/>
          </a:prstGeom>
        </p:spPr>
      </p:pic>
      <p:pic>
        <p:nvPicPr>
          <p:cNvPr id="4" name="音频 3">
            <a:hlinkClick r:id="" action="ppaction://media"/>
            <a:extLst>
              <a:ext uri="{FF2B5EF4-FFF2-40B4-BE49-F238E27FC236}">
                <a16:creationId xmlns:a16="http://schemas.microsoft.com/office/drawing/2014/main" id="{6390E816-855E-DA47-80D7-B4FE1E2CE7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2212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341722"/>
    </mc:Choice>
    <mc:Fallback>
      <p:transition spd="slow" advTm="3417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1">
            <a:extLst>
              <a:ext uri="{FF2B5EF4-FFF2-40B4-BE49-F238E27FC236}">
                <a16:creationId xmlns:a16="http://schemas.microsoft.com/office/drawing/2014/main" id="{5F3FC718-FDE3-4EF7-921E-A5F374EAF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486C1B33-B622-AD43-B923-7328CF9F4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489" y="1039720"/>
            <a:ext cx="3103522" cy="1444752"/>
          </a:xfrm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</a:pPr>
            <a:r>
              <a:rPr kumimoji="1" lang="zh-CN" altLang="en-US" sz="3600" dirty="0">
                <a:solidFill>
                  <a:srgbClr val="EBEBEB"/>
                </a:solidFill>
              </a:rPr>
              <a:t>二级反应</a:t>
            </a:r>
            <a:r>
              <a:rPr kumimoji="1" lang="en-US" altLang="zh-CN" sz="3600" dirty="0">
                <a:solidFill>
                  <a:srgbClr val="EBEBEB"/>
                </a:solidFill>
              </a:rPr>
              <a:t>—second-order</a:t>
            </a:r>
            <a:r>
              <a:rPr kumimoji="1" lang="zh-CN" altLang="en-US" sz="3600" dirty="0">
                <a:solidFill>
                  <a:srgbClr val="EBEBEB"/>
                </a:solidFill>
              </a:rPr>
              <a:t> </a:t>
            </a:r>
            <a:r>
              <a:rPr kumimoji="1" lang="en-US" altLang="zh-CN" sz="3600" dirty="0">
                <a:solidFill>
                  <a:srgbClr val="EBEBEB"/>
                </a:solidFill>
              </a:rPr>
              <a:t>reaction</a:t>
            </a:r>
            <a:endParaRPr kumimoji="1" lang="zh-CN" altLang="en-US" sz="3600" dirty="0">
              <a:solidFill>
                <a:srgbClr val="EBEBEB"/>
              </a:solidFill>
            </a:endParaRPr>
          </a:p>
        </p:txBody>
      </p:sp>
      <p:sp>
        <p:nvSpPr>
          <p:cNvPr id="21" name="Freeform 11">
            <a:extLst>
              <a:ext uri="{FF2B5EF4-FFF2-40B4-BE49-F238E27FC236}">
                <a16:creationId xmlns:a16="http://schemas.microsoft.com/office/drawing/2014/main" id="{FAA0F719-3DC8-4F08-AD8F-5A845658CB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2" name="Freeform: Shape 15">
            <a:extLst>
              <a:ext uri="{FF2B5EF4-FFF2-40B4-BE49-F238E27FC236}">
                <a16:creationId xmlns:a16="http://schemas.microsoft.com/office/drawing/2014/main" id="{7DCB61BE-FA0F-4EFB-BE0E-268BAD8E3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sp>
        <p:nvSpPr>
          <p:cNvPr id="23" name="Rectangle 17">
            <a:extLst>
              <a:ext uri="{FF2B5EF4-FFF2-40B4-BE49-F238E27FC236}">
                <a16:creationId xmlns:a16="http://schemas.microsoft.com/office/drawing/2014/main" id="{A4B31EAA-7423-46F7-9B90-4AB2B09C35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Content Placeholder 8">
            <a:extLst>
              <a:ext uri="{FF2B5EF4-FFF2-40B4-BE49-F238E27FC236}">
                <a16:creationId xmlns:a16="http://schemas.microsoft.com/office/drawing/2014/main" id="{9DC68BEA-6B59-4313-B4F4-0400ECA4F4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5417" y="3265074"/>
            <a:ext cx="3108057" cy="2947415"/>
          </a:xfrm>
        </p:spPr>
        <p:txBody>
          <a:bodyPr>
            <a:normAutofit/>
          </a:bodyPr>
          <a:lstStyle/>
          <a:p>
            <a:r>
              <a:rPr lang="zh-CN" altLang="en-US" sz="2400" dirty="0">
                <a:solidFill>
                  <a:srgbClr val="FFFFFF"/>
                </a:solidFill>
              </a:rPr>
              <a:t>反应速率与反应物平方成正比的反应</a:t>
            </a:r>
          </a:p>
          <a:p>
            <a:endParaRPr lang="en-US" sz="2400" dirty="0">
              <a:solidFill>
                <a:srgbClr val="FFFFFF"/>
              </a:solidFill>
            </a:endParaRPr>
          </a:p>
        </p:txBody>
      </p:sp>
      <p:pic>
        <p:nvPicPr>
          <p:cNvPr id="5" name="内容占位符 4" descr="图表&#10;&#10;低可信度描述已自动生成">
            <a:extLst>
              <a:ext uri="{FF2B5EF4-FFF2-40B4-BE49-F238E27FC236}">
                <a16:creationId xmlns:a16="http://schemas.microsoft.com/office/drawing/2014/main" id="{3B37329B-C728-C349-99E4-4EE29734E4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6981" y="3265074"/>
            <a:ext cx="3751912" cy="3442379"/>
          </a:xfrm>
          <a:prstGeom prst="rect">
            <a:avLst/>
          </a:prstGeom>
          <a:effectLst/>
        </p:spPr>
      </p:pic>
      <p:pic>
        <p:nvPicPr>
          <p:cNvPr id="7" name="图片 6" descr="文本&#10;&#10;描述已自动生成">
            <a:extLst>
              <a:ext uri="{FF2B5EF4-FFF2-40B4-BE49-F238E27FC236}">
                <a16:creationId xmlns:a16="http://schemas.microsoft.com/office/drawing/2014/main" id="{05CE1BEF-EA1A-DA41-B9EF-D354B2F976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5828" y="571500"/>
            <a:ext cx="2654558" cy="841689"/>
          </a:xfrm>
          <a:prstGeom prst="rect">
            <a:avLst/>
          </a:prstGeom>
        </p:spPr>
      </p:pic>
      <p:pic>
        <p:nvPicPr>
          <p:cNvPr id="10" name="图片 9" descr="图示&#10;&#10;描述已自动生成">
            <a:extLst>
              <a:ext uri="{FF2B5EF4-FFF2-40B4-BE49-F238E27FC236}">
                <a16:creationId xmlns:a16="http://schemas.microsoft.com/office/drawing/2014/main" id="{BF7B2805-47E0-6F47-80B8-296140702F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8122" y="2272838"/>
            <a:ext cx="1989447" cy="841689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415DA617-C21A-244C-8341-CDE10285EBF2}"/>
              </a:ext>
            </a:extLst>
          </p:cNvPr>
          <p:cNvSpPr txBox="1"/>
          <p:nvPr/>
        </p:nvSpPr>
        <p:spPr>
          <a:xfrm>
            <a:off x="5833693" y="1778942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解微分方程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C16D00DB-260C-8A44-8148-EE07C6D81E99}"/>
              </a:ext>
            </a:extLst>
          </p:cNvPr>
          <p:cNvSpPr/>
          <p:nvPr/>
        </p:nvSpPr>
        <p:spPr>
          <a:xfrm>
            <a:off x="8455692" y="2148274"/>
            <a:ext cx="3591861" cy="1827321"/>
          </a:xfrm>
          <a:prstGeom prst="rect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kumimoji="1" lang="en-US" altLang="zh-CN" dirty="0"/>
              <a:t>AP</a:t>
            </a:r>
            <a:r>
              <a:rPr kumimoji="1" lang="zh-CN" altLang="en-US" dirty="0"/>
              <a:t>化学重要公式</a:t>
            </a:r>
            <a:endParaRPr kumimoji="1" lang="en-US" altLang="zh-CN" dirty="0"/>
          </a:p>
          <a:p>
            <a:pPr algn="ctr">
              <a:spcAft>
                <a:spcPts val="600"/>
              </a:spcAft>
            </a:pPr>
            <a:endParaRPr kumimoji="1" lang="en-US" altLang="zh-CN" dirty="0">
              <a:solidFill>
                <a:srgbClr val="FF0000"/>
              </a:solidFill>
            </a:endParaRPr>
          </a:p>
          <a:p>
            <a:pPr algn="ctr">
              <a:spcAft>
                <a:spcPts val="600"/>
              </a:spcAft>
            </a:pPr>
            <a:endParaRPr kumimoji="1" lang="en-US" altLang="zh-CN" dirty="0"/>
          </a:p>
        </p:txBody>
      </p:sp>
      <p:pic>
        <p:nvPicPr>
          <p:cNvPr id="13" name="图片 12" descr="文本&#10;&#10;描述已自动生成">
            <a:extLst>
              <a:ext uri="{FF2B5EF4-FFF2-40B4-BE49-F238E27FC236}">
                <a16:creationId xmlns:a16="http://schemas.microsoft.com/office/drawing/2014/main" id="{D9B068EB-3333-D642-8D5F-AA5F2626D3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15677" y="3053301"/>
            <a:ext cx="3285091" cy="722376"/>
          </a:xfrm>
          <a:prstGeom prst="rect">
            <a:avLst/>
          </a:prstGeom>
        </p:spPr>
      </p:pic>
      <p:pic>
        <p:nvPicPr>
          <p:cNvPr id="3" name="音频 2">
            <a:hlinkClick r:id="" action="ppaction://media"/>
            <a:extLst>
              <a:ext uri="{FF2B5EF4-FFF2-40B4-BE49-F238E27FC236}">
                <a16:creationId xmlns:a16="http://schemas.microsoft.com/office/drawing/2014/main" id="{4CAED4F6-1AB2-F349-A064-ED996C1D3E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6836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98038"/>
    </mc:Choice>
    <mc:Fallback>
      <p:transition spd="slow" advTm="980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F3FC718-FDE3-4EF7-921E-A5F374EAF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885EE30E-A2E1-1A49-A643-0A3DF38FE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809" y="625475"/>
            <a:ext cx="3108626" cy="1444752"/>
          </a:xfrm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</a:pPr>
            <a:r>
              <a:rPr kumimoji="1" lang="zh-CN" altLang="en-US" sz="3600" dirty="0">
                <a:solidFill>
                  <a:srgbClr val="EBEBEB"/>
                </a:solidFill>
              </a:rPr>
              <a:t>零级反应</a:t>
            </a:r>
            <a:r>
              <a:rPr kumimoji="1" lang="en-US" altLang="zh-CN" sz="3600" dirty="0">
                <a:solidFill>
                  <a:srgbClr val="EBEBEB"/>
                </a:solidFill>
              </a:rPr>
              <a:t>—zero-order</a:t>
            </a:r>
            <a:r>
              <a:rPr kumimoji="1" lang="zh-CN" altLang="en-US" sz="3600" dirty="0">
                <a:solidFill>
                  <a:srgbClr val="EBEBEB"/>
                </a:solidFill>
              </a:rPr>
              <a:t> </a:t>
            </a:r>
            <a:r>
              <a:rPr kumimoji="1" lang="en-US" altLang="zh-CN" sz="3600" dirty="0">
                <a:solidFill>
                  <a:srgbClr val="EBEBEB"/>
                </a:solidFill>
              </a:rPr>
              <a:t>reaction</a:t>
            </a:r>
            <a:endParaRPr kumimoji="1" lang="zh-CN" altLang="en-US" sz="3600" dirty="0">
              <a:solidFill>
                <a:srgbClr val="EBEBEB"/>
              </a:solidFill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FAA0F719-3DC8-4F08-AD8F-5A845658CB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7DCB61BE-FA0F-4EFB-BE0E-268BAD8E3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4B31EAA-7423-46F7-9B90-4AB2B09C35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220E953-1CB0-A14D-95A8-D3D03486C1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6075" y="3217991"/>
            <a:ext cx="3108057" cy="2947415"/>
          </a:xfrm>
        </p:spPr>
        <p:txBody>
          <a:bodyPr>
            <a:normAutofit/>
          </a:bodyPr>
          <a:lstStyle/>
          <a:p>
            <a:r>
              <a:rPr kumimoji="1" lang="zh-CN" altLang="en-US" sz="2400" dirty="0">
                <a:solidFill>
                  <a:srgbClr val="FFFFFF"/>
                </a:solidFill>
              </a:rPr>
              <a:t>与任何反应物浓度无关</a:t>
            </a:r>
            <a:endParaRPr kumimoji="1" lang="en-US" altLang="zh-CN" sz="2400" dirty="0">
              <a:solidFill>
                <a:srgbClr val="FFFFFF"/>
              </a:solidFill>
            </a:endParaRPr>
          </a:p>
          <a:p>
            <a:r>
              <a:rPr kumimoji="1" lang="zh-CN" altLang="en-US" sz="2400" dirty="0">
                <a:solidFill>
                  <a:srgbClr val="FFFFFF"/>
                </a:solidFill>
              </a:rPr>
              <a:t>速率固定</a:t>
            </a:r>
          </a:p>
        </p:txBody>
      </p:sp>
      <p:pic>
        <p:nvPicPr>
          <p:cNvPr id="5" name="图片 4" descr="图示&#10;&#10;描述已自动生成">
            <a:extLst>
              <a:ext uri="{FF2B5EF4-FFF2-40B4-BE49-F238E27FC236}">
                <a16:creationId xmlns:a16="http://schemas.microsoft.com/office/drawing/2014/main" id="{D0332B1D-3D2E-B84D-95DB-91E95A5DFD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1693" y="3142147"/>
            <a:ext cx="6495847" cy="3540235"/>
          </a:xfrm>
          <a:prstGeom prst="rect">
            <a:avLst/>
          </a:prstGeom>
          <a:effectLst/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A8BA1127-9841-934D-8396-FA19A03DF9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4929" y="381000"/>
            <a:ext cx="3592720" cy="488950"/>
          </a:xfrm>
          <a:prstGeom prst="rect">
            <a:avLst/>
          </a:prstGeom>
        </p:spPr>
      </p:pic>
      <p:pic>
        <p:nvPicPr>
          <p:cNvPr id="9" name="图片 8" descr="文本&#10;&#10;低可信度描述已自动生成">
            <a:extLst>
              <a:ext uri="{FF2B5EF4-FFF2-40B4-BE49-F238E27FC236}">
                <a16:creationId xmlns:a16="http://schemas.microsoft.com/office/drawing/2014/main" id="{E9A0A80E-07E6-8D4A-9135-8F00E91E42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5588" y="1854820"/>
            <a:ext cx="4110942" cy="963502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15E6A811-D720-4241-A3EA-0064393E7391}"/>
              </a:ext>
            </a:extLst>
          </p:cNvPr>
          <p:cNvSpPr txBox="1"/>
          <p:nvPr/>
        </p:nvSpPr>
        <p:spPr>
          <a:xfrm>
            <a:off x="7411645" y="1104885"/>
            <a:ext cx="1338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解微分方程</a:t>
            </a:r>
          </a:p>
        </p:txBody>
      </p:sp>
      <p:pic>
        <p:nvPicPr>
          <p:cNvPr id="4" name="音频 3">
            <a:hlinkClick r:id="" action="ppaction://media"/>
            <a:extLst>
              <a:ext uri="{FF2B5EF4-FFF2-40B4-BE49-F238E27FC236}">
                <a16:creationId xmlns:a16="http://schemas.microsoft.com/office/drawing/2014/main" id="{63F39B42-4C84-3244-9A90-33F92B22C8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7686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109902"/>
    </mc:Choice>
    <mc:Fallback>
      <p:transition spd="slow" advTm="1099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F3FC718-FDE3-4EF7-921E-A5F374EAF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15F1D2F8-970B-FB45-ABD6-47FF4D0C4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151" y="571500"/>
            <a:ext cx="3108626" cy="1444752"/>
          </a:xfrm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</a:pPr>
            <a:r>
              <a:rPr kumimoji="1" lang="zh-CN" altLang="en-US" sz="3600" dirty="0">
                <a:solidFill>
                  <a:srgbClr val="EBEBEB"/>
                </a:solidFill>
              </a:rPr>
              <a:t>反应机理</a:t>
            </a:r>
            <a:r>
              <a:rPr kumimoji="1" lang="en-US" altLang="zh-CN" sz="3600" dirty="0">
                <a:solidFill>
                  <a:srgbClr val="EBEBEB"/>
                </a:solidFill>
              </a:rPr>
              <a:t>—reaction</a:t>
            </a:r>
            <a:r>
              <a:rPr kumimoji="1" lang="zh-CN" altLang="en-US" sz="3600" dirty="0">
                <a:solidFill>
                  <a:srgbClr val="EBEBEB"/>
                </a:solidFill>
              </a:rPr>
              <a:t> </a:t>
            </a:r>
            <a:r>
              <a:rPr kumimoji="1" lang="en-US" altLang="zh-CN" sz="3600" dirty="0">
                <a:solidFill>
                  <a:srgbClr val="EBEBEB"/>
                </a:solidFill>
              </a:rPr>
              <a:t>mechanism</a:t>
            </a:r>
            <a:endParaRPr kumimoji="1" lang="zh-CN" altLang="en-US" sz="3600" dirty="0">
              <a:solidFill>
                <a:srgbClr val="EBEBEB"/>
              </a:solidFill>
            </a:endParaRPr>
          </a:p>
        </p:txBody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id="{FAA0F719-3DC8-4F08-AD8F-5A845658CB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7DCB61BE-FA0F-4EFB-BE0E-268BAD8E3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4B31EAA-7423-46F7-9B90-4AB2B09C35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22AC02B-066B-D444-B0F9-BC4FA927D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966" y="2095772"/>
            <a:ext cx="3803942" cy="2947415"/>
          </a:xfrm>
        </p:spPr>
        <p:txBody>
          <a:bodyPr>
            <a:noAutofit/>
          </a:bodyPr>
          <a:lstStyle/>
          <a:p>
            <a:r>
              <a:rPr kumimoji="1" lang="zh-CN" altLang="en-US" dirty="0">
                <a:solidFill>
                  <a:srgbClr val="FFFFFF"/>
                </a:solidFill>
              </a:rPr>
              <a:t>描述一个总反应的全部子反应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r>
              <a:rPr kumimoji="1" lang="zh-CN" altLang="en-US" dirty="0">
                <a:solidFill>
                  <a:srgbClr val="FFFFFF"/>
                </a:solidFill>
              </a:rPr>
              <a:t>反应中生成又被反应掉的物质叫做中间产物（</a:t>
            </a:r>
            <a:r>
              <a:rPr kumimoji="1" lang="en-US" altLang="zh-CN" dirty="0">
                <a:solidFill>
                  <a:srgbClr val="FFFFFF"/>
                </a:solidFill>
              </a:rPr>
              <a:t>intermediate</a:t>
            </a:r>
            <a:r>
              <a:rPr kumimoji="1" lang="zh-CN" altLang="en-US" dirty="0">
                <a:solidFill>
                  <a:srgbClr val="FFFFFF"/>
                </a:solidFill>
              </a:rPr>
              <a:t>）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r>
              <a:rPr kumimoji="1" lang="zh-CN" altLang="en-US" dirty="0">
                <a:solidFill>
                  <a:srgbClr val="FFFFFF"/>
                </a:solidFill>
              </a:rPr>
              <a:t>基元反应（</a:t>
            </a:r>
            <a:r>
              <a:rPr kumimoji="1" lang="en-US" altLang="zh-CN" dirty="0">
                <a:solidFill>
                  <a:srgbClr val="FFFFFF"/>
                </a:solidFill>
              </a:rPr>
              <a:t>elementary</a:t>
            </a:r>
            <a:r>
              <a:rPr kumimoji="1" lang="zh-CN" altLang="en-US" dirty="0">
                <a:solidFill>
                  <a:srgbClr val="FFFFFF"/>
                </a:solidFill>
              </a:rPr>
              <a:t> </a:t>
            </a:r>
            <a:r>
              <a:rPr kumimoji="1" lang="en-US" altLang="zh-CN" dirty="0">
                <a:solidFill>
                  <a:srgbClr val="FFFFFF"/>
                </a:solidFill>
              </a:rPr>
              <a:t>step</a:t>
            </a:r>
            <a:r>
              <a:rPr kumimoji="1" lang="zh-CN" altLang="en-US" dirty="0">
                <a:solidFill>
                  <a:srgbClr val="FFFFFF"/>
                </a:solidFill>
              </a:rPr>
              <a:t>）</a:t>
            </a:r>
            <a:r>
              <a:rPr kumimoji="1" lang="en-US" altLang="zh-CN" dirty="0">
                <a:solidFill>
                  <a:srgbClr val="FFFFFF"/>
                </a:solidFill>
              </a:rPr>
              <a:t>—</a:t>
            </a:r>
            <a:r>
              <a:rPr kumimoji="1" lang="zh-CN" altLang="en-US" dirty="0">
                <a:solidFill>
                  <a:srgbClr val="FFFFFF"/>
                </a:solidFill>
              </a:rPr>
              <a:t>其速率可直接根据其反应分子数写出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r>
              <a:rPr kumimoji="1" lang="zh-CN" altLang="en-US" dirty="0">
                <a:solidFill>
                  <a:srgbClr val="FFFFFF"/>
                </a:solidFill>
              </a:rPr>
              <a:t>决速步（</a:t>
            </a:r>
            <a:r>
              <a:rPr kumimoji="1" lang="en" altLang="zh-CN" dirty="0">
                <a:solidFill>
                  <a:srgbClr val="FFFFFF"/>
                </a:solidFill>
              </a:rPr>
              <a:t>rate-determining step</a:t>
            </a:r>
            <a:r>
              <a:rPr kumimoji="1" lang="zh-CN" altLang="en-US" dirty="0">
                <a:solidFill>
                  <a:srgbClr val="FFFFFF"/>
                </a:solidFill>
              </a:rPr>
              <a:t>）</a:t>
            </a:r>
            <a:r>
              <a:rPr kumimoji="1" lang="en-US" altLang="zh-CN" dirty="0">
                <a:solidFill>
                  <a:srgbClr val="FFFFFF"/>
                </a:solidFill>
              </a:rPr>
              <a:t>—</a:t>
            </a:r>
            <a:r>
              <a:rPr kumimoji="1" lang="zh-CN" altLang="en-US" dirty="0">
                <a:solidFill>
                  <a:srgbClr val="FFFFFF"/>
                </a:solidFill>
              </a:rPr>
              <a:t>反应机理中最慢的一步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r>
              <a:rPr kumimoji="1" lang="zh-CN" altLang="en-US" dirty="0">
                <a:solidFill>
                  <a:srgbClr val="FFFFFF"/>
                </a:solidFill>
              </a:rPr>
              <a:t>总反应速率由决速步决定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endParaRPr kumimoji="1" lang="en-US" altLang="zh-CN" dirty="0">
              <a:solidFill>
                <a:srgbClr val="FFFFFF"/>
              </a:solidFill>
            </a:endParaRPr>
          </a:p>
        </p:txBody>
      </p:sp>
      <p:pic>
        <p:nvPicPr>
          <p:cNvPr id="7" name="图片 6" descr="表格&#10;&#10;描述已自动生成">
            <a:extLst>
              <a:ext uri="{FF2B5EF4-FFF2-40B4-BE49-F238E27FC236}">
                <a16:creationId xmlns:a16="http://schemas.microsoft.com/office/drawing/2014/main" id="{091C53F7-765A-D741-BA82-4BE96BF544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0149" y="780597"/>
            <a:ext cx="6495847" cy="2500899"/>
          </a:xfrm>
          <a:prstGeom prst="rect">
            <a:avLst/>
          </a:prstGeom>
          <a:effectLst/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25CFBBC0-B468-F046-B7B6-B1410F2961DD}"/>
              </a:ext>
            </a:extLst>
          </p:cNvPr>
          <p:cNvSpPr txBox="1"/>
          <p:nvPr/>
        </p:nvSpPr>
        <p:spPr>
          <a:xfrm>
            <a:off x="6680688" y="246630"/>
            <a:ext cx="2886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dirty="0"/>
              <a:t>基元反应</a:t>
            </a:r>
          </a:p>
        </p:txBody>
      </p:sp>
      <p:pic>
        <p:nvPicPr>
          <p:cNvPr id="10" name="图片 9" descr="文本&#10;&#10;中度可信度描述已自动生成">
            <a:extLst>
              <a:ext uri="{FF2B5EF4-FFF2-40B4-BE49-F238E27FC236}">
                <a16:creationId xmlns:a16="http://schemas.microsoft.com/office/drawing/2014/main" id="{E0EF066D-EFAB-7543-95AF-E11D97DA36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7051" y="3630797"/>
            <a:ext cx="3543300" cy="558800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A9B26CF4-5321-8643-A19B-0F637E9E9F96}"/>
              </a:ext>
            </a:extLst>
          </p:cNvPr>
          <p:cNvSpPr txBox="1"/>
          <p:nvPr/>
        </p:nvSpPr>
        <p:spPr>
          <a:xfrm>
            <a:off x="5401281" y="370964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总反应</a:t>
            </a:r>
          </a:p>
        </p:txBody>
      </p:sp>
      <p:pic>
        <p:nvPicPr>
          <p:cNvPr id="15" name="图片 14" descr="文本&#10;&#10;中度可信度描述已自动生成">
            <a:extLst>
              <a:ext uri="{FF2B5EF4-FFF2-40B4-BE49-F238E27FC236}">
                <a16:creationId xmlns:a16="http://schemas.microsoft.com/office/drawing/2014/main" id="{C6425933-D6D1-AE4E-8338-8481207836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1940" y="4602175"/>
            <a:ext cx="3594100" cy="800100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97AA6F65-0325-924E-A81F-E657DB7F9C3B}"/>
              </a:ext>
            </a:extLst>
          </p:cNvPr>
          <p:cNvSpPr txBox="1"/>
          <p:nvPr/>
        </p:nvSpPr>
        <p:spPr>
          <a:xfrm>
            <a:off x="5285865" y="4858521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反应机理</a:t>
            </a:r>
          </a:p>
        </p:txBody>
      </p:sp>
      <p:pic>
        <p:nvPicPr>
          <p:cNvPr id="20" name="图片 19" descr="文本&#10;&#10;中度可信度描述已自动生成">
            <a:extLst>
              <a:ext uri="{FF2B5EF4-FFF2-40B4-BE49-F238E27FC236}">
                <a16:creationId xmlns:a16="http://schemas.microsoft.com/office/drawing/2014/main" id="{EF535E0D-0769-DF4D-9111-9D896D1B15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65172" y="5802325"/>
            <a:ext cx="2064216" cy="475395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3650837A-AAF7-4548-A921-A97CA37056B9}"/>
              </a:ext>
            </a:extLst>
          </p:cNvPr>
          <p:cNvSpPr txBox="1"/>
          <p:nvPr/>
        </p:nvSpPr>
        <p:spPr>
          <a:xfrm>
            <a:off x="5202560" y="5855356"/>
            <a:ext cx="1359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dirty="0"/>
              <a:t>总反应速率</a:t>
            </a:r>
          </a:p>
        </p:txBody>
      </p:sp>
      <p:pic>
        <p:nvPicPr>
          <p:cNvPr id="4" name="音频 3">
            <a:hlinkClick r:id="" action="ppaction://media"/>
            <a:extLst>
              <a:ext uri="{FF2B5EF4-FFF2-40B4-BE49-F238E27FC236}">
                <a16:creationId xmlns:a16="http://schemas.microsoft.com/office/drawing/2014/main" id="{6887078A-D9ED-4A49-8559-B5F427DD67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5934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308767"/>
    </mc:Choice>
    <mc:Fallback>
      <p:transition spd="slow" advTm="3087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9076D5E-68ED-4CD1-A04F-E7934EBFA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194580D3-B1EC-9E48-A764-72EB43806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519" y="571500"/>
            <a:ext cx="4212631" cy="162232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kumimoji="1" lang="zh-CN" altLang="en-US" sz="3600" dirty="0">
                <a:solidFill>
                  <a:srgbClr val="EBEBEB"/>
                </a:solidFill>
              </a:rPr>
              <a:t>碰撞理论（上）</a:t>
            </a:r>
            <a:r>
              <a:rPr kumimoji="1" lang="en-US" altLang="zh-CN" sz="3600" dirty="0">
                <a:solidFill>
                  <a:srgbClr val="EBEBEB"/>
                </a:solidFill>
              </a:rPr>
              <a:t>—collision</a:t>
            </a:r>
            <a:r>
              <a:rPr kumimoji="1" lang="zh-CN" altLang="en-US" sz="3600" dirty="0">
                <a:solidFill>
                  <a:srgbClr val="EBEBEB"/>
                </a:solidFill>
              </a:rPr>
              <a:t> </a:t>
            </a:r>
            <a:r>
              <a:rPr kumimoji="1" lang="en-US" altLang="zh-CN" sz="3600" dirty="0">
                <a:solidFill>
                  <a:srgbClr val="EBEBEB"/>
                </a:solidFill>
              </a:rPr>
              <a:t>theory</a:t>
            </a:r>
            <a:endParaRPr kumimoji="1" lang="zh-CN" altLang="en-US" sz="3600" dirty="0">
              <a:solidFill>
                <a:srgbClr val="EBEBEB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1BE0A6B-EBF8-4301-B1AE-F6A1C4003E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Rounded Rectangle 9">
            <a:extLst>
              <a:ext uri="{FF2B5EF4-FFF2-40B4-BE49-F238E27FC236}">
                <a16:creationId xmlns:a16="http://schemas.microsoft.com/office/drawing/2014/main" id="{03C06118-B3FE-4B51-80A1-B82C2E9F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484632"/>
            <a:ext cx="6584098" cy="5739187"/>
          </a:xfrm>
          <a:prstGeom prst="roundRect">
            <a:avLst>
              <a:gd name="adj" fmla="val 0"/>
            </a:avLst>
          </a:prstGeom>
          <a:ln w="12700">
            <a:solidFill>
              <a:schemeClr val="bg2"/>
            </a:solidFill>
          </a:ln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78750FC-D2BA-C744-AC63-0D48238400F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7553"/>
          <a:stretch/>
        </p:blipFill>
        <p:spPr>
          <a:xfrm>
            <a:off x="5609975" y="2811597"/>
            <a:ext cx="5518273" cy="3412222"/>
          </a:xfrm>
          <a:prstGeom prst="rect">
            <a:avLst/>
          </a:prstGeom>
          <a:effectLst/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72BE3F8-96D6-4535-9AE4-694DC4F5B1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C1150A7-81BC-BA44-AC27-B387D1D95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3505494" cy="3785419"/>
          </a:xfrm>
        </p:spPr>
        <p:txBody>
          <a:bodyPr>
            <a:normAutofit/>
          </a:bodyPr>
          <a:lstStyle/>
          <a:p>
            <a:r>
              <a:rPr kumimoji="1" lang="zh-CN" altLang="en-US" dirty="0">
                <a:solidFill>
                  <a:srgbClr val="FFFFFF"/>
                </a:solidFill>
              </a:rPr>
              <a:t>影响反应速率的因素</a:t>
            </a:r>
            <a:r>
              <a:rPr kumimoji="1" lang="en-US" altLang="zh-CN" dirty="0">
                <a:solidFill>
                  <a:srgbClr val="FFFFFF"/>
                </a:solidFill>
              </a:rPr>
              <a:t>—</a:t>
            </a:r>
            <a:r>
              <a:rPr kumimoji="1" lang="zh-CN" altLang="en-US" dirty="0">
                <a:solidFill>
                  <a:srgbClr val="FFFFFF"/>
                </a:solidFill>
              </a:rPr>
              <a:t>浓度，温度，表面积和催化剂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r>
              <a:rPr kumimoji="1" lang="zh-CN" altLang="en-US" dirty="0">
                <a:solidFill>
                  <a:srgbClr val="FFFFFF"/>
                </a:solidFill>
              </a:rPr>
              <a:t>碰撞理论核心</a:t>
            </a:r>
            <a:r>
              <a:rPr kumimoji="1" lang="en-US" altLang="zh-CN" dirty="0">
                <a:solidFill>
                  <a:srgbClr val="FFFFFF"/>
                </a:solidFill>
              </a:rPr>
              <a:t>—</a:t>
            </a:r>
            <a:r>
              <a:rPr kumimoji="1" lang="zh-CN" altLang="en-US" dirty="0">
                <a:solidFill>
                  <a:srgbClr val="FFFFFF"/>
                </a:solidFill>
              </a:rPr>
              <a:t>分子必须碰撞才能发生反应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r>
              <a:rPr kumimoji="1" lang="zh-CN" altLang="en-US" dirty="0">
                <a:solidFill>
                  <a:srgbClr val="FFFFFF"/>
                </a:solidFill>
              </a:rPr>
              <a:t>浓度越大</a:t>
            </a:r>
            <a:r>
              <a:rPr kumimoji="1" lang="en-US" altLang="zh-CN" dirty="0">
                <a:solidFill>
                  <a:srgbClr val="FFFFFF"/>
                </a:solidFill>
              </a:rPr>
              <a:t>—</a:t>
            </a:r>
            <a:r>
              <a:rPr kumimoji="1" lang="zh-CN" altLang="en-US" dirty="0">
                <a:solidFill>
                  <a:srgbClr val="FFFFFF"/>
                </a:solidFill>
              </a:rPr>
              <a:t>一定空间内分子数目越多</a:t>
            </a:r>
            <a:r>
              <a:rPr kumimoji="1" lang="en-US" altLang="zh-CN" dirty="0">
                <a:solidFill>
                  <a:srgbClr val="FFFFFF"/>
                </a:solidFill>
              </a:rPr>
              <a:t>—</a:t>
            </a:r>
            <a:r>
              <a:rPr kumimoji="1" lang="zh-CN" altLang="en-US" dirty="0">
                <a:solidFill>
                  <a:srgbClr val="FFFFFF"/>
                </a:solidFill>
              </a:rPr>
              <a:t>碰撞越频繁</a:t>
            </a:r>
            <a:endParaRPr kumimoji="1" lang="en-US" altLang="zh-CN" dirty="0">
              <a:solidFill>
                <a:srgbClr val="FFFFFF"/>
              </a:solidFill>
            </a:endParaRPr>
          </a:p>
          <a:p>
            <a:r>
              <a:rPr kumimoji="1" lang="zh-CN" altLang="en-US" dirty="0">
                <a:solidFill>
                  <a:srgbClr val="FFFFFF"/>
                </a:solidFill>
              </a:rPr>
              <a:t>表面积越大</a:t>
            </a:r>
            <a:r>
              <a:rPr kumimoji="1" lang="en-US" altLang="zh-CN" dirty="0">
                <a:solidFill>
                  <a:srgbClr val="FFFFFF"/>
                </a:solidFill>
              </a:rPr>
              <a:t>—</a:t>
            </a:r>
            <a:r>
              <a:rPr kumimoji="1" lang="zh-CN" altLang="en-US" dirty="0">
                <a:solidFill>
                  <a:srgbClr val="FFFFFF"/>
                </a:solidFill>
              </a:rPr>
              <a:t>更多分子直接接触</a:t>
            </a:r>
            <a:r>
              <a:rPr kumimoji="1" lang="en-US" altLang="zh-CN" dirty="0">
                <a:solidFill>
                  <a:srgbClr val="FFFFFF"/>
                </a:solidFill>
              </a:rPr>
              <a:t>—</a:t>
            </a:r>
            <a:r>
              <a:rPr kumimoji="1" lang="zh-CN" altLang="en-US" dirty="0">
                <a:solidFill>
                  <a:srgbClr val="FFFFFF"/>
                </a:solidFill>
              </a:rPr>
              <a:t>碰撞越频繁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3E9CAAAD-8519-E940-99CC-3B5848F107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8943" y="572482"/>
            <a:ext cx="5267658" cy="2253387"/>
          </a:xfrm>
          <a:prstGeom prst="rect">
            <a:avLst/>
          </a:prstGeom>
        </p:spPr>
      </p:pic>
      <p:pic>
        <p:nvPicPr>
          <p:cNvPr id="4" name="音频 3">
            <a:hlinkClick r:id="" action="ppaction://media"/>
            <a:extLst>
              <a:ext uri="{FF2B5EF4-FFF2-40B4-BE49-F238E27FC236}">
                <a16:creationId xmlns:a16="http://schemas.microsoft.com/office/drawing/2014/main" id="{3C6C8E2E-2A98-8244-9E86-F417ABD7676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0430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257786"/>
    </mc:Choice>
    <mc:Fallback>
      <p:transition spd="slow" advTm="2577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F3FC718-FDE3-4EF7-921E-A5F374EAF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860116DE-D4EB-7445-9D58-8B641DA4D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917" y="91441"/>
            <a:ext cx="3908091" cy="1444752"/>
          </a:xfrm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</a:pPr>
            <a:r>
              <a:rPr kumimoji="1" lang="zh-CN" altLang="en-US" sz="3600" dirty="0">
                <a:solidFill>
                  <a:srgbClr val="EBEBEB"/>
                </a:solidFill>
              </a:rPr>
              <a:t>碰撞理论（中）</a:t>
            </a:r>
            <a:r>
              <a:rPr kumimoji="1" lang="en-US" altLang="zh-CN" sz="3600" dirty="0">
                <a:solidFill>
                  <a:srgbClr val="EBEBEB"/>
                </a:solidFill>
              </a:rPr>
              <a:t>—collision</a:t>
            </a:r>
            <a:r>
              <a:rPr kumimoji="1" lang="zh-CN" altLang="en-US" sz="3600" dirty="0">
                <a:solidFill>
                  <a:srgbClr val="EBEBEB"/>
                </a:solidFill>
              </a:rPr>
              <a:t> </a:t>
            </a:r>
            <a:r>
              <a:rPr kumimoji="1" lang="en-US" altLang="zh-CN" sz="3600" dirty="0">
                <a:solidFill>
                  <a:srgbClr val="EBEBEB"/>
                </a:solidFill>
              </a:rPr>
              <a:t>theory</a:t>
            </a:r>
            <a:endParaRPr kumimoji="1" lang="zh-CN" altLang="en-US" sz="3600" dirty="0">
              <a:solidFill>
                <a:srgbClr val="EBEBEB"/>
              </a:solidFill>
            </a:endParaRPr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FAA0F719-3DC8-4F08-AD8F-5A845658CB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7DCB61BE-FA0F-4EFB-BE0E-268BAD8E30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4B31EAA-7423-46F7-9B90-4AB2B09C35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5E244467-3E3C-0342-8BC4-AE9E62F6C1B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49254" y="2062312"/>
                <a:ext cx="3869829" cy="2947415"/>
              </a:xfrm>
            </p:spPr>
            <p:txBody>
              <a:bodyPr>
                <a:noAutofit/>
              </a:bodyPr>
              <a:lstStyle/>
              <a:p>
                <a:r>
                  <a:rPr kumimoji="1" lang="zh-CN" altLang="en-US" dirty="0">
                    <a:solidFill>
                      <a:srgbClr val="FFFFFF"/>
                    </a:solidFill>
                  </a:rPr>
                  <a:t>温度越高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—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分子的动能越大，速度越快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—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碰撞更频繁</a:t>
                </a: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r>
                  <a:rPr kumimoji="1" lang="zh-CN" altLang="en-US" dirty="0">
                    <a:solidFill>
                      <a:srgbClr val="FFFFFF"/>
                    </a:solidFill>
                  </a:rPr>
                  <a:t>有效碰撞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—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足够的能量和正确的方向</a:t>
                </a:r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r>
                  <a:rPr kumimoji="1" lang="zh-CN" altLang="en-US" dirty="0">
                    <a:solidFill>
                      <a:srgbClr val="FFFFFF"/>
                    </a:solidFill>
                  </a:rPr>
                  <a:t>活化能（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activation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 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energy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）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—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使反应物分子变成过渡状态（活化状态）分子所需要的最小能量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——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用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0" i="1" smtClean="0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m:rPr>
                            <m:sty m:val="p"/>
                          </m:rPr>
                          <a:rPr kumimoji="1" lang="en-US" altLang="zh-CN" i="1">
                            <a:solidFill>
                              <a:srgbClr val="FFFFFF"/>
                            </a:solidFill>
                            <a:latin typeface="Cambria Math" panose="02040503050406030204" pitchFamily="18" charset="0"/>
                          </a:rPr>
                          <m:t>a</m:t>
                        </m:r>
                      </m:sub>
                    </m:sSub>
                    <m:r>
                      <a:rPr kumimoji="1" lang="zh-CN" altLang="en-US" i="1">
                        <a:solidFill>
                          <a:srgbClr val="FFFFFF"/>
                        </a:solidFill>
                        <a:latin typeface="Cambria Math" panose="02040503050406030204" pitchFamily="18" charset="0"/>
                      </a:rPr>
                      <m:t>表示</m:t>
                    </m:r>
                  </m:oMath>
                </a14:m>
                <a:endParaRPr kumimoji="1" lang="en-US" altLang="zh-CN" dirty="0">
                  <a:solidFill>
                    <a:srgbClr val="FFFFFF"/>
                  </a:solidFill>
                </a:endParaRPr>
              </a:p>
              <a:p>
                <a:r>
                  <a:rPr kumimoji="1" lang="zh-CN" altLang="en-US" dirty="0">
                    <a:solidFill>
                      <a:srgbClr val="FFFFFF"/>
                    </a:solidFill>
                  </a:rPr>
                  <a:t>过渡状态（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transition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 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state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）</a:t>
                </a:r>
                <a:r>
                  <a:rPr kumimoji="1" lang="en-US" altLang="zh-CN" dirty="0">
                    <a:solidFill>
                      <a:srgbClr val="FFFFFF"/>
                    </a:solidFill>
                  </a:rPr>
                  <a:t>—</a:t>
                </a:r>
                <a:r>
                  <a:rPr kumimoji="1" lang="zh-CN" altLang="en-US" dirty="0">
                    <a:solidFill>
                      <a:srgbClr val="FFFFFF"/>
                    </a:solidFill>
                  </a:rPr>
                  <a:t>分子势能最高使的状态</a:t>
                </a:r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5E244467-3E3C-0342-8BC4-AE9E62F6C1B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9254" y="2062312"/>
                <a:ext cx="3869829" cy="2947415"/>
              </a:xfrm>
              <a:blipFill>
                <a:blip r:embed="rId4"/>
                <a:stretch>
                  <a:fillRect l="-654" t="-1717" r="-654" b="-433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图片 4" descr="图示&#10;&#10;中度可信度描述已自动生成">
            <a:extLst>
              <a:ext uri="{FF2B5EF4-FFF2-40B4-BE49-F238E27FC236}">
                <a16:creationId xmlns:a16="http://schemas.microsoft.com/office/drawing/2014/main" id="{5581486D-1D84-4641-A6BD-570DDE7AAE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4884" y="3072385"/>
            <a:ext cx="4364285" cy="3709642"/>
          </a:xfrm>
          <a:prstGeom prst="rect">
            <a:avLst/>
          </a:prstGeom>
          <a:effectLst/>
        </p:spPr>
      </p:pic>
      <p:pic>
        <p:nvPicPr>
          <p:cNvPr id="7" name="图片 6" descr="图片包含 文本&#10;&#10;描述已自动生成">
            <a:extLst>
              <a:ext uri="{FF2B5EF4-FFF2-40B4-BE49-F238E27FC236}">
                <a16:creationId xmlns:a16="http://schemas.microsoft.com/office/drawing/2014/main" id="{A904CD61-9E49-A64D-BC4A-5CC6ABDE24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8579" y="2812262"/>
            <a:ext cx="2838076" cy="368300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AB2D54B7-8F09-0348-BD87-829164D728A7}"/>
              </a:ext>
            </a:extLst>
          </p:cNvPr>
          <p:cNvSpPr txBox="1"/>
          <p:nvPr/>
        </p:nvSpPr>
        <p:spPr>
          <a:xfrm>
            <a:off x="8648330" y="1213027"/>
            <a:ext cx="3436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/>
              <a:t>麦克斯韦</a:t>
            </a:r>
            <a:r>
              <a:rPr kumimoji="1" lang="en-US" altLang="zh-CN" dirty="0"/>
              <a:t>-</a:t>
            </a:r>
            <a:r>
              <a:rPr kumimoji="1" lang="zh-CN" altLang="en-US" dirty="0"/>
              <a:t>玻尔兹曼分布</a:t>
            </a:r>
            <a:r>
              <a:rPr kumimoji="1" lang="en-US" altLang="zh-CN" dirty="0"/>
              <a:t>—</a:t>
            </a:r>
            <a:r>
              <a:rPr kumimoji="1" lang="zh-CN" altLang="en-US" dirty="0"/>
              <a:t>温度高的气体有更多分子越过活化能</a:t>
            </a:r>
          </a:p>
        </p:txBody>
      </p:sp>
      <p:pic>
        <p:nvPicPr>
          <p:cNvPr id="15" name="图片 14" descr="图示&#10;&#10;描述已自动生成">
            <a:extLst>
              <a:ext uri="{FF2B5EF4-FFF2-40B4-BE49-F238E27FC236}">
                <a16:creationId xmlns:a16="http://schemas.microsoft.com/office/drawing/2014/main" id="{AD4E0D2A-0A18-7049-87F6-32855E01AF2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8921" y="92598"/>
            <a:ext cx="3436209" cy="2748293"/>
          </a:xfrm>
          <a:prstGeom prst="rect">
            <a:avLst/>
          </a:prstGeom>
        </p:spPr>
      </p:pic>
      <p:sp>
        <p:nvSpPr>
          <p:cNvPr id="17" name="文本框 16">
            <a:extLst>
              <a:ext uri="{FF2B5EF4-FFF2-40B4-BE49-F238E27FC236}">
                <a16:creationId xmlns:a16="http://schemas.microsoft.com/office/drawing/2014/main" id="{FEE4A06E-84A7-E74D-BC2B-C0F27B99FD61}"/>
              </a:ext>
            </a:extLst>
          </p:cNvPr>
          <p:cNvSpPr txBox="1"/>
          <p:nvPr/>
        </p:nvSpPr>
        <p:spPr>
          <a:xfrm>
            <a:off x="9214970" y="4780344"/>
            <a:ext cx="26127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/>
              <a:t>分子需要活化能用来断开溴氮键变为生成物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C6A15FBA-7E14-384E-91A1-859AF3BEF99B}"/>
                  </a:ext>
                </a:extLst>
              </p:cNvPr>
              <p:cNvSpPr txBox="1"/>
              <p:nvPr/>
            </p:nvSpPr>
            <p:spPr>
              <a:xfrm>
                <a:off x="4930815" y="4179178"/>
                <a:ext cx="181722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zh-CN" altLang="en-US" sz="1200" dirty="0"/>
                  <a:t>分子动能</a:t>
                </a:r>
                <a14:m>
                  <m:oMath xmlns:m="http://schemas.openxmlformats.org/officeDocument/2006/math">
                    <m:r>
                      <a:rPr kumimoji="1" lang="zh-CN" altLang="en-US" sz="120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kumimoji="1" lang="zh-CN" altLang="en-US" sz="1200" i="1">
                        <a:latin typeface="Cambria Math" panose="02040503050406030204" pitchFamily="18" charset="0"/>
                      </a:rPr>
                      <m:t>分子势能</m:t>
                    </m:r>
                  </m:oMath>
                </a14:m>
                <a:endParaRPr kumimoji="1" lang="zh-CN" altLang="en-US" sz="1200" dirty="0"/>
              </a:p>
            </p:txBody>
          </p:sp>
        </mc:Choice>
        <mc:Fallback xmlns=""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C6A15FBA-7E14-384E-91A1-859AF3BEF9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0815" y="4179178"/>
                <a:ext cx="1817226" cy="276999"/>
              </a:xfrm>
              <a:prstGeom prst="rect">
                <a:avLst/>
              </a:prstGeom>
              <a:blipFill>
                <a:blip r:embed="rId8"/>
                <a:stretch>
                  <a:fillRect t="-4545" b="-136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音频 12">
            <a:hlinkClick r:id="" action="ppaction://media"/>
            <a:extLst>
              <a:ext uri="{FF2B5EF4-FFF2-40B4-BE49-F238E27FC236}">
                <a16:creationId xmlns:a16="http://schemas.microsoft.com/office/drawing/2014/main" id="{708DD4D0-E9BF-9E49-8820-185C64B244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7715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477595"/>
    </mc:Choice>
    <mc:Fallback>
      <p:transition spd="slow" advTm="4775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2A7BACAD-C601-5E4D-B456-4FA0F37ED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388" y="121291"/>
            <a:ext cx="4209668" cy="1444750"/>
          </a:xfrm>
        </p:spPr>
        <p:txBody>
          <a:bodyPr anchor="b">
            <a:noAutofit/>
          </a:bodyPr>
          <a:lstStyle/>
          <a:p>
            <a:pPr>
              <a:lnSpc>
                <a:spcPct val="90000"/>
              </a:lnSpc>
            </a:pPr>
            <a:r>
              <a:rPr kumimoji="1" lang="zh-CN" altLang="en-US" sz="3600" dirty="0"/>
              <a:t>碰撞理论（下）</a:t>
            </a:r>
            <a:r>
              <a:rPr kumimoji="1" lang="en-US" altLang="zh-CN" sz="3600" dirty="0"/>
              <a:t>—collision</a:t>
            </a:r>
            <a:r>
              <a:rPr kumimoji="1" lang="zh-CN" altLang="en-US" sz="3600" dirty="0"/>
              <a:t> </a:t>
            </a:r>
            <a:r>
              <a:rPr kumimoji="1" lang="en-US" altLang="zh-CN" sz="3600" dirty="0"/>
              <a:t>theory</a:t>
            </a:r>
            <a:endParaRPr kumimoji="1" lang="zh-CN" altLang="en-US" sz="3600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C77F74B7-5344-4985-8463-5B8EE7030F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4747655" y="-586345"/>
            <a:ext cx="6858001" cy="8030691"/>
          </a:xfrm>
          <a:custGeom>
            <a:avLst/>
            <a:gdLst>
              <a:gd name="connsiteX0" fmla="*/ 6858001 w 6858001"/>
              <a:gd name="connsiteY0" fmla="*/ 1177 h 8030691"/>
              <a:gd name="connsiteX1" fmla="*/ 6858001 w 6858001"/>
              <a:gd name="connsiteY1" fmla="*/ 1344715 h 8030691"/>
              <a:gd name="connsiteX2" fmla="*/ 6858000 w 6858001"/>
              <a:gd name="connsiteY2" fmla="*/ 1344715 h 8030691"/>
              <a:gd name="connsiteX3" fmla="*/ 6858000 w 6858001"/>
              <a:gd name="connsiteY3" fmla="*/ 8030691 h 8030691"/>
              <a:gd name="connsiteX4" fmla="*/ 0 w 6858001"/>
              <a:gd name="connsiteY4" fmla="*/ 8030690 h 8030691"/>
              <a:gd name="connsiteX5" fmla="*/ 0 w 6858001"/>
              <a:gd name="connsiteY5" fmla="*/ 477747 h 8030691"/>
              <a:gd name="connsiteX6" fmla="*/ 1 w 6858001"/>
              <a:gd name="connsiteY6" fmla="*/ 477747 h 8030691"/>
              <a:gd name="connsiteX7" fmla="*/ 1 w 6858001"/>
              <a:gd name="connsiteY7" fmla="*/ 0 h 8030691"/>
              <a:gd name="connsiteX8" fmla="*/ 40463 w 6858001"/>
              <a:gd name="connsiteY8" fmla="*/ 5883 h 8030691"/>
              <a:gd name="connsiteX9" fmla="*/ 159107 w 6858001"/>
              <a:gd name="connsiteY9" fmla="*/ 23196 h 8030691"/>
              <a:gd name="connsiteX10" fmla="*/ 245518 w 6858001"/>
              <a:gd name="connsiteY10" fmla="*/ 35299 h 8030691"/>
              <a:gd name="connsiteX11" fmla="*/ 348388 w 6858001"/>
              <a:gd name="connsiteY11" fmla="*/ 48074 h 8030691"/>
              <a:gd name="connsiteX12" fmla="*/ 470460 w 6858001"/>
              <a:gd name="connsiteY12" fmla="*/ 63370 h 8030691"/>
              <a:gd name="connsiteX13" fmla="*/ 605563 w 6858001"/>
              <a:gd name="connsiteY13" fmla="*/ 79507 h 8030691"/>
              <a:gd name="connsiteX14" fmla="*/ 757810 w 6858001"/>
              <a:gd name="connsiteY14" fmla="*/ 96484 h 8030691"/>
              <a:gd name="connsiteX15" fmla="*/ 923774 w 6858001"/>
              <a:gd name="connsiteY15" fmla="*/ 114469 h 8030691"/>
              <a:gd name="connsiteX16" fmla="*/ 1104139 w 6858001"/>
              <a:gd name="connsiteY16" fmla="*/ 132455 h 8030691"/>
              <a:gd name="connsiteX17" fmla="*/ 1296163 w 6858001"/>
              <a:gd name="connsiteY17" fmla="*/ 150776 h 8030691"/>
              <a:gd name="connsiteX18" fmla="*/ 1503275 w 6858001"/>
              <a:gd name="connsiteY18" fmla="*/ 167753 h 8030691"/>
              <a:gd name="connsiteX19" fmla="*/ 1719988 w 6858001"/>
              <a:gd name="connsiteY19" fmla="*/ 184058 h 8030691"/>
              <a:gd name="connsiteX20" fmla="*/ 1949045 w 6858001"/>
              <a:gd name="connsiteY20" fmla="*/ 198850 h 8030691"/>
              <a:gd name="connsiteX21" fmla="*/ 2187703 w 6858001"/>
              <a:gd name="connsiteY21" fmla="*/ 212969 h 8030691"/>
              <a:gd name="connsiteX22" fmla="*/ 2436649 w 6858001"/>
              <a:gd name="connsiteY22" fmla="*/ 226249 h 8030691"/>
              <a:gd name="connsiteX23" fmla="*/ 2564208 w 6858001"/>
              <a:gd name="connsiteY23" fmla="*/ 230955 h 8030691"/>
              <a:gd name="connsiteX24" fmla="*/ 2694509 w 6858001"/>
              <a:gd name="connsiteY24" fmla="*/ 236166 h 8030691"/>
              <a:gd name="connsiteX25" fmla="*/ 2826869 w 6858001"/>
              <a:gd name="connsiteY25" fmla="*/ 241040 h 8030691"/>
              <a:gd name="connsiteX26" fmla="*/ 2959914 w 6858001"/>
              <a:gd name="connsiteY26" fmla="*/ 244234 h 8030691"/>
              <a:gd name="connsiteX27" fmla="*/ 3095702 w 6858001"/>
              <a:gd name="connsiteY27" fmla="*/ 247092 h 8030691"/>
              <a:gd name="connsiteX28" fmla="*/ 3232862 w 6858001"/>
              <a:gd name="connsiteY28" fmla="*/ 250117 h 8030691"/>
              <a:gd name="connsiteX29" fmla="*/ 3372766 w 6858001"/>
              <a:gd name="connsiteY29" fmla="*/ 252134 h 8030691"/>
              <a:gd name="connsiteX30" fmla="*/ 3514040 w 6858001"/>
              <a:gd name="connsiteY30" fmla="*/ 252134 h 8030691"/>
              <a:gd name="connsiteX31" fmla="*/ 3656686 w 6858001"/>
              <a:gd name="connsiteY31" fmla="*/ 253143 h 8030691"/>
              <a:gd name="connsiteX32" fmla="*/ 3800705 w 6858001"/>
              <a:gd name="connsiteY32" fmla="*/ 252134 h 8030691"/>
              <a:gd name="connsiteX33" fmla="*/ 3946780 w 6858001"/>
              <a:gd name="connsiteY33" fmla="*/ 250117 h 8030691"/>
              <a:gd name="connsiteX34" fmla="*/ 4092856 w 6858001"/>
              <a:gd name="connsiteY34" fmla="*/ 248268 h 8030691"/>
              <a:gd name="connsiteX35" fmla="*/ 4240988 w 6858001"/>
              <a:gd name="connsiteY35" fmla="*/ 244234 h 8030691"/>
              <a:gd name="connsiteX36" fmla="*/ 4390492 w 6858001"/>
              <a:gd name="connsiteY36" fmla="*/ 240032 h 8030691"/>
              <a:gd name="connsiteX37" fmla="*/ 4539997 w 6858001"/>
              <a:gd name="connsiteY37" fmla="*/ 235157 h 8030691"/>
              <a:gd name="connsiteX38" fmla="*/ 4690873 w 6858001"/>
              <a:gd name="connsiteY38" fmla="*/ 228266 h 8030691"/>
              <a:gd name="connsiteX39" fmla="*/ 4843120 w 6858001"/>
              <a:gd name="connsiteY39" fmla="*/ 220029 h 8030691"/>
              <a:gd name="connsiteX40" fmla="*/ 4996054 w 6858001"/>
              <a:gd name="connsiteY40" fmla="*/ 212129 h 8030691"/>
              <a:gd name="connsiteX41" fmla="*/ 5148987 w 6858001"/>
              <a:gd name="connsiteY41" fmla="*/ 202044 h 8030691"/>
              <a:gd name="connsiteX42" fmla="*/ 5303978 w 6858001"/>
              <a:gd name="connsiteY42" fmla="*/ 189941 h 8030691"/>
              <a:gd name="connsiteX43" fmla="*/ 5456911 w 6858001"/>
              <a:gd name="connsiteY43" fmla="*/ 177839 h 8030691"/>
              <a:gd name="connsiteX44" fmla="*/ 5612588 w 6858001"/>
              <a:gd name="connsiteY44" fmla="*/ 163887 h 8030691"/>
              <a:gd name="connsiteX45" fmla="*/ 5768950 w 6858001"/>
              <a:gd name="connsiteY45" fmla="*/ 148591 h 8030691"/>
              <a:gd name="connsiteX46" fmla="*/ 5923255 w 6858001"/>
              <a:gd name="connsiteY46" fmla="*/ 132455 h 8030691"/>
              <a:gd name="connsiteX47" fmla="*/ 6079618 w 6858001"/>
              <a:gd name="connsiteY47" fmla="*/ 113629 h 8030691"/>
              <a:gd name="connsiteX48" fmla="*/ 6235294 w 6858001"/>
              <a:gd name="connsiteY48" fmla="*/ 93458 h 8030691"/>
              <a:gd name="connsiteX49" fmla="*/ 6391657 w 6858001"/>
              <a:gd name="connsiteY49" fmla="*/ 73455 h 8030691"/>
              <a:gd name="connsiteX50" fmla="*/ 6547333 w 6858001"/>
              <a:gd name="connsiteY50" fmla="*/ 50091 h 8030691"/>
              <a:gd name="connsiteX51" fmla="*/ 6702324 w 6858001"/>
              <a:gd name="connsiteY51" fmla="*/ 26222 h 8030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8030691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8030691"/>
                </a:lnTo>
                <a:lnTo>
                  <a:pt x="0" y="8030690"/>
                </a:lnTo>
                <a:lnTo>
                  <a:pt x="0" y="477747"/>
                </a:lnTo>
                <a:lnTo>
                  <a:pt x="1" y="477747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4"/>
                </a:lnTo>
                <a:lnTo>
                  <a:pt x="470460" y="63370"/>
                </a:lnTo>
                <a:lnTo>
                  <a:pt x="605563" y="79507"/>
                </a:lnTo>
                <a:lnTo>
                  <a:pt x="757810" y="96484"/>
                </a:lnTo>
                <a:lnTo>
                  <a:pt x="923774" y="114469"/>
                </a:lnTo>
                <a:lnTo>
                  <a:pt x="1104139" y="132455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50"/>
                </a:lnTo>
                <a:lnTo>
                  <a:pt x="2187703" y="212969"/>
                </a:lnTo>
                <a:lnTo>
                  <a:pt x="2436649" y="226249"/>
                </a:lnTo>
                <a:lnTo>
                  <a:pt x="2564208" y="230955"/>
                </a:lnTo>
                <a:lnTo>
                  <a:pt x="2694509" y="236166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2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3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5" name="Freeform 23">
            <a:extLst>
              <a:ext uri="{FF2B5EF4-FFF2-40B4-BE49-F238E27FC236}">
                <a16:creationId xmlns:a16="http://schemas.microsoft.com/office/drawing/2014/main" id="{0E38218E-B21F-433A-BB44-F15DE7DC66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11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80DD7D4-CD57-4577-ACCC-43E1C72F77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CF6146-E385-1C45-988C-975A36FB7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5561" y="2590333"/>
            <a:ext cx="3484072" cy="4151842"/>
          </a:xfrm>
        </p:spPr>
        <p:txBody>
          <a:bodyPr>
            <a:noAutofit/>
          </a:bodyPr>
          <a:lstStyle/>
          <a:p>
            <a:r>
              <a:rPr kumimoji="1" lang="zh-CN" altLang="en-US" dirty="0"/>
              <a:t>分子取向（</a:t>
            </a:r>
            <a:r>
              <a:rPr kumimoji="1" lang="en-US" altLang="zh-CN" dirty="0"/>
              <a:t>molecular</a:t>
            </a:r>
            <a:r>
              <a:rPr kumimoji="1" lang="zh-CN" altLang="en-US" dirty="0"/>
              <a:t> </a:t>
            </a:r>
            <a:r>
              <a:rPr kumimoji="1" lang="en-US" altLang="zh-CN" dirty="0"/>
              <a:t>orientation</a:t>
            </a:r>
            <a:r>
              <a:rPr kumimoji="1" lang="zh-CN" altLang="en-US" dirty="0"/>
              <a:t>）</a:t>
            </a:r>
            <a:r>
              <a:rPr kumimoji="1" lang="en-US" altLang="zh-CN" dirty="0"/>
              <a:t>—</a:t>
            </a:r>
            <a:r>
              <a:rPr kumimoji="1" lang="zh-CN" altLang="en-US" dirty="0"/>
              <a:t>碰撞中正确的分子取向才能反应</a:t>
            </a:r>
            <a:endParaRPr kumimoji="1" lang="en-US" altLang="zh-CN" dirty="0"/>
          </a:p>
          <a:p>
            <a:r>
              <a:rPr lang="zh-CN" altLang="en-US" dirty="0"/>
              <a:t>阿伦尼乌斯公式（</a:t>
            </a:r>
            <a:r>
              <a:rPr lang="en" altLang="zh-CN" dirty="0"/>
              <a:t>Arrhenius equation </a:t>
            </a:r>
            <a:r>
              <a:rPr lang="zh-CN" altLang="en-US" dirty="0"/>
              <a:t>）</a:t>
            </a:r>
            <a:r>
              <a:rPr lang="en-US" altLang="zh-CN" dirty="0"/>
              <a:t>—</a:t>
            </a:r>
            <a:r>
              <a:rPr lang="zh-CN" altLang="en-US" dirty="0"/>
              <a:t>温度越高，活化能越低，速率常数越大</a:t>
            </a:r>
            <a:br>
              <a:rPr lang="zh-CN" altLang="en-US" dirty="0"/>
            </a:br>
            <a:endParaRPr lang="zh-CN" altLang="en-US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pic>
        <p:nvPicPr>
          <p:cNvPr id="6" name="图片 5" descr="图表&#10;&#10;描述已自动生成">
            <a:extLst>
              <a:ext uri="{FF2B5EF4-FFF2-40B4-BE49-F238E27FC236}">
                <a16:creationId xmlns:a16="http://schemas.microsoft.com/office/drawing/2014/main" id="{907C354F-1CA7-1442-9FBC-A46B8CA3E8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9497" y="4178061"/>
            <a:ext cx="3148022" cy="2534157"/>
          </a:xfrm>
          <a:prstGeom prst="rect">
            <a:avLst/>
          </a:prstGeom>
          <a:effectLst/>
        </p:spPr>
      </p:pic>
      <p:pic>
        <p:nvPicPr>
          <p:cNvPr id="5" name="图片 4" descr="图示&#10;&#10;低可信度描述已自动生成">
            <a:extLst>
              <a:ext uri="{FF2B5EF4-FFF2-40B4-BE49-F238E27FC236}">
                <a16:creationId xmlns:a16="http://schemas.microsoft.com/office/drawing/2014/main" id="{196D5121-A07D-7542-A065-6C7C1EDFE5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1513" y="0"/>
            <a:ext cx="6556556" cy="4032279"/>
          </a:xfrm>
          <a:prstGeom prst="rect">
            <a:avLst/>
          </a:prstGeom>
          <a:effectLst/>
        </p:spPr>
      </p:pic>
      <p:pic>
        <p:nvPicPr>
          <p:cNvPr id="8" name="图片 7" descr="文本&#10;&#10;中度可信度描述已自动生成">
            <a:extLst>
              <a:ext uri="{FF2B5EF4-FFF2-40B4-BE49-F238E27FC236}">
                <a16:creationId xmlns:a16="http://schemas.microsoft.com/office/drawing/2014/main" id="{95ED3E10-B843-A34A-B831-B94B9F6F6B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74674" y="4206848"/>
            <a:ext cx="2500171" cy="825528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67C14DCD-387D-F846-A143-DD7639E00F21}"/>
              </a:ext>
            </a:extLst>
          </p:cNvPr>
          <p:cNvSpPr txBox="1"/>
          <p:nvPr/>
        </p:nvSpPr>
        <p:spPr>
          <a:xfrm>
            <a:off x="8527383" y="5206524"/>
            <a:ext cx="33327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" altLang="zh-CN" dirty="0">
                <a:solidFill>
                  <a:schemeClr val="bg1"/>
                </a:solidFill>
              </a:rPr>
              <a:t>k</a:t>
            </a:r>
            <a:r>
              <a:rPr kumimoji="1" lang="zh-CN" altLang="en-US" dirty="0">
                <a:solidFill>
                  <a:schemeClr val="bg1"/>
                </a:solidFill>
              </a:rPr>
              <a:t>为速率常数；</a:t>
            </a:r>
            <a:r>
              <a:rPr kumimoji="1" lang="en" altLang="zh-CN" dirty="0">
                <a:solidFill>
                  <a:schemeClr val="bg1"/>
                </a:solidFill>
              </a:rPr>
              <a:t>A</a:t>
            </a:r>
            <a:r>
              <a:rPr kumimoji="1" lang="zh-CN" altLang="en-US" dirty="0">
                <a:solidFill>
                  <a:schemeClr val="bg1"/>
                </a:solidFill>
              </a:rPr>
              <a:t>为指前因子；</a:t>
            </a:r>
            <a:r>
              <a:rPr kumimoji="1" lang="en" altLang="zh-CN" dirty="0">
                <a:solidFill>
                  <a:schemeClr val="bg1"/>
                </a:solidFill>
              </a:rPr>
              <a:t>𝐸a</a:t>
            </a:r>
            <a:r>
              <a:rPr kumimoji="1" lang="zh-CN" altLang="en-US" dirty="0">
                <a:solidFill>
                  <a:schemeClr val="bg1"/>
                </a:solidFill>
              </a:rPr>
              <a:t>称为实验活化能</a:t>
            </a:r>
            <a:r>
              <a:rPr kumimoji="1" lang="zh-CN" altLang="en" dirty="0">
                <a:solidFill>
                  <a:schemeClr val="bg1"/>
                </a:solidFill>
              </a:rPr>
              <a:t>；</a:t>
            </a:r>
            <a:r>
              <a:rPr kumimoji="1" lang="en" altLang="zh-CN" dirty="0">
                <a:solidFill>
                  <a:schemeClr val="bg1"/>
                </a:solidFill>
              </a:rPr>
              <a:t>T</a:t>
            </a:r>
            <a:r>
              <a:rPr kumimoji="1" lang="zh-CN" altLang="en-US" dirty="0">
                <a:solidFill>
                  <a:schemeClr val="bg1"/>
                </a:solidFill>
              </a:rPr>
              <a:t>为温度</a:t>
            </a:r>
            <a:r>
              <a:rPr kumimoji="1" lang="zh-CN" altLang="en" dirty="0">
                <a:solidFill>
                  <a:schemeClr val="bg1"/>
                </a:solidFill>
              </a:rPr>
              <a:t>；</a:t>
            </a:r>
            <a:r>
              <a:rPr kumimoji="1" lang="en" altLang="zh-CN" dirty="0">
                <a:solidFill>
                  <a:schemeClr val="bg1"/>
                </a:solidFill>
              </a:rPr>
              <a:t>R</a:t>
            </a:r>
            <a:r>
              <a:rPr kumimoji="1" lang="zh-CN" altLang="en-US" dirty="0">
                <a:solidFill>
                  <a:schemeClr val="bg1"/>
                </a:solidFill>
              </a:rPr>
              <a:t>为气体常数</a:t>
            </a:r>
            <a:r>
              <a:rPr kumimoji="1" lang="en-US" altLang="zh-CN" dirty="0">
                <a:solidFill>
                  <a:schemeClr val="bg1"/>
                </a:solidFill>
              </a:rPr>
              <a:t>8.31</a:t>
            </a:r>
            <a:r>
              <a:rPr kumimoji="1" lang="zh-CN" altLang="en-US" dirty="0">
                <a:solidFill>
                  <a:schemeClr val="bg1"/>
                </a:solidFill>
              </a:rPr>
              <a:t>；</a:t>
            </a:r>
            <a:r>
              <a:rPr kumimoji="1" lang="en" altLang="zh-CN" dirty="0">
                <a:solidFill>
                  <a:schemeClr val="bg1"/>
                </a:solidFill>
              </a:rPr>
              <a:t>e</a:t>
            </a:r>
            <a:r>
              <a:rPr kumimoji="1" lang="zh-CN" altLang="en-US" dirty="0">
                <a:solidFill>
                  <a:schemeClr val="bg1"/>
                </a:solidFill>
              </a:rPr>
              <a:t>为自然对数的底，值为</a:t>
            </a:r>
            <a:r>
              <a:rPr kumimoji="1" lang="en-US" altLang="zh-CN" dirty="0">
                <a:solidFill>
                  <a:schemeClr val="bg1"/>
                </a:solidFill>
              </a:rPr>
              <a:t>2.72</a:t>
            </a:r>
          </a:p>
          <a:p>
            <a:endParaRPr kumimoji="1" lang="zh-CN" altLang="en-US" dirty="0">
              <a:solidFill>
                <a:schemeClr val="bg1"/>
              </a:solidFill>
            </a:endParaRPr>
          </a:p>
        </p:txBody>
      </p:sp>
      <p:pic>
        <p:nvPicPr>
          <p:cNvPr id="7" name="音频 6">
            <a:hlinkClick r:id="" action="ppaction://media"/>
            <a:extLst>
              <a:ext uri="{FF2B5EF4-FFF2-40B4-BE49-F238E27FC236}">
                <a16:creationId xmlns:a16="http://schemas.microsoft.com/office/drawing/2014/main" id="{235A1AA7-E479-E748-8B75-9A91B27A37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883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6835"/>
    </mc:Choice>
    <mc:Fallback>
      <p:transition spd="slow" advTm="3968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0F1148C-2D77-0C49-92DB-0535C4A44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395" y="571500"/>
            <a:ext cx="5880812" cy="1400530"/>
          </a:xfrm>
        </p:spPr>
        <p:txBody>
          <a:bodyPr>
            <a:normAutofit/>
          </a:bodyPr>
          <a:lstStyle/>
          <a:p>
            <a:r>
              <a:rPr kumimoji="1" lang="zh-CN" altLang="en-US" dirty="0"/>
              <a:t>催化剂</a:t>
            </a:r>
            <a:r>
              <a:rPr kumimoji="1" lang="en-US" altLang="zh-CN" dirty="0"/>
              <a:t>—catalyst</a:t>
            </a:r>
            <a:endParaRPr kumimoji="1" lang="zh-CN" altLang="en-US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D9681AB-65CF-47E9-9FA3-7B05D63499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270819" y="-63600"/>
            <a:ext cx="6858001" cy="6985200"/>
          </a:xfrm>
          <a:custGeom>
            <a:avLst/>
            <a:gdLst>
              <a:gd name="connsiteX0" fmla="*/ 6858001 w 6858001"/>
              <a:gd name="connsiteY0" fmla="*/ 1177 h 6985200"/>
              <a:gd name="connsiteX1" fmla="*/ 6858001 w 6858001"/>
              <a:gd name="connsiteY1" fmla="*/ 1344715 h 6985200"/>
              <a:gd name="connsiteX2" fmla="*/ 6858000 w 6858001"/>
              <a:gd name="connsiteY2" fmla="*/ 1344715 h 6985200"/>
              <a:gd name="connsiteX3" fmla="*/ 6858000 w 6858001"/>
              <a:gd name="connsiteY3" fmla="*/ 6985200 h 6985200"/>
              <a:gd name="connsiteX4" fmla="*/ 0 w 6858001"/>
              <a:gd name="connsiteY4" fmla="*/ 6985199 h 6985200"/>
              <a:gd name="connsiteX5" fmla="*/ 0 w 6858001"/>
              <a:gd name="connsiteY5" fmla="*/ 887191 h 6985200"/>
              <a:gd name="connsiteX6" fmla="*/ 1 w 6858001"/>
              <a:gd name="connsiteY6" fmla="*/ 887191 h 6985200"/>
              <a:gd name="connsiteX7" fmla="*/ 1 w 6858001"/>
              <a:gd name="connsiteY7" fmla="*/ 0 h 6985200"/>
              <a:gd name="connsiteX8" fmla="*/ 40463 w 6858001"/>
              <a:gd name="connsiteY8" fmla="*/ 5883 h 6985200"/>
              <a:gd name="connsiteX9" fmla="*/ 159107 w 6858001"/>
              <a:gd name="connsiteY9" fmla="*/ 23196 h 6985200"/>
              <a:gd name="connsiteX10" fmla="*/ 245518 w 6858001"/>
              <a:gd name="connsiteY10" fmla="*/ 35299 h 6985200"/>
              <a:gd name="connsiteX11" fmla="*/ 348388 w 6858001"/>
              <a:gd name="connsiteY11" fmla="*/ 48073 h 6985200"/>
              <a:gd name="connsiteX12" fmla="*/ 470460 w 6858001"/>
              <a:gd name="connsiteY12" fmla="*/ 63369 h 6985200"/>
              <a:gd name="connsiteX13" fmla="*/ 605563 w 6858001"/>
              <a:gd name="connsiteY13" fmla="*/ 79506 h 6985200"/>
              <a:gd name="connsiteX14" fmla="*/ 757810 w 6858001"/>
              <a:gd name="connsiteY14" fmla="*/ 96483 h 6985200"/>
              <a:gd name="connsiteX15" fmla="*/ 923774 w 6858001"/>
              <a:gd name="connsiteY15" fmla="*/ 114469 h 6985200"/>
              <a:gd name="connsiteX16" fmla="*/ 1104139 w 6858001"/>
              <a:gd name="connsiteY16" fmla="*/ 132454 h 6985200"/>
              <a:gd name="connsiteX17" fmla="*/ 1296163 w 6858001"/>
              <a:gd name="connsiteY17" fmla="*/ 150776 h 6985200"/>
              <a:gd name="connsiteX18" fmla="*/ 1503275 w 6858001"/>
              <a:gd name="connsiteY18" fmla="*/ 167753 h 6985200"/>
              <a:gd name="connsiteX19" fmla="*/ 1719988 w 6858001"/>
              <a:gd name="connsiteY19" fmla="*/ 184058 h 6985200"/>
              <a:gd name="connsiteX20" fmla="*/ 1949045 w 6858001"/>
              <a:gd name="connsiteY20" fmla="*/ 198849 h 6985200"/>
              <a:gd name="connsiteX21" fmla="*/ 2187703 w 6858001"/>
              <a:gd name="connsiteY21" fmla="*/ 212969 h 6985200"/>
              <a:gd name="connsiteX22" fmla="*/ 2436649 w 6858001"/>
              <a:gd name="connsiteY22" fmla="*/ 226248 h 6985200"/>
              <a:gd name="connsiteX23" fmla="*/ 2564208 w 6858001"/>
              <a:gd name="connsiteY23" fmla="*/ 230955 h 6985200"/>
              <a:gd name="connsiteX24" fmla="*/ 2694509 w 6858001"/>
              <a:gd name="connsiteY24" fmla="*/ 236165 h 6985200"/>
              <a:gd name="connsiteX25" fmla="*/ 2826869 w 6858001"/>
              <a:gd name="connsiteY25" fmla="*/ 241040 h 6985200"/>
              <a:gd name="connsiteX26" fmla="*/ 2959914 w 6858001"/>
              <a:gd name="connsiteY26" fmla="*/ 244234 h 6985200"/>
              <a:gd name="connsiteX27" fmla="*/ 3095702 w 6858001"/>
              <a:gd name="connsiteY27" fmla="*/ 247091 h 6985200"/>
              <a:gd name="connsiteX28" fmla="*/ 3232862 w 6858001"/>
              <a:gd name="connsiteY28" fmla="*/ 250117 h 6985200"/>
              <a:gd name="connsiteX29" fmla="*/ 3372766 w 6858001"/>
              <a:gd name="connsiteY29" fmla="*/ 252134 h 6985200"/>
              <a:gd name="connsiteX30" fmla="*/ 3514040 w 6858001"/>
              <a:gd name="connsiteY30" fmla="*/ 252134 h 6985200"/>
              <a:gd name="connsiteX31" fmla="*/ 3656686 w 6858001"/>
              <a:gd name="connsiteY31" fmla="*/ 253142 h 6985200"/>
              <a:gd name="connsiteX32" fmla="*/ 3800705 w 6858001"/>
              <a:gd name="connsiteY32" fmla="*/ 252134 h 6985200"/>
              <a:gd name="connsiteX33" fmla="*/ 3946780 w 6858001"/>
              <a:gd name="connsiteY33" fmla="*/ 250117 h 6985200"/>
              <a:gd name="connsiteX34" fmla="*/ 4092856 w 6858001"/>
              <a:gd name="connsiteY34" fmla="*/ 248268 h 6985200"/>
              <a:gd name="connsiteX35" fmla="*/ 4240988 w 6858001"/>
              <a:gd name="connsiteY35" fmla="*/ 244234 h 6985200"/>
              <a:gd name="connsiteX36" fmla="*/ 4390492 w 6858001"/>
              <a:gd name="connsiteY36" fmla="*/ 240032 h 6985200"/>
              <a:gd name="connsiteX37" fmla="*/ 4539997 w 6858001"/>
              <a:gd name="connsiteY37" fmla="*/ 235157 h 6985200"/>
              <a:gd name="connsiteX38" fmla="*/ 4690873 w 6858001"/>
              <a:gd name="connsiteY38" fmla="*/ 228266 h 6985200"/>
              <a:gd name="connsiteX39" fmla="*/ 4843120 w 6858001"/>
              <a:gd name="connsiteY39" fmla="*/ 220029 h 6985200"/>
              <a:gd name="connsiteX40" fmla="*/ 4996054 w 6858001"/>
              <a:gd name="connsiteY40" fmla="*/ 212129 h 6985200"/>
              <a:gd name="connsiteX41" fmla="*/ 5148987 w 6858001"/>
              <a:gd name="connsiteY41" fmla="*/ 202044 h 6985200"/>
              <a:gd name="connsiteX42" fmla="*/ 5303978 w 6858001"/>
              <a:gd name="connsiteY42" fmla="*/ 189941 h 6985200"/>
              <a:gd name="connsiteX43" fmla="*/ 5456911 w 6858001"/>
              <a:gd name="connsiteY43" fmla="*/ 177839 h 6985200"/>
              <a:gd name="connsiteX44" fmla="*/ 5612588 w 6858001"/>
              <a:gd name="connsiteY44" fmla="*/ 163887 h 6985200"/>
              <a:gd name="connsiteX45" fmla="*/ 5768950 w 6858001"/>
              <a:gd name="connsiteY45" fmla="*/ 148591 h 6985200"/>
              <a:gd name="connsiteX46" fmla="*/ 5923255 w 6858001"/>
              <a:gd name="connsiteY46" fmla="*/ 132455 h 6985200"/>
              <a:gd name="connsiteX47" fmla="*/ 6079618 w 6858001"/>
              <a:gd name="connsiteY47" fmla="*/ 113629 h 6985200"/>
              <a:gd name="connsiteX48" fmla="*/ 6235294 w 6858001"/>
              <a:gd name="connsiteY48" fmla="*/ 93458 h 6985200"/>
              <a:gd name="connsiteX49" fmla="*/ 6391657 w 6858001"/>
              <a:gd name="connsiteY49" fmla="*/ 73455 h 6985200"/>
              <a:gd name="connsiteX50" fmla="*/ 6547333 w 6858001"/>
              <a:gd name="connsiteY50" fmla="*/ 50091 h 6985200"/>
              <a:gd name="connsiteX51" fmla="*/ 6702324 w 6858001"/>
              <a:gd name="connsiteY51" fmla="*/ 26222 h 698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6985200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6985200"/>
                </a:lnTo>
                <a:lnTo>
                  <a:pt x="0" y="6985199"/>
                </a:lnTo>
                <a:lnTo>
                  <a:pt x="0" y="887191"/>
                </a:lnTo>
                <a:lnTo>
                  <a:pt x="1" y="887191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3"/>
                </a:lnTo>
                <a:lnTo>
                  <a:pt x="470460" y="63369"/>
                </a:lnTo>
                <a:lnTo>
                  <a:pt x="605563" y="79506"/>
                </a:lnTo>
                <a:lnTo>
                  <a:pt x="757810" y="96483"/>
                </a:lnTo>
                <a:lnTo>
                  <a:pt x="923774" y="114469"/>
                </a:lnTo>
                <a:lnTo>
                  <a:pt x="1104139" y="132454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49"/>
                </a:lnTo>
                <a:lnTo>
                  <a:pt x="2187703" y="212969"/>
                </a:lnTo>
                <a:lnTo>
                  <a:pt x="2436649" y="226248"/>
                </a:lnTo>
                <a:lnTo>
                  <a:pt x="2564208" y="230955"/>
                </a:lnTo>
                <a:lnTo>
                  <a:pt x="2694509" y="236165"/>
                </a:lnTo>
                <a:lnTo>
                  <a:pt x="2826869" y="241040"/>
                </a:lnTo>
                <a:lnTo>
                  <a:pt x="2959914" y="244234"/>
                </a:lnTo>
                <a:lnTo>
                  <a:pt x="3095702" y="247091"/>
                </a:lnTo>
                <a:lnTo>
                  <a:pt x="3232862" y="250117"/>
                </a:lnTo>
                <a:lnTo>
                  <a:pt x="3372766" y="252134"/>
                </a:lnTo>
                <a:lnTo>
                  <a:pt x="3514040" y="252134"/>
                </a:lnTo>
                <a:lnTo>
                  <a:pt x="3656686" y="253142"/>
                </a:lnTo>
                <a:lnTo>
                  <a:pt x="3800705" y="252134"/>
                </a:lnTo>
                <a:lnTo>
                  <a:pt x="3946780" y="250117"/>
                </a:lnTo>
                <a:lnTo>
                  <a:pt x="4092856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16" name="Freeform 23">
            <a:extLst>
              <a:ext uri="{FF2B5EF4-FFF2-40B4-BE49-F238E27FC236}">
                <a16:creationId xmlns:a16="http://schemas.microsoft.com/office/drawing/2014/main" id="{8FCA736E-BDE3-4D4D-8D87-E9AE79250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94020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29AA25D-1E7A-4074-BF68-D55A83B81B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3A9B7E8-0324-1945-A291-BE50672DF9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9850" y="11946"/>
            <a:ext cx="3533707" cy="2508932"/>
          </a:xfrm>
          <a:prstGeom prst="rect">
            <a:avLst/>
          </a:prstGeom>
          <a:effectLst/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794FA908-E4D5-8444-ACA6-05A808DBE692}"/>
              </a:ext>
            </a:extLst>
          </p:cNvPr>
          <p:cNvSpPr txBox="1"/>
          <p:nvPr/>
        </p:nvSpPr>
        <p:spPr>
          <a:xfrm>
            <a:off x="9310204" y="5577304"/>
            <a:ext cx="30954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>
                <a:solidFill>
                  <a:schemeClr val="bg1"/>
                </a:solidFill>
              </a:rPr>
              <a:t>催化剂可以直接参与反应</a:t>
            </a:r>
          </a:p>
        </p:txBody>
      </p:sp>
      <p:sp>
        <p:nvSpPr>
          <p:cNvPr id="15" name="内容占位符 2">
            <a:extLst>
              <a:ext uri="{FF2B5EF4-FFF2-40B4-BE49-F238E27FC236}">
                <a16:creationId xmlns:a16="http://schemas.microsoft.com/office/drawing/2014/main" id="{C3F7B7EB-F0F3-1C4B-B5F7-F11BE37B1B03}"/>
              </a:ext>
            </a:extLst>
          </p:cNvPr>
          <p:cNvSpPr txBox="1">
            <a:spLocks/>
          </p:cNvSpPr>
          <p:nvPr/>
        </p:nvSpPr>
        <p:spPr>
          <a:xfrm>
            <a:off x="827573" y="2243831"/>
            <a:ext cx="3484072" cy="41518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kumimoji="1" lang="zh-CN" altLang="en-US" sz="2400" dirty="0"/>
              <a:t>催化剂降低活化能</a:t>
            </a:r>
            <a:r>
              <a:rPr kumimoji="1" lang="en-US" altLang="zh-CN" sz="2400" dirty="0"/>
              <a:t>—</a:t>
            </a:r>
            <a:r>
              <a:rPr kumimoji="1" lang="zh-CN" altLang="en-US" sz="2400" dirty="0"/>
              <a:t>提高反应速率</a:t>
            </a:r>
            <a:endParaRPr kumimoji="1" lang="en-US" altLang="zh-CN" sz="2400" dirty="0"/>
          </a:p>
          <a:p>
            <a:r>
              <a:rPr kumimoji="1" lang="zh-CN" altLang="en-US" sz="2400" dirty="0"/>
              <a:t>金属催化剂催化原理</a:t>
            </a:r>
            <a:r>
              <a:rPr kumimoji="1" lang="en-US" altLang="zh-CN" sz="2400" dirty="0"/>
              <a:t>——</a:t>
            </a:r>
            <a:r>
              <a:rPr kumimoji="1" lang="zh-CN" altLang="en-US" sz="2400" dirty="0"/>
              <a:t>吸附气体分子成键，表面进行反应，离开金属表面</a:t>
            </a:r>
            <a:endParaRPr kumimoji="1" lang="en-US" altLang="zh-CN" sz="2400" dirty="0"/>
          </a:p>
          <a:p>
            <a:r>
              <a:rPr kumimoji="1" lang="zh-CN" altLang="en-US" sz="2400" dirty="0"/>
              <a:t>催化剂可以参与反应并最终又被重新生成</a:t>
            </a:r>
            <a:r>
              <a:rPr kumimoji="1" lang="en-US" altLang="zh-CN" sz="2400" dirty="0"/>
              <a:t>—</a:t>
            </a:r>
            <a:r>
              <a:rPr kumimoji="1" lang="zh-CN" altLang="en-US" sz="2400" dirty="0"/>
              <a:t>性质保持不变</a:t>
            </a:r>
            <a:endParaRPr kumimoji="1" lang="en-US" altLang="zh-CN" sz="2400" dirty="0"/>
          </a:p>
          <a:p>
            <a:endParaRPr kumimoji="1" lang="en-US" altLang="zh-CN" sz="2400" dirty="0"/>
          </a:p>
          <a:p>
            <a:endParaRPr kumimoji="1" lang="zh-CN" altLang="en-US" sz="24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7217E26-1188-A94C-8853-84D3AD3D0D1F}"/>
              </a:ext>
            </a:extLst>
          </p:cNvPr>
          <p:cNvSpPr txBox="1"/>
          <p:nvPr/>
        </p:nvSpPr>
        <p:spPr>
          <a:xfrm>
            <a:off x="9246756" y="112250"/>
            <a:ext cx="50449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>
                <a:solidFill>
                  <a:schemeClr val="bg1"/>
                </a:solidFill>
              </a:rPr>
              <a:t>催化剂降低活化能</a:t>
            </a:r>
          </a:p>
        </p:txBody>
      </p:sp>
      <p:pic>
        <p:nvPicPr>
          <p:cNvPr id="8" name="内容占位符 7">
            <a:extLst>
              <a:ext uri="{FF2B5EF4-FFF2-40B4-BE49-F238E27FC236}">
                <a16:creationId xmlns:a16="http://schemas.microsoft.com/office/drawing/2014/main" id="{B62951E1-B3A0-944C-ABD3-DC04E43219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6096000" y="4871545"/>
            <a:ext cx="3284483" cy="1855050"/>
          </a:xfrm>
        </p:spPr>
      </p:pic>
      <p:pic>
        <p:nvPicPr>
          <p:cNvPr id="13" name="图片 12" descr="图片包含 室内, 桌子, 电脑, 监控&#10;&#10;描述已自动生成">
            <a:extLst>
              <a:ext uri="{FF2B5EF4-FFF2-40B4-BE49-F238E27FC236}">
                <a16:creationId xmlns:a16="http://schemas.microsoft.com/office/drawing/2014/main" id="{CFDACB49-744E-874B-A344-8F491C631F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77903" y="2402642"/>
            <a:ext cx="1944436" cy="2632467"/>
          </a:xfrm>
          <a:prstGeom prst="rect">
            <a:avLst/>
          </a:prstGeom>
        </p:spPr>
      </p:pic>
      <p:pic>
        <p:nvPicPr>
          <p:cNvPr id="19" name="图片 18" descr="图表&#10;&#10;描述已自动生成">
            <a:extLst>
              <a:ext uri="{FF2B5EF4-FFF2-40B4-BE49-F238E27FC236}">
                <a16:creationId xmlns:a16="http://schemas.microsoft.com/office/drawing/2014/main" id="{DB451EB1-0AB0-0845-BFE7-70B6BB48CA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52763" y="2420573"/>
            <a:ext cx="2019493" cy="2797737"/>
          </a:xfrm>
          <a:prstGeom prst="rect">
            <a:avLst/>
          </a:prstGeom>
        </p:spPr>
      </p:pic>
      <p:pic>
        <p:nvPicPr>
          <p:cNvPr id="21" name="图片 20" descr="图表, 气泡图&#10;&#10;描述已自动生成">
            <a:extLst>
              <a:ext uri="{FF2B5EF4-FFF2-40B4-BE49-F238E27FC236}">
                <a16:creationId xmlns:a16="http://schemas.microsoft.com/office/drawing/2014/main" id="{D6F6437D-B19C-D643-9B4C-BAC97206BD7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98346" y="2464007"/>
            <a:ext cx="1659803" cy="1144692"/>
          </a:xfrm>
          <a:prstGeom prst="rect">
            <a:avLst/>
          </a:prstGeom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86BB6A29-BB90-0949-820F-C31BCE13AEA2}"/>
              </a:ext>
            </a:extLst>
          </p:cNvPr>
          <p:cNvSpPr txBox="1"/>
          <p:nvPr/>
        </p:nvSpPr>
        <p:spPr>
          <a:xfrm>
            <a:off x="10227986" y="4319752"/>
            <a:ext cx="1848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>
                <a:solidFill>
                  <a:schemeClr val="bg1"/>
                </a:solidFill>
              </a:rPr>
              <a:t>金属催化剂原理</a:t>
            </a:r>
          </a:p>
        </p:txBody>
      </p:sp>
      <p:pic>
        <p:nvPicPr>
          <p:cNvPr id="4" name="音频 3">
            <a:hlinkClick r:id="" action="ppaction://media"/>
            <a:extLst>
              <a:ext uri="{FF2B5EF4-FFF2-40B4-BE49-F238E27FC236}">
                <a16:creationId xmlns:a16="http://schemas.microsoft.com/office/drawing/2014/main" id="{6AF1AA4B-8BF3-5448-8EA6-E298D389F4E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6366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1779"/>
    </mc:Choice>
    <mc:Fallback>
      <p:transition spd="slow" advTm="3517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57B325C-3E35-45CF-9D07-3BCB281F3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B5FF7B11-1639-8F41-BFB8-C98219879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2977" y="-2085249"/>
            <a:ext cx="4192889" cy="296154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kumimoji="1" lang="en-US" altLang="zh-CN" sz="40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Practice 1</a:t>
            </a:r>
          </a:p>
        </p:txBody>
      </p:sp>
      <p:sp>
        <p:nvSpPr>
          <p:cNvPr id="24" name="Freeform 36">
            <a:extLst>
              <a:ext uri="{FF2B5EF4-FFF2-40B4-BE49-F238E27FC236}">
                <a16:creationId xmlns:a16="http://schemas.microsoft.com/office/drawing/2014/main" id="{C24BEC42-AFF3-40D1-93A2-A27A42E1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463681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6" name="Freeform: Shape 25">
            <a:extLst>
              <a:ext uri="{FF2B5EF4-FFF2-40B4-BE49-F238E27FC236}">
                <a16:creationId xmlns:a16="http://schemas.microsoft.com/office/drawing/2014/main" id="{608F427C-1EC9-4280-9367-F2B3AA063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809954" cy="6858000"/>
          </a:xfrm>
          <a:custGeom>
            <a:avLst/>
            <a:gdLst>
              <a:gd name="connsiteX0" fmla="*/ 6465239 w 7809954"/>
              <a:gd name="connsiteY0" fmla="*/ 0 h 6858000"/>
              <a:gd name="connsiteX1" fmla="*/ 7808777 w 7809954"/>
              <a:gd name="connsiteY1" fmla="*/ 0 h 6858000"/>
              <a:gd name="connsiteX2" fmla="*/ 7783732 w 7809954"/>
              <a:gd name="connsiteY2" fmla="*/ 155676 h 6858000"/>
              <a:gd name="connsiteX3" fmla="*/ 7759863 w 7809954"/>
              <a:gd name="connsiteY3" fmla="*/ 310667 h 6858000"/>
              <a:gd name="connsiteX4" fmla="*/ 7736499 w 7809954"/>
              <a:gd name="connsiteY4" fmla="*/ 466344 h 6858000"/>
              <a:gd name="connsiteX5" fmla="*/ 7716496 w 7809954"/>
              <a:gd name="connsiteY5" fmla="*/ 622706 h 6858000"/>
              <a:gd name="connsiteX6" fmla="*/ 7696325 w 7809954"/>
              <a:gd name="connsiteY6" fmla="*/ 778383 h 6858000"/>
              <a:gd name="connsiteX7" fmla="*/ 7677499 w 7809954"/>
              <a:gd name="connsiteY7" fmla="*/ 934745 h 6858000"/>
              <a:gd name="connsiteX8" fmla="*/ 7661363 w 7809954"/>
              <a:gd name="connsiteY8" fmla="*/ 1089050 h 6858000"/>
              <a:gd name="connsiteX9" fmla="*/ 7646067 w 7809954"/>
              <a:gd name="connsiteY9" fmla="*/ 1245413 h 6858000"/>
              <a:gd name="connsiteX10" fmla="*/ 7632115 w 7809954"/>
              <a:gd name="connsiteY10" fmla="*/ 1401089 h 6858000"/>
              <a:gd name="connsiteX11" fmla="*/ 7620013 w 7809954"/>
              <a:gd name="connsiteY11" fmla="*/ 1554023 h 6858000"/>
              <a:gd name="connsiteX12" fmla="*/ 7607910 w 7809954"/>
              <a:gd name="connsiteY12" fmla="*/ 1709013 h 6858000"/>
              <a:gd name="connsiteX13" fmla="*/ 7597825 w 7809954"/>
              <a:gd name="connsiteY13" fmla="*/ 1861947 h 6858000"/>
              <a:gd name="connsiteX14" fmla="*/ 7589925 w 7809954"/>
              <a:gd name="connsiteY14" fmla="*/ 2014880 h 6858000"/>
              <a:gd name="connsiteX15" fmla="*/ 7581688 w 7809954"/>
              <a:gd name="connsiteY15" fmla="*/ 2167128 h 6858000"/>
              <a:gd name="connsiteX16" fmla="*/ 7574797 w 7809954"/>
              <a:gd name="connsiteY16" fmla="*/ 2318004 h 6858000"/>
              <a:gd name="connsiteX17" fmla="*/ 7569922 w 7809954"/>
              <a:gd name="connsiteY17" fmla="*/ 2467508 h 6858000"/>
              <a:gd name="connsiteX18" fmla="*/ 7565720 w 7809954"/>
              <a:gd name="connsiteY18" fmla="*/ 2617013 h 6858000"/>
              <a:gd name="connsiteX19" fmla="*/ 7561686 w 7809954"/>
              <a:gd name="connsiteY19" fmla="*/ 2765145 h 6858000"/>
              <a:gd name="connsiteX20" fmla="*/ 7559837 w 7809954"/>
              <a:gd name="connsiteY20" fmla="*/ 2911221 h 6858000"/>
              <a:gd name="connsiteX21" fmla="*/ 7557820 w 7809954"/>
              <a:gd name="connsiteY21" fmla="*/ 3057296 h 6858000"/>
              <a:gd name="connsiteX22" fmla="*/ 7556811 w 7809954"/>
              <a:gd name="connsiteY22" fmla="*/ 3201314 h 6858000"/>
              <a:gd name="connsiteX23" fmla="*/ 7557820 w 7809954"/>
              <a:gd name="connsiteY23" fmla="*/ 3343960 h 6858000"/>
              <a:gd name="connsiteX24" fmla="*/ 7557820 w 7809954"/>
              <a:gd name="connsiteY24" fmla="*/ 3485235 h 6858000"/>
              <a:gd name="connsiteX25" fmla="*/ 7559837 w 7809954"/>
              <a:gd name="connsiteY25" fmla="*/ 3625138 h 6858000"/>
              <a:gd name="connsiteX26" fmla="*/ 7562862 w 7809954"/>
              <a:gd name="connsiteY26" fmla="*/ 3762298 h 6858000"/>
              <a:gd name="connsiteX27" fmla="*/ 7565720 w 7809954"/>
              <a:gd name="connsiteY27" fmla="*/ 3898087 h 6858000"/>
              <a:gd name="connsiteX28" fmla="*/ 7568914 w 7809954"/>
              <a:gd name="connsiteY28" fmla="*/ 4031132 h 6858000"/>
              <a:gd name="connsiteX29" fmla="*/ 7573788 w 7809954"/>
              <a:gd name="connsiteY29" fmla="*/ 4163491 h 6858000"/>
              <a:gd name="connsiteX30" fmla="*/ 7578999 w 7809954"/>
              <a:gd name="connsiteY30" fmla="*/ 4293793 h 6858000"/>
              <a:gd name="connsiteX31" fmla="*/ 7583705 w 7809954"/>
              <a:gd name="connsiteY31" fmla="*/ 4421352 h 6858000"/>
              <a:gd name="connsiteX32" fmla="*/ 7596985 w 7809954"/>
              <a:gd name="connsiteY32" fmla="*/ 4670298 h 6858000"/>
              <a:gd name="connsiteX33" fmla="*/ 7611104 w 7809954"/>
              <a:gd name="connsiteY33" fmla="*/ 4908956 h 6858000"/>
              <a:gd name="connsiteX34" fmla="*/ 7625896 w 7809954"/>
              <a:gd name="connsiteY34" fmla="*/ 5138013 h 6858000"/>
              <a:gd name="connsiteX35" fmla="*/ 7642201 w 7809954"/>
              <a:gd name="connsiteY35" fmla="*/ 5354726 h 6858000"/>
              <a:gd name="connsiteX36" fmla="*/ 7659178 w 7809954"/>
              <a:gd name="connsiteY36" fmla="*/ 5561838 h 6858000"/>
              <a:gd name="connsiteX37" fmla="*/ 7677499 w 7809954"/>
              <a:gd name="connsiteY37" fmla="*/ 5753862 h 6858000"/>
              <a:gd name="connsiteX38" fmla="*/ 7695485 w 7809954"/>
              <a:gd name="connsiteY38" fmla="*/ 5934227 h 6858000"/>
              <a:gd name="connsiteX39" fmla="*/ 7713470 w 7809954"/>
              <a:gd name="connsiteY39" fmla="*/ 6100191 h 6858000"/>
              <a:gd name="connsiteX40" fmla="*/ 7730447 w 7809954"/>
              <a:gd name="connsiteY40" fmla="*/ 6252438 h 6858000"/>
              <a:gd name="connsiteX41" fmla="*/ 7746584 w 7809954"/>
              <a:gd name="connsiteY41" fmla="*/ 6387541 h 6858000"/>
              <a:gd name="connsiteX42" fmla="*/ 7761880 w 7809954"/>
              <a:gd name="connsiteY42" fmla="*/ 6509613 h 6858000"/>
              <a:gd name="connsiteX43" fmla="*/ 7774655 w 7809954"/>
              <a:gd name="connsiteY43" fmla="*/ 6612483 h 6858000"/>
              <a:gd name="connsiteX44" fmla="*/ 7786757 w 7809954"/>
              <a:gd name="connsiteY44" fmla="*/ 6698894 h 6858000"/>
              <a:gd name="connsiteX45" fmla="*/ 7804071 w 7809954"/>
              <a:gd name="connsiteY45" fmla="*/ 6817538 h 6858000"/>
              <a:gd name="connsiteX46" fmla="*/ 7809954 w 7809954"/>
              <a:gd name="connsiteY46" fmla="*/ 6858000 h 6858000"/>
              <a:gd name="connsiteX47" fmla="*/ 7157124 w 7809954"/>
              <a:gd name="connsiteY47" fmla="*/ 6858000 h 6858000"/>
              <a:gd name="connsiteX48" fmla="*/ 7157124 w 7809954"/>
              <a:gd name="connsiteY48" fmla="*/ 6858000 h 6858000"/>
              <a:gd name="connsiteX49" fmla="*/ 0 w 7809954"/>
              <a:gd name="connsiteY49" fmla="*/ 6858000 h 6858000"/>
              <a:gd name="connsiteX50" fmla="*/ 0 w 7809954"/>
              <a:gd name="connsiteY50" fmla="*/ 0 h 6858000"/>
              <a:gd name="connsiteX51" fmla="*/ 6465239 w 7809954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809954" h="6858000">
                <a:moveTo>
                  <a:pt x="6465239" y="0"/>
                </a:moveTo>
                <a:lnTo>
                  <a:pt x="7808777" y="0"/>
                </a:lnTo>
                <a:lnTo>
                  <a:pt x="7783732" y="155676"/>
                </a:lnTo>
                <a:lnTo>
                  <a:pt x="7759863" y="310667"/>
                </a:lnTo>
                <a:lnTo>
                  <a:pt x="7736499" y="466344"/>
                </a:lnTo>
                <a:lnTo>
                  <a:pt x="7716496" y="622706"/>
                </a:lnTo>
                <a:lnTo>
                  <a:pt x="7696325" y="778383"/>
                </a:lnTo>
                <a:lnTo>
                  <a:pt x="7677499" y="934745"/>
                </a:lnTo>
                <a:lnTo>
                  <a:pt x="7661363" y="1089050"/>
                </a:lnTo>
                <a:lnTo>
                  <a:pt x="7646067" y="1245413"/>
                </a:lnTo>
                <a:lnTo>
                  <a:pt x="7632115" y="1401089"/>
                </a:lnTo>
                <a:lnTo>
                  <a:pt x="7620013" y="1554023"/>
                </a:lnTo>
                <a:lnTo>
                  <a:pt x="7607910" y="1709013"/>
                </a:lnTo>
                <a:lnTo>
                  <a:pt x="7597825" y="1861947"/>
                </a:lnTo>
                <a:lnTo>
                  <a:pt x="7589925" y="2014880"/>
                </a:lnTo>
                <a:lnTo>
                  <a:pt x="7581688" y="2167128"/>
                </a:lnTo>
                <a:lnTo>
                  <a:pt x="7574797" y="2318004"/>
                </a:lnTo>
                <a:lnTo>
                  <a:pt x="7569922" y="2467508"/>
                </a:lnTo>
                <a:lnTo>
                  <a:pt x="7565720" y="2617013"/>
                </a:lnTo>
                <a:lnTo>
                  <a:pt x="7561686" y="2765145"/>
                </a:lnTo>
                <a:lnTo>
                  <a:pt x="7559837" y="2911221"/>
                </a:lnTo>
                <a:lnTo>
                  <a:pt x="7557820" y="3057296"/>
                </a:lnTo>
                <a:lnTo>
                  <a:pt x="7556811" y="3201314"/>
                </a:lnTo>
                <a:lnTo>
                  <a:pt x="7557820" y="3343960"/>
                </a:lnTo>
                <a:lnTo>
                  <a:pt x="7557820" y="3485235"/>
                </a:lnTo>
                <a:lnTo>
                  <a:pt x="7559837" y="3625138"/>
                </a:lnTo>
                <a:lnTo>
                  <a:pt x="7562862" y="3762298"/>
                </a:lnTo>
                <a:lnTo>
                  <a:pt x="7565720" y="3898087"/>
                </a:lnTo>
                <a:lnTo>
                  <a:pt x="7568914" y="4031132"/>
                </a:lnTo>
                <a:lnTo>
                  <a:pt x="7573788" y="4163491"/>
                </a:lnTo>
                <a:lnTo>
                  <a:pt x="7578999" y="4293793"/>
                </a:lnTo>
                <a:lnTo>
                  <a:pt x="7583705" y="4421352"/>
                </a:lnTo>
                <a:lnTo>
                  <a:pt x="7596985" y="4670298"/>
                </a:lnTo>
                <a:lnTo>
                  <a:pt x="7611104" y="4908956"/>
                </a:lnTo>
                <a:lnTo>
                  <a:pt x="7625896" y="5138013"/>
                </a:lnTo>
                <a:lnTo>
                  <a:pt x="7642201" y="5354726"/>
                </a:lnTo>
                <a:lnTo>
                  <a:pt x="7659178" y="5561838"/>
                </a:lnTo>
                <a:lnTo>
                  <a:pt x="7677499" y="5753862"/>
                </a:lnTo>
                <a:lnTo>
                  <a:pt x="7695485" y="5934227"/>
                </a:lnTo>
                <a:lnTo>
                  <a:pt x="7713470" y="6100191"/>
                </a:lnTo>
                <a:lnTo>
                  <a:pt x="7730447" y="6252438"/>
                </a:lnTo>
                <a:lnTo>
                  <a:pt x="7746584" y="6387541"/>
                </a:lnTo>
                <a:lnTo>
                  <a:pt x="7761880" y="6509613"/>
                </a:lnTo>
                <a:lnTo>
                  <a:pt x="7774655" y="6612483"/>
                </a:lnTo>
                <a:lnTo>
                  <a:pt x="7786757" y="6698894"/>
                </a:lnTo>
                <a:lnTo>
                  <a:pt x="7804071" y="6817538"/>
                </a:lnTo>
                <a:lnTo>
                  <a:pt x="7809954" y="6858000"/>
                </a:lnTo>
                <a:lnTo>
                  <a:pt x="7157124" y="6858000"/>
                </a:lnTo>
                <a:lnTo>
                  <a:pt x="7157124" y="6858000"/>
                </a:lnTo>
                <a:lnTo>
                  <a:pt x="0" y="6858000"/>
                </a:lnTo>
                <a:lnTo>
                  <a:pt x="0" y="0"/>
                </a:lnTo>
                <a:lnTo>
                  <a:pt x="64652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8810A7-E114-447A-A7D6-69B27CFB5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内容占位符 4" descr="图示&#10;&#10;描述已自动生成">
            <a:extLst>
              <a:ext uri="{FF2B5EF4-FFF2-40B4-BE49-F238E27FC236}">
                <a16:creationId xmlns:a16="http://schemas.microsoft.com/office/drawing/2014/main" id="{8B57B820-8DB8-7C40-BDB7-3B6997C7C3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/>
          <a:stretch>
            <a:fillRect/>
          </a:stretch>
        </p:blipFill>
        <p:spPr>
          <a:xfrm>
            <a:off x="4053158" y="3617303"/>
            <a:ext cx="3502987" cy="2767359"/>
          </a:xfrm>
          <a:prstGeom prst="rect">
            <a:avLst/>
          </a:prstGeom>
          <a:effectLst/>
        </p:spPr>
      </p:pic>
      <p:pic>
        <p:nvPicPr>
          <p:cNvPr id="7" name="图片 6" descr="文本&#10;&#10;中度可信度描述已自动生成">
            <a:extLst>
              <a:ext uri="{FF2B5EF4-FFF2-40B4-BE49-F238E27FC236}">
                <a16:creationId xmlns:a16="http://schemas.microsoft.com/office/drawing/2014/main" id="{80C3BE97-4082-0D49-8110-FB9FA3F0BF4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73664" y="771185"/>
            <a:ext cx="3350716" cy="5390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0E9A4680-742B-764A-8A81-F9416E45D95D}"/>
                  </a:ext>
                </a:extLst>
              </p:cNvPr>
              <p:cNvSpPr txBox="1"/>
              <p:nvPr/>
            </p:nvSpPr>
            <p:spPr>
              <a:xfrm>
                <a:off x="1068934" y="1763370"/>
                <a:ext cx="6340563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" altLang="zh-CN" dirty="0"/>
                  <a:t>(AP 2018 ) The reaction between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𝑁𝑂</m:t>
                    </m:r>
                  </m:oMath>
                </a14:m>
                <a:r>
                  <a:rPr lang="en" altLang="zh-CN" dirty="0"/>
                  <a:t>(</a:t>
                </a:r>
                <a:r>
                  <a:rPr lang="en" altLang="zh-CN" i="1" dirty="0"/>
                  <a:t>g</a:t>
                </a:r>
                <a:r>
                  <a:rPr lang="en" altLang="zh-CN" dirty="0"/>
                  <a:t>) and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𝑁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" altLang="zh-CN" dirty="0"/>
                  <a:t>(</a:t>
                </a:r>
                <a:r>
                  <a:rPr lang="en" altLang="zh-CN" i="1" dirty="0"/>
                  <a:t>g</a:t>
                </a:r>
                <a:r>
                  <a:rPr lang="en" altLang="zh-CN" dirty="0"/>
                  <a:t>) is </a:t>
                </a:r>
              </a:p>
              <a:p>
                <a:r>
                  <a:rPr lang="en" altLang="zh-CN" dirty="0"/>
                  <a:t>represented by the equation above. Which of the following orientations of collision between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𝑁𝑂</m:t>
                    </m:r>
                  </m:oMath>
                </a14:m>
                <a:r>
                  <a:rPr lang="en" altLang="zh-CN" dirty="0"/>
                  <a:t>(</a:t>
                </a:r>
                <a:r>
                  <a:rPr lang="en" altLang="zh-CN" i="1" dirty="0"/>
                  <a:t>g</a:t>
                </a:r>
                <a:r>
                  <a:rPr lang="en" altLang="zh-CN" dirty="0"/>
                  <a:t>) and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𝑁</m:t>
                    </m:r>
                    <m:sSub>
                      <m:sSub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𝑂</m:t>
                        </m:r>
                      </m:e>
                      <m:sub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" altLang="zh-CN" dirty="0"/>
                  <a:t>(</a:t>
                </a:r>
                <a:r>
                  <a:rPr lang="en" altLang="zh-CN" i="1" dirty="0"/>
                  <a:t>g</a:t>
                </a:r>
                <a:r>
                  <a:rPr lang="en" altLang="zh-CN" dirty="0"/>
                  <a:t>) is most likely to be effective? </a:t>
                </a:r>
              </a:p>
              <a:p>
                <a:endParaRPr kumimoji="1" lang="zh-CN" altLang="en-US" dirty="0"/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0E9A4680-742B-764A-8A81-F9416E45D9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8934" y="1763370"/>
                <a:ext cx="6340563" cy="1477328"/>
              </a:xfrm>
              <a:prstGeom prst="rect">
                <a:avLst/>
              </a:prstGeom>
              <a:blipFill>
                <a:blip r:embed="rId11"/>
                <a:stretch>
                  <a:fillRect l="-800" t="-169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图片 10" descr="形状, 圆圈&#10;&#10;描述已自动生成">
            <a:extLst>
              <a:ext uri="{FF2B5EF4-FFF2-40B4-BE49-F238E27FC236}">
                <a16:creationId xmlns:a16="http://schemas.microsoft.com/office/drawing/2014/main" id="{20FEAD09-05E8-9141-9BDD-3330C258E98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306501" y="126214"/>
            <a:ext cx="1775134" cy="1687256"/>
          </a:xfrm>
          <a:prstGeom prst="rect">
            <a:avLst/>
          </a:prstGeom>
        </p:spPr>
      </p:pic>
      <p:pic>
        <p:nvPicPr>
          <p:cNvPr id="15" name="图片 14" descr="图示&#10;&#10;描述已自动生成">
            <a:extLst>
              <a:ext uri="{FF2B5EF4-FFF2-40B4-BE49-F238E27FC236}">
                <a16:creationId xmlns:a16="http://schemas.microsoft.com/office/drawing/2014/main" id="{5C90BA64-CC9C-3145-B283-95B6277FE35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21256" y="3709641"/>
            <a:ext cx="3467999" cy="250284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2B8A5461-3AF3-1348-95B9-85A2B0F53927}"/>
                  </a:ext>
                </a:extLst>
              </p:cNvPr>
              <p:cNvSpPr/>
              <p:nvPr/>
            </p:nvSpPr>
            <p:spPr>
              <a:xfrm>
                <a:off x="7999412" y="1141407"/>
                <a:ext cx="4076974" cy="5527407"/>
              </a:xfrm>
              <a:prstGeom prst="rect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kumimoji="1" lang="zh-CN" altLang="en-US" dirty="0"/>
                  <a:t>最有效的碰撞应该是三氧化氮直接给一氧化氮一个氮原子，形成氮氧键。</a:t>
                </a:r>
                <a:r>
                  <a:rPr kumimoji="1" lang="en-US" altLang="zh-CN" dirty="0"/>
                  <a:t>BC</a:t>
                </a:r>
                <a:r>
                  <a:rPr kumimoji="1" lang="zh-CN" altLang="en-US" dirty="0"/>
                  <a:t>选项不符合碰撞生成二氧化氮的规律。而</a:t>
                </a:r>
                <a:r>
                  <a:rPr kumimoji="1" lang="en-US" altLang="zh-CN" dirty="0"/>
                  <a:t>a</a:t>
                </a:r>
                <a:r>
                  <a:rPr kumimoji="1" lang="zh-CN" altLang="en-US" dirty="0"/>
                  <a:t>选项则是氧原子撞氧原子，使氧原子成为中心原子。不符合路易斯结构式的原则</a:t>
                </a:r>
                <a14:m>
                  <m:oMath xmlns:m="http://schemas.openxmlformats.org/officeDocument/2006/math">
                    <a:fld id="{825F15A7-03F4-43D7-82C5-3E23DA2F108C}" type="mathplaceholder">
                      <a:rPr kumimoji="1" lang="zh-CN" altLang="en-US" i="1" smtClean="0">
                        <a:latin typeface="Cambria Math" panose="02040503050406030204" pitchFamily="18" charset="0"/>
                      </a:rPr>
                      <a:t>在此处键入公式。</a:t>
                    </a:fld>
                  </m:oMath>
                </a14:m>
                <a:endParaRPr kumimoji="1" lang="zh-CN" altLang="en-US" dirty="0"/>
              </a:p>
            </p:txBody>
          </p:sp>
        </mc:Choice>
        <mc:Fallback xmlns=""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2B8A5461-3AF3-1348-95B9-85A2B0F539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9412" y="1141407"/>
                <a:ext cx="4076974" cy="5527407"/>
              </a:xfrm>
              <a:prstGeom prst="rect">
                <a:avLst/>
              </a:prstGeom>
              <a:blipFill>
                <a:blip r:embed="rId14"/>
                <a:stretch>
                  <a:fillRect l="-1238" r="-9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椭圆 18">
            <a:extLst>
              <a:ext uri="{FF2B5EF4-FFF2-40B4-BE49-F238E27FC236}">
                <a16:creationId xmlns:a16="http://schemas.microsoft.com/office/drawing/2014/main" id="{CFF3594C-2FAE-B54F-99E1-EB9375816F60}"/>
              </a:ext>
            </a:extLst>
          </p:cNvPr>
          <p:cNvSpPr/>
          <p:nvPr/>
        </p:nvSpPr>
        <p:spPr>
          <a:xfrm>
            <a:off x="4091196" y="5181600"/>
            <a:ext cx="467072" cy="467072"/>
          </a:xfrm>
          <a:prstGeom prst="ellips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3" name="音频 2">
            <a:hlinkClick r:id="" action="ppaction://media"/>
            <a:extLst>
              <a:ext uri="{FF2B5EF4-FFF2-40B4-BE49-F238E27FC236}">
                <a16:creationId xmlns:a16="http://schemas.microsoft.com/office/drawing/2014/main" id="{DCACC30F-AAD7-CF44-ADFC-8F568556FDE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029445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200253"/>
    </mc:Choice>
    <mc:Fallback>
      <p:transition spd="slow" advTm="2002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7" grpId="0" animBg="1"/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57B325C-3E35-45CF-9D07-3BCB281F3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B5CFAB4E-0AC5-1C42-A001-57D9E644C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3424" y="-2072555"/>
            <a:ext cx="3352375" cy="306650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kumimoji="1" lang="en-US" altLang="zh-CN" sz="36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Practice 2</a:t>
            </a:r>
          </a:p>
        </p:txBody>
      </p:sp>
      <p:sp>
        <p:nvSpPr>
          <p:cNvPr id="29" name="Freeform 36">
            <a:extLst>
              <a:ext uri="{FF2B5EF4-FFF2-40B4-BE49-F238E27FC236}">
                <a16:creationId xmlns:a16="http://schemas.microsoft.com/office/drawing/2014/main" id="{C24BEC42-AFF3-40D1-93A2-A27A42E1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463681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1" name="Freeform: Shape 30">
            <a:extLst>
              <a:ext uri="{FF2B5EF4-FFF2-40B4-BE49-F238E27FC236}">
                <a16:creationId xmlns:a16="http://schemas.microsoft.com/office/drawing/2014/main" id="{608F427C-1EC9-4280-9367-F2B3AA063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809954" cy="6858000"/>
          </a:xfrm>
          <a:custGeom>
            <a:avLst/>
            <a:gdLst>
              <a:gd name="connsiteX0" fmla="*/ 6465239 w 7809954"/>
              <a:gd name="connsiteY0" fmla="*/ 0 h 6858000"/>
              <a:gd name="connsiteX1" fmla="*/ 7808777 w 7809954"/>
              <a:gd name="connsiteY1" fmla="*/ 0 h 6858000"/>
              <a:gd name="connsiteX2" fmla="*/ 7783732 w 7809954"/>
              <a:gd name="connsiteY2" fmla="*/ 155676 h 6858000"/>
              <a:gd name="connsiteX3" fmla="*/ 7759863 w 7809954"/>
              <a:gd name="connsiteY3" fmla="*/ 310667 h 6858000"/>
              <a:gd name="connsiteX4" fmla="*/ 7736499 w 7809954"/>
              <a:gd name="connsiteY4" fmla="*/ 466344 h 6858000"/>
              <a:gd name="connsiteX5" fmla="*/ 7716496 w 7809954"/>
              <a:gd name="connsiteY5" fmla="*/ 622706 h 6858000"/>
              <a:gd name="connsiteX6" fmla="*/ 7696325 w 7809954"/>
              <a:gd name="connsiteY6" fmla="*/ 778383 h 6858000"/>
              <a:gd name="connsiteX7" fmla="*/ 7677499 w 7809954"/>
              <a:gd name="connsiteY7" fmla="*/ 934745 h 6858000"/>
              <a:gd name="connsiteX8" fmla="*/ 7661363 w 7809954"/>
              <a:gd name="connsiteY8" fmla="*/ 1089050 h 6858000"/>
              <a:gd name="connsiteX9" fmla="*/ 7646067 w 7809954"/>
              <a:gd name="connsiteY9" fmla="*/ 1245413 h 6858000"/>
              <a:gd name="connsiteX10" fmla="*/ 7632115 w 7809954"/>
              <a:gd name="connsiteY10" fmla="*/ 1401089 h 6858000"/>
              <a:gd name="connsiteX11" fmla="*/ 7620013 w 7809954"/>
              <a:gd name="connsiteY11" fmla="*/ 1554023 h 6858000"/>
              <a:gd name="connsiteX12" fmla="*/ 7607910 w 7809954"/>
              <a:gd name="connsiteY12" fmla="*/ 1709013 h 6858000"/>
              <a:gd name="connsiteX13" fmla="*/ 7597825 w 7809954"/>
              <a:gd name="connsiteY13" fmla="*/ 1861947 h 6858000"/>
              <a:gd name="connsiteX14" fmla="*/ 7589925 w 7809954"/>
              <a:gd name="connsiteY14" fmla="*/ 2014880 h 6858000"/>
              <a:gd name="connsiteX15" fmla="*/ 7581688 w 7809954"/>
              <a:gd name="connsiteY15" fmla="*/ 2167128 h 6858000"/>
              <a:gd name="connsiteX16" fmla="*/ 7574797 w 7809954"/>
              <a:gd name="connsiteY16" fmla="*/ 2318004 h 6858000"/>
              <a:gd name="connsiteX17" fmla="*/ 7569922 w 7809954"/>
              <a:gd name="connsiteY17" fmla="*/ 2467508 h 6858000"/>
              <a:gd name="connsiteX18" fmla="*/ 7565720 w 7809954"/>
              <a:gd name="connsiteY18" fmla="*/ 2617013 h 6858000"/>
              <a:gd name="connsiteX19" fmla="*/ 7561686 w 7809954"/>
              <a:gd name="connsiteY19" fmla="*/ 2765145 h 6858000"/>
              <a:gd name="connsiteX20" fmla="*/ 7559837 w 7809954"/>
              <a:gd name="connsiteY20" fmla="*/ 2911221 h 6858000"/>
              <a:gd name="connsiteX21" fmla="*/ 7557820 w 7809954"/>
              <a:gd name="connsiteY21" fmla="*/ 3057296 h 6858000"/>
              <a:gd name="connsiteX22" fmla="*/ 7556811 w 7809954"/>
              <a:gd name="connsiteY22" fmla="*/ 3201314 h 6858000"/>
              <a:gd name="connsiteX23" fmla="*/ 7557820 w 7809954"/>
              <a:gd name="connsiteY23" fmla="*/ 3343960 h 6858000"/>
              <a:gd name="connsiteX24" fmla="*/ 7557820 w 7809954"/>
              <a:gd name="connsiteY24" fmla="*/ 3485235 h 6858000"/>
              <a:gd name="connsiteX25" fmla="*/ 7559837 w 7809954"/>
              <a:gd name="connsiteY25" fmla="*/ 3625138 h 6858000"/>
              <a:gd name="connsiteX26" fmla="*/ 7562862 w 7809954"/>
              <a:gd name="connsiteY26" fmla="*/ 3762298 h 6858000"/>
              <a:gd name="connsiteX27" fmla="*/ 7565720 w 7809954"/>
              <a:gd name="connsiteY27" fmla="*/ 3898087 h 6858000"/>
              <a:gd name="connsiteX28" fmla="*/ 7568914 w 7809954"/>
              <a:gd name="connsiteY28" fmla="*/ 4031132 h 6858000"/>
              <a:gd name="connsiteX29" fmla="*/ 7573788 w 7809954"/>
              <a:gd name="connsiteY29" fmla="*/ 4163491 h 6858000"/>
              <a:gd name="connsiteX30" fmla="*/ 7578999 w 7809954"/>
              <a:gd name="connsiteY30" fmla="*/ 4293793 h 6858000"/>
              <a:gd name="connsiteX31" fmla="*/ 7583705 w 7809954"/>
              <a:gd name="connsiteY31" fmla="*/ 4421352 h 6858000"/>
              <a:gd name="connsiteX32" fmla="*/ 7596985 w 7809954"/>
              <a:gd name="connsiteY32" fmla="*/ 4670298 h 6858000"/>
              <a:gd name="connsiteX33" fmla="*/ 7611104 w 7809954"/>
              <a:gd name="connsiteY33" fmla="*/ 4908956 h 6858000"/>
              <a:gd name="connsiteX34" fmla="*/ 7625896 w 7809954"/>
              <a:gd name="connsiteY34" fmla="*/ 5138013 h 6858000"/>
              <a:gd name="connsiteX35" fmla="*/ 7642201 w 7809954"/>
              <a:gd name="connsiteY35" fmla="*/ 5354726 h 6858000"/>
              <a:gd name="connsiteX36" fmla="*/ 7659178 w 7809954"/>
              <a:gd name="connsiteY36" fmla="*/ 5561838 h 6858000"/>
              <a:gd name="connsiteX37" fmla="*/ 7677499 w 7809954"/>
              <a:gd name="connsiteY37" fmla="*/ 5753862 h 6858000"/>
              <a:gd name="connsiteX38" fmla="*/ 7695485 w 7809954"/>
              <a:gd name="connsiteY38" fmla="*/ 5934227 h 6858000"/>
              <a:gd name="connsiteX39" fmla="*/ 7713470 w 7809954"/>
              <a:gd name="connsiteY39" fmla="*/ 6100191 h 6858000"/>
              <a:gd name="connsiteX40" fmla="*/ 7730447 w 7809954"/>
              <a:gd name="connsiteY40" fmla="*/ 6252438 h 6858000"/>
              <a:gd name="connsiteX41" fmla="*/ 7746584 w 7809954"/>
              <a:gd name="connsiteY41" fmla="*/ 6387541 h 6858000"/>
              <a:gd name="connsiteX42" fmla="*/ 7761880 w 7809954"/>
              <a:gd name="connsiteY42" fmla="*/ 6509613 h 6858000"/>
              <a:gd name="connsiteX43" fmla="*/ 7774655 w 7809954"/>
              <a:gd name="connsiteY43" fmla="*/ 6612483 h 6858000"/>
              <a:gd name="connsiteX44" fmla="*/ 7786757 w 7809954"/>
              <a:gd name="connsiteY44" fmla="*/ 6698894 h 6858000"/>
              <a:gd name="connsiteX45" fmla="*/ 7804071 w 7809954"/>
              <a:gd name="connsiteY45" fmla="*/ 6817538 h 6858000"/>
              <a:gd name="connsiteX46" fmla="*/ 7809954 w 7809954"/>
              <a:gd name="connsiteY46" fmla="*/ 6858000 h 6858000"/>
              <a:gd name="connsiteX47" fmla="*/ 7157124 w 7809954"/>
              <a:gd name="connsiteY47" fmla="*/ 6858000 h 6858000"/>
              <a:gd name="connsiteX48" fmla="*/ 7157124 w 7809954"/>
              <a:gd name="connsiteY48" fmla="*/ 6858000 h 6858000"/>
              <a:gd name="connsiteX49" fmla="*/ 0 w 7809954"/>
              <a:gd name="connsiteY49" fmla="*/ 6858000 h 6858000"/>
              <a:gd name="connsiteX50" fmla="*/ 0 w 7809954"/>
              <a:gd name="connsiteY50" fmla="*/ 0 h 6858000"/>
              <a:gd name="connsiteX51" fmla="*/ 6465239 w 7809954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809954" h="6858000">
                <a:moveTo>
                  <a:pt x="6465239" y="0"/>
                </a:moveTo>
                <a:lnTo>
                  <a:pt x="7808777" y="0"/>
                </a:lnTo>
                <a:lnTo>
                  <a:pt x="7783732" y="155676"/>
                </a:lnTo>
                <a:lnTo>
                  <a:pt x="7759863" y="310667"/>
                </a:lnTo>
                <a:lnTo>
                  <a:pt x="7736499" y="466344"/>
                </a:lnTo>
                <a:lnTo>
                  <a:pt x="7716496" y="622706"/>
                </a:lnTo>
                <a:lnTo>
                  <a:pt x="7696325" y="778383"/>
                </a:lnTo>
                <a:lnTo>
                  <a:pt x="7677499" y="934745"/>
                </a:lnTo>
                <a:lnTo>
                  <a:pt x="7661363" y="1089050"/>
                </a:lnTo>
                <a:lnTo>
                  <a:pt x="7646067" y="1245413"/>
                </a:lnTo>
                <a:lnTo>
                  <a:pt x="7632115" y="1401089"/>
                </a:lnTo>
                <a:lnTo>
                  <a:pt x="7620013" y="1554023"/>
                </a:lnTo>
                <a:lnTo>
                  <a:pt x="7607910" y="1709013"/>
                </a:lnTo>
                <a:lnTo>
                  <a:pt x="7597825" y="1861947"/>
                </a:lnTo>
                <a:lnTo>
                  <a:pt x="7589925" y="2014880"/>
                </a:lnTo>
                <a:lnTo>
                  <a:pt x="7581688" y="2167128"/>
                </a:lnTo>
                <a:lnTo>
                  <a:pt x="7574797" y="2318004"/>
                </a:lnTo>
                <a:lnTo>
                  <a:pt x="7569922" y="2467508"/>
                </a:lnTo>
                <a:lnTo>
                  <a:pt x="7565720" y="2617013"/>
                </a:lnTo>
                <a:lnTo>
                  <a:pt x="7561686" y="2765145"/>
                </a:lnTo>
                <a:lnTo>
                  <a:pt x="7559837" y="2911221"/>
                </a:lnTo>
                <a:lnTo>
                  <a:pt x="7557820" y="3057296"/>
                </a:lnTo>
                <a:lnTo>
                  <a:pt x="7556811" y="3201314"/>
                </a:lnTo>
                <a:lnTo>
                  <a:pt x="7557820" y="3343960"/>
                </a:lnTo>
                <a:lnTo>
                  <a:pt x="7557820" y="3485235"/>
                </a:lnTo>
                <a:lnTo>
                  <a:pt x="7559837" y="3625138"/>
                </a:lnTo>
                <a:lnTo>
                  <a:pt x="7562862" y="3762298"/>
                </a:lnTo>
                <a:lnTo>
                  <a:pt x="7565720" y="3898087"/>
                </a:lnTo>
                <a:lnTo>
                  <a:pt x="7568914" y="4031132"/>
                </a:lnTo>
                <a:lnTo>
                  <a:pt x="7573788" y="4163491"/>
                </a:lnTo>
                <a:lnTo>
                  <a:pt x="7578999" y="4293793"/>
                </a:lnTo>
                <a:lnTo>
                  <a:pt x="7583705" y="4421352"/>
                </a:lnTo>
                <a:lnTo>
                  <a:pt x="7596985" y="4670298"/>
                </a:lnTo>
                <a:lnTo>
                  <a:pt x="7611104" y="4908956"/>
                </a:lnTo>
                <a:lnTo>
                  <a:pt x="7625896" y="5138013"/>
                </a:lnTo>
                <a:lnTo>
                  <a:pt x="7642201" y="5354726"/>
                </a:lnTo>
                <a:lnTo>
                  <a:pt x="7659178" y="5561838"/>
                </a:lnTo>
                <a:lnTo>
                  <a:pt x="7677499" y="5753862"/>
                </a:lnTo>
                <a:lnTo>
                  <a:pt x="7695485" y="5934227"/>
                </a:lnTo>
                <a:lnTo>
                  <a:pt x="7713470" y="6100191"/>
                </a:lnTo>
                <a:lnTo>
                  <a:pt x="7730447" y="6252438"/>
                </a:lnTo>
                <a:lnTo>
                  <a:pt x="7746584" y="6387541"/>
                </a:lnTo>
                <a:lnTo>
                  <a:pt x="7761880" y="6509613"/>
                </a:lnTo>
                <a:lnTo>
                  <a:pt x="7774655" y="6612483"/>
                </a:lnTo>
                <a:lnTo>
                  <a:pt x="7786757" y="6698894"/>
                </a:lnTo>
                <a:lnTo>
                  <a:pt x="7804071" y="6817538"/>
                </a:lnTo>
                <a:lnTo>
                  <a:pt x="7809954" y="6858000"/>
                </a:lnTo>
                <a:lnTo>
                  <a:pt x="7157124" y="6858000"/>
                </a:lnTo>
                <a:lnTo>
                  <a:pt x="7157124" y="6858000"/>
                </a:lnTo>
                <a:lnTo>
                  <a:pt x="0" y="6858000"/>
                </a:lnTo>
                <a:lnTo>
                  <a:pt x="0" y="0"/>
                </a:lnTo>
                <a:lnTo>
                  <a:pt x="64652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98810A7-E114-447A-A7D6-69B27CFB5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13" name="内容占位符 12" descr="卡通人物&#10;&#10;中度可信度描述已自动生成">
            <a:extLst>
              <a:ext uri="{FF2B5EF4-FFF2-40B4-BE49-F238E27FC236}">
                <a16:creationId xmlns:a16="http://schemas.microsoft.com/office/drawing/2014/main" id="{36C28885-CDF1-C94C-858B-2EB60D3D44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9"/>
          <a:stretch>
            <a:fillRect/>
          </a:stretch>
        </p:blipFill>
        <p:spPr>
          <a:xfrm>
            <a:off x="2420665" y="0"/>
            <a:ext cx="2968624" cy="499149"/>
          </a:xfrm>
        </p:spPr>
      </p:pic>
      <p:pic>
        <p:nvPicPr>
          <p:cNvPr id="20" name="图片 19" descr="图示&#10;&#10;描述已自动生成">
            <a:extLst>
              <a:ext uri="{FF2B5EF4-FFF2-40B4-BE49-F238E27FC236}">
                <a16:creationId xmlns:a16="http://schemas.microsoft.com/office/drawing/2014/main" id="{1A826E67-EEF8-DF4A-B123-6F21CC9821C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77473" y="1415920"/>
            <a:ext cx="4824739" cy="2907460"/>
          </a:xfrm>
          <a:prstGeom prst="rect">
            <a:avLst/>
          </a:prstGeom>
        </p:spPr>
      </p:pic>
      <p:pic>
        <p:nvPicPr>
          <p:cNvPr id="16" name="图片 15" descr="文本&#10;&#10;描述已自动生成">
            <a:extLst>
              <a:ext uri="{FF2B5EF4-FFF2-40B4-BE49-F238E27FC236}">
                <a16:creationId xmlns:a16="http://schemas.microsoft.com/office/drawing/2014/main" id="{A7975FE1-971B-2D41-B511-0AF39B0507B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70839" y="431588"/>
            <a:ext cx="4732346" cy="1124728"/>
          </a:xfrm>
          <a:prstGeom prst="rect">
            <a:avLst/>
          </a:prstGeom>
        </p:spPr>
      </p:pic>
      <p:pic>
        <p:nvPicPr>
          <p:cNvPr id="24" name="图片 23" descr="文本, 信件&#10;&#10;描述已自动生成">
            <a:extLst>
              <a:ext uri="{FF2B5EF4-FFF2-40B4-BE49-F238E27FC236}">
                <a16:creationId xmlns:a16="http://schemas.microsoft.com/office/drawing/2014/main" id="{ED5417A8-5289-8446-8888-1E63A49FDEC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02427" y="4266702"/>
            <a:ext cx="4899785" cy="1105300"/>
          </a:xfrm>
          <a:prstGeom prst="rect">
            <a:avLst/>
          </a:prstGeom>
        </p:spPr>
      </p:pic>
      <p:pic>
        <p:nvPicPr>
          <p:cNvPr id="28" name="图片 27" descr="文本, 信件&#10;&#10;描述已自动生成">
            <a:extLst>
              <a:ext uri="{FF2B5EF4-FFF2-40B4-BE49-F238E27FC236}">
                <a16:creationId xmlns:a16="http://schemas.microsoft.com/office/drawing/2014/main" id="{29A06BB9-86EE-8546-AE3D-4DC4B867EE8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402427" y="5349418"/>
            <a:ext cx="4721859" cy="1413111"/>
          </a:xfrm>
          <a:prstGeom prst="rect">
            <a:avLst/>
          </a:prstGeom>
        </p:spPr>
      </p:pic>
      <p:sp>
        <p:nvSpPr>
          <p:cNvPr id="30" name="矩形 29">
            <a:extLst>
              <a:ext uri="{FF2B5EF4-FFF2-40B4-BE49-F238E27FC236}">
                <a16:creationId xmlns:a16="http://schemas.microsoft.com/office/drawing/2014/main" id="{874AB0B9-3874-8245-81C8-9124C4FB6F69}"/>
              </a:ext>
            </a:extLst>
          </p:cNvPr>
          <p:cNvSpPr/>
          <p:nvPr/>
        </p:nvSpPr>
        <p:spPr>
          <a:xfrm>
            <a:off x="7999412" y="1415920"/>
            <a:ext cx="3998147" cy="517406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zh-CN" altLang="en-US" dirty="0"/>
              <a:t>一氧化氮降低了活化能因此推断它为催化剂。对于这种情况正确的反应机制既应该</a:t>
            </a:r>
            <a:r>
              <a:rPr kumimoji="1" lang="en-US" altLang="zh-CN" dirty="0"/>
              <a:t>—1.</a:t>
            </a:r>
            <a:r>
              <a:rPr kumimoji="1" lang="zh-CN" altLang="en-US" dirty="0"/>
              <a:t> 和为总反应 </a:t>
            </a:r>
            <a:r>
              <a:rPr kumimoji="1" lang="en-US" altLang="zh-CN" dirty="0"/>
              <a:t>2.</a:t>
            </a:r>
            <a:r>
              <a:rPr kumimoji="1" lang="zh-CN" altLang="en-US" dirty="0"/>
              <a:t> 一氧化氮参与反应并最终又重新生成。</a:t>
            </a:r>
            <a:r>
              <a:rPr kumimoji="1" lang="en-US" altLang="zh-CN" dirty="0"/>
              <a:t>A</a:t>
            </a:r>
            <a:r>
              <a:rPr kumimoji="1" lang="zh-CN" altLang="en-US" dirty="0"/>
              <a:t>不符合</a:t>
            </a:r>
            <a:r>
              <a:rPr kumimoji="1" lang="en-US" altLang="zh-CN" dirty="0"/>
              <a:t>1</a:t>
            </a:r>
            <a:r>
              <a:rPr kumimoji="1" lang="zh-CN" altLang="en-US" dirty="0"/>
              <a:t>和</a:t>
            </a:r>
            <a:r>
              <a:rPr kumimoji="1" lang="en-US" altLang="zh-CN" dirty="0"/>
              <a:t>2</a:t>
            </a:r>
            <a:r>
              <a:rPr kumimoji="1" lang="zh-CN" altLang="en-US" dirty="0"/>
              <a:t>。</a:t>
            </a:r>
            <a:r>
              <a:rPr kumimoji="1" lang="en-US" altLang="zh-CN" dirty="0"/>
              <a:t>C</a:t>
            </a:r>
            <a:r>
              <a:rPr kumimoji="1" lang="zh-CN" altLang="en-US" dirty="0"/>
              <a:t>不符合</a:t>
            </a:r>
            <a:r>
              <a:rPr kumimoji="1" lang="en-US" altLang="zh-CN" dirty="0"/>
              <a:t>2</a:t>
            </a:r>
            <a:r>
              <a:rPr kumimoji="1" lang="zh-CN" altLang="en-US" dirty="0"/>
              <a:t>。</a:t>
            </a:r>
            <a:r>
              <a:rPr kumimoji="1" lang="en-US" altLang="zh-CN" dirty="0"/>
              <a:t>D</a:t>
            </a:r>
            <a:r>
              <a:rPr kumimoji="1" lang="zh-CN" altLang="en-US" dirty="0"/>
              <a:t>不符合</a:t>
            </a:r>
            <a:r>
              <a:rPr kumimoji="1" lang="en-US" altLang="zh-CN" dirty="0"/>
              <a:t>2</a:t>
            </a:r>
            <a:endParaRPr kumimoji="1" lang="zh-CN" altLang="en-US" dirty="0"/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id="{0E616451-B464-8947-8167-8200B0427E7D}"/>
              </a:ext>
            </a:extLst>
          </p:cNvPr>
          <p:cNvSpPr/>
          <p:nvPr/>
        </p:nvSpPr>
        <p:spPr>
          <a:xfrm>
            <a:off x="1389855" y="4591502"/>
            <a:ext cx="454572" cy="454572"/>
          </a:xfrm>
          <a:prstGeom prst="ellipse">
            <a:avLst/>
          </a:prstGeom>
          <a:noFill/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4" name="音频 3">
            <a:hlinkClick r:id="" action="ppaction://media"/>
            <a:extLst>
              <a:ext uri="{FF2B5EF4-FFF2-40B4-BE49-F238E27FC236}">
                <a16:creationId xmlns:a16="http://schemas.microsoft.com/office/drawing/2014/main" id="{F9AB3C4E-E6E8-6946-AB67-47878C32E8F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11163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065828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slow" p14:dur="2000" advTm="289972"/>
    </mc:Choice>
    <mc:Fallback>
      <p:transition spd="slow" advTm="2899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0" grpId="0" animBg="1"/>
      <p:bldP spid="3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0.2|1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5.9|1.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离子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离子</Template>
  <TotalTime>950</TotalTime>
  <Words>921</Words>
  <Application>Microsoft Macintosh PowerPoint</Application>
  <PresentationFormat>宽屏</PresentationFormat>
  <Paragraphs>82</Paragraphs>
  <Slides>13</Slides>
  <Notes>0</Notes>
  <HiddenSlides>0</HiddenSlides>
  <MMClips>13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8" baseType="lpstr">
      <vt:lpstr>Arial</vt:lpstr>
      <vt:lpstr>Cambria Math</vt:lpstr>
      <vt:lpstr>Century Gothic</vt:lpstr>
      <vt:lpstr>Wingdings 3</vt:lpstr>
      <vt:lpstr>离子</vt:lpstr>
      <vt:lpstr>第十一节—化学反应速率</vt:lpstr>
      <vt:lpstr>速率—rate</vt:lpstr>
      <vt:lpstr>速率定律—rate law</vt:lpstr>
      <vt:lpstr>一级反应—first-order reaction</vt:lpstr>
      <vt:lpstr>二级反应—second-order reaction</vt:lpstr>
      <vt:lpstr>零级反应—zero-order reaction</vt:lpstr>
      <vt:lpstr>反应机理—reaction mechanism</vt:lpstr>
      <vt:lpstr>碰撞理论（上）—collision theory</vt:lpstr>
      <vt:lpstr>碰撞理论（中）—collision theory</vt:lpstr>
      <vt:lpstr>碰撞理论（下）—collision theory</vt:lpstr>
      <vt:lpstr>催化剂—catalyst</vt:lpstr>
      <vt:lpstr>Practice 1</vt:lpstr>
      <vt:lpstr>Practice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第十一节—化学反应速率</dc:title>
  <dc:creator>Qi Gareth</dc:creator>
  <cp:lastModifiedBy>Qi Gareth</cp:lastModifiedBy>
  <cp:revision>26</cp:revision>
  <dcterms:created xsi:type="dcterms:W3CDTF">2021-07-21T04:57:27Z</dcterms:created>
  <dcterms:modified xsi:type="dcterms:W3CDTF">2021-08-15T12:45:56Z</dcterms:modified>
</cp:coreProperties>
</file>