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5" r:id="rId6"/>
    <p:sldId id="260" r:id="rId7"/>
    <p:sldId id="261" r:id="rId8"/>
    <p:sldId id="264" r:id="rId9"/>
    <p:sldId id="262" r:id="rId10"/>
    <p:sldId id="263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756"/>
    <p:restoredTop sz="95833"/>
  </p:normalViewPr>
  <p:slideViewPr>
    <p:cSldViewPr snapToGrid="0" snapToObjects="1">
      <p:cViewPr varScale="1">
        <p:scale>
          <a:sx n="112" d="100"/>
          <a:sy n="112" d="100"/>
        </p:scale>
        <p:origin x="336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8/21/21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8/21/21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8/21/21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8/21/21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8/21/21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8/21/21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8/21/21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8/21/21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8/21/21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全景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8/21/21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8/21/21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zh-CN" altLang="en-US"/>
              <a:t>单击此处编辑母版文本样式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8/21/21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8/21/21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8/21/21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图片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8/21/21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8/21/21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8/21/21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8/21/21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png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pn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5.png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9.png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openxmlformats.org/officeDocument/2006/relationships/image" Target="../media/image6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png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33.png"/><Relationship Id="rId3" Type="http://schemas.openxmlformats.org/officeDocument/2006/relationships/audio" Target="../media/media7.m4a"/><Relationship Id="rId7" Type="http://schemas.openxmlformats.org/officeDocument/2006/relationships/image" Target="../media/image27.png"/><Relationship Id="rId12" Type="http://schemas.openxmlformats.org/officeDocument/2006/relationships/image" Target="../media/image32.png"/><Relationship Id="rId2" Type="http://schemas.microsoft.com/office/2007/relationships/media" Target="../media/media7.m4a"/><Relationship Id="rId16" Type="http://schemas.openxmlformats.org/officeDocument/2006/relationships/image" Target="../media/image6.png"/><Relationship Id="rId1" Type="http://schemas.openxmlformats.org/officeDocument/2006/relationships/tags" Target="../tags/tag1.xml"/><Relationship Id="rId6" Type="http://schemas.openxmlformats.org/officeDocument/2006/relationships/image" Target="../media/image26.png"/><Relationship Id="rId11" Type="http://schemas.openxmlformats.org/officeDocument/2006/relationships/image" Target="../media/image31.png"/><Relationship Id="rId5" Type="http://schemas.openxmlformats.org/officeDocument/2006/relationships/image" Target="../media/image25.png"/><Relationship Id="rId15" Type="http://schemas.openxmlformats.org/officeDocument/2006/relationships/image" Target="../media/image35.png"/><Relationship Id="rId10" Type="http://schemas.openxmlformats.org/officeDocument/2006/relationships/image" Target="../media/image30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29.png"/><Relationship Id="rId14" Type="http://schemas.openxmlformats.org/officeDocument/2006/relationships/image" Target="../media/image3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43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7.png"/><Relationship Id="rId12" Type="http://schemas.openxmlformats.org/officeDocument/2006/relationships/image" Target="../media/image42.png"/><Relationship Id="rId17" Type="http://schemas.openxmlformats.org/officeDocument/2006/relationships/image" Target="../media/image6.png"/><Relationship Id="rId2" Type="http://schemas.openxmlformats.org/officeDocument/2006/relationships/audio" Target="../media/media8.m4a"/><Relationship Id="rId16" Type="http://schemas.openxmlformats.org/officeDocument/2006/relationships/image" Target="../media/image46.png"/><Relationship Id="rId1" Type="http://schemas.microsoft.com/office/2007/relationships/media" Target="../media/media8.m4a"/><Relationship Id="rId6" Type="http://schemas.openxmlformats.org/officeDocument/2006/relationships/image" Target="../media/image36.jpeg"/><Relationship Id="rId11" Type="http://schemas.openxmlformats.org/officeDocument/2006/relationships/image" Target="../media/image41.png"/><Relationship Id="rId5" Type="http://schemas.openxmlformats.org/officeDocument/2006/relationships/image" Target="../media/image36.png"/><Relationship Id="rId15" Type="http://schemas.openxmlformats.org/officeDocument/2006/relationships/image" Target="../media/image44.png"/><Relationship Id="rId10" Type="http://schemas.openxmlformats.org/officeDocument/2006/relationships/image" Target="../media/image40.png"/><Relationship Id="rId4" Type="http://schemas.openxmlformats.org/officeDocument/2006/relationships/image" Target="../media/image1.jpeg"/><Relationship Id="rId9" Type="http://schemas.openxmlformats.org/officeDocument/2006/relationships/image" Target="../media/image39.png"/><Relationship Id="rId14" Type="http://schemas.openxmlformats.org/officeDocument/2006/relationships/image" Target="../media/image4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0.png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49.png"/><Relationship Id="rId11" Type="http://schemas.openxmlformats.org/officeDocument/2006/relationships/image" Target="../media/image6.png"/><Relationship Id="rId5" Type="http://schemas.openxmlformats.org/officeDocument/2006/relationships/image" Target="../media/image48.png"/><Relationship Id="rId10" Type="http://schemas.openxmlformats.org/officeDocument/2006/relationships/image" Target="../media/image53.png"/><Relationship Id="rId4" Type="http://schemas.openxmlformats.org/officeDocument/2006/relationships/image" Target="../media/image47.png"/><Relationship Id="rId9" Type="http://schemas.openxmlformats.org/officeDocument/2006/relationships/image" Target="../media/image52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audio" Target="../media/media10.m4a"/><Relationship Id="rId7" Type="http://schemas.openxmlformats.org/officeDocument/2006/relationships/image" Target="../media/image4.png"/><Relationship Id="rId2" Type="http://schemas.microsoft.com/office/2007/relationships/media" Target="../media/media10.m4a"/><Relationship Id="rId1" Type="http://schemas.openxmlformats.org/officeDocument/2006/relationships/tags" Target="../tags/tag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10" Type="http://schemas.openxmlformats.org/officeDocument/2006/relationships/image" Target="../media/image6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5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60.png"/><Relationship Id="rId3" Type="http://schemas.openxmlformats.org/officeDocument/2006/relationships/audio" Target="../media/media11.m4a"/><Relationship Id="rId7" Type="http://schemas.openxmlformats.org/officeDocument/2006/relationships/image" Target="../media/image4.png"/><Relationship Id="rId12" Type="http://schemas.openxmlformats.org/officeDocument/2006/relationships/image" Target="../media/image59.png"/><Relationship Id="rId2" Type="http://schemas.microsoft.com/office/2007/relationships/media" Target="../media/media11.m4a"/><Relationship Id="rId1" Type="http://schemas.openxmlformats.org/officeDocument/2006/relationships/tags" Target="../tags/tag3.xml"/><Relationship Id="rId6" Type="http://schemas.openxmlformats.org/officeDocument/2006/relationships/image" Target="../media/image3.png"/><Relationship Id="rId11" Type="http://schemas.openxmlformats.org/officeDocument/2006/relationships/image" Target="../media/image56.png"/><Relationship Id="rId5" Type="http://schemas.openxmlformats.org/officeDocument/2006/relationships/image" Target="../media/image2.png"/><Relationship Id="rId10" Type="http://schemas.openxmlformats.org/officeDocument/2006/relationships/image" Target="../media/image57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55.png"/><Relationship Id="rId1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62.png"/><Relationship Id="rId3" Type="http://schemas.openxmlformats.org/officeDocument/2006/relationships/audio" Target="../media/media12.m4a"/><Relationship Id="rId7" Type="http://schemas.openxmlformats.org/officeDocument/2006/relationships/image" Target="../media/image4.png"/><Relationship Id="rId12" Type="http://schemas.openxmlformats.org/officeDocument/2006/relationships/image" Target="../media/image58.png"/><Relationship Id="rId2" Type="http://schemas.microsoft.com/office/2007/relationships/media" Target="../media/media12.m4a"/><Relationship Id="rId1" Type="http://schemas.openxmlformats.org/officeDocument/2006/relationships/tags" Target="../tags/tag4.xml"/><Relationship Id="rId6" Type="http://schemas.openxmlformats.org/officeDocument/2006/relationships/image" Target="../media/image3.png"/><Relationship Id="rId11" Type="http://schemas.openxmlformats.org/officeDocument/2006/relationships/image" Target="../media/image61.png"/><Relationship Id="rId5" Type="http://schemas.openxmlformats.org/officeDocument/2006/relationships/image" Target="../media/image2.png"/><Relationship Id="rId10" Type="http://schemas.openxmlformats.org/officeDocument/2006/relationships/image" Target="../media/image56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55.png"/><Relationship Id="rId1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91E1648-A89F-E248-A3FA-AF3A829029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3089" y="1447799"/>
            <a:ext cx="10641934" cy="3329581"/>
          </a:xfrm>
        </p:spPr>
        <p:txBody>
          <a:bodyPr/>
          <a:lstStyle/>
          <a:p>
            <a:r>
              <a:rPr kumimoji="1" lang="zh-CN" altLang="en-US" dirty="0"/>
              <a:t>第十三节</a:t>
            </a:r>
            <a:r>
              <a:rPr kumimoji="1" lang="en-US" altLang="zh-CN" dirty="0"/>
              <a:t>—</a:t>
            </a:r>
            <a:r>
              <a:rPr kumimoji="1" lang="zh-CN" altLang="en-US" dirty="0"/>
              <a:t>化学平衡（上）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77ACB648-C25D-F34D-8FA1-307B0E216C1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pic>
        <p:nvPicPr>
          <p:cNvPr id="4" name="音频 3">
            <a:hlinkClick r:id="" action="ppaction://media"/>
            <a:extLst>
              <a:ext uri="{FF2B5EF4-FFF2-40B4-BE49-F238E27FC236}">
                <a16:creationId xmlns:a16="http://schemas.microsoft.com/office/drawing/2014/main" id="{402BCC70-16BC-AF4B-8175-A97C77EE4F5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0758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71"/>
    </mc:Choice>
    <mc:Fallback xmlns="">
      <p:transition spd="slow" advTm="60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4AAD3FD-83A5-4B89-9F8F-01B8870865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B4301EDF-DE79-F24B-8243-F0A4EE5035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3059" y="534168"/>
            <a:ext cx="4557868" cy="1622321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kumimoji="1" lang="zh-CN" altLang="en-US" sz="3600" dirty="0">
                <a:solidFill>
                  <a:srgbClr val="EBEBEB"/>
                </a:solidFill>
              </a:rPr>
              <a:t>可逆反应</a:t>
            </a:r>
            <a:r>
              <a:rPr kumimoji="1" lang="en-US" altLang="zh-CN" sz="3600" dirty="0">
                <a:solidFill>
                  <a:srgbClr val="EBEBEB"/>
                </a:solidFill>
              </a:rPr>
              <a:t>—reversible</a:t>
            </a:r>
            <a:r>
              <a:rPr kumimoji="1" lang="zh-CN" altLang="en-US" sz="3600" dirty="0">
                <a:solidFill>
                  <a:srgbClr val="EBEBEB"/>
                </a:solidFill>
              </a:rPr>
              <a:t> </a:t>
            </a:r>
            <a:r>
              <a:rPr kumimoji="1" lang="en-US" altLang="zh-CN" sz="3600" dirty="0">
                <a:solidFill>
                  <a:srgbClr val="EBEBEB"/>
                </a:solidFill>
              </a:rPr>
              <a:t>reaction</a:t>
            </a:r>
            <a:endParaRPr kumimoji="1" lang="zh-CN" altLang="en-US" sz="3600" dirty="0">
              <a:solidFill>
                <a:srgbClr val="EBEBEB"/>
              </a:solidFill>
            </a:endParaRPr>
          </a:p>
        </p:txBody>
      </p:sp>
      <p:sp>
        <p:nvSpPr>
          <p:cNvPr id="11" name="Freeform 31">
            <a:extLst>
              <a:ext uri="{FF2B5EF4-FFF2-40B4-BE49-F238E27FC236}">
                <a16:creationId xmlns:a16="http://schemas.microsoft.com/office/drawing/2014/main" id="{61752F1D-FC0F-4103-9584-630E643CCD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94020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3" name="Freeform: Shape 12">
            <a:extLst>
              <a:ext uri="{FF2B5EF4-FFF2-40B4-BE49-F238E27FC236}">
                <a16:creationId xmlns:a16="http://schemas.microsoft.com/office/drawing/2014/main" id="{70151CB7-E7DE-4917-B831-01DF9CE013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5270819" y="-63600"/>
            <a:ext cx="6858001" cy="6985200"/>
          </a:xfrm>
          <a:custGeom>
            <a:avLst/>
            <a:gdLst>
              <a:gd name="connsiteX0" fmla="*/ 6858001 w 6858001"/>
              <a:gd name="connsiteY0" fmla="*/ 1177 h 6985200"/>
              <a:gd name="connsiteX1" fmla="*/ 6858001 w 6858001"/>
              <a:gd name="connsiteY1" fmla="*/ 1344715 h 6985200"/>
              <a:gd name="connsiteX2" fmla="*/ 6858000 w 6858001"/>
              <a:gd name="connsiteY2" fmla="*/ 1344715 h 6985200"/>
              <a:gd name="connsiteX3" fmla="*/ 6858000 w 6858001"/>
              <a:gd name="connsiteY3" fmla="*/ 6985200 h 6985200"/>
              <a:gd name="connsiteX4" fmla="*/ 0 w 6858001"/>
              <a:gd name="connsiteY4" fmla="*/ 6985199 h 6985200"/>
              <a:gd name="connsiteX5" fmla="*/ 0 w 6858001"/>
              <a:gd name="connsiteY5" fmla="*/ 886772 h 6985200"/>
              <a:gd name="connsiteX6" fmla="*/ 1 w 6858001"/>
              <a:gd name="connsiteY6" fmla="*/ 886772 h 6985200"/>
              <a:gd name="connsiteX7" fmla="*/ 1 w 6858001"/>
              <a:gd name="connsiteY7" fmla="*/ 0 h 6985200"/>
              <a:gd name="connsiteX8" fmla="*/ 40463 w 6858001"/>
              <a:gd name="connsiteY8" fmla="*/ 5883 h 6985200"/>
              <a:gd name="connsiteX9" fmla="*/ 159107 w 6858001"/>
              <a:gd name="connsiteY9" fmla="*/ 23196 h 6985200"/>
              <a:gd name="connsiteX10" fmla="*/ 245518 w 6858001"/>
              <a:gd name="connsiteY10" fmla="*/ 35299 h 6985200"/>
              <a:gd name="connsiteX11" fmla="*/ 348388 w 6858001"/>
              <a:gd name="connsiteY11" fmla="*/ 48073 h 6985200"/>
              <a:gd name="connsiteX12" fmla="*/ 470460 w 6858001"/>
              <a:gd name="connsiteY12" fmla="*/ 63369 h 6985200"/>
              <a:gd name="connsiteX13" fmla="*/ 605563 w 6858001"/>
              <a:gd name="connsiteY13" fmla="*/ 79506 h 6985200"/>
              <a:gd name="connsiteX14" fmla="*/ 757810 w 6858001"/>
              <a:gd name="connsiteY14" fmla="*/ 96483 h 6985200"/>
              <a:gd name="connsiteX15" fmla="*/ 923774 w 6858001"/>
              <a:gd name="connsiteY15" fmla="*/ 114469 h 6985200"/>
              <a:gd name="connsiteX16" fmla="*/ 1104139 w 6858001"/>
              <a:gd name="connsiteY16" fmla="*/ 132454 h 6985200"/>
              <a:gd name="connsiteX17" fmla="*/ 1296163 w 6858001"/>
              <a:gd name="connsiteY17" fmla="*/ 150776 h 6985200"/>
              <a:gd name="connsiteX18" fmla="*/ 1503275 w 6858001"/>
              <a:gd name="connsiteY18" fmla="*/ 167753 h 6985200"/>
              <a:gd name="connsiteX19" fmla="*/ 1719988 w 6858001"/>
              <a:gd name="connsiteY19" fmla="*/ 184058 h 6985200"/>
              <a:gd name="connsiteX20" fmla="*/ 1949045 w 6858001"/>
              <a:gd name="connsiteY20" fmla="*/ 198849 h 6985200"/>
              <a:gd name="connsiteX21" fmla="*/ 2187703 w 6858001"/>
              <a:gd name="connsiteY21" fmla="*/ 212969 h 6985200"/>
              <a:gd name="connsiteX22" fmla="*/ 2436649 w 6858001"/>
              <a:gd name="connsiteY22" fmla="*/ 226248 h 6985200"/>
              <a:gd name="connsiteX23" fmla="*/ 2564208 w 6858001"/>
              <a:gd name="connsiteY23" fmla="*/ 230955 h 6985200"/>
              <a:gd name="connsiteX24" fmla="*/ 2694509 w 6858001"/>
              <a:gd name="connsiteY24" fmla="*/ 236165 h 6985200"/>
              <a:gd name="connsiteX25" fmla="*/ 2826869 w 6858001"/>
              <a:gd name="connsiteY25" fmla="*/ 241040 h 6985200"/>
              <a:gd name="connsiteX26" fmla="*/ 2959914 w 6858001"/>
              <a:gd name="connsiteY26" fmla="*/ 244234 h 6985200"/>
              <a:gd name="connsiteX27" fmla="*/ 3095702 w 6858001"/>
              <a:gd name="connsiteY27" fmla="*/ 247091 h 6985200"/>
              <a:gd name="connsiteX28" fmla="*/ 3232862 w 6858001"/>
              <a:gd name="connsiteY28" fmla="*/ 250117 h 6985200"/>
              <a:gd name="connsiteX29" fmla="*/ 3372766 w 6858001"/>
              <a:gd name="connsiteY29" fmla="*/ 252134 h 6985200"/>
              <a:gd name="connsiteX30" fmla="*/ 3514040 w 6858001"/>
              <a:gd name="connsiteY30" fmla="*/ 252134 h 6985200"/>
              <a:gd name="connsiteX31" fmla="*/ 3656686 w 6858001"/>
              <a:gd name="connsiteY31" fmla="*/ 253142 h 6985200"/>
              <a:gd name="connsiteX32" fmla="*/ 3800705 w 6858001"/>
              <a:gd name="connsiteY32" fmla="*/ 252134 h 6985200"/>
              <a:gd name="connsiteX33" fmla="*/ 3946780 w 6858001"/>
              <a:gd name="connsiteY33" fmla="*/ 250117 h 6985200"/>
              <a:gd name="connsiteX34" fmla="*/ 4092856 w 6858001"/>
              <a:gd name="connsiteY34" fmla="*/ 248268 h 6985200"/>
              <a:gd name="connsiteX35" fmla="*/ 4240988 w 6858001"/>
              <a:gd name="connsiteY35" fmla="*/ 244234 h 6985200"/>
              <a:gd name="connsiteX36" fmla="*/ 4390492 w 6858001"/>
              <a:gd name="connsiteY36" fmla="*/ 240032 h 6985200"/>
              <a:gd name="connsiteX37" fmla="*/ 4539997 w 6858001"/>
              <a:gd name="connsiteY37" fmla="*/ 235157 h 6985200"/>
              <a:gd name="connsiteX38" fmla="*/ 4690873 w 6858001"/>
              <a:gd name="connsiteY38" fmla="*/ 228266 h 6985200"/>
              <a:gd name="connsiteX39" fmla="*/ 4843120 w 6858001"/>
              <a:gd name="connsiteY39" fmla="*/ 220029 h 6985200"/>
              <a:gd name="connsiteX40" fmla="*/ 4996054 w 6858001"/>
              <a:gd name="connsiteY40" fmla="*/ 212129 h 6985200"/>
              <a:gd name="connsiteX41" fmla="*/ 5148987 w 6858001"/>
              <a:gd name="connsiteY41" fmla="*/ 202044 h 6985200"/>
              <a:gd name="connsiteX42" fmla="*/ 5303978 w 6858001"/>
              <a:gd name="connsiteY42" fmla="*/ 189941 h 6985200"/>
              <a:gd name="connsiteX43" fmla="*/ 5456911 w 6858001"/>
              <a:gd name="connsiteY43" fmla="*/ 177839 h 6985200"/>
              <a:gd name="connsiteX44" fmla="*/ 5612588 w 6858001"/>
              <a:gd name="connsiteY44" fmla="*/ 163887 h 6985200"/>
              <a:gd name="connsiteX45" fmla="*/ 5768950 w 6858001"/>
              <a:gd name="connsiteY45" fmla="*/ 148591 h 6985200"/>
              <a:gd name="connsiteX46" fmla="*/ 5923255 w 6858001"/>
              <a:gd name="connsiteY46" fmla="*/ 132455 h 6985200"/>
              <a:gd name="connsiteX47" fmla="*/ 6079618 w 6858001"/>
              <a:gd name="connsiteY47" fmla="*/ 113629 h 6985200"/>
              <a:gd name="connsiteX48" fmla="*/ 6235294 w 6858001"/>
              <a:gd name="connsiteY48" fmla="*/ 93458 h 6985200"/>
              <a:gd name="connsiteX49" fmla="*/ 6391657 w 6858001"/>
              <a:gd name="connsiteY49" fmla="*/ 73455 h 6985200"/>
              <a:gd name="connsiteX50" fmla="*/ 6547333 w 6858001"/>
              <a:gd name="connsiteY50" fmla="*/ 50091 h 6985200"/>
              <a:gd name="connsiteX51" fmla="*/ 6702324 w 6858001"/>
              <a:gd name="connsiteY51" fmla="*/ 26222 h 698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858001" h="6985200">
                <a:moveTo>
                  <a:pt x="6858001" y="1177"/>
                </a:moveTo>
                <a:lnTo>
                  <a:pt x="6858001" y="1344715"/>
                </a:lnTo>
                <a:lnTo>
                  <a:pt x="6858000" y="1344715"/>
                </a:lnTo>
                <a:lnTo>
                  <a:pt x="6858000" y="6985200"/>
                </a:lnTo>
                <a:lnTo>
                  <a:pt x="0" y="6985199"/>
                </a:lnTo>
                <a:lnTo>
                  <a:pt x="0" y="886772"/>
                </a:lnTo>
                <a:lnTo>
                  <a:pt x="1" y="886772"/>
                </a:lnTo>
                <a:lnTo>
                  <a:pt x="1" y="0"/>
                </a:lnTo>
                <a:lnTo>
                  <a:pt x="40463" y="5883"/>
                </a:lnTo>
                <a:lnTo>
                  <a:pt x="159107" y="23196"/>
                </a:lnTo>
                <a:lnTo>
                  <a:pt x="245518" y="35299"/>
                </a:lnTo>
                <a:lnTo>
                  <a:pt x="348388" y="48073"/>
                </a:lnTo>
                <a:lnTo>
                  <a:pt x="470460" y="63369"/>
                </a:lnTo>
                <a:lnTo>
                  <a:pt x="605563" y="79506"/>
                </a:lnTo>
                <a:lnTo>
                  <a:pt x="757810" y="96483"/>
                </a:lnTo>
                <a:lnTo>
                  <a:pt x="923774" y="114469"/>
                </a:lnTo>
                <a:lnTo>
                  <a:pt x="1104139" y="132454"/>
                </a:lnTo>
                <a:lnTo>
                  <a:pt x="1296163" y="150776"/>
                </a:lnTo>
                <a:lnTo>
                  <a:pt x="1503275" y="167753"/>
                </a:lnTo>
                <a:lnTo>
                  <a:pt x="1719988" y="184058"/>
                </a:lnTo>
                <a:lnTo>
                  <a:pt x="1949045" y="198849"/>
                </a:lnTo>
                <a:lnTo>
                  <a:pt x="2187703" y="212969"/>
                </a:lnTo>
                <a:lnTo>
                  <a:pt x="2436649" y="226248"/>
                </a:lnTo>
                <a:lnTo>
                  <a:pt x="2564208" y="230955"/>
                </a:lnTo>
                <a:lnTo>
                  <a:pt x="2694509" y="236165"/>
                </a:lnTo>
                <a:lnTo>
                  <a:pt x="2826869" y="241040"/>
                </a:lnTo>
                <a:lnTo>
                  <a:pt x="2959914" y="244234"/>
                </a:lnTo>
                <a:lnTo>
                  <a:pt x="3095702" y="247091"/>
                </a:lnTo>
                <a:lnTo>
                  <a:pt x="3232862" y="250117"/>
                </a:lnTo>
                <a:lnTo>
                  <a:pt x="3372766" y="252134"/>
                </a:lnTo>
                <a:lnTo>
                  <a:pt x="3514040" y="252134"/>
                </a:lnTo>
                <a:lnTo>
                  <a:pt x="3656686" y="253142"/>
                </a:lnTo>
                <a:lnTo>
                  <a:pt x="3800705" y="252134"/>
                </a:lnTo>
                <a:lnTo>
                  <a:pt x="3946780" y="250117"/>
                </a:lnTo>
                <a:lnTo>
                  <a:pt x="4092856" y="248268"/>
                </a:lnTo>
                <a:lnTo>
                  <a:pt x="4240988" y="244234"/>
                </a:lnTo>
                <a:lnTo>
                  <a:pt x="4390492" y="240032"/>
                </a:lnTo>
                <a:lnTo>
                  <a:pt x="4539997" y="235157"/>
                </a:lnTo>
                <a:lnTo>
                  <a:pt x="4690873" y="228266"/>
                </a:lnTo>
                <a:lnTo>
                  <a:pt x="4843120" y="220029"/>
                </a:lnTo>
                <a:lnTo>
                  <a:pt x="4996054" y="212129"/>
                </a:lnTo>
                <a:lnTo>
                  <a:pt x="5148987" y="202044"/>
                </a:lnTo>
                <a:lnTo>
                  <a:pt x="5303978" y="189941"/>
                </a:lnTo>
                <a:lnTo>
                  <a:pt x="5456911" y="177839"/>
                </a:lnTo>
                <a:lnTo>
                  <a:pt x="5612588" y="163887"/>
                </a:lnTo>
                <a:lnTo>
                  <a:pt x="5768950" y="148591"/>
                </a:lnTo>
                <a:lnTo>
                  <a:pt x="5923255" y="132455"/>
                </a:lnTo>
                <a:lnTo>
                  <a:pt x="6079618" y="113629"/>
                </a:lnTo>
                <a:lnTo>
                  <a:pt x="6235294" y="93458"/>
                </a:lnTo>
                <a:lnTo>
                  <a:pt x="6391657" y="73455"/>
                </a:lnTo>
                <a:lnTo>
                  <a:pt x="6547333" y="50091"/>
                </a:lnTo>
                <a:lnTo>
                  <a:pt x="6702324" y="26222"/>
                </a:lnTo>
                <a:close/>
              </a:path>
            </a:pathLst>
          </a:custGeom>
          <a:ln>
            <a:noFill/>
          </a:ln>
        </p:spPr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527FAD02-49C1-344F-8466-64B67FA337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0386" y="1828800"/>
            <a:ext cx="4867862" cy="3650896"/>
          </a:xfrm>
          <a:prstGeom prst="rect">
            <a:avLst/>
          </a:prstGeom>
          <a:effectLst/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A92A1116-1C84-41DF-B803-1F7B0883EC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4244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AC1FA9F6-EBDA-C743-A727-462A077DB68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48931" y="2438400"/>
                <a:ext cx="4166509" cy="3785419"/>
              </a:xfrm>
            </p:spPr>
            <p:txBody>
              <a:bodyPr>
                <a:normAutofit/>
              </a:bodyPr>
              <a:lstStyle/>
              <a:p>
                <a:r>
                  <a:rPr kumimoji="1" lang="zh-CN" altLang="en-US" dirty="0">
                    <a:solidFill>
                      <a:srgbClr val="EBEBEB"/>
                    </a:solidFill>
                  </a:rPr>
                  <a:t>可以正向进行，同时也可以反向进行</a:t>
                </a:r>
                <a:endParaRPr kumimoji="1" lang="en-US" altLang="zh-CN" dirty="0">
                  <a:solidFill>
                    <a:srgbClr val="EBEBEB"/>
                  </a:solidFill>
                </a:endParaRPr>
              </a:p>
              <a:p>
                <a:r>
                  <a:rPr kumimoji="1" lang="zh-CN" altLang="en-US" dirty="0">
                    <a:solidFill>
                      <a:srgbClr val="EBEBEB"/>
                    </a:solidFill>
                  </a:rPr>
                  <a:t>在同一时间反应</a:t>
                </a:r>
                <a:endParaRPr kumimoji="1" lang="en-US" altLang="zh-CN" dirty="0">
                  <a:solidFill>
                    <a:srgbClr val="EBEBEB"/>
                  </a:solidFill>
                </a:endParaRPr>
              </a:p>
              <a:p>
                <a:r>
                  <a:rPr kumimoji="1" lang="zh-CN" altLang="en-US" dirty="0">
                    <a:solidFill>
                      <a:srgbClr val="EBEBEB"/>
                    </a:solidFill>
                  </a:rPr>
                  <a:t>不能进行到底</a:t>
                </a:r>
                <a:r>
                  <a:rPr kumimoji="1" lang="en-US" altLang="zh-CN" dirty="0">
                    <a:solidFill>
                      <a:srgbClr val="EBEBEB"/>
                    </a:solidFill>
                  </a:rPr>
                  <a:t>—</a:t>
                </a:r>
                <a:r>
                  <a:rPr kumimoji="1" lang="zh-CN" altLang="en-US" dirty="0">
                    <a:solidFill>
                      <a:srgbClr val="EBEBEB"/>
                    </a:solidFill>
                  </a:rPr>
                  <a:t>产物转化率不等于</a:t>
                </a:r>
                <a:r>
                  <a:rPr kumimoji="1" lang="en-US" altLang="zh-CN" dirty="0">
                    <a:solidFill>
                      <a:srgbClr val="EBEBEB"/>
                    </a:solidFill>
                  </a:rPr>
                  <a:t>100%</a:t>
                </a:r>
              </a:p>
              <a:p>
                <a:r>
                  <a:rPr kumimoji="1" lang="zh-CN" altLang="en-US" dirty="0">
                    <a:solidFill>
                      <a:srgbClr val="EBEBEB"/>
                    </a:solidFill>
                  </a:rPr>
                  <a:t>可逆反应符号</a:t>
                </a:r>
                <a:r>
                  <a:rPr kumimoji="1" lang="en-US" altLang="zh-CN" dirty="0">
                    <a:solidFill>
                      <a:srgbClr val="EBEBEB"/>
                    </a:solidFill>
                  </a:rPr>
                  <a:t>——</a:t>
                </a:r>
                <a:r>
                  <a:rPr kumimoji="1" lang="zh-CN" altLang="en-US" dirty="0">
                    <a:solidFill>
                      <a:srgbClr val="EBEBEB"/>
                    </a:solidFill>
                  </a:rPr>
                  <a:t>将单箭头换成双箭头</a:t>
                </a:r>
                <a14:m>
                  <m:oMath xmlns:m="http://schemas.openxmlformats.org/officeDocument/2006/math">
                    <m:r>
                      <a:rPr kumimoji="1" lang="zh-CN" altLang="en-US" i="1">
                        <a:solidFill>
                          <a:srgbClr val="EBEBEB"/>
                        </a:solidFill>
                        <a:latin typeface="Cambria Math" panose="02040503050406030204" pitchFamily="18" charset="0"/>
                      </a:rPr>
                      <m:t>⇌</m:t>
                    </m:r>
                  </m:oMath>
                </a14:m>
                <a:endParaRPr kumimoji="1" lang="zh-CN" altLang="en-US" dirty="0">
                  <a:solidFill>
                    <a:srgbClr val="EBEBEB"/>
                  </a:solidFill>
                </a:endParaRPr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AC1FA9F6-EBDA-C743-A727-462A077DB68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48931" y="2438400"/>
                <a:ext cx="4166509" cy="3785419"/>
              </a:xfrm>
              <a:blipFill>
                <a:blip r:embed="rId5"/>
                <a:stretch>
                  <a:fillRect l="-606" t="-100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图片 5" descr="图片包含 图标&#10;&#10;描述已自动生成">
            <a:extLst>
              <a:ext uri="{FF2B5EF4-FFF2-40B4-BE49-F238E27FC236}">
                <a16:creationId xmlns:a16="http://schemas.microsoft.com/office/drawing/2014/main" id="{2DE918AD-7364-3742-85B2-58DBED3224EB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11475"/>
          <a:stretch/>
        </p:blipFill>
        <p:spPr>
          <a:xfrm>
            <a:off x="6147801" y="1143000"/>
            <a:ext cx="5253434" cy="685800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482FEF09-95FE-FC4B-8C1A-1578C53F2B2D}"/>
              </a:ext>
            </a:extLst>
          </p:cNvPr>
          <p:cNvSpPr txBox="1"/>
          <p:nvPr/>
        </p:nvSpPr>
        <p:spPr>
          <a:xfrm>
            <a:off x="6759218" y="5643562"/>
            <a:ext cx="38701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dirty="0"/>
              <a:t>高温时反应向右进行生成二氧化氮，低温时反应向左进行生成四氧化二氮</a:t>
            </a:r>
          </a:p>
        </p:txBody>
      </p:sp>
      <p:pic>
        <p:nvPicPr>
          <p:cNvPr id="5" name="音频 4">
            <a:hlinkClick r:id="" action="ppaction://media"/>
            <a:extLst>
              <a:ext uri="{FF2B5EF4-FFF2-40B4-BE49-F238E27FC236}">
                <a16:creationId xmlns:a16="http://schemas.microsoft.com/office/drawing/2014/main" id="{1CCDEDCC-79F4-9E4B-B1C6-45A2062E44D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15137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Tm="144407"/>
    </mc:Choice>
    <mc:Fallback xmlns="">
      <p:transition spd="slow" advTm="14440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F3FC718-FDE3-4EF7-921E-A5F374EAF8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615620B9-A3D6-7E4F-B86D-FD82E2DA12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2133" y="372467"/>
            <a:ext cx="3569014" cy="1444752"/>
          </a:xfrm>
        </p:spPr>
        <p:txBody>
          <a:bodyPr anchor="b">
            <a:noAutofit/>
          </a:bodyPr>
          <a:lstStyle/>
          <a:p>
            <a:pPr>
              <a:lnSpc>
                <a:spcPct val="90000"/>
              </a:lnSpc>
            </a:pPr>
            <a:r>
              <a:rPr kumimoji="1" lang="zh-CN" altLang="en-US" sz="3600" dirty="0">
                <a:solidFill>
                  <a:srgbClr val="EBEBEB"/>
                </a:solidFill>
              </a:rPr>
              <a:t>化学平衡</a:t>
            </a:r>
            <a:r>
              <a:rPr kumimoji="1" lang="en-US" altLang="zh-CN" sz="3600" dirty="0">
                <a:solidFill>
                  <a:srgbClr val="EBEBEB"/>
                </a:solidFill>
              </a:rPr>
              <a:t>—chemical</a:t>
            </a:r>
            <a:r>
              <a:rPr kumimoji="1" lang="zh-CN" altLang="en-US" sz="3600" dirty="0">
                <a:solidFill>
                  <a:srgbClr val="EBEBEB"/>
                </a:solidFill>
              </a:rPr>
              <a:t> </a:t>
            </a:r>
            <a:r>
              <a:rPr kumimoji="1" lang="en-US" altLang="zh-CN" sz="3600" dirty="0">
                <a:solidFill>
                  <a:srgbClr val="EBEBEB"/>
                </a:solidFill>
              </a:rPr>
              <a:t>equilibrium</a:t>
            </a:r>
            <a:endParaRPr kumimoji="1" lang="zh-CN" altLang="en-US" sz="3600" dirty="0">
              <a:solidFill>
                <a:srgbClr val="EBEBEB"/>
              </a:solidFill>
            </a:endParaRPr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FAA0F719-3DC8-4F08-AD8F-5A845658CB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48110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4" name="Freeform: Shape 13">
            <a:extLst>
              <a:ext uri="{FF2B5EF4-FFF2-40B4-BE49-F238E27FC236}">
                <a16:creationId xmlns:a16="http://schemas.microsoft.com/office/drawing/2014/main" id="{7DCB61BE-FA0F-4EFB-BE0E-268BAD8E30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4747655" y="-586345"/>
            <a:ext cx="6858001" cy="8030691"/>
          </a:xfrm>
          <a:custGeom>
            <a:avLst/>
            <a:gdLst>
              <a:gd name="connsiteX0" fmla="*/ 6858001 w 6858001"/>
              <a:gd name="connsiteY0" fmla="*/ 1177 h 8030691"/>
              <a:gd name="connsiteX1" fmla="*/ 6858001 w 6858001"/>
              <a:gd name="connsiteY1" fmla="*/ 1344715 h 8030691"/>
              <a:gd name="connsiteX2" fmla="*/ 6858000 w 6858001"/>
              <a:gd name="connsiteY2" fmla="*/ 1344715 h 8030691"/>
              <a:gd name="connsiteX3" fmla="*/ 6858000 w 6858001"/>
              <a:gd name="connsiteY3" fmla="*/ 8030691 h 8030691"/>
              <a:gd name="connsiteX4" fmla="*/ 0 w 6858001"/>
              <a:gd name="connsiteY4" fmla="*/ 8030690 h 8030691"/>
              <a:gd name="connsiteX5" fmla="*/ 0 w 6858001"/>
              <a:gd name="connsiteY5" fmla="*/ 477747 h 8030691"/>
              <a:gd name="connsiteX6" fmla="*/ 1 w 6858001"/>
              <a:gd name="connsiteY6" fmla="*/ 477747 h 8030691"/>
              <a:gd name="connsiteX7" fmla="*/ 1 w 6858001"/>
              <a:gd name="connsiteY7" fmla="*/ 0 h 8030691"/>
              <a:gd name="connsiteX8" fmla="*/ 40463 w 6858001"/>
              <a:gd name="connsiteY8" fmla="*/ 5883 h 8030691"/>
              <a:gd name="connsiteX9" fmla="*/ 159107 w 6858001"/>
              <a:gd name="connsiteY9" fmla="*/ 23196 h 8030691"/>
              <a:gd name="connsiteX10" fmla="*/ 245518 w 6858001"/>
              <a:gd name="connsiteY10" fmla="*/ 35299 h 8030691"/>
              <a:gd name="connsiteX11" fmla="*/ 348388 w 6858001"/>
              <a:gd name="connsiteY11" fmla="*/ 48074 h 8030691"/>
              <a:gd name="connsiteX12" fmla="*/ 470460 w 6858001"/>
              <a:gd name="connsiteY12" fmla="*/ 63370 h 8030691"/>
              <a:gd name="connsiteX13" fmla="*/ 605563 w 6858001"/>
              <a:gd name="connsiteY13" fmla="*/ 79507 h 8030691"/>
              <a:gd name="connsiteX14" fmla="*/ 757810 w 6858001"/>
              <a:gd name="connsiteY14" fmla="*/ 96484 h 8030691"/>
              <a:gd name="connsiteX15" fmla="*/ 923774 w 6858001"/>
              <a:gd name="connsiteY15" fmla="*/ 114469 h 8030691"/>
              <a:gd name="connsiteX16" fmla="*/ 1104139 w 6858001"/>
              <a:gd name="connsiteY16" fmla="*/ 132455 h 8030691"/>
              <a:gd name="connsiteX17" fmla="*/ 1296163 w 6858001"/>
              <a:gd name="connsiteY17" fmla="*/ 150776 h 8030691"/>
              <a:gd name="connsiteX18" fmla="*/ 1503275 w 6858001"/>
              <a:gd name="connsiteY18" fmla="*/ 167753 h 8030691"/>
              <a:gd name="connsiteX19" fmla="*/ 1719988 w 6858001"/>
              <a:gd name="connsiteY19" fmla="*/ 184058 h 8030691"/>
              <a:gd name="connsiteX20" fmla="*/ 1949045 w 6858001"/>
              <a:gd name="connsiteY20" fmla="*/ 198850 h 8030691"/>
              <a:gd name="connsiteX21" fmla="*/ 2187703 w 6858001"/>
              <a:gd name="connsiteY21" fmla="*/ 212969 h 8030691"/>
              <a:gd name="connsiteX22" fmla="*/ 2436649 w 6858001"/>
              <a:gd name="connsiteY22" fmla="*/ 226249 h 8030691"/>
              <a:gd name="connsiteX23" fmla="*/ 2564208 w 6858001"/>
              <a:gd name="connsiteY23" fmla="*/ 230955 h 8030691"/>
              <a:gd name="connsiteX24" fmla="*/ 2694509 w 6858001"/>
              <a:gd name="connsiteY24" fmla="*/ 236166 h 8030691"/>
              <a:gd name="connsiteX25" fmla="*/ 2826869 w 6858001"/>
              <a:gd name="connsiteY25" fmla="*/ 241040 h 8030691"/>
              <a:gd name="connsiteX26" fmla="*/ 2959914 w 6858001"/>
              <a:gd name="connsiteY26" fmla="*/ 244234 h 8030691"/>
              <a:gd name="connsiteX27" fmla="*/ 3095702 w 6858001"/>
              <a:gd name="connsiteY27" fmla="*/ 247092 h 8030691"/>
              <a:gd name="connsiteX28" fmla="*/ 3232862 w 6858001"/>
              <a:gd name="connsiteY28" fmla="*/ 250117 h 8030691"/>
              <a:gd name="connsiteX29" fmla="*/ 3372766 w 6858001"/>
              <a:gd name="connsiteY29" fmla="*/ 252134 h 8030691"/>
              <a:gd name="connsiteX30" fmla="*/ 3514040 w 6858001"/>
              <a:gd name="connsiteY30" fmla="*/ 252134 h 8030691"/>
              <a:gd name="connsiteX31" fmla="*/ 3656686 w 6858001"/>
              <a:gd name="connsiteY31" fmla="*/ 253143 h 8030691"/>
              <a:gd name="connsiteX32" fmla="*/ 3800705 w 6858001"/>
              <a:gd name="connsiteY32" fmla="*/ 252134 h 8030691"/>
              <a:gd name="connsiteX33" fmla="*/ 3946780 w 6858001"/>
              <a:gd name="connsiteY33" fmla="*/ 250117 h 8030691"/>
              <a:gd name="connsiteX34" fmla="*/ 4092856 w 6858001"/>
              <a:gd name="connsiteY34" fmla="*/ 248268 h 8030691"/>
              <a:gd name="connsiteX35" fmla="*/ 4240988 w 6858001"/>
              <a:gd name="connsiteY35" fmla="*/ 244234 h 8030691"/>
              <a:gd name="connsiteX36" fmla="*/ 4390492 w 6858001"/>
              <a:gd name="connsiteY36" fmla="*/ 240032 h 8030691"/>
              <a:gd name="connsiteX37" fmla="*/ 4539997 w 6858001"/>
              <a:gd name="connsiteY37" fmla="*/ 235157 h 8030691"/>
              <a:gd name="connsiteX38" fmla="*/ 4690873 w 6858001"/>
              <a:gd name="connsiteY38" fmla="*/ 228266 h 8030691"/>
              <a:gd name="connsiteX39" fmla="*/ 4843120 w 6858001"/>
              <a:gd name="connsiteY39" fmla="*/ 220029 h 8030691"/>
              <a:gd name="connsiteX40" fmla="*/ 4996054 w 6858001"/>
              <a:gd name="connsiteY40" fmla="*/ 212129 h 8030691"/>
              <a:gd name="connsiteX41" fmla="*/ 5148987 w 6858001"/>
              <a:gd name="connsiteY41" fmla="*/ 202044 h 8030691"/>
              <a:gd name="connsiteX42" fmla="*/ 5303978 w 6858001"/>
              <a:gd name="connsiteY42" fmla="*/ 189941 h 8030691"/>
              <a:gd name="connsiteX43" fmla="*/ 5456911 w 6858001"/>
              <a:gd name="connsiteY43" fmla="*/ 177839 h 8030691"/>
              <a:gd name="connsiteX44" fmla="*/ 5612588 w 6858001"/>
              <a:gd name="connsiteY44" fmla="*/ 163887 h 8030691"/>
              <a:gd name="connsiteX45" fmla="*/ 5768950 w 6858001"/>
              <a:gd name="connsiteY45" fmla="*/ 148591 h 8030691"/>
              <a:gd name="connsiteX46" fmla="*/ 5923255 w 6858001"/>
              <a:gd name="connsiteY46" fmla="*/ 132455 h 8030691"/>
              <a:gd name="connsiteX47" fmla="*/ 6079618 w 6858001"/>
              <a:gd name="connsiteY47" fmla="*/ 113629 h 8030691"/>
              <a:gd name="connsiteX48" fmla="*/ 6235294 w 6858001"/>
              <a:gd name="connsiteY48" fmla="*/ 93458 h 8030691"/>
              <a:gd name="connsiteX49" fmla="*/ 6391657 w 6858001"/>
              <a:gd name="connsiteY49" fmla="*/ 73455 h 8030691"/>
              <a:gd name="connsiteX50" fmla="*/ 6547333 w 6858001"/>
              <a:gd name="connsiteY50" fmla="*/ 50091 h 8030691"/>
              <a:gd name="connsiteX51" fmla="*/ 6702324 w 6858001"/>
              <a:gd name="connsiteY51" fmla="*/ 26222 h 80306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858001" h="8030691">
                <a:moveTo>
                  <a:pt x="6858001" y="1177"/>
                </a:moveTo>
                <a:lnTo>
                  <a:pt x="6858001" y="1344715"/>
                </a:lnTo>
                <a:lnTo>
                  <a:pt x="6858000" y="1344715"/>
                </a:lnTo>
                <a:lnTo>
                  <a:pt x="6858000" y="8030691"/>
                </a:lnTo>
                <a:lnTo>
                  <a:pt x="0" y="8030690"/>
                </a:lnTo>
                <a:lnTo>
                  <a:pt x="0" y="477747"/>
                </a:lnTo>
                <a:lnTo>
                  <a:pt x="1" y="477747"/>
                </a:lnTo>
                <a:lnTo>
                  <a:pt x="1" y="0"/>
                </a:lnTo>
                <a:lnTo>
                  <a:pt x="40463" y="5883"/>
                </a:lnTo>
                <a:lnTo>
                  <a:pt x="159107" y="23196"/>
                </a:lnTo>
                <a:lnTo>
                  <a:pt x="245518" y="35299"/>
                </a:lnTo>
                <a:lnTo>
                  <a:pt x="348388" y="48074"/>
                </a:lnTo>
                <a:lnTo>
                  <a:pt x="470460" y="63370"/>
                </a:lnTo>
                <a:lnTo>
                  <a:pt x="605563" y="79507"/>
                </a:lnTo>
                <a:lnTo>
                  <a:pt x="757810" y="96484"/>
                </a:lnTo>
                <a:lnTo>
                  <a:pt x="923774" y="114469"/>
                </a:lnTo>
                <a:lnTo>
                  <a:pt x="1104139" y="132455"/>
                </a:lnTo>
                <a:lnTo>
                  <a:pt x="1296163" y="150776"/>
                </a:lnTo>
                <a:lnTo>
                  <a:pt x="1503275" y="167753"/>
                </a:lnTo>
                <a:lnTo>
                  <a:pt x="1719988" y="184058"/>
                </a:lnTo>
                <a:lnTo>
                  <a:pt x="1949045" y="198850"/>
                </a:lnTo>
                <a:lnTo>
                  <a:pt x="2187703" y="212969"/>
                </a:lnTo>
                <a:lnTo>
                  <a:pt x="2436649" y="226249"/>
                </a:lnTo>
                <a:lnTo>
                  <a:pt x="2564208" y="230955"/>
                </a:lnTo>
                <a:lnTo>
                  <a:pt x="2694509" y="236166"/>
                </a:lnTo>
                <a:lnTo>
                  <a:pt x="2826869" y="241040"/>
                </a:lnTo>
                <a:lnTo>
                  <a:pt x="2959914" y="244234"/>
                </a:lnTo>
                <a:lnTo>
                  <a:pt x="3095702" y="247092"/>
                </a:lnTo>
                <a:lnTo>
                  <a:pt x="3232862" y="250117"/>
                </a:lnTo>
                <a:lnTo>
                  <a:pt x="3372766" y="252134"/>
                </a:lnTo>
                <a:lnTo>
                  <a:pt x="3514040" y="252134"/>
                </a:lnTo>
                <a:lnTo>
                  <a:pt x="3656686" y="253143"/>
                </a:lnTo>
                <a:lnTo>
                  <a:pt x="3800705" y="252134"/>
                </a:lnTo>
                <a:lnTo>
                  <a:pt x="3946780" y="250117"/>
                </a:lnTo>
                <a:lnTo>
                  <a:pt x="4092856" y="248268"/>
                </a:lnTo>
                <a:lnTo>
                  <a:pt x="4240988" y="244234"/>
                </a:lnTo>
                <a:lnTo>
                  <a:pt x="4390492" y="240032"/>
                </a:lnTo>
                <a:lnTo>
                  <a:pt x="4539997" y="235157"/>
                </a:lnTo>
                <a:lnTo>
                  <a:pt x="4690873" y="228266"/>
                </a:lnTo>
                <a:lnTo>
                  <a:pt x="4843120" y="220029"/>
                </a:lnTo>
                <a:lnTo>
                  <a:pt x="4996054" y="212129"/>
                </a:lnTo>
                <a:lnTo>
                  <a:pt x="5148987" y="202044"/>
                </a:lnTo>
                <a:lnTo>
                  <a:pt x="5303978" y="189941"/>
                </a:lnTo>
                <a:lnTo>
                  <a:pt x="5456911" y="177839"/>
                </a:lnTo>
                <a:lnTo>
                  <a:pt x="5612588" y="163887"/>
                </a:lnTo>
                <a:lnTo>
                  <a:pt x="5768950" y="148591"/>
                </a:lnTo>
                <a:lnTo>
                  <a:pt x="5923255" y="132455"/>
                </a:lnTo>
                <a:lnTo>
                  <a:pt x="6079618" y="113629"/>
                </a:lnTo>
                <a:lnTo>
                  <a:pt x="6235294" y="93458"/>
                </a:lnTo>
                <a:lnTo>
                  <a:pt x="6391657" y="73455"/>
                </a:lnTo>
                <a:lnTo>
                  <a:pt x="6547333" y="50091"/>
                </a:lnTo>
                <a:lnTo>
                  <a:pt x="6702324" y="26222"/>
                </a:lnTo>
                <a:close/>
              </a:path>
            </a:pathLst>
          </a:custGeom>
          <a:ln>
            <a:noFill/>
          </a:ln>
        </p:spPr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4B31EAA-7423-46F7-9B90-4AB2B09C35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F2118C2-2328-C24F-804A-33AC0C99F3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2133" y="2735936"/>
            <a:ext cx="3108057" cy="2947415"/>
          </a:xfrm>
        </p:spPr>
        <p:txBody>
          <a:bodyPr>
            <a:noAutofit/>
          </a:bodyPr>
          <a:lstStyle/>
          <a:p>
            <a:r>
              <a:rPr kumimoji="1" lang="zh-CN" altLang="en-US" dirty="0">
                <a:solidFill>
                  <a:srgbClr val="FFFFFF"/>
                </a:solidFill>
              </a:rPr>
              <a:t>动态平衡</a:t>
            </a:r>
            <a:r>
              <a:rPr kumimoji="1" lang="en-US" altLang="zh-CN" dirty="0">
                <a:solidFill>
                  <a:srgbClr val="FFFFFF"/>
                </a:solidFill>
              </a:rPr>
              <a:t>—</a:t>
            </a:r>
            <a:r>
              <a:rPr kumimoji="1" lang="zh-CN" altLang="en-US" dirty="0">
                <a:solidFill>
                  <a:srgbClr val="FFFFFF"/>
                </a:solidFill>
              </a:rPr>
              <a:t>正逆反应依旧同时且一直发生</a:t>
            </a:r>
            <a:endParaRPr kumimoji="1" lang="en-US" altLang="zh-CN" dirty="0">
              <a:solidFill>
                <a:srgbClr val="FFFFFF"/>
              </a:solidFill>
            </a:endParaRPr>
          </a:p>
          <a:p>
            <a:r>
              <a:rPr kumimoji="1" lang="zh-CN" altLang="en-US" dirty="0">
                <a:solidFill>
                  <a:srgbClr val="FFFFFF"/>
                </a:solidFill>
              </a:rPr>
              <a:t>正逆反应速率相等</a:t>
            </a:r>
            <a:endParaRPr kumimoji="1" lang="en-US" altLang="zh-CN" dirty="0">
              <a:solidFill>
                <a:srgbClr val="FFFFFF"/>
              </a:solidFill>
            </a:endParaRPr>
          </a:p>
          <a:p>
            <a:r>
              <a:rPr kumimoji="1" lang="zh-CN" altLang="en-US" dirty="0">
                <a:solidFill>
                  <a:srgbClr val="FFFFFF"/>
                </a:solidFill>
              </a:rPr>
              <a:t>各物质浓度不随时间变化</a:t>
            </a:r>
            <a:r>
              <a:rPr kumimoji="1" lang="en-US" altLang="zh-CN" dirty="0">
                <a:solidFill>
                  <a:srgbClr val="FFFFFF"/>
                </a:solidFill>
              </a:rPr>
              <a:t>—</a:t>
            </a:r>
            <a:r>
              <a:rPr kumimoji="1" lang="zh-CN" altLang="en-US" dirty="0">
                <a:solidFill>
                  <a:srgbClr val="FFFFFF"/>
                </a:solidFill>
              </a:rPr>
              <a:t>但不一定相等</a:t>
            </a:r>
            <a:endParaRPr kumimoji="1" lang="en-US" altLang="zh-CN" dirty="0">
              <a:solidFill>
                <a:srgbClr val="FFFFFF"/>
              </a:solidFill>
            </a:endParaRPr>
          </a:p>
          <a:p>
            <a:r>
              <a:rPr kumimoji="1" lang="zh-CN" altLang="en-US" dirty="0">
                <a:solidFill>
                  <a:srgbClr val="FFFFFF"/>
                </a:solidFill>
              </a:rPr>
              <a:t>气体压强不变</a:t>
            </a:r>
            <a:endParaRPr kumimoji="1" lang="en-US" altLang="zh-CN" dirty="0">
              <a:solidFill>
                <a:srgbClr val="FFFFFF"/>
              </a:solidFill>
            </a:endParaRPr>
          </a:p>
          <a:p>
            <a:r>
              <a:rPr kumimoji="1" lang="zh-CN" altLang="en-US" dirty="0">
                <a:solidFill>
                  <a:srgbClr val="FFFFFF"/>
                </a:solidFill>
              </a:rPr>
              <a:t>体系颜色不变</a:t>
            </a:r>
            <a:r>
              <a:rPr kumimoji="1" lang="en-US" altLang="zh-CN" dirty="0">
                <a:solidFill>
                  <a:srgbClr val="FFFFFF"/>
                </a:solidFill>
              </a:rPr>
              <a:t>—</a:t>
            </a:r>
            <a:r>
              <a:rPr kumimoji="1" lang="zh-CN" altLang="en-US" dirty="0">
                <a:solidFill>
                  <a:srgbClr val="FFFFFF"/>
                </a:solidFill>
              </a:rPr>
              <a:t>若存在有色物质</a:t>
            </a:r>
            <a:endParaRPr kumimoji="1" lang="en-US" altLang="zh-CN" dirty="0">
              <a:solidFill>
                <a:srgbClr val="FFFFFF"/>
              </a:solidFill>
            </a:endParaRPr>
          </a:p>
          <a:p>
            <a:endParaRPr kumimoji="1" lang="en-US" altLang="zh-CN" dirty="0">
              <a:solidFill>
                <a:srgbClr val="FFFFFF"/>
              </a:solidFill>
            </a:endParaRPr>
          </a:p>
          <a:p>
            <a:endParaRPr kumimoji="1" lang="zh-CN" altLang="en-US" dirty="0">
              <a:solidFill>
                <a:srgbClr val="FFFFFF"/>
              </a:solidFill>
            </a:endParaRPr>
          </a:p>
        </p:txBody>
      </p:sp>
      <p:pic>
        <p:nvPicPr>
          <p:cNvPr id="5" name="图片 4" descr="图形用户界面, 文本, 应用程序&#10;&#10;描述已自动生成">
            <a:extLst>
              <a:ext uri="{FF2B5EF4-FFF2-40B4-BE49-F238E27FC236}">
                <a16:creationId xmlns:a16="http://schemas.microsoft.com/office/drawing/2014/main" id="{5543E2AE-23E1-4645-882E-C50F271FB5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4491" y="4229301"/>
            <a:ext cx="5646170" cy="2272584"/>
          </a:xfrm>
          <a:prstGeom prst="rect">
            <a:avLst/>
          </a:prstGeom>
          <a:effectLst/>
        </p:spPr>
      </p:pic>
      <p:pic>
        <p:nvPicPr>
          <p:cNvPr id="7" name="图片 6" descr="图片包含 图示&#10;&#10;描述已自动生成">
            <a:extLst>
              <a:ext uri="{FF2B5EF4-FFF2-40B4-BE49-F238E27FC236}">
                <a16:creationId xmlns:a16="http://schemas.microsoft.com/office/drawing/2014/main" id="{B48B2FED-D928-5F48-92DC-7C18F8B786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07582" y="864323"/>
            <a:ext cx="5477360" cy="3008864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B6367C81-51B6-6642-831A-450498E76EF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81486" y="171916"/>
            <a:ext cx="4382422" cy="401103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701BB3F4-4A37-4B49-B1E2-A569FEEE084F}"/>
              </a:ext>
            </a:extLst>
          </p:cNvPr>
          <p:cNvSpPr txBox="1"/>
          <p:nvPr/>
        </p:nvSpPr>
        <p:spPr>
          <a:xfrm>
            <a:off x="10070661" y="2089605"/>
            <a:ext cx="20313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dirty="0"/>
              <a:t>正逆反应速率相等</a:t>
            </a:r>
          </a:p>
          <a:p>
            <a:endParaRPr kumimoji="1" lang="zh-CN" altLang="en-US" dirty="0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8A3547B5-805E-5148-B15E-BBE439A6B5DA}"/>
              </a:ext>
            </a:extLst>
          </p:cNvPr>
          <p:cNvSpPr txBox="1"/>
          <p:nvPr/>
        </p:nvSpPr>
        <p:spPr>
          <a:xfrm>
            <a:off x="10307654" y="4948921"/>
            <a:ext cx="15573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dirty="0"/>
              <a:t>各物质浓度不随时间变化</a:t>
            </a:r>
          </a:p>
        </p:txBody>
      </p:sp>
      <p:pic>
        <p:nvPicPr>
          <p:cNvPr id="4" name="音频 3">
            <a:hlinkClick r:id="" action="ppaction://media"/>
            <a:extLst>
              <a:ext uri="{FF2B5EF4-FFF2-40B4-BE49-F238E27FC236}">
                <a16:creationId xmlns:a16="http://schemas.microsoft.com/office/drawing/2014/main" id="{30CCB14B-0EBF-F747-A058-617FA720F8E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71396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Tm="278027"/>
    </mc:Choice>
    <mc:Fallback xmlns="">
      <p:transition spd="slow" advTm="27802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5F3FC718-FDE3-4EF7-921E-A5F374EAF8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C525F662-DF5D-034E-8CCD-DEAE1748A4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098" y="517883"/>
            <a:ext cx="3143515" cy="1444752"/>
          </a:xfrm>
        </p:spPr>
        <p:txBody>
          <a:bodyPr anchor="b">
            <a:noAutofit/>
          </a:bodyPr>
          <a:lstStyle/>
          <a:p>
            <a:pPr>
              <a:lnSpc>
                <a:spcPct val="90000"/>
              </a:lnSpc>
            </a:pPr>
            <a:r>
              <a:rPr kumimoji="1" lang="zh-CN" altLang="en-US" sz="3600">
                <a:solidFill>
                  <a:srgbClr val="EBEBEB"/>
                </a:solidFill>
              </a:rPr>
              <a:t>平衡常数</a:t>
            </a:r>
            <a:r>
              <a:rPr kumimoji="1" lang="en-US" altLang="zh-CN" sz="3600">
                <a:solidFill>
                  <a:srgbClr val="EBEBEB"/>
                </a:solidFill>
              </a:rPr>
              <a:t>—equilibrium</a:t>
            </a:r>
            <a:r>
              <a:rPr kumimoji="1" lang="zh-CN" altLang="en-US" sz="3600">
                <a:solidFill>
                  <a:srgbClr val="EBEBEB"/>
                </a:solidFill>
              </a:rPr>
              <a:t> </a:t>
            </a:r>
            <a:r>
              <a:rPr kumimoji="1" lang="en-US" altLang="zh-CN" sz="3600">
                <a:solidFill>
                  <a:srgbClr val="EBEBEB"/>
                </a:solidFill>
              </a:rPr>
              <a:t>constant</a:t>
            </a:r>
            <a:endParaRPr kumimoji="1" lang="zh-CN" altLang="en-US" sz="3600">
              <a:solidFill>
                <a:srgbClr val="EBEBEB"/>
              </a:solidFill>
            </a:endParaRPr>
          </a:p>
        </p:txBody>
      </p:sp>
      <p:sp>
        <p:nvSpPr>
          <p:cNvPr id="14" name="Freeform 11">
            <a:extLst>
              <a:ext uri="{FF2B5EF4-FFF2-40B4-BE49-F238E27FC236}">
                <a16:creationId xmlns:a16="http://schemas.microsoft.com/office/drawing/2014/main" id="{FAA0F719-3DC8-4F08-AD8F-5A845658CB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48110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6" name="Freeform: Shape 15">
            <a:extLst>
              <a:ext uri="{FF2B5EF4-FFF2-40B4-BE49-F238E27FC236}">
                <a16:creationId xmlns:a16="http://schemas.microsoft.com/office/drawing/2014/main" id="{7DCB61BE-FA0F-4EFB-BE0E-268BAD8E30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4747655" y="-586345"/>
            <a:ext cx="6858001" cy="8030691"/>
          </a:xfrm>
          <a:custGeom>
            <a:avLst/>
            <a:gdLst>
              <a:gd name="connsiteX0" fmla="*/ 6858001 w 6858001"/>
              <a:gd name="connsiteY0" fmla="*/ 1177 h 8030691"/>
              <a:gd name="connsiteX1" fmla="*/ 6858001 w 6858001"/>
              <a:gd name="connsiteY1" fmla="*/ 1344715 h 8030691"/>
              <a:gd name="connsiteX2" fmla="*/ 6858000 w 6858001"/>
              <a:gd name="connsiteY2" fmla="*/ 1344715 h 8030691"/>
              <a:gd name="connsiteX3" fmla="*/ 6858000 w 6858001"/>
              <a:gd name="connsiteY3" fmla="*/ 8030691 h 8030691"/>
              <a:gd name="connsiteX4" fmla="*/ 0 w 6858001"/>
              <a:gd name="connsiteY4" fmla="*/ 8030690 h 8030691"/>
              <a:gd name="connsiteX5" fmla="*/ 0 w 6858001"/>
              <a:gd name="connsiteY5" fmla="*/ 477747 h 8030691"/>
              <a:gd name="connsiteX6" fmla="*/ 1 w 6858001"/>
              <a:gd name="connsiteY6" fmla="*/ 477747 h 8030691"/>
              <a:gd name="connsiteX7" fmla="*/ 1 w 6858001"/>
              <a:gd name="connsiteY7" fmla="*/ 0 h 8030691"/>
              <a:gd name="connsiteX8" fmla="*/ 40463 w 6858001"/>
              <a:gd name="connsiteY8" fmla="*/ 5883 h 8030691"/>
              <a:gd name="connsiteX9" fmla="*/ 159107 w 6858001"/>
              <a:gd name="connsiteY9" fmla="*/ 23196 h 8030691"/>
              <a:gd name="connsiteX10" fmla="*/ 245518 w 6858001"/>
              <a:gd name="connsiteY10" fmla="*/ 35299 h 8030691"/>
              <a:gd name="connsiteX11" fmla="*/ 348388 w 6858001"/>
              <a:gd name="connsiteY11" fmla="*/ 48074 h 8030691"/>
              <a:gd name="connsiteX12" fmla="*/ 470460 w 6858001"/>
              <a:gd name="connsiteY12" fmla="*/ 63370 h 8030691"/>
              <a:gd name="connsiteX13" fmla="*/ 605563 w 6858001"/>
              <a:gd name="connsiteY13" fmla="*/ 79507 h 8030691"/>
              <a:gd name="connsiteX14" fmla="*/ 757810 w 6858001"/>
              <a:gd name="connsiteY14" fmla="*/ 96484 h 8030691"/>
              <a:gd name="connsiteX15" fmla="*/ 923774 w 6858001"/>
              <a:gd name="connsiteY15" fmla="*/ 114469 h 8030691"/>
              <a:gd name="connsiteX16" fmla="*/ 1104139 w 6858001"/>
              <a:gd name="connsiteY16" fmla="*/ 132455 h 8030691"/>
              <a:gd name="connsiteX17" fmla="*/ 1296163 w 6858001"/>
              <a:gd name="connsiteY17" fmla="*/ 150776 h 8030691"/>
              <a:gd name="connsiteX18" fmla="*/ 1503275 w 6858001"/>
              <a:gd name="connsiteY18" fmla="*/ 167753 h 8030691"/>
              <a:gd name="connsiteX19" fmla="*/ 1719988 w 6858001"/>
              <a:gd name="connsiteY19" fmla="*/ 184058 h 8030691"/>
              <a:gd name="connsiteX20" fmla="*/ 1949045 w 6858001"/>
              <a:gd name="connsiteY20" fmla="*/ 198850 h 8030691"/>
              <a:gd name="connsiteX21" fmla="*/ 2187703 w 6858001"/>
              <a:gd name="connsiteY21" fmla="*/ 212969 h 8030691"/>
              <a:gd name="connsiteX22" fmla="*/ 2436649 w 6858001"/>
              <a:gd name="connsiteY22" fmla="*/ 226249 h 8030691"/>
              <a:gd name="connsiteX23" fmla="*/ 2564208 w 6858001"/>
              <a:gd name="connsiteY23" fmla="*/ 230955 h 8030691"/>
              <a:gd name="connsiteX24" fmla="*/ 2694509 w 6858001"/>
              <a:gd name="connsiteY24" fmla="*/ 236166 h 8030691"/>
              <a:gd name="connsiteX25" fmla="*/ 2826869 w 6858001"/>
              <a:gd name="connsiteY25" fmla="*/ 241040 h 8030691"/>
              <a:gd name="connsiteX26" fmla="*/ 2959914 w 6858001"/>
              <a:gd name="connsiteY26" fmla="*/ 244234 h 8030691"/>
              <a:gd name="connsiteX27" fmla="*/ 3095702 w 6858001"/>
              <a:gd name="connsiteY27" fmla="*/ 247092 h 8030691"/>
              <a:gd name="connsiteX28" fmla="*/ 3232862 w 6858001"/>
              <a:gd name="connsiteY28" fmla="*/ 250117 h 8030691"/>
              <a:gd name="connsiteX29" fmla="*/ 3372766 w 6858001"/>
              <a:gd name="connsiteY29" fmla="*/ 252134 h 8030691"/>
              <a:gd name="connsiteX30" fmla="*/ 3514040 w 6858001"/>
              <a:gd name="connsiteY30" fmla="*/ 252134 h 8030691"/>
              <a:gd name="connsiteX31" fmla="*/ 3656686 w 6858001"/>
              <a:gd name="connsiteY31" fmla="*/ 253143 h 8030691"/>
              <a:gd name="connsiteX32" fmla="*/ 3800705 w 6858001"/>
              <a:gd name="connsiteY32" fmla="*/ 252134 h 8030691"/>
              <a:gd name="connsiteX33" fmla="*/ 3946780 w 6858001"/>
              <a:gd name="connsiteY33" fmla="*/ 250117 h 8030691"/>
              <a:gd name="connsiteX34" fmla="*/ 4092856 w 6858001"/>
              <a:gd name="connsiteY34" fmla="*/ 248268 h 8030691"/>
              <a:gd name="connsiteX35" fmla="*/ 4240988 w 6858001"/>
              <a:gd name="connsiteY35" fmla="*/ 244234 h 8030691"/>
              <a:gd name="connsiteX36" fmla="*/ 4390492 w 6858001"/>
              <a:gd name="connsiteY36" fmla="*/ 240032 h 8030691"/>
              <a:gd name="connsiteX37" fmla="*/ 4539997 w 6858001"/>
              <a:gd name="connsiteY37" fmla="*/ 235157 h 8030691"/>
              <a:gd name="connsiteX38" fmla="*/ 4690873 w 6858001"/>
              <a:gd name="connsiteY38" fmla="*/ 228266 h 8030691"/>
              <a:gd name="connsiteX39" fmla="*/ 4843120 w 6858001"/>
              <a:gd name="connsiteY39" fmla="*/ 220029 h 8030691"/>
              <a:gd name="connsiteX40" fmla="*/ 4996054 w 6858001"/>
              <a:gd name="connsiteY40" fmla="*/ 212129 h 8030691"/>
              <a:gd name="connsiteX41" fmla="*/ 5148987 w 6858001"/>
              <a:gd name="connsiteY41" fmla="*/ 202044 h 8030691"/>
              <a:gd name="connsiteX42" fmla="*/ 5303978 w 6858001"/>
              <a:gd name="connsiteY42" fmla="*/ 189941 h 8030691"/>
              <a:gd name="connsiteX43" fmla="*/ 5456911 w 6858001"/>
              <a:gd name="connsiteY43" fmla="*/ 177839 h 8030691"/>
              <a:gd name="connsiteX44" fmla="*/ 5612588 w 6858001"/>
              <a:gd name="connsiteY44" fmla="*/ 163887 h 8030691"/>
              <a:gd name="connsiteX45" fmla="*/ 5768950 w 6858001"/>
              <a:gd name="connsiteY45" fmla="*/ 148591 h 8030691"/>
              <a:gd name="connsiteX46" fmla="*/ 5923255 w 6858001"/>
              <a:gd name="connsiteY46" fmla="*/ 132455 h 8030691"/>
              <a:gd name="connsiteX47" fmla="*/ 6079618 w 6858001"/>
              <a:gd name="connsiteY47" fmla="*/ 113629 h 8030691"/>
              <a:gd name="connsiteX48" fmla="*/ 6235294 w 6858001"/>
              <a:gd name="connsiteY48" fmla="*/ 93458 h 8030691"/>
              <a:gd name="connsiteX49" fmla="*/ 6391657 w 6858001"/>
              <a:gd name="connsiteY49" fmla="*/ 73455 h 8030691"/>
              <a:gd name="connsiteX50" fmla="*/ 6547333 w 6858001"/>
              <a:gd name="connsiteY50" fmla="*/ 50091 h 8030691"/>
              <a:gd name="connsiteX51" fmla="*/ 6702324 w 6858001"/>
              <a:gd name="connsiteY51" fmla="*/ 26222 h 80306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858001" h="8030691">
                <a:moveTo>
                  <a:pt x="6858001" y="1177"/>
                </a:moveTo>
                <a:lnTo>
                  <a:pt x="6858001" y="1344715"/>
                </a:lnTo>
                <a:lnTo>
                  <a:pt x="6858000" y="1344715"/>
                </a:lnTo>
                <a:lnTo>
                  <a:pt x="6858000" y="8030691"/>
                </a:lnTo>
                <a:lnTo>
                  <a:pt x="0" y="8030690"/>
                </a:lnTo>
                <a:lnTo>
                  <a:pt x="0" y="477747"/>
                </a:lnTo>
                <a:lnTo>
                  <a:pt x="1" y="477747"/>
                </a:lnTo>
                <a:lnTo>
                  <a:pt x="1" y="0"/>
                </a:lnTo>
                <a:lnTo>
                  <a:pt x="40463" y="5883"/>
                </a:lnTo>
                <a:lnTo>
                  <a:pt x="159107" y="23196"/>
                </a:lnTo>
                <a:lnTo>
                  <a:pt x="245518" y="35299"/>
                </a:lnTo>
                <a:lnTo>
                  <a:pt x="348388" y="48074"/>
                </a:lnTo>
                <a:lnTo>
                  <a:pt x="470460" y="63370"/>
                </a:lnTo>
                <a:lnTo>
                  <a:pt x="605563" y="79507"/>
                </a:lnTo>
                <a:lnTo>
                  <a:pt x="757810" y="96484"/>
                </a:lnTo>
                <a:lnTo>
                  <a:pt x="923774" y="114469"/>
                </a:lnTo>
                <a:lnTo>
                  <a:pt x="1104139" y="132455"/>
                </a:lnTo>
                <a:lnTo>
                  <a:pt x="1296163" y="150776"/>
                </a:lnTo>
                <a:lnTo>
                  <a:pt x="1503275" y="167753"/>
                </a:lnTo>
                <a:lnTo>
                  <a:pt x="1719988" y="184058"/>
                </a:lnTo>
                <a:lnTo>
                  <a:pt x="1949045" y="198850"/>
                </a:lnTo>
                <a:lnTo>
                  <a:pt x="2187703" y="212969"/>
                </a:lnTo>
                <a:lnTo>
                  <a:pt x="2436649" y="226249"/>
                </a:lnTo>
                <a:lnTo>
                  <a:pt x="2564208" y="230955"/>
                </a:lnTo>
                <a:lnTo>
                  <a:pt x="2694509" y="236166"/>
                </a:lnTo>
                <a:lnTo>
                  <a:pt x="2826869" y="241040"/>
                </a:lnTo>
                <a:lnTo>
                  <a:pt x="2959914" y="244234"/>
                </a:lnTo>
                <a:lnTo>
                  <a:pt x="3095702" y="247092"/>
                </a:lnTo>
                <a:lnTo>
                  <a:pt x="3232862" y="250117"/>
                </a:lnTo>
                <a:lnTo>
                  <a:pt x="3372766" y="252134"/>
                </a:lnTo>
                <a:lnTo>
                  <a:pt x="3514040" y="252134"/>
                </a:lnTo>
                <a:lnTo>
                  <a:pt x="3656686" y="253143"/>
                </a:lnTo>
                <a:lnTo>
                  <a:pt x="3800705" y="252134"/>
                </a:lnTo>
                <a:lnTo>
                  <a:pt x="3946780" y="250117"/>
                </a:lnTo>
                <a:lnTo>
                  <a:pt x="4092856" y="248268"/>
                </a:lnTo>
                <a:lnTo>
                  <a:pt x="4240988" y="244234"/>
                </a:lnTo>
                <a:lnTo>
                  <a:pt x="4390492" y="240032"/>
                </a:lnTo>
                <a:lnTo>
                  <a:pt x="4539997" y="235157"/>
                </a:lnTo>
                <a:lnTo>
                  <a:pt x="4690873" y="228266"/>
                </a:lnTo>
                <a:lnTo>
                  <a:pt x="4843120" y="220029"/>
                </a:lnTo>
                <a:lnTo>
                  <a:pt x="4996054" y="212129"/>
                </a:lnTo>
                <a:lnTo>
                  <a:pt x="5148987" y="202044"/>
                </a:lnTo>
                <a:lnTo>
                  <a:pt x="5303978" y="189941"/>
                </a:lnTo>
                <a:lnTo>
                  <a:pt x="5456911" y="177839"/>
                </a:lnTo>
                <a:lnTo>
                  <a:pt x="5612588" y="163887"/>
                </a:lnTo>
                <a:lnTo>
                  <a:pt x="5768950" y="148591"/>
                </a:lnTo>
                <a:lnTo>
                  <a:pt x="5923255" y="132455"/>
                </a:lnTo>
                <a:lnTo>
                  <a:pt x="6079618" y="113629"/>
                </a:lnTo>
                <a:lnTo>
                  <a:pt x="6235294" y="93458"/>
                </a:lnTo>
                <a:lnTo>
                  <a:pt x="6391657" y="73455"/>
                </a:lnTo>
                <a:lnTo>
                  <a:pt x="6547333" y="50091"/>
                </a:lnTo>
                <a:lnTo>
                  <a:pt x="6702324" y="26222"/>
                </a:lnTo>
                <a:close/>
              </a:path>
            </a:pathLst>
          </a:custGeom>
          <a:ln>
            <a:noFill/>
          </a:ln>
        </p:spPr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4B31EAA-7423-46F7-9B90-4AB2B09C35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4BD2DE8-BFCC-1048-BD71-F9E1A59418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9128" y="2408652"/>
            <a:ext cx="3517454" cy="2947415"/>
          </a:xfrm>
        </p:spPr>
        <p:txBody>
          <a:bodyPr>
            <a:noAutofit/>
          </a:bodyPr>
          <a:lstStyle/>
          <a:p>
            <a:r>
              <a:rPr kumimoji="1" lang="zh-CN" altLang="en-US">
                <a:solidFill>
                  <a:srgbClr val="FFFFFF"/>
                </a:solidFill>
              </a:rPr>
              <a:t>在平衡时可利用气体或溶液中物质的浓度计算平衡常数</a:t>
            </a:r>
            <a:endParaRPr kumimoji="1" lang="en-US" altLang="zh-CN">
              <a:solidFill>
                <a:srgbClr val="FFFFFF"/>
              </a:solidFill>
            </a:endParaRPr>
          </a:p>
          <a:p>
            <a:r>
              <a:rPr kumimoji="1" lang="zh-CN" altLang="en-US">
                <a:solidFill>
                  <a:srgbClr val="FFFFFF"/>
                </a:solidFill>
              </a:rPr>
              <a:t>气体的压强可转换为浓度代入平衡常数公式</a:t>
            </a:r>
            <a:endParaRPr kumimoji="1" lang="en-US" altLang="zh-CN">
              <a:solidFill>
                <a:srgbClr val="FFFFFF"/>
              </a:solidFill>
            </a:endParaRPr>
          </a:p>
          <a:p>
            <a:r>
              <a:rPr kumimoji="1" lang="zh-CN" altLang="en-US">
                <a:solidFill>
                  <a:srgbClr val="FFFFFF"/>
                </a:solidFill>
              </a:rPr>
              <a:t>平衡常数越大</a:t>
            </a:r>
            <a:r>
              <a:rPr kumimoji="1" lang="en-US" altLang="zh-CN">
                <a:solidFill>
                  <a:srgbClr val="FFFFFF"/>
                </a:solidFill>
              </a:rPr>
              <a:t>—</a:t>
            </a:r>
            <a:r>
              <a:rPr kumimoji="1" lang="zh-CN" altLang="en-US">
                <a:solidFill>
                  <a:srgbClr val="FFFFFF"/>
                </a:solidFill>
              </a:rPr>
              <a:t>生成物的浓度越大，反应越向右进行</a:t>
            </a:r>
            <a:endParaRPr kumimoji="1" lang="en-US" altLang="zh-CN">
              <a:solidFill>
                <a:srgbClr val="FFFFFF"/>
              </a:solidFill>
            </a:endParaRPr>
          </a:p>
          <a:p>
            <a:r>
              <a:rPr kumimoji="1" lang="zh-CN" altLang="en-US">
                <a:solidFill>
                  <a:srgbClr val="FFFFFF"/>
                </a:solidFill>
              </a:rPr>
              <a:t>平衡常数越小</a:t>
            </a:r>
            <a:r>
              <a:rPr kumimoji="1" lang="en-US" altLang="zh-CN">
                <a:solidFill>
                  <a:srgbClr val="FFFFFF"/>
                </a:solidFill>
              </a:rPr>
              <a:t>—</a:t>
            </a:r>
            <a:r>
              <a:rPr kumimoji="1" lang="zh-CN" altLang="en-US">
                <a:solidFill>
                  <a:srgbClr val="FFFFFF"/>
                </a:solidFill>
              </a:rPr>
              <a:t>反应物的浓度越大，反应越向左进行</a:t>
            </a:r>
            <a:endParaRPr kumimoji="1" lang="en-US" altLang="zh-CN">
              <a:solidFill>
                <a:srgbClr val="FFFFFF"/>
              </a:solidFill>
            </a:endParaRPr>
          </a:p>
          <a:p>
            <a:endParaRPr kumimoji="1" lang="zh-CN" altLang="en-US">
              <a:solidFill>
                <a:srgbClr val="FFFFFF"/>
              </a:solidFill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97BE03F6-8E15-E342-8234-04FAB829D4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8815" y="69053"/>
            <a:ext cx="4197577" cy="517883"/>
          </a:xfrm>
          <a:prstGeom prst="rect">
            <a:avLst/>
          </a:prstGeom>
        </p:spPr>
      </p:pic>
      <p:sp>
        <p:nvSpPr>
          <p:cNvPr id="17" name="矩形 16">
            <a:extLst>
              <a:ext uri="{FF2B5EF4-FFF2-40B4-BE49-F238E27FC236}">
                <a16:creationId xmlns:a16="http://schemas.microsoft.com/office/drawing/2014/main" id="{A3200A9E-A575-644E-810E-CA939814A741}"/>
              </a:ext>
            </a:extLst>
          </p:cNvPr>
          <p:cNvSpPr/>
          <p:nvPr/>
        </p:nvSpPr>
        <p:spPr>
          <a:xfrm>
            <a:off x="6113924" y="689048"/>
            <a:ext cx="3721535" cy="1978136"/>
          </a:xfrm>
          <a:prstGeom prst="rect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kumimoji="1" lang="en-US" altLang="zh-CN" dirty="0"/>
              <a:t>AP</a:t>
            </a:r>
            <a:r>
              <a:rPr kumimoji="1" lang="zh-CN" altLang="en-US" dirty="0"/>
              <a:t>化学重要公式</a:t>
            </a:r>
            <a:endParaRPr kumimoji="1" lang="en-US" altLang="zh-CN" dirty="0"/>
          </a:p>
          <a:p>
            <a:pPr algn="ctr">
              <a:spcAft>
                <a:spcPts val="600"/>
              </a:spcAft>
            </a:pPr>
            <a:endParaRPr kumimoji="1" lang="en-US" altLang="zh-CN" dirty="0">
              <a:solidFill>
                <a:srgbClr val="FF0000"/>
              </a:solidFill>
            </a:endParaRPr>
          </a:p>
          <a:p>
            <a:pPr algn="ctr">
              <a:spcAft>
                <a:spcPts val="600"/>
              </a:spcAft>
            </a:pPr>
            <a:endParaRPr kumimoji="1" lang="en-US" altLang="zh-CN" dirty="0"/>
          </a:p>
        </p:txBody>
      </p:sp>
      <p:pic>
        <p:nvPicPr>
          <p:cNvPr id="11" name="图片 10" descr="文本&#10;&#10;低可信度描述已自动生成">
            <a:extLst>
              <a:ext uri="{FF2B5EF4-FFF2-40B4-BE49-F238E27FC236}">
                <a16:creationId xmlns:a16="http://schemas.microsoft.com/office/drawing/2014/main" id="{1DCB750C-0408-604E-9FAD-6523CDB204B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43190" y="1457407"/>
            <a:ext cx="2341200" cy="1107665"/>
          </a:xfrm>
          <a:prstGeom prst="rect">
            <a:avLst/>
          </a:prstGeom>
        </p:spPr>
      </p:pic>
      <p:pic>
        <p:nvPicPr>
          <p:cNvPr id="15" name="图片 14" descr="文本&#10;&#10;中度可信度描述已自动生成">
            <a:extLst>
              <a:ext uri="{FF2B5EF4-FFF2-40B4-BE49-F238E27FC236}">
                <a16:creationId xmlns:a16="http://schemas.microsoft.com/office/drawing/2014/main" id="{281EAA70-FB71-9E41-9267-73179D71E86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02992" y="3335195"/>
            <a:ext cx="4343400" cy="774700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0A8D3DB3-5F92-324B-A75C-7158D9BA2F40}"/>
              </a:ext>
            </a:extLst>
          </p:cNvPr>
          <p:cNvSpPr txBox="1"/>
          <p:nvPr/>
        </p:nvSpPr>
        <p:spPr>
          <a:xfrm>
            <a:off x="6743190" y="2982425"/>
            <a:ext cx="2492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dirty="0"/>
              <a:t>气体压强和浓度的关系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4AEA9EA3-B6CE-9E44-AE17-E6EB07C48F73}"/>
              </a:ext>
            </a:extLst>
          </p:cNvPr>
          <p:cNvSpPr/>
          <p:nvPr/>
        </p:nvSpPr>
        <p:spPr>
          <a:xfrm>
            <a:off x="6128917" y="4396786"/>
            <a:ext cx="3721535" cy="1978136"/>
          </a:xfrm>
          <a:prstGeom prst="rect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kumimoji="1" lang="en-US" altLang="zh-CN" dirty="0"/>
              <a:t>AP</a:t>
            </a:r>
            <a:r>
              <a:rPr kumimoji="1" lang="zh-CN" altLang="en-US" dirty="0"/>
              <a:t>化学重要公式</a:t>
            </a:r>
            <a:endParaRPr kumimoji="1" lang="en-US" altLang="zh-CN" dirty="0"/>
          </a:p>
          <a:p>
            <a:pPr algn="ctr">
              <a:spcAft>
                <a:spcPts val="600"/>
              </a:spcAft>
            </a:pPr>
            <a:endParaRPr kumimoji="1" lang="en-US" altLang="zh-CN" dirty="0">
              <a:solidFill>
                <a:srgbClr val="FF0000"/>
              </a:solidFill>
            </a:endParaRPr>
          </a:p>
          <a:p>
            <a:pPr algn="ctr">
              <a:spcAft>
                <a:spcPts val="600"/>
              </a:spcAft>
            </a:pPr>
            <a:endParaRPr kumimoji="1" lang="en-US" altLang="zh-CN" dirty="0"/>
          </a:p>
        </p:txBody>
      </p:sp>
      <p:pic>
        <p:nvPicPr>
          <p:cNvPr id="21" name="图片 20" descr="文本&#10;&#10;描述已自动生成">
            <a:extLst>
              <a:ext uri="{FF2B5EF4-FFF2-40B4-BE49-F238E27FC236}">
                <a16:creationId xmlns:a16="http://schemas.microsoft.com/office/drawing/2014/main" id="{3C03C52E-B7DB-4D4A-987F-87F70947BED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93826" y="5231492"/>
            <a:ext cx="2279649" cy="911859"/>
          </a:xfrm>
          <a:prstGeom prst="rect">
            <a:avLst/>
          </a:prstGeom>
        </p:spPr>
      </p:pic>
      <p:pic>
        <p:nvPicPr>
          <p:cNvPr id="4" name="音频 3">
            <a:hlinkClick r:id="" action="ppaction://media"/>
            <a:extLst>
              <a:ext uri="{FF2B5EF4-FFF2-40B4-BE49-F238E27FC236}">
                <a16:creationId xmlns:a16="http://schemas.microsoft.com/office/drawing/2014/main" id="{9AA93513-C603-FA4A-AE9F-6F18C2CBFF3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48044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Tm="234713"/>
    </mc:Choice>
    <mc:Fallback xmlns="">
      <p:transition spd="slow" advTm="23471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8">
            <a:extLst>
              <a:ext uri="{FF2B5EF4-FFF2-40B4-BE49-F238E27FC236}">
                <a16:creationId xmlns:a16="http://schemas.microsoft.com/office/drawing/2014/main" id="{5F3FC718-FDE3-4EF7-921E-A5F374EAF8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F6E67511-CA42-9B47-90FB-FCD56730FB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7752" y="-61913"/>
            <a:ext cx="3756894" cy="1444752"/>
          </a:xfrm>
        </p:spPr>
        <p:txBody>
          <a:bodyPr anchor="b">
            <a:normAutofit/>
          </a:bodyPr>
          <a:lstStyle/>
          <a:p>
            <a:r>
              <a:rPr kumimoji="1" lang="zh-CN" altLang="en-US" sz="3600">
                <a:solidFill>
                  <a:srgbClr val="EBEBEB"/>
                </a:solidFill>
              </a:rPr>
              <a:t>操纵平衡表达式</a:t>
            </a:r>
            <a:endParaRPr kumimoji="1" lang="zh-CN" altLang="en-US" sz="3600" dirty="0">
              <a:solidFill>
                <a:srgbClr val="EBEBEB"/>
              </a:solidFill>
            </a:endParaRPr>
          </a:p>
        </p:txBody>
      </p:sp>
      <p:sp>
        <p:nvSpPr>
          <p:cNvPr id="18" name="Freeform 11">
            <a:extLst>
              <a:ext uri="{FF2B5EF4-FFF2-40B4-BE49-F238E27FC236}">
                <a16:creationId xmlns:a16="http://schemas.microsoft.com/office/drawing/2014/main" id="{FAA0F719-3DC8-4F08-AD8F-5A845658CB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48110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9" name="Freeform: Shape 12">
            <a:extLst>
              <a:ext uri="{FF2B5EF4-FFF2-40B4-BE49-F238E27FC236}">
                <a16:creationId xmlns:a16="http://schemas.microsoft.com/office/drawing/2014/main" id="{7DCB61BE-FA0F-4EFB-BE0E-268BAD8E30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4747655" y="-586345"/>
            <a:ext cx="6858001" cy="8030691"/>
          </a:xfrm>
          <a:custGeom>
            <a:avLst/>
            <a:gdLst>
              <a:gd name="connsiteX0" fmla="*/ 6858001 w 6858001"/>
              <a:gd name="connsiteY0" fmla="*/ 1177 h 8030691"/>
              <a:gd name="connsiteX1" fmla="*/ 6858001 w 6858001"/>
              <a:gd name="connsiteY1" fmla="*/ 1344715 h 8030691"/>
              <a:gd name="connsiteX2" fmla="*/ 6858000 w 6858001"/>
              <a:gd name="connsiteY2" fmla="*/ 1344715 h 8030691"/>
              <a:gd name="connsiteX3" fmla="*/ 6858000 w 6858001"/>
              <a:gd name="connsiteY3" fmla="*/ 8030691 h 8030691"/>
              <a:gd name="connsiteX4" fmla="*/ 0 w 6858001"/>
              <a:gd name="connsiteY4" fmla="*/ 8030690 h 8030691"/>
              <a:gd name="connsiteX5" fmla="*/ 0 w 6858001"/>
              <a:gd name="connsiteY5" fmla="*/ 477747 h 8030691"/>
              <a:gd name="connsiteX6" fmla="*/ 1 w 6858001"/>
              <a:gd name="connsiteY6" fmla="*/ 477747 h 8030691"/>
              <a:gd name="connsiteX7" fmla="*/ 1 w 6858001"/>
              <a:gd name="connsiteY7" fmla="*/ 0 h 8030691"/>
              <a:gd name="connsiteX8" fmla="*/ 40463 w 6858001"/>
              <a:gd name="connsiteY8" fmla="*/ 5883 h 8030691"/>
              <a:gd name="connsiteX9" fmla="*/ 159107 w 6858001"/>
              <a:gd name="connsiteY9" fmla="*/ 23196 h 8030691"/>
              <a:gd name="connsiteX10" fmla="*/ 245518 w 6858001"/>
              <a:gd name="connsiteY10" fmla="*/ 35299 h 8030691"/>
              <a:gd name="connsiteX11" fmla="*/ 348388 w 6858001"/>
              <a:gd name="connsiteY11" fmla="*/ 48074 h 8030691"/>
              <a:gd name="connsiteX12" fmla="*/ 470460 w 6858001"/>
              <a:gd name="connsiteY12" fmla="*/ 63370 h 8030691"/>
              <a:gd name="connsiteX13" fmla="*/ 605563 w 6858001"/>
              <a:gd name="connsiteY13" fmla="*/ 79507 h 8030691"/>
              <a:gd name="connsiteX14" fmla="*/ 757810 w 6858001"/>
              <a:gd name="connsiteY14" fmla="*/ 96484 h 8030691"/>
              <a:gd name="connsiteX15" fmla="*/ 923774 w 6858001"/>
              <a:gd name="connsiteY15" fmla="*/ 114469 h 8030691"/>
              <a:gd name="connsiteX16" fmla="*/ 1104139 w 6858001"/>
              <a:gd name="connsiteY16" fmla="*/ 132455 h 8030691"/>
              <a:gd name="connsiteX17" fmla="*/ 1296163 w 6858001"/>
              <a:gd name="connsiteY17" fmla="*/ 150776 h 8030691"/>
              <a:gd name="connsiteX18" fmla="*/ 1503275 w 6858001"/>
              <a:gd name="connsiteY18" fmla="*/ 167753 h 8030691"/>
              <a:gd name="connsiteX19" fmla="*/ 1719988 w 6858001"/>
              <a:gd name="connsiteY19" fmla="*/ 184058 h 8030691"/>
              <a:gd name="connsiteX20" fmla="*/ 1949045 w 6858001"/>
              <a:gd name="connsiteY20" fmla="*/ 198850 h 8030691"/>
              <a:gd name="connsiteX21" fmla="*/ 2187703 w 6858001"/>
              <a:gd name="connsiteY21" fmla="*/ 212969 h 8030691"/>
              <a:gd name="connsiteX22" fmla="*/ 2436649 w 6858001"/>
              <a:gd name="connsiteY22" fmla="*/ 226249 h 8030691"/>
              <a:gd name="connsiteX23" fmla="*/ 2564208 w 6858001"/>
              <a:gd name="connsiteY23" fmla="*/ 230955 h 8030691"/>
              <a:gd name="connsiteX24" fmla="*/ 2694509 w 6858001"/>
              <a:gd name="connsiteY24" fmla="*/ 236166 h 8030691"/>
              <a:gd name="connsiteX25" fmla="*/ 2826869 w 6858001"/>
              <a:gd name="connsiteY25" fmla="*/ 241040 h 8030691"/>
              <a:gd name="connsiteX26" fmla="*/ 2959914 w 6858001"/>
              <a:gd name="connsiteY26" fmla="*/ 244234 h 8030691"/>
              <a:gd name="connsiteX27" fmla="*/ 3095702 w 6858001"/>
              <a:gd name="connsiteY27" fmla="*/ 247092 h 8030691"/>
              <a:gd name="connsiteX28" fmla="*/ 3232862 w 6858001"/>
              <a:gd name="connsiteY28" fmla="*/ 250117 h 8030691"/>
              <a:gd name="connsiteX29" fmla="*/ 3372766 w 6858001"/>
              <a:gd name="connsiteY29" fmla="*/ 252134 h 8030691"/>
              <a:gd name="connsiteX30" fmla="*/ 3514040 w 6858001"/>
              <a:gd name="connsiteY30" fmla="*/ 252134 h 8030691"/>
              <a:gd name="connsiteX31" fmla="*/ 3656686 w 6858001"/>
              <a:gd name="connsiteY31" fmla="*/ 253143 h 8030691"/>
              <a:gd name="connsiteX32" fmla="*/ 3800705 w 6858001"/>
              <a:gd name="connsiteY32" fmla="*/ 252134 h 8030691"/>
              <a:gd name="connsiteX33" fmla="*/ 3946780 w 6858001"/>
              <a:gd name="connsiteY33" fmla="*/ 250117 h 8030691"/>
              <a:gd name="connsiteX34" fmla="*/ 4092856 w 6858001"/>
              <a:gd name="connsiteY34" fmla="*/ 248268 h 8030691"/>
              <a:gd name="connsiteX35" fmla="*/ 4240988 w 6858001"/>
              <a:gd name="connsiteY35" fmla="*/ 244234 h 8030691"/>
              <a:gd name="connsiteX36" fmla="*/ 4390492 w 6858001"/>
              <a:gd name="connsiteY36" fmla="*/ 240032 h 8030691"/>
              <a:gd name="connsiteX37" fmla="*/ 4539997 w 6858001"/>
              <a:gd name="connsiteY37" fmla="*/ 235157 h 8030691"/>
              <a:gd name="connsiteX38" fmla="*/ 4690873 w 6858001"/>
              <a:gd name="connsiteY38" fmla="*/ 228266 h 8030691"/>
              <a:gd name="connsiteX39" fmla="*/ 4843120 w 6858001"/>
              <a:gd name="connsiteY39" fmla="*/ 220029 h 8030691"/>
              <a:gd name="connsiteX40" fmla="*/ 4996054 w 6858001"/>
              <a:gd name="connsiteY40" fmla="*/ 212129 h 8030691"/>
              <a:gd name="connsiteX41" fmla="*/ 5148987 w 6858001"/>
              <a:gd name="connsiteY41" fmla="*/ 202044 h 8030691"/>
              <a:gd name="connsiteX42" fmla="*/ 5303978 w 6858001"/>
              <a:gd name="connsiteY42" fmla="*/ 189941 h 8030691"/>
              <a:gd name="connsiteX43" fmla="*/ 5456911 w 6858001"/>
              <a:gd name="connsiteY43" fmla="*/ 177839 h 8030691"/>
              <a:gd name="connsiteX44" fmla="*/ 5612588 w 6858001"/>
              <a:gd name="connsiteY44" fmla="*/ 163887 h 8030691"/>
              <a:gd name="connsiteX45" fmla="*/ 5768950 w 6858001"/>
              <a:gd name="connsiteY45" fmla="*/ 148591 h 8030691"/>
              <a:gd name="connsiteX46" fmla="*/ 5923255 w 6858001"/>
              <a:gd name="connsiteY46" fmla="*/ 132455 h 8030691"/>
              <a:gd name="connsiteX47" fmla="*/ 6079618 w 6858001"/>
              <a:gd name="connsiteY47" fmla="*/ 113629 h 8030691"/>
              <a:gd name="connsiteX48" fmla="*/ 6235294 w 6858001"/>
              <a:gd name="connsiteY48" fmla="*/ 93458 h 8030691"/>
              <a:gd name="connsiteX49" fmla="*/ 6391657 w 6858001"/>
              <a:gd name="connsiteY49" fmla="*/ 73455 h 8030691"/>
              <a:gd name="connsiteX50" fmla="*/ 6547333 w 6858001"/>
              <a:gd name="connsiteY50" fmla="*/ 50091 h 8030691"/>
              <a:gd name="connsiteX51" fmla="*/ 6702324 w 6858001"/>
              <a:gd name="connsiteY51" fmla="*/ 26222 h 80306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858001" h="8030691">
                <a:moveTo>
                  <a:pt x="6858001" y="1177"/>
                </a:moveTo>
                <a:lnTo>
                  <a:pt x="6858001" y="1344715"/>
                </a:lnTo>
                <a:lnTo>
                  <a:pt x="6858000" y="1344715"/>
                </a:lnTo>
                <a:lnTo>
                  <a:pt x="6858000" y="8030691"/>
                </a:lnTo>
                <a:lnTo>
                  <a:pt x="0" y="8030690"/>
                </a:lnTo>
                <a:lnTo>
                  <a:pt x="0" y="477747"/>
                </a:lnTo>
                <a:lnTo>
                  <a:pt x="1" y="477747"/>
                </a:lnTo>
                <a:lnTo>
                  <a:pt x="1" y="0"/>
                </a:lnTo>
                <a:lnTo>
                  <a:pt x="40463" y="5883"/>
                </a:lnTo>
                <a:lnTo>
                  <a:pt x="159107" y="23196"/>
                </a:lnTo>
                <a:lnTo>
                  <a:pt x="245518" y="35299"/>
                </a:lnTo>
                <a:lnTo>
                  <a:pt x="348388" y="48074"/>
                </a:lnTo>
                <a:lnTo>
                  <a:pt x="470460" y="63370"/>
                </a:lnTo>
                <a:lnTo>
                  <a:pt x="605563" y="79507"/>
                </a:lnTo>
                <a:lnTo>
                  <a:pt x="757810" y="96484"/>
                </a:lnTo>
                <a:lnTo>
                  <a:pt x="923774" y="114469"/>
                </a:lnTo>
                <a:lnTo>
                  <a:pt x="1104139" y="132455"/>
                </a:lnTo>
                <a:lnTo>
                  <a:pt x="1296163" y="150776"/>
                </a:lnTo>
                <a:lnTo>
                  <a:pt x="1503275" y="167753"/>
                </a:lnTo>
                <a:lnTo>
                  <a:pt x="1719988" y="184058"/>
                </a:lnTo>
                <a:lnTo>
                  <a:pt x="1949045" y="198850"/>
                </a:lnTo>
                <a:lnTo>
                  <a:pt x="2187703" y="212969"/>
                </a:lnTo>
                <a:lnTo>
                  <a:pt x="2436649" y="226249"/>
                </a:lnTo>
                <a:lnTo>
                  <a:pt x="2564208" y="230955"/>
                </a:lnTo>
                <a:lnTo>
                  <a:pt x="2694509" y="236166"/>
                </a:lnTo>
                <a:lnTo>
                  <a:pt x="2826869" y="241040"/>
                </a:lnTo>
                <a:lnTo>
                  <a:pt x="2959914" y="244234"/>
                </a:lnTo>
                <a:lnTo>
                  <a:pt x="3095702" y="247092"/>
                </a:lnTo>
                <a:lnTo>
                  <a:pt x="3232862" y="250117"/>
                </a:lnTo>
                <a:lnTo>
                  <a:pt x="3372766" y="252134"/>
                </a:lnTo>
                <a:lnTo>
                  <a:pt x="3514040" y="252134"/>
                </a:lnTo>
                <a:lnTo>
                  <a:pt x="3656686" y="253143"/>
                </a:lnTo>
                <a:lnTo>
                  <a:pt x="3800705" y="252134"/>
                </a:lnTo>
                <a:lnTo>
                  <a:pt x="3946780" y="250117"/>
                </a:lnTo>
                <a:lnTo>
                  <a:pt x="4092856" y="248268"/>
                </a:lnTo>
                <a:lnTo>
                  <a:pt x="4240988" y="244234"/>
                </a:lnTo>
                <a:lnTo>
                  <a:pt x="4390492" y="240032"/>
                </a:lnTo>
                <a:lnTo>
                  <a:pt x="4539997" y="235157"/>
                </a:lnTo>
                <a:lnTo>
                  <a:pt x="4690873" y="228266"/>
                </a:lnTo>
                <a:lnTo>
                  <a:pt x="4843120" y="220029"/>
                </a:lnTo>
                <a:lnTo>
                  <a:pt x="4996054" y="212129"/>
                </a:lnTo>
                <a:lnTo>
                  <a:pt x="5148987" y="202044"/>
                </a:lnTo>
                <a:lnTo>
                  <a:pt x="5303978" y="189941"/>
                </a:lnTo>
                <a:lnTo>
                  <a:pt x="5456911" y="177839"/>
                </a:lnTo>
                <a:lnTo>
                  <a:pt x="5612588" y="163887"/>
                </a:lnTo>
                <a:lnTo>
                  <a:pt x="5768950" y="148591"/>
                </a:lnTo>
                <a:lnTo>
                  <a:pt x="5923255" y="132455"/>
                </a:lnTo>
                <a:lnTo>
                  <a:pt x="6079618" y="113629"/>
                </a:lnTo>
                <a:lnTo>
                  <a:pt x="6235294" y="93458"/>
                </a:lnTo>
                <a:lnTo>
                  <a:pt x="6391657" y="73455"/>
                </a:lnTo>
                <a:lnTo>
                  <a:pt x="6547333" y="50091"/>
                </a:lnTo>
                <a:lnTo>
                  <a:pt x="6702324" y="26222"/>
                </a:lnTo>
                <a:close/>
              </a:path>
            </a:pathLst>
          </a:custGeom>
          <a:ln>
            <a:noFill/>
          </a:ln>
        </p:spPr>
      </p:sp>
      <p:sp>
        <p:nvSpPr>
          <p:cNvPr id="20" name="Rectangle 14">
            <a:extLst>
              <a:ext uri="{FF2B5EF4-FFF2-40B4-BE49-F238E27FC236}">
                <a16:creationId xmlns:a16="http://schemas.microsoft.com/office/drawing/2014/main" id="{A4B31EAA-7423-46F7-9B90-4AB2B09C35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7A3CA46-706D-2741-842B-17E1F234DE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7702" y="2535544"/>
            <a:ext cx="3108057" cy="2947415"/>
          </a:xfrm>
        </p:spPr>
        <p:txBody>
          <a:bodyPr>
            <a:normAutofit/>
          </a:bodyPr>
          <a:lstStyle/>
          <a:p>
            <a:r>
              <a:rPr kumimoji="1" lang="zh-CN" altLang="en-US" dirty="0">
                <a:solidFill>
                  <a:srgbClr val="FFFFFF"/>
                </a:solidFill>
              </a:rPr>
              <a:t>将反应翻转</a:t>
            </a:r>
            <a:r>
              <a:rPr kumimoji="1" lang="en-US" altLang="zh-CN" dirty="0">
                <a:solidFill>
                  <a:srgbClr val="FFFFFF"/>
                </a:solidFill>
              </a:rPr>
              <a:t>—</a:t>
            </a:r>
            <a:r>
              <a:rPr kumimoji="1" lang="zh-CN" altLang="en-US" dirty="0">
                <a:solidFill>
                  <a:srgbClr val="FFFFFF"/>
                </a:solidFill>
              </a:rPr>
              <a:t>新的平衡常数是原来的倒数</a:t>
            </a:r>
            <a:endParaRPr kumimoji="1" lang="en-US" altLang="zh-CN" dirty="0">
              <a:solidFill>
                <a:srgbClr val="FFFFFF"/>
              </a:solidFill>
            </a:endParaRPr>
          </a:p>
          <a:p>
            <a:r>
              <a:rPr kumimoji="1" lang="zh-CN" altLang="en-US" dirty="0">
                <a:solidFill>
                  <a:srgbClr val="FFFFFF"/>
                </a:solidFill>
              </a:rPr>
              <a:t>系数乘以一个数</a:t>
            </a:r>
            <a:r>
              <a:rPr kumimoji="1" lang="en-US" altLang="zh-CN" dirty="0">
                <a:solidFill>
                  <a:srgbClr val="FFFFFF"/>
                </a:solidFill>
              </a:rPr>
              <a:t>n—</a:t>
            </a:r>
            <a:r>
              <a:rPr kumimoji="1" lang="zh-CN" altLang="en-US" dirty="0">
                <a:solidFill>
                  <a:srgbClr val="FFFFFF"/>
                </a:solidFill>
              </a:rPr>
              <a:t>新的平衡常数是原来的</a:t>
            </a:r>
            <a:r>
              <a:rPr kumimoji="1" lang="en-US" altLang="zh-CN" dirty="0">
                <a:solidFill>
                  <a:srgbClr val="FFFFFF"/>
                </a:solidFill>
              </a:rPr>
              <a:t>n</a:t>
            </a:r>
            <a:r>
              <a:rPr kumimoji="1" lang="zh-CN" altLang="en-US" dirty="0">
                <a:solidFill>
                  <a:srgbClr val="FFFFFF"/>
                </a:solidFill>
              </a:rPr>
              <a:t>次方</a:t>
            </a:r>
            <a:endParaRPr kumimoji="1" lang="en-US" altLang="zh-CN" dirty="0">
              <a:solidFill>
                <a:srgbClr val="FFFFFF"/>
              </a:solidFill>
            </a:endParaRPr>
          </a:p>
          <a:p>
            <a:r>
              <a:rPr kumimoji="1" lang="zh-CN" altLang="en-US" dirty="0">
                <a:solidFill>
                  <a:srgbClr val="FFFFFF"/>
                </a:solidFill>
              </a:rPr>
              <a:t>两个或多个反应相加</a:t>
            </a:r>
            <a:r>
              <a:rPr kumimoji="1" lang="en-US" altLang="zh-CN" dirty="0">
                <a:solidFill>
                  <a:srgbClr val="FFFFFF"/>
                </a:solidFill>
              </a:rPr>
              <a:t>—</a:t>
            </a:r>
            <a:r>
              <a:rPr kumimoji="1" lang="zh-CN" altLang="en-US" dirty="0">
                <a:solidFill>
                  <a:srgbClr val="FFFFFF"/>
                </a:solidFill>
              </a:rPr>
              <a:t>新的平衡常数是每个反应的平衡常数之积</a:t>
            </a:r>
          </a:p>
        </p:txBody>
      </p:sp>
      <p:pic>
        <p:nvPicPr>
          <p:cNvPr id="6" name="图片 5" descr="图片包含 文本&#10;&#10;描述已自动生成">
            <a:extLst>
              <a:ext uri="{FF2B5EF4-FFF2-40B4-BE49-F238E27FC236}">
                <a16:creationId xmlns:a16="http://schemas.microsoft.com/office/drawing/2014/main" id="{6389048F-0530-C843-9D48-5C46939686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75976" y="5518422"/>
            <a:ext cx="3512692" cy="1221419"/>
          </a:xfrm>
          <a:prstGeom prst="rect">
            <a:avLst/>
          </a:prstGeom>
        </p:spPr>
      </p:pic>
      <p:pic>
        <p:nvPicPr>
          <p:cNvPr id="8" name="图片 7" descr="图片包含 文本&#10;&#10;描述已自动生成">
            <a:extLst>
              <a:ext uri="{FF2B5EF4-FFF2-40B4-BE49-F238E27FC236}">
                <a16:creationId xmlns:a16="http://schemas.microsoft.com/office/drawing/2014/main" id="{B88EA006-FD2C-AC42-99D5-24B0D1221D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44114" y="4067140"/>
            <a:ext cx="3072107" cy="1141661"/>
          </a:xfrm>
          <a:prstGeom prst="rect">
            <a:avLst/>
          </a:prstGeom>
        </p:spPr>
      </p:pic>
      <p:pic>
        <p:nvPicPr>
          <p:cNvPr id="12" name="图片 11" descr="箭头&#10;&#10;描述已自动生成">
            <a:extLst>
              <a:ext uri="{FF2B5EF4-FFF2-40B4-BE49-F238E27FC236}">
                <a16:creationId xmlns:a16="http://schemas.microsoft.com/office/drawing/2014/main" id="{CA567EF4-6EBC-6549-A73A-93CF7F715DE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04991" y="3400064"/>
            <a:ext cx="3512692" cy="501813"/>
          </a:xfrm>
          <a:prstGeom prst="rect">
            <a:avLst/>
          </a:prstGeom>
        </p:spPr>
      </p:pic>
      <p:pic>
        <p:nvPicPr>
          <p:cNvPr id="16" name="图片 15" descr="文本&#10;&#10;低可信度描述已自动生成">
            <a:extLst>
              <a:ext uri="{FF2B5EF4-FFF2-40B4-BE49-F238E27FC236}">
                <a16:creationId xmlns:a16="http://schemas.microsoft.com/office/drawing/2014/main" id="{C09A0C4C-5F8A-2D4A-A684-4E733286024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11334" y="2139636"/>
            <a:ext cx="2932428" cy="1075927"/>
          </a:xfrm>
          <a:prstGeom prst="rect">
            <a:avLst/>
          </a:prstGeom>
        </p:spPr>
      </p:pic>
      <p:sp>
        <p:nvSpPr>
          <p:cNvPr id="21" name="文本框 20">
            <a:extLst>
              <a:ext uri="{FF2B5EF4-FFF2-40B4-BE49-F238E27FC236}">
                <a16:creationId xmlns:a16="http://schemas.microsoft.com/office/drawing/2014/main" id="{BC76726B-2396-1545-B2A9-DF6F15A17C5C}"/>
              </a:ext>
            </a:extLst>
          </p:cNvPr>
          <p:cNvSpPr txBox="1"/>
          <p:nvPr/>
        </p:nvSpPr>
        <p:spPr>
          <a:xfrm>
            <a:off x="6895546" y="1838039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dirty="0"/>
              <a:t>逆反应平衡常数</a:t>
            </a:r>
          </a:p>
        </p:txBody>
      </p:sp>
      <p:pic>
        <p:nvPicPr>
          <p:cNvPr id="23" name="图片 22" descr="图片包含 文本&#10;&#10;描述已自动生成">
            <a:extLst>
              <a:ext uri="{FF2B5EF4-FFF2-40B4-BE49-F238E27FC236}">
                <a16:creationId xmlns:a16="http://schemas.microsoft.com/office/drawing/2014/main" id="{161791AE-0EAC-3949-BAC6-D516C37A45A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56239" y="829847"/>
            <a:ext cx="2175388" cy="1065497"/>
          </a:xfrm>
          <a:prstGeom prst="rect">
            <a:avLst/>
          </a:prstGeom>
        </p:spPr>
      </p:pic>
      <p:sp>
        <p:nvSpPr>
          <p:cNvPr id="24" name="文本框 23">
            <a:extLst>
              <a:ext uri="{FF2B5EF4-FFF2-40B4-BE49-F238E27FC236}">
                <a16:creationId xmlns:a16="http://schemas.microsoft.com/office/drawing/2014/main" id="{F5ADB3C1-18D6-1F48-A2ED-0DA1484B3FEB}"/>
              </a:ext>
            </a:extLst>
          </p:cNvPr>
          <p:cNvSpPr txBox="1"/>
          <p:nvPr/>
        </p:nvSpPr>
        <p:spPr>
          <a:xfrm>
            <a:off x="7241795" y="512192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dirty="0"/>
              <a:t>平衡常数</a:t>
            </a:r>
          </a:p>
        </p:txBody>
      </p:sp>
      <p:pic>
        <p:nvPicPr>
          <p:cNvPr id="28" name="图片 27" descr="图片包含 形状&#10;&#10;描述已自动生成">
            <a:extLst>
              <a:ext uri="{FF2B5EF4-FFF2-40B4-BE49-F238E27FC236}">
                <a16:creationId xmlns:a16="http://schemas.microsoft.com/office/drawing/2014/main" id="{CCB175FA-8D5F-8B48-81F1-9A0CF0D5D89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34006" y="26523"/>
            <a:ext cx="3254662" cy="535577"/>
          </a:xfrm>
          <a:prstGeom prst="rect">
            <a:avLst/>
          </a:prstGeom>
        </p:spPr>
      </p:pic>
      <p:sp>
        <p:nvSpPr>
          <p:cNvPr id="30" name="文本框 29">
            <a:extLst>
              <a:ext uri="{FF2B5EF4-FFF2-40B4-BE49-F238E27FC236}">
                <a16:creationId xmlns:a16="http://schemas.microsoft.com/office/drawing/2014/main" id="{7DDDC6B5-6254-844A-938D-8159C741930B}"/>
              </a:ext>
            </a:extLst>
          </p:cNvPr>
          <p:cNvSpPr txBox="1"/>
          <p:nvPr/>
        </p:nvSpPr>
        <p:spPr>
          <a:xfrm>
            <a:off x="7388867" y="3144321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dirty="0"/>
              <a:t>逆反应</a:t>
            </a: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12566075-D335-6C44-B6EF-83E05B915B82}"/>
              </a:ext>
            </a:extLst>
          </p:cNvPr>
          <p:cNvSpPr txBox="1"/>
          <p:nvPr/>
        </p:nvSpPr>
        <p:spPr>
          <a:xfrm>
            <a:off x="6916944" y="3818072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dirty="0"/>
              <a:t>逆反应平衡常数</a:t>
            </a: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AC8E10B4-4648-9E48-BA94-274B21C73E64}"/>
              </a:ext>
            </a:extLst>
          </p:cNvPr>
          <p:cNvSpPr txBox="1"/>
          <p:nvPr/>
        </p:nvSpPr>
        <p:spPr>
          <a:xfrm>
            <a:off x="6992718" y="5149089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dirty="0"/>
              <a:t>多个反应相加</a:t>
            </a:r>
          </a:p>
        </p:txBody>
      </p:sp>
      <p:pic>
        <p:nvPicPr>
          <p:cNvPr id="9" name="音频 8">
            <a:hlinkClick r:id="" action="ppaction://media"/>
            <a:extLst>
              <a:ext uri="{FF2B5EF4-FFF2-40B4-BE49-F238E27FC236}">
                <a16:creationId xmlns:a16="http://schemas.microsoft.com/office/drawing/2014/main" id="{12872314-AFD7-7241-B7E4-6FF5BA916BE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11833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Tm="319723"/>
    </mc:Choice>
    <mc:Fallback xmlns="">
      <p:transition spd="slow" advTm="31972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61515115-95FB-41E0-86F3-8744438C09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FB7B000A-E570-3446-A0A0-70A7479B41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30" y="629266"/>
            <a:ext cx="5616217" cy="1622321"/>
          </a:xfrm>
        </p:spPr>
        <p:txBody>
          <a:bodyPr>
            <a:normAutofit/>
          </a:bodyPr>
          <a:lstStyle/>
          <a:p>
            <a:r>
              <a:rPr kumimoji="1" lang="zh-CN" altLang="en-US">
                <a:solidFill>
                  <a:srgbClr val="EBEBEB"/>
                </a:solidFill>
              </a:rPr>
              <a:t>反应商</a:t>
            </a:r>
            <a:r>
              <a:rPr kumimoji="1" lang="en-US" altLang="zh-CN">
                <a:solidFill>
                  <a:srgbClr val="EBEBEB"/>
                </a:solidFill>
              </a:rPr>
              <a:t>—reaction</a:t>
            </a:r>
            <a:r>
              <a:rPr kumimoji="1" lang="zh-CN" altLang="en-US">
                <a:solidFill>
                  <a:srgbClr val="EBEBEB"/>
                </a:solidFill>
              </a:rPr>
              <a:t> </a:t>
            </a:r>
            <a:r>
              <a:rPr kumimoji="1" lang="en-US" altLang="zh-CN">
                <a:solidFill>
                  <a:srgbClr val="EBEBEB"/>
                </a:solidFill>
              </a:rPr>
              <a:t>quotient</a:t>
            </a:r>
            <a:endParaRPr kumimoji="1" lang="zh-CN" altLang="en-US">
              <a:solidFill>
                <a:srgbClr val="EBEBEB"/>
              </a:solidFill>
            </a:endParaRPr>
          </a:p>
        </p:txBody>
      </p:sp>
      <p:sp>
        <p:nvSpPr>
          <p:cNvPr id="12" name="Freeform 31">
            <a:extLst>
              <a:ext uri="{FF2B5EF4-FFF2-40B4-BE49-F238E27FC236}">
                <a16:creationId xmlns:a16="http://schemas.microsoft.com/office/drawing/2014/main" id="{8222A33F-BE2D-4D69-92A0-5DF8B17BAA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49843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 useBgFill="1">
        <p:nvSpPr>
          <p:cNvPr id="14" name="Freeform: Shape 13">
            <a:extLst>
              <a:ext uri="{FF2B5EF4-FFF2-40B4-BE49-F238E27FC236}">
                <a16:creationId xmlns:a16="http://schemas.microsoft.com/office/drawing/2014/main" id="{CE1C74D0-9609-468A-9597-5D87C8A42B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5998731" y="664312"/>
            <a:ext cx="6858001" cy="5529377"/>
          </a:xfrm>
          <a:custGeom>
            <a:avLst/>
            <a:gdLst>
              <a:gd name="connsiteX0" fmla="*/ 6858001 w 6858001"/>
              <a:gd name="connsiteY0" fmla="*/ 1177 h 5529377"/>
              <a:gd name="connsiteX1" fmla="*/ 6858001 w 6858001"/>
              <a:gd name="connsiteY1" fmla="*/ 1344715 h 5529377"/>
              <a:gd name="connsiteX2" fmla="*/ 6858000 w 6858001"/>
              <a:gd name="connsiteY2" fmla="*/ 1344715 h 5529377"/>
              <a:gd name="connsiteX3" fmla="*/ 6858000 w 6858001"/>
              <a:gd name="connsiteY3" fmla="*/ 5529377 h 5529377"/>
              <a:gd name="connsiteX4" fmla="*/ 0 w 6858001"/>
              <a:gd name="connsiteY4" fmla="*/ 5529376 h 5529377"/>
              <a:gd name="connsiteX5" fmla="*/ 0 w 6858001"/>
              <a:gd name="connsiteY5" fmla="*/ 891096 h 5529377"/>
              <a:gd name="connsiteX6" fmla="*/ 1 w 6858001"/>
              <a:gd name="connsiteY6" fmla="*/ 891096 h 5529377"/>
              <a:gd name="connsiteX7" fmla="*/ 1 w 6858001"/>
              <a:gd name="connsiteY7" fmla="*/ 0 h 5529377"/>
              <a:gd name="connsiteX8" fmla="*/ 40463 w 6858001"/>
              <a:gd name="connsiteY8" fmla="*/ 5883 h 5529377"/>
              <a:gd name="connsiteX9" fmla="*/ 159107 w 6858001"/>
              <a:gd name="connsiteY9" fmla="*/ 23196 h 5529377"/>
              <a:gd name="connsiteX10" fmla="*/ 245518 w 6858001"/>
              <a:gd name="connsiteY10" fmla="*/ 35299 h 5529377"/>
              <a:gd name="connsiteX11" fmla="*/ 348388 w 6858001"/>
              <a:gd name="connsiteY11" fmla="*/ 48073 h 5529377"/>
              <a:gd name="connsiteX12" fmla="*/ 470460 w 6858001"/>
              <a:gd name="connsiteY12" fmla="*/ 63369 h 5529377"/>
              <a:gd name="connsiteX13" fmla="*/ 605563 w 6858001"/>
              <a:gd name="connsiteY13" fmla="*/ 79506 h 5529377"/>
              <a:gd name="connsiteX14" fmla="*/ 757810 w 6858001"/>
              <a:gd name="connsiteY14" fmla="*/ 96483 h 5529377"/>
              <a:gd name="connsiteX15" fmla="*/ 923774 w 6858001"/>
              <a:gd name="connsiteY15" fmla="*/ 114469 h 5529377"/>
              <a:gd name="connsiteX16" fmla="*/ 1104139 w 6858001"/>
              <a:gd name="connsiteY16" fmla="*/ 132454 h 5529377"/>
              <a:gd name="connsiteX17" fmla="*/ 1296163 w 6858001"/>
              <a:gd name="connsiteY17" fmla="*/ 150776 h 5529377"/>
              <a:gd name="connsiteX18" fmla="*/ 1503275 w 6858001"/>
              <a:gd name="connsiteY18" fmla="*/ 167753 h 5529377"/>
              <a:gd name="connsiteX19" fmla="*/ 1719988 w 6858001"/>
              <a:gd name="connsiteY19" fmla="*/ 184058 h 5529377"/>
              <a:gd name="connsiteX20" fmla="*/ 1949045 w 6858001"/>
              <a:gd name="connsiteY20" fmla="*/ 198849 h 5529377"/>
              <a:gd name="connsiteX21" fmla="*/ 2187703 w 6858001"/>
              <a:gd name="connsiteY21" fmla="*/ 212969 h 5529377"/>
              <a:gd name="connsiteX22" fmla="*/ 2436649 w 6858001"/>
              <a:gd name="connsiteY22" fmla="*/ 226248 h 5529377"/>
              <a:gd name="connsiteX23" fmla="*/ 2564208 w 6858001"/>
              <a:gd name="connsiteY23" fmla="*/ 230955 h 5529377"/>
              <a:gd name="connsiteX24" fmla="*/ 2694509 w 6858001"/>
              <a:gd name="connsiteY24" fmla="*/ 236165 h 5529377"/>
              <a:gd name="connsiteX25" fmla="*/ 2826868 w 6858001"/>
              <a:gd name="connsiteY25" fmla="*/ 241040 h 5529377"/>
              <a:gd name="connsiteX26" fmla="*/ 2959914 w 6858001"/>
              <a:gd name="connsiteY26" fmla="*/ 244234 h 5529377"/>
              <a:gd name="connsiteX27" fmla="*/ 3095702 w 6858001"/>
              <a:gd name="connsiteY27" fmla="*/ 247091 h 5529377"/>
              <a:gd name="connsiteX28" fmla="*/ 3232862 w 6858001"/>
              <a:gd name="connsiteY28" fmla="*/ 250117 h 5529377"/>
              <a:gd name="connsiteX29" fmla="*/ 3372765 w 6858001"/>
              <a:gd name="connsiteY29" fmla="*/ 252134 h 5529377"/>
              <a:gd name="connsiteX30" fmla="*/ 3514040 w 6858001"/>
              <a:gd name="connsiteY30" fmla="*/ 252134 h 5529377"/>
              <a:gd name="connsiteX31" fmla="*/ 3656686 w 6858001"/>
              <a:gd name="connsiteY31" fmla="*/ 253142 h 5529377"/>
              <a:gd name="connsiteX32" fmla="*/ 3800704 w 6858001"/>
              <a:gd name="connsiteY32" fmla="*/ 252134 h 5529377"/>
              <a:gd name="connsiteX33" fmla="*/ 3946780 w 6858001"/>
              <a:gd name="connsiteY33" fmla="*/ 250117 h 5529377"/>
              <a:gd name="connsiteX34" fmla="*/ 4092855 w 6858001"/>
              <a:gd name="connsiteY34" fmla="*/ 248268 h 5529377"/>
              <a:gd name="connsiteX35" fmla="*/ 4240988 w 6858001"/>
              <a:gd name="connsiteY35" fmla="*/ 244234 h 5529377"/>
              <a:gd name="connsiteX36" fmla="*/ 4390492 w 6858001"/>
              <a:gd name="connsiteY36" fmla="*/ 240032 h 5529377"/>
              <a:gd name="connsiteX37" fmla="*/ 4539997 w 6858001"/>
              <a:gd name="connsiteY37" fmla="*/ 235157 h 5529377"/>
              <a:gd name="connsiteX38" fmla="*/ 4690873 w 6858001"/>
              <a:gd name="connsiteY38" fmla="*/ 228266 h 5529377"/>
              <a:gd name="connsiteX39" fmla="*/ 4843120 w 6858001"/>
              <a:gd name="connsiteY39" fmla="*/ 220029 h 5529377"/>
              <a:gd name="connsiteX40" fmla="*/ 4996054 w 6858001"/>
              <a:gd name="connsiteY40" fmla="*/ 212129 h 5529377"/>
              <a:gd name="connsiteX41" fmla="*/ 5148987 w 6858001"/>
              <a:gd name="connsiteY41" fmla="*/ 202044 h 5529377"/>
              <a:gd name="connsiteX42" fmla="*/ 5303978 w 6858001"/>
              <a:gd name="connsiteY42" fmla="*/ 189941 h 5529377"/>
              <a:gd name="connsiteX43" fmla="*/ 5456911 w 6858001"/>
              <a:gd name="connsiteY43" fmla="*/ 177839 h 5529377"/>
              <a:gd name="connsiteX44" fmla="*/ 5612588 w 6858001"/>
              <a:gd name="connsiteY44" fmla="*/ 163887 h 5529377"/>
              <a:gd name="connsiteX45" fmla="*/ 5768950 w 6858001"/>
              <a:gd name="connsiteY45" fmla="*/ 148591 h 5529377"/>
              <a:gd name="connsiteX46" fmla="*/ 5923255 w 6858001"/>
              <a:gd name="connsiteY46" fmla="*/ 132455 h 5529377"/>
              <a:gd name="connsiteX47" fmla="*/ 6079618 w 6858001"/>
              <a:gd name="connsiteY47" fmla="*/ 113629 h 5529377"/>
              <a:gd name="connsiteX48" fmla="*/ 6235294 w 6858001"/>
              <a:gd name="connsiteY48" fmla="*/ 93458 h 5529377"/>
              <a:gd name="connsiteX49" fmla="*/ 6391657 w 6858001"/>
              <a:gd name="connsiteY49" fmla="*/ 73455 h 5529377"/>
              <a:gd name="connsiteX50" fmla="*/ 6547333 w 6858001"/>
              <a:gd name="connsiteY50" fmla="*/ 50091 h 5529377"/>
              <a:gd name="connsiteX51" fmla="*/ 6702324 w 6858001"/>
              <a:gd name="connsiteY51" fmla="*/ 26222 h 55293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858001" h="5529377">
                <a:moveTo>
                  <a:pt x="6858001" y="1177"/>
                </a:moveTo>
                <a:lnTo>
                  <a:pt x="6858001" y="1344715"/>
                </a:lnTo>
                <a:lnTo>
                  <a:pt x="6858000" y="1344715"/>
                </a:lnTo>
                <a:lnTo>
                  <a:pt x="6858000" y="5529377"/>
                </a:lnTo>
                <a:lnTo>
                  <a:pt x="0" y="5529376"/>
                </a:lnTo>
                <a:lnTo>
                  <a:pt x="0" y="891096"/>
                </a:lnTo>
                <a:lnTo>
                  <a:pt x="1" y="891096"/>
                </a:lnTo>
                <a:lnTo>
                  <a:pt x="1" y="0"/>
                </a:lnTo>
                <a:lnTo>
                  <a:pt x="40463" y="5883"/>
                </a:lnTo>
                <a:lnTo>
                  <a:pt x="159107" y="23196"/>
                </a:lnTo>
                <a:lnTo>
                  <a:pt x="245518" y="35299"/>
                </a:lnTo>
                <a:lnTo>
                  <a:pt x="348388" y="48073"/>
                </a:lnTo>
                <a:lnTo>
                  <a:pt x="470460" y="63369"/>
                </a:lnTo>
                <a:lnTo>
                  <a:pt x="605563" y="79506"/>
                </a:lnTo>
                <a:lnTo>
                  <a:pt x="757810" y="96483"/>
                </a:lnTo>
                <a:lnTo>
                  <a:pt x="923774" y="114469"/>
                </a:lnTo>
                <a:lnTo>
                  <a:pt x="1104139" y="132454"/>
                </a:lnTo>
                <a:lnTo>
                  <a:pt x="1296163" y="150776"/>
                </a:lnTo>
                <a:lnTo>
                  <a:pt x="1503275" y="167753"/>
                </a:lnTo>
                <a:lnTo>
                  <a:pt x="1719988" y="184058"/>
                </a:lnTo>
                <a:lnTo>
                  <a:pt x="1949045" y="198849"/>
                </a:lnTo>
                <a:lnTo>
                  <a:pt x="2187703" y="212969"/>
                </a:lnTo>
                <a:lnTo>
                  <a:pt x="2436649" y="226248"/>
                </a:lnTo>
                <a:lnTo>
                  <a:pt x="2564208" y="230955"/>
                </a:lnTo>
                <a:lnTo>
                  <a:pt x="2694509" y="236165"/>
                </a:lnTo>
                <a:lnTo>
                  <a:pt x="2826868" y="241040"/>
                </a:lnTo>
                <a:lnTo>
                  <a:pt x="2959914" y="244234"/>
                </a:lnTo>
                <a:lnTo>
                  <a:pt x="3095702" y="247091"/>
                </a:lnTo>
                <a:lnTo>
                  <a:pt x="3232862" y="250117"/>
                </a:lnTo>
                <a:lnTo>
                  <a:pt x="3372765" y="252134"/>
                </a:lnTo>
                <a:lnTo>
                  <a:pt x="3514040" y="252134"/>
                </a:lnTo>
                <a:lnTo>
                  <a:pt x="3656686" y="253142"/>
                </a:lnTo>
                <a:lnTo>
                  <a:pt x="3800704" y="252134"/>
                </a:lnTo>
                <a:lnTo>
                  <a:pt x="3946780" y="250117"/>
                </a:lnTo>
                <a:lnTo>
                  <a:pt x="4092855" y="248268"/>
                </a:lnTo>
                <a:lnTo>
                  <a:pt x="4240988" y="244234"/>
                </a:lnTo>
                <a:lnTo>
                  <a:pt x="4390492" y="240032"/>
                </a:lnTo>
                <a:lnTo>
                  <a:pt x="4539997" y="235157"/>
                </a:lnTo>
                <a:lnTo>
                  <a:pt x="4690873" y="228266"/>
                </a:lnTo>
                <a:lnTo>
                  <a:pt x="4843120" y="220029"/>
                </a:lnTo>
                <a:lnTo>
                  <a:pt x="4996054" y="212129"/>
                </a:lnTo>
                <a:lnTo>
                  <a:pt x="5148987" y="202044"/>
                </a:lnTo>
                <a:lnTo>
                  <a:pt x="5303978" y="189941"/>
                </a:lnTo>
                <a:lnTo>
                  <a:pt x="5456911" y="177839"/>
                </a:lnTo>
                <a:lnTo>
                  <a:pt x="5612588" y="163887"/>
                </a:lnTo>
                <a:lnTo>
                  <a:pt x="5768950" y="148591"/>
                </a:lnTo>
                <a:lnTo>
                  <a:pt x="5923255" y="132455"/>
                </a:lnTo>
                <a:lnTo>
                  <a:pt x="6079618" y="113629"/>
                </a:lnTo>
                <a:lnTo>
                  <a:pt x="6235294" y="93458"/>
                </a:lnTo>
                <a:lnTo>
                  <a:pt x="6391657" y="73455"/>
                </a:lnTo>
                <a:lnTo>
                  <a:pt x="6547333" y="50091"/>
                </a:lnTo>
                <a:lnTo>
                  <a:pt x="6702324" y="26222"/>
                </a:lnTo>
                <a:close/>
              </a:path>
            </a:pathLst>
          </a:custGeom>
          <a:ln>
            <a:noFill/>
          </a:ln>
        </p:spPr>
      </p:sp>
      <p:pic>
        <p:nvPicPr>
          <p:cNvPr id="5" name="图片 4" descr="文本&#10;&#10;中度可信度描述已自动生成">
            <a:extLst>
              <a:ext uri="{FF2B5EF4-FFF2-40B4-BE49-F238E27FC236}">
                <a16:creationId xmlns:a16="http://schemas.microsoft.com/office/drawing/2014/main" id="{D35320A1-C328-9C4A-B1E0-0B371726C3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37661" y="2993609"/>
            <a:ext cx="3980139" cy="2351898"/>
          </a:xfrm>
          <a:prstGeom prst="rect">
            <a:avLst/>
          </a:prstGeom>
          <a:effectLst/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C137128D-E594-4905-9F76-E385F0831D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4244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7A9F9A60-D5FF-1E41-9AF7-BD31DB53AD9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48931" y="2438400"/>
                <a:ext cx="5616216" cy="3785419"/>
              </a:xfrm>
            </p:spPr>
            <p:txBody>
              <a:bodyPr>
                <a:normAutofit/>
              </a:bodyPr>
              <a:lstStyle/>
              <a:p>
                <a:r>
                  <a:rPr kumimoji="1" lang="zh-CN" altLang="en-US" dirty="0">
                    <a:solidFill>
                      <a:srgbClr val="FFFFFF"/>
                    </a:solidFill>
                  </a:rPr>
                  <a:t>用</a:t>
                </a:r>
                <a14:m>
                  <m:oMath xmlns:m="http://schemas.openxmlformats.org/officeDocument/2006/math">
                    <m:r>
                      <a:rPr kumimoji="1" lang="en-US" altLang="zh-CN" i="1">
                        <a:solidFill>
                          <a:srgbClr val="FFFFFF"/>
                        </a:solidFill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kumimoji="1" lang="zh-CN" altLang="en-US" dirty="0">
                    <a:solidFill>
                      <a:srgbClr val="FFFFFF"/>
                    </a:solidFill>
                  </a:rPr>
                  <a:t>来表示</a:t>
                </a:r>
                <a:endParaRPr kumimoji="1" lang="en-US" altLang="zh-CN" dirty="0">
                  <a:solidFill>
                    <a:srgbClr val="FFFFFF"/>
                  </a:solidFill>
                </a:endParaRPr>
              </a:p>
              <a:p>
                <a:r>
                  <a:rPr kumimoji="1" lang="zh-CN" altLang="en-US" dirty="0">
                    <a:solidFill>
                      <a:srgbClr val="FFFFFF"/>
                    </a:solidFill>
                  </a:rPr>
                  <a:t>计算公式和平衡常数公式一样</a:t>
                </a:r>
                <a:r>
                  <a:rPr kumimoji="1" lang="en-US" altLang="zh-CN" dirty="0">
                    <a:solidFill>
                      <a:srgbClr val="FFFFFF"/>
                    </a:solidFill>
                  </a:rPr>
                  <a:t>—</a:t>
                </a:r>
                <a:r>
                  <a:rPr kumimoji="1" lang="zh-CN" altLang="en-US" dirty="0">
                    <a:solidFill>
                      <a:srgbClr val="FFFFFF"/>
                    </a:solidFill>
                  </a:rPr>
                  <a:t>将平衡时的浓度换成初始浓度</a:t>
                </a:r>
                <a:endParaRPr kumimoji="1" lang="en-US" altLang="zh-CN" dirty="0">
                  <a:solidFill>
                    <a:srgbClr val="FFFFFF"/>
                  </a:solidFill>
                </a:endParaRPr>
              </a:p>
              <a:p>
                <a14:m>
                  <m:oMath xmlns:m="http://schemas.openxmlformats.org/officeDocument/2006/math">
                    <m:r>
                      <a:rPr kumimoji="1" lang="en-US" altLang="zh-CN" b="0" i="1">
                        <a:solidFill>
                          <a:srgbClr val="FFFFFF"/>
                        </a:solidFill>
                        <a:latin typeface="Cambria Math" panose="02040503050406030204" pitchFamily="18" charset="0"/>
                      </a:rPr>
                      <m:t>𝐾</m:t>
                    </m:r>
                    <m:r>
                      <a:rPr kumimoji="1" lang="en-US" altLang="zh-CN" b="0" i="1">
                        <a:solidFill>
                          <a:srgbClr val="FFFF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</m:t>
                    </m:r>
                    <m:r>
                      <a:rPr kumimoji="1" lang="en-US" altLang="zh-CN" b="0" i="1">
                        <a:solidFill>
                          <a:srgbClr val="FFFF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kumimoji="1" lang="en-US" altLang="zh-CN" dirty="0">
                    <a:solidFill>
                      <a:srgbClr val="FFFFFF"/>
                    </a:solidFill>
                  </a:rPr>
                  <a:t>—</a:t>
                </a:r>
                <a:r>
                  <a:rPr kumimoji="1" lang="zh-CN" altLang="en-US" dirty="0">
                    <a:solidFill>
                      <a:srgbClr val="FFFFFF"/>
                    </a:solidFill>
                  </a:rPr>
                  <a:t>反应向左进行</a:t>
                </a:r>
                <a:endParaRPr kumimoji="1" lang="en-US" altLang="zh-CN" dirty="0">
                  <a:solidFill>
                    <a:srgbClr val="FFFFFF"/>
                  </a:solidFill>
                </a:endParaRPr>
              </a:p>
              <a:p>
                <a14:m>
                  <m:oMath xmlns:m="http://schemas.openxmlformats.org/officeDocument/2006/math">
                    <m:r>
                      <a:rPr kumimoji="1" lang="en-US" altLang="zh-CN" i="1">
                        <a:solidFill>
                          <a:srgbClr val="FFFFFF"/>
                        </a:solidFill>
                        <a:latin typeface="Cambria Math" panose="02040503050406030204" pitchFamily="18" charset="0"/>
                      </a:rPr>
                      <m:t>𝐾</m:t>
                    </m:r>
                    <m:r>
                      <a:rPr kumimoji="1" lang="en-US" altLang="zh-CN" i="1">
                        <a:solidFill>
                          <a:srgbClr val="FFFF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&gt;</m:t>
                    </m:r>
                    <m:r>
                      <a:rPr kumimoji="1" lang="en-US" altLang="zh-CN" i="1">
                        <a:solidFill>
                          <a:srgbClr val="FFFF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kumimoji="1" lang="en-US" altLang="zh-CN" dirty="0">
                    <a:solidFill>
                      <a:srgbClr val="FFFFFF"/>
                    </a:solidFill>
                  </a:rPr>
                  <a:t>—</a:t>
                </a:r>
                <a:r>
                  <a:rPr kumimoji="1" lang="zh-CN" altLang="en-US" dirty="0">
                    <a:solidFill>
                      <a:srgbClr val="FFFFFF"/>
                    </a:solidFill>
                  </a:rPr>
                  <a:t>反应向右进行</a:t>
                </a:r>
                <a:endParaRPr kumimoji="1" lang="en-US" altLang="zh-CN" dirty="0">
                  <a:solidFill>
                    <a:srgbClr val="FFFFFF"/>
                  </a:solidFill>
                </a:endParaRPr>
              </a:p>
              <a:p>
                <a14:m>
                  <m:oMath xmlns:m="http://schemas.openxmlformats.org/officeDocument/2006/math">
                    <m:r>
                      <a:rPr kumimoji="1" lang="en-US" altLang="zh-CN" i="1">
                        <a:solidFill>
                          <a:srgbClr val="FFFFFF"/>
                        </a:solidFill>
                        <a:latin typeface="Cambria Math" panose="02040503050406030204" pitchFamily="18" charset="0"/>
                      </a:rPr>
                      <m:t>𝐾</m:t>
                    </m:r>
                    <m:r>
                      <a:rPr kumimoji="1" lang="en-US" altLang="zh-CN" i="1">
                        <a:solidFill>
                          <a:srgbClr val="FFFF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kumimoji="1" lang="en-US" altLang="zh-CN" i="1">
                        <a:solidFill>
                          <a:srgbClr val="FFFF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kumimoji="1" lang="en-US" altLang="zh-CN" dirty="0">
                    <a:solidFill>
                      <a:srgbClr val="FFFFFF"/>
                    </a:solidFill>
                  </a:rPr>
                  <a:t>—</a:t>
                </a:r>
                <a:r>
                  <a:rPr kumimoji="1" lang="zh-CN" altLang="en-US" dirty="0">
                    <a:solidFill>
                      <a:srgbClr val="FFFFFF"/>
                    </a:solidFill>
                  </a:rPr>
                  <a:t>反应已达到平衡</a:t>
                </a:r>
                <a:endParaRPr kumimoji="1" lang="en-US" altLang="zh-CN" dirty="0">
                  <a:solidFill>
                    <a:srgbClr val="FFFFFF"/>
                  </a:solidFill>
                </a:endParaRPr>
              </a:p>
              <a:p>
                <a:endParaRPr kumimoji="1" lang="en-US" altLang="zh-CN" dirty="0">
                  <a:solidFill>
                    <a:srgbClr val="FFFFFF"/>
                  </a:solidFill>
                </a:endParaRPr>
              </a:p>
              <a:p>
                <a:endParaRPr kumimoji="1" lang="zh-CN" altLang="en-US" dirty="0">
                  <a:solidFill>
                    <a:srgbClr val="FFFFFF"/>
                  </a:solidFill>
                </a:endParaRPr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7A9F9A60-D5FF-1E41-9AF7-BD31DB53AD9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48931" y="2438400"/>
                <a:ext cx="5616216" cy="3785419"/>
              </a:xfrm>
              <a:blipFill>
                <a:blip r:embed="rId5"/>
                <a:stretch>
                  <a:fillRect l="-450" t="-1338" r="-90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图片 6" descr="图片包含 游戏机, 钟表, 仪表&#10;&#10;描述已自动生成">
            <a:extLst>
              <a:ext uri="{FF2B5EF4-FFF2-40B4-BE49-F238E27FC236}">
                <a16:creationId xmlns:a16="http://schemas.microsoft.com/office/drawing/2014/main" id="{53805B17-17D0-D945-B6F8-449C35F149A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35000" y="1698209"/>
            <a:ext cx="4396286" cy="740191"/>
          </a:xfrm>
          <a:prstGeom prst="rect">
            <a:avLst/>
          </a:prstGeom>
        </p:spPr>
      </p:pic>
      <p:pic>
        <p:nvPicPr>
          <p:cNvPr id="6" name="音频 5">
            <a:hlinkClick r:id="" action="ppaction://media"/>
            <a:extLst>
              <a:ext uri="{FF2B5EF4-FFF2-40B4-BE49-F238E27FC236}">
                <a16:creationId xmlns:a16="http://schemas.microsoft.com/office/drawing/2014/main" id="{4421BFD7-B657-AD4B-B4CE-4E70DCC79D7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50313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Tm="147418"/>
    </mc:Choice>
    <mc:Fallback xmlns="">
      <p:transition spd="slow" advTm="14741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5F3FC718-FDE3-4EF7-921E-A5F374EAF8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40081CAA-21CF-DF4B-9A3D-398535D922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5937" y="271235"/>
            <a:ext cx="2773020" cy="1444752"/>
          </a:xfrm>
        </p:spPr>
        <p:txBody>
          <a:bodyPr anchor="b">
            <a:normAutofit/>
          </a:bodyPr>
          <a:lstStyle/>
          <a:p>
            <a:r>
              <a:rPr kumimoji="1" lang="zh-CN" altLang="en-US" sz="3600" dirty="0">
                <a:solidFill>
                  <a:srgbClr val="EBEBEB"/>
                </a:solidFill>
              </a:rPr>
              <a:t>平衡问题的解决办法</a:t>
            </a:r>
          </a:p>
        </p:txBody>
      </p:sp>
      <p:sp>
        <p:nvSpPr>
          <p:cNvPr id="14" name="Freeform 11">
            <a:extLst>
              <a:ext uri="{FF2B5EF4-FFF2-40B4-BE49-F238E27FC236}">
                <a16:creationId xmlns:a16="http://schemas.microsoft.com/office/drawing/2014/main" id="{FAA0F719-3DC8-4F08-AD8F-5A845658CB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48110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6" name="Freeform: Shape 15">
            <a:extLst>
              <a:ext uri="{FF2B5EF4-FFF2-40B4-BE49-F238E27FC236}">
                <a16:creationId xmlns:a16="http://schemas.microsoft.com/office/drawing/2014/main" id="{7DCB61BE-FA0F-4EFB-BE0E-268BAD8E30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4747655" y="-586345"/>
            <a:ext cx="6858001" cy="8030691"/>
          </a:xfrm>
          <a:custGeom>
            <a:avLst/>
            <a:gdLst>
              <a:gd name="connsiteX0" fmla="*/ 6858001 w 6858001"/>
              <a:gd name="connsiteY0" fmla="*/ 1177 h 8030691"/>
              <a:gd name="connsiteX1" fmla="*/ 6858001 w 6858001"/>
              <a:gd name="connsiteY1" fmla="*/ 1344715 h 8030691"/>
              <a:gd name="connsiteX2" fmla="*/ 6858000 w 6858001"/>
              <a:gd name="connsiteY2" fmla="*/ 1344715 h 8030691"/>
              <a:gd name="connsiteX3" fmla="*/ 6858000 w 6858001"/>
              <a:gd name="connsiteY3" fmla="*/ 8030691 h 8030691"/>
              <a:gd name="connsiteX4" fmla="*/ 0 w 6858001"/>
              <a:gd name="connsiteY4" fmla="*/ 8030690 h 8030691"/>
              <a:gd name="connsiteX5" fmla="*/ 0 w 6858001"/>
              <a:gd name="connsiteY5" fmla="*/ 477747 h 8030691"/>
              <a:gd name="connsiteX6" fmla="*/ 1 w 6858001"/>
              <a:gd name="connsiteY6" fmla="*/ 477747 h 8030691"/>
              <a:gd name="connsiteX7" fmla="*/ 1 w 6858001"/>
              <a:gd name="connsiteY7" fmla="*/ 0 h 8030691"/>
              <a:gd name="connsiteX8" fmla="*/ 40463 w 6858001"/>
              <a:gd name="connsiteY8" fmla="*/ 5883 h 8030691"/>
              <a:gd name="connsiteX9" fmla="*/ 159107 w 6858001"/>
              <a:gd name="connsiteY9" fmla="*/ 23196 h 8030691"/>
              <a:gd name="connsiteX10" fmla="*/ 245518 w 6858001"/>
              <a:gd name="connsiteY10" fmla="*/ 35299 h 8030691"/>
              <a:gd name="connsiteX11" fmla="*/ 348388 w 6858001"/>
              <a:gd name="connsiteY11" fmla="*/ 48074 h 8030691"/>
              <a:gd name="connsiteX12" fmla="*/ 470460 w 6858001"/>
              <a:gd name="connsiteY12" fmla="*/ 63370 h 8030691"/>
              <a:gd name="connsiteX13" fmla="*/ 605563 w 6858001"/>
              <a:gd name="connsiteY13" fmla="*/ 79507 h 8030691"/>
              <a:gd name="connsiteX14" fmla="*/ 757810 w 6858001"/>
              <a:gd name="connsiteY14" fmla="*/ 96484 h 8030691"/>
              <a:gd name="connsiteX15" fmla="*/ 923774 w 6858001"/>
              <a:gd name="connsiteY15" fmla="*/ 114469 h 8030691"/>
              <a:gd name="connsiteX16" fmla="*/ 1104139 w 6858001"/>
              <a:gd name="connsiteY16" fmla="*/ 132455 h 8030691"/>
              <a:gd name="connsiteX17" fmla="*/ 1296163 w 6858001"/>
              <a:gd name="connsiteY17" fmla="*/ 150776 h 8030691"/>
              <a:gd name="connsiteX18" fmla="*/ 1503275 w 6858001"/>
              <a:gd name="connsiteY18" fmla="*/ 167753 h 8030691"/>
              <a:gd name="connsiteX19" fmla="*/ 1719988 w 6858001"/>
              <a:gd name="connsiteY19" fmla="*/ 184058 h 8030691"/>
              <a:gd name="connsiteX20" fmla="*/ 1949045 w 6858001"/>
              <a:gd name="connsiteY20" fmla="*/ 198850 h 8030691"/>
              <a:gd name="connsiteX21" fmla="*/ 2187703 w 6858001"/>
              <a:gd name="connsiteY21" fmla="*/ 212969 h 8030691"/>
              <a:gd name="connsiteX22" fmla="*/ 2436649 w 6858001"/>
              <a:gd name="connsiteY22" fmla="*/ 226249 h 8030691"/>
              <a:gd name="connsiteX23" fmla="*/ 2564208 w 6858001"/>
              <a:gd name="connsiteY23" fmla="*/ 230955 h 8030691"/>
              <a:gd name="connsiteX24" fmla="*/ 2694509 w 6858001"/>
              <a:gd name="connsiteY24" fmla="*/ 236166 h 8030691"/>
              <a:gd name="connsiteX25" fmla="*/ 2826869 w 6858001"/>
              <a:gd name="connsiteY25" fmla="*/ 241040 h 8030691"/>
              <a:gd name="connsiteX26" fmla="*/ 2959914 w 6858001"/>
              <a:gd name="connsiteY26" fmla="*/ 244234 h 8030691"/>
              <a:gd name="connsiteX27" fmla="*/ 3095702 w 6858001"/>
              <a:gd name="connsiteY27" fmla="*/ 247092 h 8030691"/>
              <a:gd name="connsiteX28" fmla="*/ 3232862 w 6858001"/>
              <a:gd name="connsiteY28" fmla="*/ 250117 h 8030691"/>
              <a:gd name="connsiteX29" fmla="*/ 3372766 w 6858001"/>
              <a:gd name="connsiteY29" fmla="*/ 252134 h 8030691"/>
              <a:gd name="connsiteX30" fmla="*/ 3514040 w 6858001"/>
              <a:gd name="connsiteY30" fmla="*/ 252134 h 8030691"/>
              <a:gd name="connsiteX31" fmla="*/ 3656686 w 6858001"/>
              <a:gd name="connsiteY31" fmla="*/ 253143 h 8030691"/>
              <a:gd name="connsiteX32" fmla="*/ 3800705 w 6858001"/>
              <a:gd name="connsiteY32" fmla="*/ 252134 h 8030691"/>
              <a:gd name="connsiteX33" fmla="*/ 3946780 w 6858001"/>
              <a:gd name="connsiteY33" fmla="*/ 250117 h 8030691"/>
              <a:gd name="connsiteX34" fmla="*/ 4092856 w 6858001"/>
              <a:gd name="connsiteY34" fmla="*/ 248268 h 8030691"/>
              <a:gd name="connsiteX35" fmla="*/ 4240988 w 6858001"/>
              <a:gd name="connsiteY35" fmla="*/ 244234 h 8030691"/>
              <a:gd name="connsiteX36" fmla="*/ 4390492 w 6858001"/>
              <a:gd name="connsiteY36" fmla="*/ 240032 h 8030691"/>
              <a:gd name="connsiteX37" fmla="*/ 4539997 w 6858001"/>
              <a:gd name="connsiteY37" fmla="*/ 235157 h 8030691"/>
              <a:gd name="connsiteX38" fmla="*/ 4690873 w 6858001"/>
              <a:gd name="connsiteY38" fmla="*/ 228266 h 8030691"/>
              <a:gd name="connsiteX39" fmla="*/ 4843120 w 6858001"/>
              <a:gd name="connsiteY39" fmla="*/ 220029 h 8030691"/>
              <a:gd name="connsiteX40" fmla="*/ 4996054 w 6858001"/>
              <a:gd name="connsiteY40" fmla="*/ 212129 h 8030691"/>
              <a:gd name="connsiteX41" fmla="*/ 5148987 w 6858001"/>
              <a:gd name="connsiteY41" fmla="*/ 202044 h 8030691"/>
              <a:gd name="connsiteX42" fmla="*/ 5303978 w 6858001"/>
              <a:gd name="connsiteY42" fmla="*/ 189941 h 8030691"/>
              <a:gd name="connsiteX43" fmla="*/ 5456911 w 6858001"/>
              <a:gd name="connsiteY43" fmla="*/ 177839 h 8030691"/>
              <a:gd name="connsiteX44" fmla="*/ 5612588 w 6858001"/>
              <a:gd name="connsiteY44" fmla="*/ 163887 h 8030691"/>
              <a:gd name="connsiteX45" fmla="*/ 5768950 w 6858001"/>
              <a:gd name="connsiteY45" fmla="*/ 148591 h 8030691"/>
              <a:gd name="connsiteX46" fmla="*/ 5923255 w 6858001"/>
              <a:gd name="connsiteY46" fmla="*/ 132455 h 8030691"/>
              <a:gd name="connsiteX47" fmla="*/ 6079618 w 6858001"/>
              <a:gd name="connsiteY47" fmla="*/ 113629 h 8030691"/>
              <a:gd name="connsiteX48" fmla="*/ 6235294 w 6858001"/>
              <a:gd name="connsiteY48" fmla="*/ 93458 h 8030691"/>
              <a:gd name="connsiteX49" fmla="*/ 6391657 w 6858001"/>
              <a:gd name="connsiteY49" fmla="*/ 73455 h 8030691"/>
              <a:gd name="connsiteX50" fmla="*/ 6547333 w 6858001"/>
              <a:gd name="connsiteY50" fmla="*/ 50091 h 8030691"/>
              <a:gd name="connsiteX51" fmla="*/ 6702324 w 6858001"/>
              <a:gd name="connsiteY51" fmla="*/ 26222 h 80306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858001" h="8030691">
                <a:moveTo>
                  <a:pt x="6858001" y="1177"/>
                </a:moveTo>
                <a:lnTo>
                  <a:pt x="6858001" y="1344715"/>
                </a:lnTo>
                <a:lnTo>
                  <a:pt x="6858000" y="1344715"/>
                </a:lnTo>
                <a:lnTo>
                  <a:pt x="6858000" y="8030691"/>
                </a:lnTo>
                <a:lnTo>
                  <a:pt x="0" y="8030690"/>
                </a:lnTo>
                <a:lnTo>
                  <a:pt x="0" y="477747"/>
                </a:lnTo>
                <a:lnTo>
                  <a:pt x="1" y="477747"/>
                </a:lnTo>
                <a:lnTo>
                  <a:pt x="1" y="0"/>
                </a:lnTo>
                <a:lnTo>
                  <a:pt x="40463" y="5883"/>
                </a:lnTo>
                <a:lnTo>
                  <a:pt x="159107" y="23196"/>
                </a:lnTo>
                <a:lnTo>
                  <a:pt x="245518" y="35299"/>
                </a:lnTo>
                <a:lnTo>
                  <a:pt x="348388" y="48074"/>
                </a:lnTo>
                <a:lnTo>
                  <a:pt x="470460" y="63370"/>
                </a:lnTo>
                <a:lnTo>
                  <a:pt x="605563" y="79507"/>
                </a:lnTo>
                <a:lnTo>
                  <a:pt x="757810" y="96484"/>
                </a:lnTo>
                <a:lnTo>
                  <a:pt x="923774" y="114469"/>
                </a:lnTo>
                <a:lnTo>
                  <a:pt x="1104139" y="132455"/>
                </a:lnTo>
                <a:lnTo>
                  <a:pt x="1296163" y="150776"/>
                </a:lnTo>
                <a:lnTo>
                  <a:pt x="1503275" y="167753"/>
                </a:lnTo>
                <a:lnTo>
                  <a:pt x="1719988" y="184058"/>
                </a:lnTo>
                <a:lnTo>
                  <a:pt x="1949045" y="198850"/>
                </a:lnTo>
                <a:lnTo>
                  <a:pt x="2187703" y="212969"/>
                </a:lnTo>
                <a:lnTo>
                  <a:pt x="2436649" y="226249"/>
                </a:lnTo>
                <a:lnTo>
                  <a:pt x="2564208" y="230955"/>
                </a:lnTo>
                <a:lnTo>
                  <a:pt x="2694509" y="236166"/>
                </a:lnTo>
                <a:lnTo>
                  <a:pt x="2826869" y="241040"/>
                </a:lnTo>
                <a:lnTo>
                  <a:pt x="2959914" y="244234"/>
                </a:lnTo>
                <a:lnTo>
                  <a:pt x="3095702" y="247092"/>
                </a:lnTo>
                <a:lnTo>
                  <a:pt x="3232862" y="250117"/>
                </a:lnTo>
                <a:lnTo>
                  <a:pt x="3372766" y="252134"/>
                </a:lnTo>
                <a:lnTo>
                  <a:pt x="3514040" y="252134"/>
                </a:lnTo>
                <a:lnTo>
                  <a:pt x="3656686" y="253143"/>
                </a:lnTo>
                <a:lnTo>
                  <a:pt x="3800705" y="252134"/>
                </a:lnTo>
                <a:lnTo>
                  <a:pt x="3946780" y="250117"/>
                </a:lnTo>
                <a:lnTo>
                  <a:pt x="4092856" y="248268"/>
                </a:lnTo>
                <a:lnTo>
                  <a:pt x="4240988" y="244234"/>
                </a:lnTo>
                <a:lnTo>
                  <a:pt x="4390492" y="240032"/>
                </a:lnTo>
                <a:lnTo>
                  <a:pt x="4539997" y="235157"/>
                </a:lnTo>
                <a:lnTo>
                  <a:pt x="4690873" y="228266"/>
                </a:lnTo>
                <a:lnTo>
                  <a:pt x="4843120" y="220029"/>
                </a:lnTo>
                <a:lnTo>
                  <a:pt x="4996054" y="212129"/>
                </a:lnTo>
                <a:lnTo>
                  <a:pt x="5148987" y="202044"/>
                </a:lnTo>
                <a:lnTo>
                  <a:pt x="5303978" y="189941"/>
                </a:lnTo>
                <a:lnTo>
                  <a:pt x="5456911" y="177839"/>
                </a:lnTo>
                <a:lnTo>
                  <a:pt x="5612588" y="163887"/>
                </a:lnTo>
                <a:lnTo>
                  <a:pt x="5768950" y="148591"/>
                </a:lnTo>
                <a:lnTo>
                  <a:pt x="5923255" y="132455"/>
                </a:lnTo>
                <a:lnTo>
                  <a:pt x="6079618" y="113629"/>
                </a:lnTo>
                <a:lnTo>
                  <a:pt x="6235294" y="93458"/>
                </a:lnTo>
                <a:lnTo>
                  <a:pt x="6391657" y="73455"/>
                </a:lnTo>
                <a:lnTo>
                  <a:pt x="6547333" y="50091"/>
                </a:lnTo>
                <a:lnTo>
                  <a:pt x="6702324" y="26222"/>
                </a:lnTo>
                <a:close/>
              </a:path>
            </a:pathLst>
          </a:custGeom>
          <a:ln>
            <a:noFill/>
          </a:ln>
        </p:spPr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4B31EAA-7423-46F7-9B90-4AB2B09C35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0" name="图片 9" descr="箭头&#10;&#10;中度可信度描述已自动生成">
            <a:extLst>
              <a:ext uri="{FF2B5EF4-FFF2-40B4-BE49-F238E27FC236}">
                <a16:creationId xmlns:a16="http://schemas.microsoft.com/office/drawing/2014/main" id="{43CE727B-4D39-6142-B5EF-7D740103BB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4374" y="19539"/>
            <a:ext cx="3624262" cy="598291"/>
          </a:xfrm>
          <a:prstGeom prst="rect">
            <a:avLst/>
          </a:prstGeom>
        </p:spPr>
      </p:pic>
      <p:pic>
        <p:nvPicPr>
          <p:cNvPr id="13" name="图片 12" descr="手机屏幕截图&#10;&#10;描述已自动生成">
            <a:extLst>
              <a:ext uri="{FF2B5EF4-FFF2-40B4-BE49-F238E27FC236}">
                <a16:creationId xmlns:a16="http://schemas.microsoft.com/office/drawing/2014/main" id="{E6793168-2F0E-824B-8DD9-18B97755D884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-1076" b="-1"/>
          <a:stretch/>
        </p:blipFill>
        <p:spPr>
          <a:xfrm>
            <a:off x="4396336" y="506628"/>
            <a:ext cx="4418350" cy="1583550"/>
          </a:xfrm>
          <a:prstGeom prst="rect">
            <a:avLst/>
          </a:prstGeom>
        </p:spPr>
      </p:pic>
      <p:pic>
        <p:nvPicPr>
          <p:cNvPr id="17" name="图片 16" descr="徽标&#10;&#10;低可信度描述已自动生成">
            <a:extLst>
              <a:ext uri="{FF2B5EF4-FFF2-40B4-BE49-F238E27FC236}">
                <a16:creationId xmlns:a16="http://schemas.microsoft.com/office/drawing/2014/main" id="{09CDDFD8-F210-664F-840D-09D477827D2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08337" y="-5399"/>
            <a:ext cx="2897682" cy="691834"/>
          </a:xfrm>
          <a:prstGeom prst="rect">
            <a:avLst/>
          </a:prstGeom>
        </p:spPr>
      </p:pic>
      <p:pic>
        <p:nvPicPr>
          <p:cNvPr id="22" name="图片 21" descr="图片包含 形状&#10;&#10;描述已自动生成">
            <a:extLst>
              <a:ext uri="{FF2B5EF4-FFF2-40B4-BE49-F238E27FC236}">
                <a16:creationId xmlns:a16="http://schemas.microsoft.com/office/drawing/2014/main" id="{6BED148C-ACB6-C34C-8564-5CD9312D762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249040" y="1057948"/>
            <a:ext cx="1739900" cy="725848"/>
          </a:xfrm>
          <a:prstGeom prst="rect">
            <a:avLst/>
          </a:prstGeom>
        </p:spPr>
      </p:pic>
      <p:pic>
        <p:nvPicPr>
          <p:cNvPr id="24" name="图片 23" descr="文本&#10;&#10;描述已自动生成">
            <a:extLst>
              <a:ext uri="{FF2B5EF4-FFF2-40B4-BE49-F238E27FC236}">
                <a16:creationId xmlns:a16="http://schemas.microsoft.com/office/drawing/2014/main" id="{DFC9535A-7C05-B74F-9231-B35532A3A79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63818" y="1987222"/>
            <a:ext cx="5983747" cy="826114"/>
          </a:xfrm>
          <a:prstGeom prst="rect">
            <a:avLst/>
          </a:prstGeom>
        </p:spPr>
      </p:pic>
      <p:pic>
        <p:nvPicPr>
          <p:cNvPr id="26" name="图片 25" descr="文本&#10;&#10;描述已自动生成">
            <a:extLst>
              <a:ext uri="{FF2B5EF4-FFF2-40B4-BE49-F238E27FC236}">
                <a16:creationId xmlns:a16="http://schemas.microsoft.com/office/drawing/2014/main" id="{AB5B1452-5DAD-F340-881C-317D2A40D52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908574" y="6026006"/>
            <a:ext cx="3187700" cy="635000"/>
          </a:xfrm>
          <a:prstGeom prst="rect">
            <a:avLst/>
          </a:prstGeom>
        </p:spPr>
      </p:pic>
      <p:pic>
        <p:nvPicPr>
          <p:cNvPr id="28" name="图片 27" descr="图片包含 文本&#10;&#10;描述已自动生成">
            <a:extLst>
              <a:ext uri="{FF2B5EF4-FFF2-40B4-BE49-F238E27FC236}">
                <a16:creationId xmlns:a16="http://schemas.microsoft.com/office/drawing/2014/main" id="{6810679A-8852-A64C-9F1E-8F1DF2C9CDC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38363" y="5956156"/>
            <a:ext cx="3784600" cy="774700"/>
          </a:xfrm>
          <a:prstGeom prst="rect">
            <a:avLst/>
          </a:prstGeom>
        </p:spPr>
      </p:pic>
      <p:pic>
        <p:nvPicPr>
          <p:cNvPr id="30" name="图片 29" descr="图表&#10;&#10;中度可信度描述已自动生成">
            <a:extLst>
              <a:ext uri="{FF2B5EF4-FFF2-40B4-BE49-F238E27FC236}">
                <a16:creationId xmlns:a16="http://schemas.microsoft.com/office/drawing/2014/main" id="{6D899A3C-545E-2348-A1A2-3F7C9A7458F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11155" y="4525740"/>
            <a:ext cx="6731000" cy="1117600"/>
          </a:xfrm>
          <a:prstGeom prst="rect">
            <a:avLst/>
          </a:prstGeom>
        </p:spPr>
      </p:pic>
      <p:pic>
        <p:nvPicPr>
          <p:cNvPr id="32" name="图片 31" descr="文本&#10;&#10;中度可信度描述已自动生成">
            <a:extLst>
              <a:ext uri="{FF2B5EF4-FFF2-40B4-BE49-F238E27FC236}">
                <a16:creationId xmlns:a16="http://schemas.microsoft.com/office/drawing/2014/main" id="{B51032D9-37E1-F748-B5EB-5CD2389150F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136321" y="3694047"/>
            <a:ext cx="3055679" cy="629447"/>
          </a:xfrm>
          <a:prstGeom prst="rect">
            <a:avLst/>
          </a:prstGeom>
        </p:spPr>
      </p:pic>
      <p:pic>
        <p:nvPicPr>
          <p:cNvPr id="34" name="图片 33" descr="图片包含 图示&#10;&#10;描述已自动生成">
            <a:extLst>
              <a:ext uri="{FF2B5EF4-FFF2-40B4-BE49-F238E27FC236}">
                <a16:creationId xmlns:a16="http://schemas.microsoft.com/office/drawing/2014/main" id="{72DD6F60-6AB8-B347-9254-693C6D3B4CDF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693838" y="3730403"/>
            <a:ext cx="3848100" cy="609600"/>
          </a:xfrm>
          <a:prstGeom prst="rect">
            <a:avLst/>
          </a:prstGeom>
        </p:spPr>
      </p:pic>
      <p:pic>
        <p:nvPicPr>
          <p:cNvPr id="38" name="图片 37" descr="文本&#10;&#10;中度可信度描述已自动生成">
            <a:extLst>
              <a:ext uri="{FF2B5EF4-FFF2-40B4-BE49-F238E27FC236}">
                <a16:creationId xmlns:a16="http://schemas.microsoft.com/office/drawing/2014/main" id="{8321D18C-7754-9C48-95B9-CDFE4DE4A0E4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213141" y="3029332"/>
            <a:ext cx="2273300" cy="419100"/>
          </a:xfrm>
          <a:prstGeom prst="rect">
            <a:avLst/>
          </a:prstGeom>
        </p:spPr>
      </p:pic>
      <p:sp>
        <p:nvSpPr>
          <p:cNvPr id="39" name="文本框 38">
            <a:extLst>
              <a:ext uri="{FF2B5EF4-FFF2-40B4-BE49-F238E27FC236}">
                <a16:creationId xmlns:a16="http://schemas.microsoft.com/office/drawing/2014/main" id="{BC04C6A0-9E28-114F-B031-5130A4CE79E8}"/>
              </a:ext>
            </a:extLst>
          </p:cNvPr>
          <p:cNvSpPr txBox="1"/>
          <p:nvPr/>
        </p:nvSpPr>
        <p:spPr>
          <a:xfrm>
            <a:off x="6828625" y="3056002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1.</a:t>
            </a:r>
            <a:endParaRPr kumimoji="1" lang="zh-CN" altLang="en-US" dirty="0"/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622FB2AC-EA12-CA4B-90D0-FC85E41AF53B}"/>
              </a:ext>
            </a:extLst>
          </p:cNvPr>
          <p:cNvSpPr txBox="1"/>
          <p:nvPr/>
        </p:nvSpPr>
        <p:spPr>
          <a:xfrm>
            <a:off x="4359924" y="3840339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2.</a:t>
            </a:r>
            <a:endParaRPr kumimoji="1" lang="zh-CN" altLang="en-US" dirty="0"/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2F8FDAC7-50F3-E74A-A53E-415471739C89}"/>
              </a:ext>
            </a:extLst>
          </p:cNvPr>
          <p:cNvSpPr txBox="1"/>
          <p:nvPr/>
        </p:nvSpPr>
        <p:spPr>
          <a:xfrm>
            <a:off x="8665586" y="3842955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3.</a:t>
            </a:r>
            <a:endParaRPr kumimoji="1" lang="zh-CN" altLang="en-US" dirty="0"/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94DFA913-7366-5743-A924-1E963BAB2710}"/>
              </a:ext>
            </a:extLst>
          </p:cNvPr>
          <p:cNvSpPr txBox="1"/>
          <p:nvPr/>
        </p:nvSpPr>
        <p:spPr>
          <a:xfrm>
            <a:off x="4431122" y="4914488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4.</a:t>
            </a:r>
            <a:endParaRPr kumimoji="1" lang="zh-CN" altLang="en-US" dirty="0"/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E1288D8E-CA38-AC44-A4D7-E2677F017B18}"/>
              </a:ext>
            </a:extLst>
          </p:cNvPr>
          <p:cNvSpPr txBox="1"/>
          <p:nvPr/>
        </p:nvSpPr>
        <p:spPr>
          <a:xfrm>
            <a:off x="4370238" y="6166706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5.</a:t>
            </a:r>
            <a:endParaRPr kumimoji="1" lang="zh-CN" altLang="en-US" dirty="0"/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DE38BF70-51FE-5E4C-B4ED-5857ACAA46B9}"/>
              </a:ext>
            </a:extLst>
          </p:cNvPr>
          <p:cNvSpPr txBox="1"/>
          <p:nvPr/>
        </p:nvSpPr>
        <p:spPr>
          <a:xfrm>
            <a:off x="8561000" y="6100943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6.</a:t>
            </a:r>
            <a:endParaRPr kumimoji="1" lang="zh-CN" altLang="en-US" dirty="0"/>
          </a:p>
        </p:txBody>
      </p:sp>
      <p:sp>
        <p:nvSpPr>
          <p:cNvPr id="45" name="内容占位符 2">
            <a:extLst>
              <a:ext uri="{FF2B5EF4-FFF2-40B4-BE49-F238E27FC236}">
                <a16:creationId xmlns:a16="http://schemas.microsoft.com/office/drawing/2014/main" id="{A1CC31EF-CAA6-7E4D-A405-E5291C7642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327" y="2240587"/>
            <a:ext cx="3493709" cy="3785419"/>
          </a:xfrm>
        </p:spPr>
        <p:txBody>
          <a:bodyPr>
            <a:normAutofit lnSpcReduction="10000"/>
          </a:bodyPr>
          <a:lstStyle/>
          <a:p>
            <a:r>
              <a:rPr kumimoji="1" lang="zh-CN" altLang="en-US" dirty="0">
                <a:solidFill>
                  <a:srgbClr val="FFFFFF"/>
                </a:solidFill>
              </a:rPr>
              <a:t>方法</a:t>
            </a:r>
            <a:r>
              <a:rPr kumimoji="1" lang="en-US" altLang="zh-CN" dirty="0">
                <a:solidFill>
                  <a:srgbClr val="FFFFFF"/>
                </a:solidFill>
              </a:rPr>
              <a:t>——</a:t>
            </a:r>
          </a:p>
          <a:p>
            <a:r>
              <a:rPr kumimoji="1" lang="en-US" altLang="zh-CN" dirty="0">
                <a:solidFill>
                  <a:srgbClr val="FFFFFF"/>
                </a:solidFill>
              </a:rPr>
              <a:t>1.</a:t>
            </a:r>
            <a:r>
              <a:rPr kumimoji="1" lang="zh-CN" altLang="en-US" dirty="0">
                <a:solidFill>
                  <a:srgbClr val="FFFFFF"/>
                </a:solidFill>
              </a:rPr>
              <a:t> 写出化学方程式</a:t>
            </a:r>
            <a:endParaRPr kumimoji="1" lang="en-US" altLang="zh-CN" dirty="0">
              <a:solidFill>
                <a:srgbClr val="FFFFFF"/>
              </a:solidFill>
            </a:endParaRPr>
          </a:p>
          <a:p>
            <a:r>
              <a:rPr kumimoji="1" lang="en-US" altLang="zh-CN" dirty="0">
                <a:solidFill>
                  <a:srgbClr val="FFFFFF"/>
                </a:solidFill>
              </a:rPr>
              <a:t>2.</a:t>
            </a:r>
            <a:r>
              <a:rPr kumimoji="1" lang="zh-CN" altLang="en-US" dirty="0">
                <a:solidFill>
                  <a:srgbClr val="FFFFFF"/>
                </a:solidFill>
              </a:rPr>
              <a:t> 算出各物质浓度或压强</a:t>
            </a:r>
            <a:endParaRPr kumimoji="1" lang="en-US" altLang="zh-CN" dirty="0">
              <a:solidFill>
                <a:srgbClr val="FFFFFF"/>
              </a:solidFill>
            </a:endParaRPr>
          </a:p>
          <a:p>
            <a:r>
              <a:rPr kumimoji="1" lang="en-US" altLang="zh-CN" dirty="0">
                <a:solidFill>
                  <a:srgbClr val="FFFFFF"/>
                </a:solidFill>
              </a:rPr>
              <a:t>3.</a:t>
            </a:r>
            <a:r>
              <a:rPr kumimoji="1" lang="zh-CN" altLang="en-US" dirty="0">
                <a:solidFill>
                  <a:srgbClr val="FFFFFF"/>
                </a:solidFill>
              </a:rPr>
              <a:t> 算出反应商，判断反应进行方向</a:t>
            </a:r>
            <a:endParaRPr kumimoji="1" lang="en-US" altLang="zh-CN" dirty="0">
              <a:solidFill>
                <a:srgbClr val="FFFFFF"/>
              </a:solidFill>
            </a:endParaRPr>
          </a:p>
          <a:p>
            <a:r>
              <a:rPr kumimoji="1" lang="en-US" altLang="zh-CN" dirty="0">
                <a:solidFill>
                  <a:srgbClr val="FFFFFF"/>
                </a:solidFill>
              </a:rPr>
              <a:t>4.</a:t>
            </a:r>
            <a:r>
              <a:rPr kumimoji="1" lang="zh-CN" altLang="en-US" dirty="0">
                <a:solidFill>
                  <a:srgbClr val="FFFFFF"/>
                </a:solidFill>
              </a:rPr>
              <a:t>  列出表格，将初始值，改变量和末值</a:t>
            </a:r>
            <a:endParaRPr kumimoji="1" lang="en-US" altLang="zh-CN" dirty="0">
              <a:solidFill>
                <a:srgbClr val="FFFFFF"/>
              </a:solidFill>
            </a:endParaRPr>
          </a:p>
          <a:p>
            <a:r>
              <a:rPr kumimoji="1" lang="en-US" altLang="zh-CN" dirty="0">
                <a:solidFill>
                  <a:srgbClr val="FFFFFF"/>
                </a:solidFill>
              </a:rPr>
              <a:t>5.</a:t>
            </a:r>
            <a:r>
              <a:rPr kumimoji="1" lang="zh-CN" altLang="en-US" dirty="0">
                <a:solidFill>
                  <a:srgbClr val="FFFFFF"/>
                </a:solidFill>
              </a:rPr>
              <a:t>根据平衡常数公式列方程</a:t>
            </a:r>
            <a:endParaRPr kumimoji="1" lang="en-US" altLang="zh-CN" dirty="0">
              <a:solidFill>
                <a:srgbClr val="FFFFFF"/>
              </a:solidFill>
            </a:endParaRPr>
          </a:p>
          <a:p>
            <a:r>
              <a:rPr kumimoji="1" lang="en-US" altLang="zh-CN" dirty="0">
                <a:solidFill>
                  <a:srgbClr val="FFFFFF"/>
                </a:solidFill>
              </a:rPr>
              <a:t>6.</a:t>
            </a:r>
            <a:r>
              <a:rPr kumimoji="1" lang="zh-CN" altLang="en-US" dirty="0">
                <a:solidFill>
                  <a:srgbClr val="FFFFFF"/>
                </a:solidFill>
              </a:rPr>
              <a:t>解方程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C55CBEA3-237F-6644-B7BB-A492E9B4F46A}"/>
              </a:ext>
            </a:extLst>
          </p:cNvPr>
          <p:cNvSpPr/>
          <p:nvPr/>
        </p:nvSpPr>
        <p:spPr>
          <a:xfrm>
            <a:off x="10437812" y="686435"/>
            <a:ext cx="1362356" cy="382666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解方程</a:t>
            </a:r>
          </a:p>
        </p:txBody>
      </p:sp>
      <p:pic>
        <p:nvPicPr>
          <p:cNvPr id="5" name="音频 4">
            <a:hlinkClick r:id="" action="ppaction://media"/>
            <a:extLst>
              <a:ext uri="{FF2B5EF4-FFF2-40B4-BE49-F238E27FC236}">
                <a16:creationId xmlns:a16="http://schemas.microsoft.com/office/drawing/2014/main" id="{DC4B2776-5C67-DD47-B2CC-A192860BAFC7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461051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Tm="532261"/>
    </mc:Choice>
    <mc:Fallback xmlns="">
      <p:transition spd="slow" advTm="53226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4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4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4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4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4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4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5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39" grpId="0"/>
      <p:bldP spid="40" grpId="0"/>
      <p:bldP spid="41" grpId="0"/>
      <p:bldP spid="42" grpId="0"/>
      <p:bldP spid="43" grpId="0"/>
      <p:bldP spid="44" grpId="0"/>
      <p:bldP spid="45" grpId="0" build="p"/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9315263-7876-E043-BB39-B1E1B93E71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279" y="193368"/>
            <a:ext cx="3104751" cy="1444750"/>
          </a:xfrm>
        </p:spPr>
        <p:txBody>
          <a:bodyPr anchor="b">
            <a:normAutofit/>
          </a:bodyPr>
          <a:lstStyle/>
          <a:p>
            <a:r>
              <a:rPr kumimoji="1" lang="zh-CN" altLang="en-US" sz="3600" dirty="0"/>
              <a:t>吉布斯自由能与化学平衡</a:t>
            </a: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BF916B6A-4A1E-4A48-8BC8-1E4776E036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4747655" y="-586345"/>
            <a:ext cx="6858001" cy="8030691"/>
          </a:xfrm>
          <a:custGeom>
            <a:avLst/>
            <a:gdLst>
              <a:gd name="connsiteX0" fmla="*/ 6858001 w 6858001"/>
              <a:gd name="connsiteY0" fmla="*/ 1177 h 8030691"/>
              <a:gd name="connsiteX1" fmla="*/ 6858001 w 6858001"/>
              <a:gd name="connsiteY1" fmla="*/ 1344715 h 8030691"/>
              <a:gd name="connsiteX2" fmla="*/ 6858000 w 6858001"/>
              <a:gd name="connsiteY2" fmla="*/ 1344715 h 8030691"/>
              <a:gd name="connsiteX3" fmla="*/ 6858000 w 6858001"/>
              <a:gd name="connsiteY3" fmla="*/ 8030691 h 8030691"/>
              <a:gd name="connsiteX4" fmla="*/ 0 w 6858001"/>
              <a:gd name="connsiteY4" fmla="*/ 8030690 h 8030691"/>
              <a:gd name="connsiteX5" fmla="*/ 0 w 6858001"/>
              <a:gd name="connsiteY5" fmla="*/ 477747 h 8030691"/>
              <a:gd name="connsiteX6" fmla="*/ 1 w 6858001"/>
              <a:gd name="connsiteY6" fmla="*/ 477747 h 8030691"/>
              <a:gd name="connsiteX7" fmla="*/ 1 w 6858001"/>
              <a:gd name="connsiteY7" fmla="*/ 0 h 8030691"/>
              <a:gd name="connsiteX8" fmla="*/ 40463 w 6858001"/>
              <a:gd name="connsiteY8" fmla="*/ 5883 h 8030691"/>
              <a:gd name="connsiteX9" fmla="*/ 159107 w 6858001"/>
              <a:gd name="connsiteY9" fmla="*/ 23196 h 8030691"/>
              <a:gd name="connsiteX10" fmla="*/ 245518 w 6858001"/>
              <a:gd name="connsiteY10" fmla="*/ 35299 h 8030691"/>
              <a:gd name="connsiteX11" fmla="*/ 348388 w 6858001"/>
              <a:gd name="connsiteY11" fmla="*/ 48074 h 8030691"/>
              <a:gd name="connsiteX12" fmla="*/ 470460 w 6858001"/>
              <a:gd name="connsiteY12" fmla="*/ 63370 h 8030691"/>
              <a:gd name="connsiteX13" fmla="*/ 605563 w 6858001"/>
              <a:gd name="connsiteY13" fmla="*/ 79507 h 8030691"/>
              <a:gd name="connsiteX14" fmla="*/ 757810 w 6858001"/>
              <a:gd name="connsiteY14" fmla="*/ 96484 h 8030691"/>
              <a:gd name="connsiteX15" fmla="*/ 923774 w 6858001"/>
              <a:gd name="connsiteY15" fmla="*/ 114469 h 8030691"/>
              <a:gd name="connsiteX16" fmla="*/ 1104139 w 6858001"/>
              <a:gd name="connsiteY16" fmla="*/ 132455 h 8030691"/>
              <a:gd name="connsiteX17" fmla="*/ 1296163 w 6858001"/>
              <a:gd name="connsiteY17" fmla="*/ 150776 h 8030691"/>
              <a:gd name="connsiteX18" fmla="*/ 1503275 w 6858001"/>
              <a:gd name="connsiteY18" fmla="*/ 167753 h 8030691"/>
              <a:gd name="connsiteX19" fmla="*/ 1719988 w 6858001"/>
              <a:gd name="connsiteY19" fmla="*/ 184058 h 8030691"/>
              <a:gd name="connsiteX20" fmla="*/ 1949045 w 6858001"/>
              <a:gd name="connsiteY20" fmla="*/ 198850 h 8030691"/>
              <a:gd name="connsiteX21" fmla="*/ 2187703 w 6858001"/>
              <a:gd name="connsiteY21" fmla="*/ 212969 h 8030691"/>
              <a:gd name="connsiteX22" fmla="*/ 2436649 w 6858001"/>
              <a:gd name="connsiteY22" fmla="*/ 226249 h 8030691"/>
              <a:gd name="connsiteX23" fmla="*/ 2564208 w 6858001"/>
              <a:gd name="connsiteY23" fmla="*/ 230955 h 8030691"/>
              <a:gd name="connsiteX24" fmla="*/ 2694509 w 6858001"/>
              <a:gd name="connsiteY24" fmla="*/ 236166 h 8030691"/>
              <a:gd name="connsiteX25" fmla="*/ 2826869 w 6858001"/>
              <a:gd name="connsiteY25" fmla="*/ 241040 h 8030691"/>
              <a:gd name="connsiteX26" fmla="*/ 2959914 w 6858001"/>
              <a:gd name="connsiteY26" fmla="*/ 244234 h 8030691"/>
              <a:gd name="connsiteX27" fmla="*/ 3095702 w 6858001"/>
              <a:gd name="connsiteY27" fmla="*/ 247092 h 8030691"/>
              <a:gd name="connsiteX28" fmla="*/ 3232862 w 6858001"/>
              <a:gd name="connsiteY28" fmla="*/ 250117 h 8030691"/>
              <a:gd name="connsiteX29" fmla="*/ 3372766 w 6858001"/>
              <a:gd name="connsiteY29" fmla="*/ 252134 h 8030691"/>
              <a:gd name="connsiteX30" fmla="*/ 3514040 w 6858001"/>
              <a:gd name="connsiteY30" fmla="*/ 252134 h 8030691"/>
              <a:gd name="connsiteX31" fmla="*/ 3656686 w 6858001"/>
              <a:gd name="connsiteY31" fmla="*/ 253143 h 8030691"/>
              <a:gd name="connsiteX32" fmla="*/ 3800705 w 6858001"/>
              <a:gd name="connsiteY32" fmla="*/ 252134 h 8030691"/>
              <a:gd name="connsiteX33" fmla="*/ 3946780 w 6858001"/>
              <a:gd name="connsiteY33" fmla="*/ 250117 h 8030691"/>
              <a:gd name="connsiteX34" fmla="*/ 4092856 w 6858001"/>
              <a:gd name="connsiteY34" fmla="*/ 248268 h 8030691"/>
              <a:gd name="connsiteX35" fmla="*/ 4240988 w 6858001"/>
              <a:gd name="connsiteY35" fmla="*/ 244234 h 8030691"/>
              <a:gd name="connsiteX36" fmla="*/ 4390492 w 6858001"/>
              <a:gd name="connsiteY36" fmla="*/ 240032 h 8030691"/>
              <a:gd name="connsiteX37" fmla="*/ 4539997 w 6858001"/>
              <a:gd name="connsiteY37" fmla="*/ 235157 h 8030691"/>
              <a:gd name="connsiteX38" fmla="*/ 4690873 w 6858001"/>
              <a:gd name="connsiteY38" fmla="*/ 228266 h 8030691"/>
              <a:gd name="connsiteX39" fmla="*/ 4843120 w 6858001"/>
              <a:gd name="connsiteY39" fmla="*/ 220029 h 8030691"/>
              <a:gd name="connsiteX40" fmla="*/ 4996054 w 6858001"/>
              <a:gd name="connsiteY40" fmla="*/ 212129 h 8030691"/>
              <a:gd name="connsiteX41" fmla="*/ 5148987 w 6858001"/>
              <a:gd name="connsiteY41" fmla="*/ 202044 h 8030691"/>
              <a:gd name="connsiteX42" fmla="*/ 5303978 w 6858001"/>
              <a:gd name="connsiteY42" fmla="*/ 189941 h 8030691"/>
              <a:gd name="connsiteX43" fmla="*/ 5456911 w 6858001"/>
              <a:gd name="connsiteY43" fmla="*/ 177839 h 8030691"/>
              <a:gd name="connsiteX44" fmla="*/ 5612588 w 6858001"/>
              <a:gd name="connsiteY44" fmla="*/ 163887 h 8030691"/>
              <a:gd name="connsiteX45" fmla="*/ 5768950 w 6858001"/>
              <a:gd name="connsiteY45" fmla="*/ 148591 h 8030691"/>
              <a:gd name="connsiteX46" fmla="*/ 5923255 w 6858001"/>
              <a:gd name="connsiteY46" fmla="*/ 132455 h 8030691"/>
              <a:gd name="connsiteX47" fmla="*/ 6079618 w 6858001"/>
              <a:gd name="connsiteY47" fmla="*/ 113629 h 8030691"/>
              <a:gd name="connsiteX48" fmla="*/ 6235294 w 6858001"/>
              <a:gd name="connsiteY48" fmla="*/ 93458 h 8030691"/>
              <a:gd name="connsiteX49" fmla="*/ 6391657 w 6858001"/>
              <a:gd name="connsiteY49" fmla="*/ 73455 h 8030691"/>
              <a:gd name="connsiteX50" fmla="*/ 6547333 w 6858001"/>
              <a:gd name="connsiteY50" fmla="*/ 50091 h 8030691"/>
              <a:gd name="connsiteX51" fmla="*/ 6702324 w 6858001"/>
              <a:gd name="connsiteY51" fmla="*/ 26222 h 80306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858001" h="8030691">
                <a:moveTo>
                  <a:pt x="6858001" y="1177"/>
                </a:moveTo>
                <a:lnTo>
                  <a:pt x="6858001" y="1344715"/>
                </a:lnTo>
                <a:lnTo>
                  <a:pt x="6858000" y="1344715"/>
                </a:lnTo>
                <a:lnTo>
                  <a:pt x="6858000" y="8030691"/>
                </a:lnTo>
                <a:lnTo>
                  <a:pt x="0" y="8030690"/>
                </a:lnTo>
                <a:lnTo>
                  <a:pt x="0" y="477747"/>
                </a:lnTo>
                <a:lnTo>
                  <a:pt x="1" y="477747"/>
                </a:lnTo>
                <a:lnTo>
                  <a:pt x="1" y="0"/>
                </a:lnTo>
                <a:lnTo>
                  <a:pt x="40463" y="5883"/>
                </a:lnTo>
                <a:lnTo>
                  <a:pt x="159107" y="23196"/>
                </a:lnTo>
                <a:lnTo>
                  <a:pt x="245518" y="35299"/>
                </a:lnTo>
                <a:lnTo>
                  <a:pt x="348388" y="48074"/>
                </a:lnTo>
                <a:lnTo>
                  <a:pt x="470460" y="63370"/>
                </a:lnTo>
                <a:lnTo>
                  <a:pt x="605563" y="79507"/>
                </a:lnTo>
                <a:lnTo>
                  <a:pt x="757810" y="96484"/>
                </a:lnTo>
                <a:lnTo>
                  <a:pt x="923774" y="114469"/>
                </a:lnTo>
                <a:lnTo>
                  <a:pt x="1104139" y="132455"/>
                </a:lnTo>
                <a:lnTo>
                  <a:pt x="1296163" y="150776"/>
                </a:lnTo>
                <a:lnTo>
                  <a:pt x="1503275" y="167753"/>
                </a:lnTo>
                <a:lnTo>
                  <a:pt x="1719988" y="184058"/>
                </a:lnTo>
                <a:lnTo>
                  <a:pt x="1949045" y="198850"/>
                </a:lnTo>
                <a:lnTo>
                  <a:pt x="2187703" y="212969"/>
                </a:lnTo>
                <a:lnTo>
                  <a:pt x="2436649" y="226249"/>
                </a:lnTo>
                <a:lnTo>
                  <a:pt x="2564208" y="230955"/>
                </a:lnTo>
                <a:lnTo>
                  <a:pt x="2694509" y="236166"/>
                </a:lnTo>
                <a:lnTo>
                  <a:pt x="2826869" y="241040"/>
                </a:lnTo>
                <a:lnTo>
                  <a:pt x="2959914" y="244234"/>
                </a:lnTo>
                <a:lnTo>
                  <a:pt x="3095702" y="247092"/>
                </a:lnTo>
                <a:lnTo>
                  <a:pt x="3232862" y="250117"/>
                </a:lnTo>
                <a:lnTo>
                  <a:pt x="3372766" y="252134"/>
                </a:lnTo>
                <a:lnTo>
                  <a:pt x="3514040" y="252134"/>
                </a:lnTo>
                <a:lnTo>
                  <a:pt x="3656686" y="253143"/>
                </a:lnTo>
                <a:lnTo>
                  <a:pt x="3800705" y="252134"/>
                </a:lnTo>
                <a:lnTo>
                  <a:pt x="3946780" y="250117"/>
                </a:lnTo>
                <a:lnTo>
                  <a:pt x="4092856" y="248268"/>
                </a:lnTo>
                <a:lnTo>
                  <a:pt x="4240988" y="244234"/>
                </a:lnTo>
                <a:lnTo>
                  <a:pt x="4390492" y="240032"/>
                </a:lnTo>
                <a:lnTo>
                  <a:pt x="4539997" y="235157"/>
                </a:lnTo>
                <a:lnTo>
                  <a:pt x="4690873" y="228266"/>
                </a:lnTo>
                <a:lnTo>
                  <a:pt x="4843120" y="220029"/>
                </a:lnTo>
                <a:lnTo>
                  <a:pt x="4996054" y="212129"/>
                </a:lnTo>
                <a:lnTo>
                  <a:pt x="5148987" y="202044"/>
                </a:lnTo>
                <a:lnTo>
                  <a:pt x="5303978" y="189941"/>
                </a:lnTo>
                <a:lnTo>
                  <a:pt x="5456911" y="177839"/>
                </a:lnTo>
                <a:lnTo>
                  <a:pt x="5612588" y="163887"/>
                </a:lnTo>
                <a:lnTo>
                  <a:pt x="5768950" y="148591"/>
                </a:lnTo>
                <a:lnTo>
                  <a:pt x="5923255" y="132455"/>
                </a:lnTo>
                <a:lnTo>
                  <a:pt x="6079618" y="113629"/>
                </a:lnTo>
                <a:lnTo>
                  <a:pt x="6235294" y="93458"/>
                </a:lnTo>
                <a:lnTo>
                  <a:pt x="6391657" y="73455"/>
                </a:lnTo>
                <a:lnTo>
                  <a:pt x="6547333" y="50091"/>
                </a:lnTo>
                <a:lnTo>
                  <a:pt x="6702324" y="2622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22" name="Freeform 23">
            <a:extLst>
              <a:ext uri="{FF2B5EF4-FFF2-40B4-BE49-F238E27FC236}">
                <a16:creationId xmlns:a16="http://schemas.microsoft.com/office/drawing/2014/main" id="{1C5D755C-6A9E-4780-8524-22F98BAC1A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48110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8AC099B-3614-4184-BF57-F5447D1541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957A35D5-F7F3-014C-B0A7-A85276CEBCA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79816" y="2040254"/>
                <a:ext cx="3368294" cy="2931307"/>
              </a:xfrm>
            </p:spPr>
            <p:txBody>
              <a:bodyPr>
                <a:noAutofit/>
              </a:bodyPr>
              <a:lstStyle/>
              <a:p>
                <a:r>
                  <a:rPr kumimoji="1" lang="zh-CN" altLang="en-US" dirty="0"/>
                  <a:t>气体的体积越大</a:t>
                </a:r>
                <a:r>
                  <a:rPr kumimoji="1" lang="en-US" altLang="zh-CN" dirty="0"/>
                  <a:t>—</a:t>
                </a:r>
                <a:r>
                  <a:rPr kumimoji="1" lang="zh-CN" altLang="en-US" dirty="0"/>
                  <a:t>熵越大</a:t>
                </a:r>
                <a:endParaRPr kumimoji="1" lang="en-US" altLang="zh-CN" dirty="0"/>
              </a:p>
              <a:p>
                <a:r>
                  <a:rPr kumimoji="1" lang="zh-CN" altLang="en-US" dirty="0"/>
                  <a:t>压强越低</a:t>
                </a:r>
                <a:r>
                  <a:rPr kumimoji="1" lang="en-US" altLang="zh-CN" dirty="0"/>
                  <a:t>—</a:t>
                </a:r>
                <a:r>
                  <a:rPr kumimoji="1" lang="zh-CN" altLang="en-US" dirty="0"/>
                  <a:t>熵越大</a:t>
                </a:r>
                <a:r>
                  <a:rPr kumimoji="1" lang="en-US" altLang="zh-CN" dirty="0"/>
                  <a:t>—</a:t>
                </a:r>
                <a:r>
                  <a:rPr kumimoji="1" lang="zh-CN" altLang="en-US" dirty="0"/>
                  <a:t>气体的吉布斯自由能越小</a:t>
                </a:r>
                <a:endParaRPr kumimoji="1" lang="en-US" altLang="zh-CN" dirty="0"/>
              </a:p>
              <a:p>
                <a:r>
                  <a:rPr kumimoji="1" lang="zh-CN" altLang="en-US" dirty="0"/>
                  <a:t>吉布斯自由能也和反应商有关</a:t>
                </a:r>
                <a:endParaRPr kumimoji="1" lang="en-US" altLang="zh-CN" dirty="0"/>
              </a:p>
              <a:p>
                <a:r>
                  <a:rPr kumimoji="1" lang="zh-CN" altLang="en-US" dirty="0"/>
                  <a:t>自由能在化学反应平衡点时最低</a:t>
                </a:r>
                <a:r>
                  <a:rPr kumimoji="1" lang="en-US" altLang="zh-CN" dirty="0"/>
                  <a:t>—</a:t>
                </a:r>
                <a14:m>
                  <m:oMath xmlns:m="http://schemas.openxmlformats.org/officeDocument/2006/math">
                    <m:r>
                      <a:rPr kumimoji="1" lang="en-US" altLang="zh-CN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kumimoji="1"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𝐺</m:t>
                    </m:r>
                    <m:r>
                      <a:rPr kumimoji="1"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</m:t>
                    </m:r>
                  </m:oMath>
                </a14:m>
                <a:endParaRPr kumimoji="1" lang="en-US" altLang="zh-CN" b="0" dirty="0">
                  <a:ea typeface="Cambria Math" panose="02040503050406030204" pitchFamily="18" charset="0"/>
                </a:endParaRPr>
              </a:p>
              <a:p>
                <a:r>
                  <a:rPr kumimoji="1" lang="zh-CN" altLang="en-US" dirty="0"/>
                  <a:t>平衡点时反应商等于平衡常数</a:t>
                </a:r>
                <a:endParaRPr kumimoji="1" lang="en-US" altLang="zh-CN" dirty="0"/>
              </a:p>
              <a:p>
                <a:r>
                  <a:rPr kumimoji="1" lang="zh-CN" altLang="en-US" dirty="0"/>
                  <a:t>平衡常数只和</a:t>
                </a:r>
                <a:r>
                  <a:rPr kumimoji="1" lang="en-US" altLang="zh-CN" dirty="0"/>
                  <a:t>T</a:t>
                </a:r>
                <a:r>
                  <a:rPr kumimoji="1" lang="zh-CN" altLang="en-US" dirty="0"/>
                  <a:t>有关，温度变化会导致平衡常数变化</a:t>
                </a:r>
                <a:endParaRPr kumimoji="1" lang="en-US" altLang="zh-CN" dirty="0"/>
              </a:p>
              <a:p>
                <a:endParaRPr kumimoji="1" lang="zh-CN" altLang="en-US" dirty="0"/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957A35D5-F7F3-014C-B0A7-A85276CEBCA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79816" y="2040254"/>
                <a:ext cx="3368294" cy="2931307"/>
              </a:xfrm>
              <a:blipFill>
                <a:blip r:embed="rId5"/>
                <a:stretch>
                  <a:fillRect l="-749" t="-1724" b="-5258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图片 3">
            <a:extLst>
              <a:ext uri="{FF2B5EF4-FFF2-40B4-BE49-F238E27FC236}">
                <a16:creationId xmlns:a16="http://schemas.microsoft.com/office/drawing/2014/main" id="{EB42D1C6-2BE8-4446-A86D-4EA3E971616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00394" y="-2"/>
            <a:ext cx="3364831" cy="1831490"/>
          </a:xfrm>
          <a:prstGeom prst="rect">
            <a:avLst/>
          </a:prstGeom>
          <a:effectLst/>
        </p:spPr>
      </p:pic>
      <p:pic>
        <p:nvPicPr>
          <p:cNvPr id="8" name="图片 7" descr="图片包含 表格&#10;&#10;描述已自动生成">
            <a:extLst>
              <a:ext uri="{FF2B5EF4-FFF2-40B4-BE49-F238E27FC236}">
                <a16:creationId xmlns:a16="http://schemas.microsoft.com/office/drawing/2014/main" id="{4C35DBAE-7D05-3B4A-A046-AC61121B2F3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04894" y="19786"/>
            <a:ext cx="4395500" cy="1769189"/>
          </a:xfrm>
          <a:prstGeom prst="rect">
            <a:avLst/>
          </a:prstGeom>
          <a:effectLst/>
        </p:spPr>
      </p:pic>
      <p:pic>
        <p:nvPicPr>
          <p:cNvPr id="6" name="图片 5" descr="图表&#10;&#10;中度可信度描述已自动生成">
            <a:extLst>
              <a:ext uri="{FF2B5EF4-FFF2-40B4-BE49-F238E27FC236}">
                <a16:creationId xmlns:a16="http://schemas.microsoft.com/office/drawing/2014/main" id="{7F12954A-846C-E643-ABE9-E053BEA2F6D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10842" y="1764469"/>
            <a:ext cx="2653509" cy="551571"/>
          </a:xfrm>
          <a:prstGeom prst="rect">
            <a:avLst/>
          </a:prstGeom>
          <a:effectLst/>
        </p:spPr>
      </p:pic>
      <p:pic>
        <p:nvPicPr>
          <p:cNvPr id="12" name="图片 11" descr="文本, 信件&#10;&#10;描述已自动生成">
            <a:extLst>
              <a:ext uri="{FF2B5EF4-FFF2-40B4-BE49-F238E27FC236}">
                <a16:creationId xmlns:a16="http://schemas.microsoft.com/office/drawing/2014/main" id="{AF8174C7-E738-FA41-A9A6-27EAA4CCB21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14839" y="1839274"/>
            <a:ext cx="4478298" cy="953531"/>
          </a:xfrm>
          <a:prstGeom prst="rect">
            <a:avLst/>
          </a:prstGeom>
          <a:effectLst/>
        </p:spPr>
      </p:pic>
      <p:pic>
        <p:nvPicPr>
          <p:cNvPr id="16" name="图片 15" descr="文本&#10;&#10;描述已自动生成">
            <a:extLst>
              <a:ext uri="{FF2B5EF4-FFF2-40B4-BE49-F238E27FC236}">
                <a16:creationId xmlns:a16="http://schemas.microsoft.com/office/drawing/2014/main" id="{9CCB1C00-D278-7845-AEBB-62EDB1AD79E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500514" y="2892549"/>
            <a:ext cx="4392623" cy="1853579"/>
          </a:xfrm>
          <a:prstGeom prst="rect">
            <a:avLst/>
          </a:prstGeom>
        </p:spPr>
      </p:pic>
      <p:pic>
        <p:nvPicPr>
          <p:cNvPr id="18" name="图片 17" descr="徽标&#10;&#10;描述已自动生成">
            <a:extLst>
              <a:ext uri="{FF2B5EF4-FFF2-40B4-BE49-F238E27FC236}">
                <a16:creationId xmlns:a16="http://schemas.microsoft.com/office/drawing/2014/main" id="{D2B5722A-E01B-C845-8CEB-7FFE8112FAE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789536" y="4723556"/>
            <a:ext cx="3467100" cy="1003300"/>
          </a:xfrm>
          <a:prstGeom prst="rect">
            <a:avLst/>
          </a:prstGeom>
        </p:spPr>
      </p:pic>
      <p:pic>
        <p:nvPicPr>
          <p:cNvPr id="21" name="图片 20" descr="图表&#10;&#10;中度可信度描述已自动生成">
            <a:extLst>
              <a:ext uri="{FF2B5EF4-FFF2-40B4-BE49-F238E27FC236}">
                <a16:creationId xmlns:a16="http://schemas.microsoft.com/office/drawing/2014/main" id="{B87DA64E-E4C6-2343-A7D6-575C4019834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175905" y="5774532"/>
            <a:ext cx="3000750" cy="517896"/>
          </a:xfrm>
          <a:prstGeom prst="rect">
            <a:avLst/>
          </a:prstGeom>
        </p:spPr>
      </p:pic>
      <p:pic>
        <p:nvPicPr>
          <p:cNvPr id="26" name="图片 25" descr="文本&#10;&#10;低可信度描述已自动生成">
            <a:extLst>
              <a:ext uri="{FF2B5EF4-FFF2-40B4-BE49-F238E27FC236}">
                <a16:creationId xmlns:a16="http://schemas.microsoft.com/office/drawing/2014/main" id="{37AE0FCA-BFD9-3449-88C8-5A3F84D9D44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009609" y="3704272"/>
            <a:ext cx="2946400" cy="381000"/>
          </a:xfrm>
          <a:prstGeom prst="rect">
            <a:avLst/>
          </a:prstGeom>
        </p:spPr>
      </p:pic>
      <p:sp>
        <p:nvSpPr>
          <p:cNvPr id="27" name="文本框 26">
            <a:extLst>
              <a:ext uri="{FF2B5EF4-FFF2-40B4-BE49-F238E27FC236}">
                <a16:creationId xmlns:a16="http://schemas.microsoft.com/office/drawing/2014/main" id="{F7371BD5-87A4-AE49-AD4F-CBC8EA2C0DAB}"/>
              </a:ext>
            </a:extLst>
          </p:cNvPr>
          <p:cNvSpPr txBox="1"/>
          <p:nvPr/>
        </p:nvSpPr>
        <p:spPr>
          <a:xfrm>
            <a:off x="9573154" y="3100068"/>
            <a:ext cx="2011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400" dirty="0">
                <a:solidFill>
                  <a:schemeClr val="bg1"/>
                </a:solidFill>
              </a:rPr>
              <a:t>在平衡点时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文本框 27">
                <a:extLst>
                  <a:ext uri="{FF2B5EF4-FFF2-40B4-BE49-F238E27FC236}">
                    <a16:creationId xmlns:a16="http://schemas.microsoft.com/office/drawing/2014/main" id="{23D029AE-A913-E040-9F3B-6439F0951DB5}"/>
                  </a:ext>
                </a:extLst>
              </p:cNvPr>
              <p:cNvSpPr txBox="1"/>
              <p:nvPr/>
            </p:nvSpPr>
            <p:spPr>
              <a:xfrm>
                <a:off x="8992694" y="2254919"/>
                <a:ext cx="3172531" cy="6525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kumimoji="1" lang="en-US" altLang="zh-CN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𝐺</m:t>
                    </m:r>
                    <m:sSup>
                      <m:sSupPr>
                        <m:ctrlPr>
                          <a:rPr kumimoji="1" lang="en-US" altLang="zh-CN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kumimoji="1" lang="zh-CN" altLang="en-US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为</m:t>
                        </m:r>
                        <m:r>
                          <a:rPr kumimoji="1" lang="zh-CN" altLang="en-US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气体的</m:t>
                        </m:r>
                        <m:r>
                          <a:rPr kumimoji="1" lang="zh-CN" altLang="en-US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吉布斯自由能</m:t>
                        </m:r>
                        <m:r>
                          <a:rPr kumimoji="1" lang="zh-CN" alt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，</m:t>
                        </m:r>
                        <m:r>
                          <a:rPr kumimoji="1" lang="en-US" altLang="zh-CN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p>
                        <m:r>
                          <a:rPr kumimoji="1" lang="en-US" altLang="zh-CN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sup>
                    </m:sSup>
                  </m:oMath>
                </a14:m>
                <a:r>
                  <a:rPr kumimoji="1" lang="zh-CN" altLang="en-US" dirty="0">
                    <a:solidFill>
                      <a:schemeClr val="bg1"/>
                    </a:solidFill>
                  </a:rPr>
                  <a:t>为气体的标准吉布斯自由能</a:t>
                </a:r>
              </a:p>
            </p:txBody>
          </p:sp>
        </mc:Choice>
        <mc:Fallback xmlns="">
          <p:sp>
            <p:nvSpPr>
              <p:cNvPr id="28" name="文本框 27">
                <a:extLst>
                  <a:ext uri="{FF2B5EF4-FFF2-40B4-BE49-F238E27FC236}">
                    <a16:creationId xmlns:a16="http://schemas.microsoft.com/office/drawing/2014/main" id="{23D029AE-A913-E040-9F3B-6439F0951D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2694" y="2254919"/>
                <a:ext cx="3172531" cy="652551"/>
              </a:xfrm>
              <a:prstGeom prst="rect">
                <a:avLst/>
              </a:prstGeom>
              <a:blipFill>
                <a:blip r:embed="rId14"/>
                <a:stretch>
                  <a:fillRect l="-1594" b="-1346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矩形 28">
            <a:extLst>
              <a:ext uri="{FF2B5EF4-FFF2-40B4-BE49-F238E27FC236}">
                <a16:creationId xmlns:a16="http://schemas.microsoft.com/office/drawing/2014/main" id="{22EBFF9F-C100-4C44-A53E-45FE67459F98}"/>
              </a:ext>
            </a:extLst>
          </p:cNvPr>
          <p:cNvSpPr/>
          <p:nvPr/>
        </p:nvSpPr>
        <p:spPr>
          <a:xfrm>
            <a:off x="8403541" y="4358535"/>
            <a:ext cx="3721535" cy="1978136"/>
          </a:xfrm>
          <a:prstGeom prst="rect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kumimoji="1" lang="en-US" altLang="zh-CN" dirty="0"/>
              <a:t>AP</a:t>
            </a:r>
            <a:r>
              <a:rPr kumimoji="1" lang="zh-CN" altLang="en-US" dirty="0"/>
              <a:t>化学重要公式</a:t>
            </a:r>
            <a:endParaRPr kumimoji="1" lang="en-US" altLang="zh-CN" dirty="0"/>
          </a:p>
          <a:p>
            <a:pPr algn="ctr">
              <a:spcAft>
                <a:spcPts val="600"/>
              </a:spcAft>
            </a:pPr>
            <a:endParaRPr kumimoji="1" lang="en-US" altLang="zh-CN" dirty="0">
              <a:solidFill>
                <a:srgbClr val="FF0000"/>
              </a:solidFill>
            </a:endParaRPr>
          </a:p>
          <a:p>
            <a:pPr algn="ctr">
              <a:spcAft>
                <a:spcPts val="600"/>
              </a:spcAft>
            </a:pPr>
            <a:endParaRPr kumimoji="1" lang="en-US" altLang="zh-CN" dirty="0"/>
          </a:p>
        </p:txBody>
      </p:sp>
      <p:pic>
        <p:nvPicPr>
          <p:cNvPr id="31" name="图片 30" descr="画着卡通人物&#10;&#10;低可信度描述已自动生成">
            <a:extLst>
              <a:ext uri="{FF2B5EF4-FFF2-40B4-BE49-F238E27FC236}">
                <a16:creationId xmlns:a16="http://schemas.microsoft.com/office/drawing/2014/main" id="{5CDCF18B-D649-1C4B-8FB2-A88C4327282A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523807" y="5295402"/>
            <a:ext cx="2555875" cy="711200"/>
          </a:xfrm>
          <a:prstGeom prst="rect">
            <a:avLst/>
          </a:prstGeom>
        </p:spPr>
      </p:pic>
      <p:pic>
        <p:nvPicPr>
          <p:cNvPr id="33" name="图片 32" descr="画着卡通人物&#10;&#10;描述已自动生成">
            <a:extLst>
              <a:ext uri="{FF2B5EF4-FFF2-40B4-BE49-F238E27FC236}">
                <a16:creationId xmlns:a16="http://schemas.microsoft.com/office/drawing/2014/main" id="{0AB8F862-B7F8-9449-A92A-7ADD7DF6BC99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442854" y="5347603"/>
            <a:ext cx="1130300" cy="711200"/>
          </a:xfrm>
          <a:prstGeom prst="rect">
            <a:avLst/>
          </a:prstGeom>
        </p:spPr>
      </p:pic>
      <p:pic>
        <p:nvPicPr>
          <p:cNvPr id="7" name="音频 6">
            <a:hlinkClick r:id="" action="ppaction://media"/>
            <a:extLst>
              <a:ext uri="{FF2B5EF4-FFF2-40B4-BE49-F238E27FC236}">
                <a16:creationId xmlns:a16="http://schemas.microsoft.com/office/drawing/2014/main" id="{66AFEE8C-8166-7A46-B4D5-63599FDF0A6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0585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83797"/>
    </mc:Choice>
    <mc:Fallback xmlns="">
      <p:transition spd="slow" advTm="48379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5F3FC718-FDE3-4EF7-921E-A5F374EAF8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6741F92C-09C4-CE44-B6DB-F4B72C74AF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4603" y="1132444"/>
            <a:ext cx="3863727" cy="1444752"/>
          </a:xfrm>
        </p:spPr>
        <p:txBody>
          <a:bodyPr anchor="b">
            <a:noAutofit/>
          </a:bodyPr>
          <a:lstStyle/>
          <a:p>
            <a:pPr>
              <a:lnSpc>
                <a:spcPct val="90000"/>
              </a:lnSpc>
            </a:pPr>
            <a:r>
              <a:rPr lang="zh-CN" altLang="en-US" sz="3600" dirty="0">
                <a:solidFill>
                  <a:srgbClr val="EBEBEB"/>
                </a:solidFill>
              </a:rPr>
              <a:t>勒夏特列法则</a:t>
            </a:r>
            <a:r>
              <a:rPr lang="en-US" altLang="zh-CN" sz="3600" dirty="0">
                <a:solidFill>
                  <a:srgbClr val="EBEBEB"/>
                </a:solidFill>
              </a:rPr>
              <a:t>—</a:t>
            </a:r>
            <a:r>
              <a:rPr lang="en" altLang="zh-CN" sz="3600" dirty="0">
                <a:solidFill>
                  <a:srgbClr val="EBEBEB"/>
                </a:solidFill>
              </a:rPr>
              <a:t>Le </a:t>
            </a:r>
            <a:r>
              <a:rPr lang="en" altLang="zh-CN" sz="3600" dirty="0" err="1">
                <a:solidFill>
                  <a:srgbClr val="EBEBEB"/>
                </a:solidFill>
              </a:rPr>
              <a:t>Châtelier’s</a:t>
            </a:r>
            <a:r>
              <a:rPr lang="en" altLang="zh-CN" sz="3600" dirty="0">
                <a:solidFill>
                  <a:srgbClr val="EBEBEB"/>
                </a:solidFill>
              </a:rPr>
              <a:t> Principle </a:t>
            </a:r>
            <a:br>
              <a:rPr lang="en" altLang="zh-CN" sz="3600" dirty="0">
                <a:solidFill>
                  <a:srgbClr val="EBEBEB"/>
                </a:solidFill>
              </a:rPr>
            </a:br>
            <a:endParaRPr kumimoji="1" lang="zh-CN" altLang="en-US" sz="3600" dirty="0">
              <a:solidFill>
                <a:srgbClr val="EBEBEB"/>
              </a:solidFill>
            </a:endParaRPr>
          </a:p>
        </p:txBody>
      </p:sp>
      <p:sp>
        <p:nvSpPr>
          <p:cNvPr id="24" name="Freeform 11">
            <a:extLst>
              <a:ext uri="{FF2B5EF4-FFF2-40B4-BE49-F238E27FC236}">
                <a16:creationId xmlns:a16="http://schemas.microsoft.com/office/drawing/2014/main" id="{FAA0F719-3DC8-4F08-AD8F-5A845658CB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48110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6" name="Freeform: Shape 25">
            <a:extLst>
              <a:ext uri="{FF2B5EF4-FFF2-40B4-BE49-F238E27FC236}">
                <a16:creationId xmlns:a16="http://schemas.microsoft.com/office/drawing/2014/main" id="{7DCB61BE-FA0F-4EFB-BE0E-268BAD8E30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4747655" y="-586345"/>
            <a:ext cx="6858001" cy="8030691"/>
          </a:xfrm>
          <a:custGeom>
            <a:avLst/>
            <a:gdLst>
              <a:gd name="connsiteX0" fmla="*/ 6858001 w 6858001"/>
              <a:gd name="connsiteY0" fmla="*/ 1177 h 8030691"/>
              <a:gd name="connsiteX1" fmla="*/ 6858001 w 6858001"/>
              <a:gd name="connsiteY1" fmla="*/ 1344715 h 8030691"/>
              <a:gd name="connsiteX2" fmla="*/ 6858000 w 6858001"/>
              <a:gd name="connsiteY2" fmla="*/ 1344715 h 8030691"/>
              <a:gd name="connsiteX3" fmla="*/ 6858000 w 6858001"/>
              <a:gd name="connsiteY3" fmla="*/ 8030691 h 8030691"/>
              <a:gd name="connsiteX4" fmla="*/ 0 w 6858001"/>
              <a:gd name="connsiteY4" fmla="*/ 8030690 h 8030691"/>
              <a:gd name="connsiteX5" fmla="*/ 0 w 6858001"/>
              <a:gd name="connsiteY5" fmla="*/ 477747 h 8030691"/>
              <a:gd name="connsiteX6" fmla="*/ 1 w 6858001"/>
              <a:gd name="connsiteY6" fmla="*/ 477747 h 8030691"/>
              <a:gd name="connsiteX7" fmla="*/ 1 w 6858001"/>
              <a:gd name="connsiteY7" fmla="*/ 0 h 8030691"/>
              <a:gd name="connsiteX8" fmla="*/ 40463 w 6858001"/>
              <a:gd name="connsiteY8" fmla="*/ 5883 h 8030691"/>
              <a:gd name="connsiteX9" fmla="*/ 159107 w 6858001"/>
              <a:gd name="connsiteY9" fmla="*/ 23196 h 8030691"/>
              <a:gd name="connsiteX10" fmla="*/ 245518 w 6858001"/>
              <a:gd name="connsiteY10" fmla="*/ 35299 h 8030691"/>
              <a:gd name="connsiteX11" fmla="*/ 348388 w 6858001"/>
              <a:gd name="connsiteY11" fmla="*/ 48074 h 8030691"/>
              <a:gd name="connsiteX12" fmla="*/ 470460 w 6858001"/>
              <a:gd name="connsiteY12" fmla="*/ 63370 h 8030691"/>
              <a:gd name="connsiteX13" fmla="*/ 605563 w 6858001"/>
              <a:gd name="connsiteY13" fmla="*/ 79507 h 8030691"/>
              <a:gd name="connsiteX14" fmla="*/ 757810 w 6858001"/>
              <a:gd name="connsiteY14" fmla="*/ 96484 h 8030691"/>
              <a:gd name="connsiteX15" fmla="*/ 923774 w 6858001"/>
              <a:gd name="connsiteY15" fmla="*/ 114469 h 8030691"/>
              <a:gd name="connsiteX16" fmla="*/ 1104139 w 6858001"/>
              <a:gd name="connsiteY16" fmla="*/ 132455 h 8030691"/>
              <a:gd name="connsiteX17" fmla="*/ 1296163 w 6858001"/>
              <a:gd name="connsiteY17" fmla="*/ 150776 h 8030691"/>
              <a:gd name="connsiteX18" fmla="*/ 1503275 w 6858001"/>
              <a:gd name="connsiteY18" fmla="*/ 167753 h 8030691"/>
              <a:gd name="connsiteX19" fmla="*/ 1719988 w 6858001"/>
              <a:gd name="connsiteY19" fmla="*/ 184058 h 8030691"/>
              <a:gd name="connsiteX20" fmla="*/ 1949045 w 6858001"/>
              <a:gd name="connsiteY20" fmla="*/ 198850 h 8030691"/>
              <a:gd name="connsiteX21" fmla="*/ 2187703 w 6858001"/>
              <a:gd name="connsiteY21" fmla="*/ 212969 h 8030691"/>
              <a:gd name="connsiteX22" fmla="*/ 2436649 w 6858001"/>
              <a:gd name="connsiteY22" fmla="*/ 226249 h 8030691"/>
              <a:gd name="connsiteX23" fmla="*/ 2564208 w 6858001"/>
              <a:gd name="connsiteY23" fmla="*/ 230955 h 8030691"/>
              <a:gd name="connsiteX24" fmla="*/ 2694509 w 6858001"/>
              <a:gd name="connsiteY24" fmla="*/ 236166 h 8030691"/>
              <a:gd name="connsiteX25" fmla="*/ 2826869 w 6858001"/>
              <a:gd name="connsiteY25" fmla="*/ 241040 h 8030691"/>
              <a:gd name="connsiteX26" fmla="*/ 2959914 w 6858001"/>
              <a:gd name="connsiteY26" fmla="*/ 244234 h 8030691"/>
              <a:gd name="connsiteX27" fmla="*/ 3095702 w 6858001"/>
              <a:gd name="connsiteY27" fmla="*/ 247092 h 8030691"/>
              <a:gd name="connsiteX28" fmla="*/ 3232862 w 6858001"/>
              <a:gd name="connsiteY28" fmla="*/ 250117 h 8030691"/>
              <a:gd name="connsiteX29" fmla="*/ 3372766 w 6858001"/>
              <a:gd name="connsiteY29" fmla="*/ 252134 h 8030691"/>
              <a:gd name="connsiteX30" fmla="*/ 3514040 w 6858001"/>
              <a:gd name="connsiteY30" fmla="*/ 252134 h 8030691"/>
              <a:gd name="connsiteX31" fmla="*/ 3656686 w 6858001"/>
              <a:gd name="connsiteY31" fmla="*/ 253143 h 8030691"/>
              <a:gd name="connsiteX32" fmla="*/ 3800705 w 6858001"/>
              <a:gd name="connsiteY32" fmla="*/ 252134 h 8030691"/>
              <a:gd name="connsiteX33" fmla="*/ 3946780 w 6858001"/>
              <a:gd name="connsiteY33" fmla="*/ 250117 h 8030691"/>
              <a:gd name="connsiteX34" fmla="*/ 4092856 w 6858001"/>
              <a:gd name="connsiteY34" fmla="*/ 248268 h 8030691"/>
              <a:gd name="connsiteX35" fmla="*/ 4240988 w 6858001"/>
              <a:gd name="connsiteY35" fmla="*/ 244234 h 8030691"/>
              <a:gd name="connsiteX36" fmla="*/ 4390492 w 6858001"/>
              <a:gd name="connsiteY36" fmla="*/ 240032 h 8030691"/>
              <a:gd name="connsiteX37" fmla="*/ 4539997 w 6858001"/>
              <a:gd name="connsiteY37" fmla="*/ 235157 h 8030691"/>
              <a:gd name="connsiteX38" fmla="*/ 4690873 w 6858001"/>
              <a:gd name="connsiteY38" fmla="*/ 228266 h 8030691"/>
              <a:gd name="connsiteX39" fmla="*/ 4843120 w 6858001"/>
              <a:gd name="connsiteY39" fmla="*/ 220029 h 8030691"/>
              <a:gd name="connsiteX40" fmla="*/ 4996054 w 6858001"/>
              <a:gd name="connsiteY40" fmla="*/ 212129 h 8030691"/>
              <a:gd name="connsiteX41" fmla="*/ 5148987 w 6858001"/>
              <a:gd name="connsiteY41" fmla="*/ 202044 h 8030691"/>
              <a:gd name="connsiteX42" fmla="*/ 5303978 w 6858001"/>
              <a:gd name="connsiteY42" fmla="*/ 189941 h 8030691"/>
              <a:gd name="connsiteX43" fmla="*/ 5456911 w 6858001"/>
              <a:gd name="connsiteY43" fmla="*/ 177839 h 8030691"/>
              <a:gd name="connsiteX44" fmla="*/ 5612588 w 6858001"/>
              <a:gd name="connsiteY44" fmla="*/ 163887 h 8030691"/>
              <a:gd name="connsiteX45" fmla="*/ 5768950 w 6858001"/>
              <a:gd name="connsiteY45" fmla="*/ 148591 h 8030691"/>
              <a:gd name="connsiteX46" fmla="*/ 5923255 w 6858001"/>
              <a:gd name="connsiteY46" fmla="*/ 132455 h 8030691"/>
              <a:gd name="connsiteX47" fmla="*/ 6079618 w 6858001"/>
              <a:gd name="connsiteY47" fmla="*/ 113629 h 8030691"/>
              <a:gd name="connsiteX48" fmla="*/ 6235294 w 6858001"/>
              <a:gd name="connsiteY48" fmla="*/ 93458 h 8030691"/>
              <a:gd name="connsiteX49" fmla="*/ 6391657 w 6858001"/>
              <a:gd name="connsiteY49" fmla="*/ 73455 h 8030691"/>
              <a:gd name="connsiteX50" fmla="*/ 6547333 w 6858001"/>
              <a:gd name="connsiteY50" fmla="*/ 50091 h 8030691"/>
              <a:gd name="connsiteX51" fmla="*/ 6702324 w 6858001"/>
              <a:gd name="connsiteY51" fmla="*/ 26222 h 80306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858001" h="8030691">
                <a:moveTo>
                  <a:pt x="6858001" y="1177"/>
                </a:moveTo>
                <a:lnTo>
                  <a:pt x="6858001" y="1344715"/>
                </a:lnTo>
                <a:lnTo>
                  <a:pt x="6858000" y="1344715"/>
                </a:lnTo>
                <a:lnTo>
                  <a:pt x="6858000" y="8030691"/>
                </a:lnTo>
                <a:lnTo>
                  <a:pt x="0" y="8030690"/>
                </a:lnTo>
                <a:lnTo>
                  <a:pt x="0" y="477747"/>
                </a:lnTo>
                <a:lnTo>
                  <a:pt x="1" y="477747"/>
                </a:lnTo>
                <a:lnTo>
                  <a:pt x="1" y="0"/>
                </a:lnTo>
                <a:lnTo>
                  <a:pt x="40463" y="5883"/>
                </a:lnTo>
                <a:lnTo>
                  <a:pt x="159107" y="23196"/>
                </a:lnTo>
                <a:lnTo>
                  <a:pt x="245518" y="35299"/>
                </a:lnTo>
                <a:lnTo>
                  <a:pt x="348388" y="48074"/>
                </a:lnTo>
                <a:lnTo>
                  <a:pt x="470460" y="63370"/>
                </a:lnTo>
                <a:lnTo>
                  <a:pt x="605563" y="79507"/>
                </a:lnTo>
                <a:lnTo>
                  <a:pt x="757810" y="96484"/>
                </a:lnTo>
                <a:lnTo>
                  <a:pt x="923774" y="114469"/>
                </a:lnTo>
                <a:lnTo>
                  <a:pt x="1104139" y="132455"/>
                </a:lnTo>
                <a:lnTo>
                  <a:pt x="1296163" y="150776"/>
                </a:lnTo>
                <a:lnTo>
                  <a:pt x="1503275" y="167753"/>
                </a:lnTo>
                <a:lnTo>
                  <a:pt x="1719988" y="184058"/>
                </a:lnTo>
                <a:lnTo>
                  <a:pt x="1949045" y="198850"/>
                </a:lnTo>
                <a:lnTo>
                  <a:pt x="2187703" y="212969"/>
                </a:lnTo>
                <a:lnTo>
                  <a:pt x="2436649" y="226249"/>
                </a:lnTo>
                <a:lnTo>
                  <a:pt x="2564208" y="230955"/>
                </a:lnTo>
                <a:lnTo>
                  <a:pt x="2694509" y="236166"/>
                </a:lnTo>
                <a:lnTo>
                  <a:pt x="2826869" y="241040"/>
                </a:lnTo>
                <a:lnTo>
                  <a:pt x="2959914" y="244234"/>
                </a:lnTo>
                <a:lnTo>
                  <a:pt x="3095702" y="247092"/>
                </a:lnTo>
                <a:lnTo>
                  <a:pt x="3232862" y="250117"/>
                </a:lnTo>
                <a:lnTo>
                  <a:pt x="3372766" y="252134"/>
                </a:lnTo>
                <a:lnTo>
                  <a:pt x="3514040" y="252134"/>
                </a:lnTo>
                <a:lnTo>
                  <a:pt x="3656686" y="253143"/>
                </a:lnTo>
                <a:lnTo>
                  <a:pt x="3800705" y="252134"/>
                </a:lnTo>
                <a:lnTo>
                  <a:pt x="3946780" y="250117"/>
                </a:lnTo>
                <a:lnTo>
                  <a:pt x="4092856" y="248268"/>
                </a:lnTo>
                <a:lnTo>
                  <a:pt x="4240988" y="244234"/>
                </a:lnTo>
                <a:lnTo>
                  <a:pt x="4390492" y="240032"/>
                </a:lnTo>
                <a:lnTo>
                  <a:pt x="4539997" y="235157"/>
                </a:lnTo>
                <a:lnTo>
                  <a:pt x="4690873" y="228266"/>
                </a:lnTo>
                <a:lnTo>
                  <a:pt x="4843120" y="220029"/>
                </a:lnTo>
                <a:lnTo>
                  <a:pt x="4996054" y="212129"/>
                </a:lnTo>
                <a:lnTo>
                  <a:pt x="5148987" y="202044"/>
                </a:lnTo>
                <a:lnTo>
                  <a:pt x="5303978" y="189941"/>
                </a:lnTo>
                <a:lnTo>
                  <a:pt x="5456911" y="177839"/>
                </a:lnTo>
                <a:lnTo>
                  <a:pt x="5612588" y="163887"/>
                </a:lnTo>
                <a:lnTo>
                  <a:pt x="5768950" y="148591"/>
                </a:lnTo>
                <a:lnTo>
                  <a:pt x="5923255" y="132455"/>
                </a:lnTo>
                <a:lnTo>
                  <a:pt x="6079618" y="113629"/>
                </a:lnTo>
                <a:lnTo>
                  <a:pt x="6235294" y="93458"/>
                </a:lnTo>
                <a:lnTo>
                  <a:pt x="6391657" y="73455"/>
                </a:lnTo>
                <a:lnTo>
                  <a:pt x="6547333" y="50091"/>
                </a:lnTo>
                <a:lnTo>
                  <a:pt x="6702324" y="26222"/>
                </a:lnTo>
                <a:close/>
              </a:path>
            </a:pathLst>
          </a:custGeom>
          <a:ln>
            <a:noFill/>
          </a:ln>
        </p:spPr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4B31EAA-7423-46F7-9B90-4AB2B09C35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A7CBABB-B966-5E49-B4C8-E4A8001EE2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7256" y="2235934"/>
            <a:ext cx="3517454" cy="4193441"/>
          </a:xfrm>
        </p:spPr>
        <p:txBody>
          <a:bodyPr>
            <a:normAutofit lnSpcReduction="10000"/>
          </a:bodyPr>
          <a:lstStyle/>
          <a:p>
            <a:r>
              <a:rPr kumimoji="1" lang="zh-CN" altLang="en-US" dirty="0">
                <a:solidFill>
                  <a:srgbClr val="FFFFFF"/>
                </a:solidFill>
              </a:rPr>
              <a:t>特定因素</a:t>
            </a:r>
            <a:r>
              <a:rPr kumimoji="1" lang="en-US" altLang="zh-CN" dirty="0">
                <a:solidFill>
                  <a:srgbClr val="FFFFFF"/>
                </a:solidFill>
              </a:rPr>
              <a:t>—</a:t>
            </a:r>
            <a:r>
              <a:rPr kumimoji="1" lang="zh-CN" altLang="en-US" dirty="0">
                <a:solidFill>
                  <a:srgbClr val="FFFFFF"/>
                </a:solidFill>
              </a:rPr>
              <a:t>反应物生成物浓度，压强，温度的改变</a:t>
            </a:r>
            <a:r>
              <a:rPr kumimoji="1" lang="en-US" altLang="zh-CN" dirty="0">
                <a:solidFill>
                  <a:srgbClr val="FFFFFF"/>
                </a:solidFill>
              </a:rPr>
              <a:t>——</a:t>
            </a:r>
            <a:r>
              <a:rPr kumimoji="1" lang="zh-CN" altLang="en-US" dirty="0">
                <a:solidFill>
                  <a:srgbClr val="FFFFFF"/>
                </a:solidFill>
              </a:rPr>
              <a:t>可影响化学平衡去抵消改变</a:t>
            </a:r>
            <a:endParaRPr kumimoji="1" lang="en-US" altLang="zh-CN" dirty="0">
              <a:solidFill>
                <a:srgbClr val="FFFFFF"/>
              </a:solidFill>
            </a:endParaRPr>
          </a:p>
          <a:p>
            <a:r>
              <a:rPr kumimoji="1" lang="zh-CN" altLang="en-US" dirty="0">
                <a:solidFill>
                  <a:srgbClr val="FFFFFF"/>
                </a:solidFill>
              </a:rPr>
              <a:t>哈伯制氨法</a:t>
            </a:r>
            <a:r>
              <a:rPr kumimoji="1" lang="en-US" altLang="zh-CN" dirty="0">
                <a:solidFill>
                  <a:srgbClr val="FFFFFF"/>
                </a:solidFill>
              </a:rPr>
              <a:t>—</a:t>
            </a:r>
            <a:r>
              <a:rPr kumimoji="1" lang="zh-CN" altLang="en-US" dirty="0">
                <a:solidFill>
                  <a:srgbClr val="FFFFFF"/>
                </a:solidFill>
              </a:rPr>
              <a:t>高温高压催化剂下氮气与氢气反应生成氨气</a:t>
            </a:r>
            <a:endParaRPr kumimoji="1" lang="en-US" altLang="zh-CN" dirty="0">
              <a:solidFill>
                <a:srgbClr val="FFFFFF"/>
              </a:solidFill>
            </a:endParaRPr>
          </a:p>
          <a:p>
            <a:r>
              <a:rPr kumimoji="1" lang="zh-CN" altLang="en-US" dirty="0">
                <a:solidFill>
                  <a:srgbClr val="FFFFFF"/>
                </a:solidFill>
              </a:rPr>
              <a:t>任意一边浓度增加</a:t>
            </a:r>
            <a:r>
              <a:rPr kumimoji="1" lang="en-US" altLang="zh-CN" dirty="0">
                <a:solidFill>
                  <a:srgbClr val="FFFFFF"/>
                </a:solidFill>
              </a:rPr>
              <a:t>—</a:t>
            </a:r>
            <a:r>
              <a:rPr kumimoji="1" lang="zh-CN" altLang="en-US" dirty="0">
                <a:solidFill>
                  <a:srgbClr val="FFFFFF"/>
                </a:solidFill>
              </a:rPr>
              <a:t>反应向对边进行</a:t>
            </a:r>
            <a:endParaRPr kumimoji="1" lang="en-US" altLang="zh-CN" dirty="0">
              <a:solidFill>
                <a:srgbClr val="FFFFFF"/>
              </a:solidFill>
            </a:endParaRPr>
          </a:p>
          <a:p>
            <a:r>
              <a:rPr kumimoji="1" lang="zh-CN" altLang="en-US" dirty="0">
                <a:solidFill>
                  <a:srgbClr val="FFFFFF"/>
                </a:solidFill>
              </a:rPr>
              <a:t>容器压强增加</a:t>
            </a:r>
            <a:r>
              <a:rPr kumimoji="1" lang="en-US" altLang="zh-CN" dirty="0">
                <a:solidFill>
                  <a:srgbClr val="FFFFFF"/>
                </a:solidFill>
              </a:rPr>
              <a:t>—</a:t>
            </a:r>
            <a:r>
              <a:rPr kumimoji="1" lang="zh-CN" altLang="en-US" dirty="0">
                <a:solidFill>
                  <a:srgbClr val="FFFFFF"/>
                </a:solidFill>
              </a:rPr>
              <a:t>反应向分子数少的一边进行</a:t>
            </a:r>
            <a:endParaRPr kumimoji="1" lang="en-US" altLang="zh-CN" dirty="0">
              <a:solidFill>
                <a:srgbClr val="FFFFFF"/>
              </a:solidFill>
            </a:endParaRPr>
          </a:p>
          <a:p>
            <a:r>
              <a:rPr kumimoji="1" lang="zh-CN" altLang="en-US" dirty="0">
                <a:solidFill>
                  <a:srgbClr val="FFFFFF"/>
                </a:solidFill>
              </a:rPr>
              <a:t>系统温度增加</a:t>
            </a:r>
            <a:r>
              <a:rPr kumimoji="1" lang="en-US" altLang="zh-CN" dirty="0">
                <a:solidFill>
                  <a:srgbClr val="FFFFFF"/>
                </a:solidFill>
              </a:rPr>
              <a:t>—</a:t>
            </a:r>
            <a:r>
              <a:rPr kumimoji="1" lang="zh-CN" altLang="en-US" dirty="0">
                <a:solidFill>
                  <a:srgbClr val="FFFFFF"/>
                </a:solidFill>
              </a:rPr>
              <a:t>反应向吸热反应的方向进行</a:t>
            </a:r>
            <a:endParaRPr kumimoji="1" lang="en-US" altLang="zh-CN" dirty="0">
              <a:solidFill>
                <a:srgbClr val="FFFFFF"/>
              </a:solidFill>
            </a:endParaRPr>
          </a:p>
          <a:p>
            <a:endParaRPr kumimoji="1" lang="zh-CN" altLang="en-US" dirty="0">
              <a:solidFill>
                <a:srgbClr val="FFFFFF"/>
              </a:solidFill>
            </a:endParaRP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9DA283D6-83F7-A447-B1B5-A49FEEE782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6317" y="122868"/>
            <a:ext cx="2534772" cy="448632"/>
          </a:xfrm>
          <a:prstGeom prst="rect">
            <a:avLst/>
          </a:prstGeom>
        </p:spPr>
      </p:pic>
      <p:pic>
        <p:nvPicPr>
          <p:cNvPr id="8" name="图片 7" descr="图片包含 图示&#10;&#10;描述已自动生成">
            <a:extLst>
              <a:ext uri="{FF2B5EF4-FFF2-40B4-BE49-F238E27FC236}">
                <a16:creationId xmlns:a16="http://schemas.microsoft.com/office/drawing/2014/main" id="{2BBFAD8F-E995-7948-AD02-ABCA7AFF1F1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4762" y="643574"/>
            <a:ext cx="4710663" cy="1621916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4481D3B9-DEED-8843-959C-F07E7E91CCB6}"/>
              </a:ext>
            </a:extLst>
          </p:cNvPr>
          <p:cNvSpPr txBox="1"/>
          <p:nvPr/>
        </p:nvSpPr>
        <p:spPr>
          <a:xfrm>
            <a:off x="5039372" y="2316655"/>
            <a:ext cx="34163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dirty="0"/>
              <a:t>增加反应物浓度使反应向右进行</a:t>
            </a:r>
          </a:p>
        </p:txBody>
      </p:sp>
      <p:pic>
        <p:nvPicPr>
          <p:cNvPr id="12" name="图片 11" descr="杯子里有饮料&#10;&#10;低可信度描述已自动生成">
            <a:extLst>
              <a:ext uri="{FF2B5EF4-FFF2-40B4-BE49-F238E27FC236}">
                <a16:creationId xmlns:a16="http://schemas.microsoft.com/office/drawing/2014/main" id="{1C7DC4AE-2258-F340-9F37-0A49E3C120B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02101" y="2620237"/>
            <a:ext cx="4964721" cy="1772567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4A3BC1C6-8850-A148-B4A1-A9F7262299F3}"/>
              </a:ext>
            </a:extLst>
          </p:cNvPr>
          <p:cNvSpPr txBox="1"/>
          <p:nvPr/>
        </p:nvSpPr>
        <p:spPr>
          <a:xfrm>
            <a:off x="5442749" y="4327054"/>
            <a:ext cx="27238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dirty="0"/>
              <a:t>增大压强使反应向右进行</a:t>
            </a:r>
          </a:p>
        </p:txBody>
      </p:sp>
      <p:pic>
        <p:nvPicPr>
          <p:cNvPr id="19" name="图片 18" descr="图片包含 文本&#10;&#10;描述已自动生成">
            <a:extLst>
              <a:ext uri="{FF2B5EF4-FFF2-40B4-BE49-F238E27FC236}">
                <a16:creationId xmlns:a16="http://schemas.microsoft.com/office/drawing/2014/main" id="{56E1C8EB-EE2E-CB4C-B379-04A46C060DE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56013" y="2577196"/>
            <a:ext cx="2421246" cy="1334703"/>
          </a:xfrm>
          <a:prstGeom prst="rect">
            <a:avLst/>
          </a:prstGeom>
        </p:spPr>
      </p:pic>
      <p:pic>
        <p:nvPicPr>
          <p:cNvPr id="21" name="图片 20" descr="卡通人物&#10;&#10;描述已自动生成">
            <a:extLst>
              <a:ext uri="{FF2B5EF4-FFF2-40B4-BE49-F238E27FC236}">
                <a16:creationId xmlns:a16="http://schemas.microsoft.com/office/drawing/2014/main" id="{C1EC707C-F67D-464A-A1C0-6B5903D0E8F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01089" y="101872"/>
            <a:ext cx="1560487" cy="443668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E5CBA009-428A-8143-ADE4-0722CECE17E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12826" y="4685976"/>
            <a:ext cx="3294534" cy="2168554"/>
          </a:xfrm>
          <a:prstGeom prst="rect">
            <a:avLst/>
          </a:prstGeom>
        </p:spPr>
      </p:pic>
      <p:pic>
        <p:nvPicPr>
          <p:cNvPr id="29" name="图片 28">
            <a:extLst>
              <a:ext uri="{FF2B5EF4-FFF2-40B4-BE49-F238E27FC236}">
                <a16:creationId xmlns:a16="http://schemas.microsoft.com/office/drawing/2014/main" id="{4A63CC90-2BE2-C647-B981-BB789DEE2B5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407361" y="4672435"/>
            <a:ext cx="3784640" cy="356524"/>
          </a:xfrm>
          <a:prstGeom prst="rect">
            <a:avLst/>
          </a:prstGeom>
        </p:spPr>
      </p:pic>
      <p:sp>
        <p:nvSpPr>
          <p:cNvPr id="30" name="文本框 29">
            <a:extLst>
              <a:ext uri="{FF2B5EF4-FFF2-40B4-BE49-F238E27FC236}">
                <a16:creationId xmlns:a16="http://schemas.microsoft.com/office/drawing/2014/main" id="{306708D0-C203-9649-B615-9FCF99D018AF}"/>
              </a:ext>
            </a:extLst>
          </p:cNvPr>
          <p:cNvSpPr txBox="1"/>
          <p:nvPr/>
        </p:nvSpPr>
        <p:spPr>
          <a:xfrm>
            <a:off x="9025844" y="5498588"/>
            <a:ext cx="26289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dirty="0"/>
              <a:t>吸热反应增高温度会使反应向右进行生成二氧化氮</a:t>
            </a:r>
          </a:p>
        </p:txBody>
      </p:sp>
      <p:pic>
        <p:nvPicPr>
          <p:cNvPr id="10" name="音频 9">
            <a:hlinkClick r:id="" action="ppaction://media"/>
            <a:extLst>
              <a:ext uri="{FF2B5EF4-FFF2-40B4-BE49-F238E27FC236}">
                <a16:creationId xmlns:a16="http://schemas.microsoft.com/office/drawing/2014/main" id="{6DE18178-3E3A-3242-A9DF-5F8307910F1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269299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Tm="551434"/>
    </mc:Choice>
    <mc:Fallback xmlns="">
      <p:transition spd="slow" advTm="55143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41B68C77-138E-4BF7-A276-BD0C78A421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C268552-D473-46ED-B1B8-422042C4DE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4" name="Oval 13">
            <a:extLst>
              <a:ext uri="{FF2B5EF4-FFF2-40B4-BE49-F238E27FC236}">
                <a16:creationId xmlns:a16="http://schemas.microsoft.com/office/drawing/2014/main" id="{4AC0CD9D-7610-4620-93B4-798CCD9AB5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B9238B3E-24AA-439A-B527-6C5DF6D721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9F01145-BEA3-4CBF-AA21-10077B948C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DE4D62F9-188E-4530-84C2-24BDEE4BEB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57B325C-3E35-45CF-9D07-3BCB281F3B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2253A68B-A68C-B143-8E45-4929E1718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6099" y="-2277253"/>
            <a:ext cx="3352375" cy="306650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kumimoji="1" lang="en-US" altLang="zh-CN" sz="36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Practice 1</a:t>
            </a:r>
          </a:p>
        </p:txBody>
      </p:sp>
      <p:sp>
        <p:nvSpPr>
          <p:cNvPr id="24" name="Freeform 36">
            <a:extLst>
              <a:ext uri="{FF2B5EF4-FFF2-40B4-BE49-F238E27FC236}">
                <a16:creationId xmlns:a16="http://schemas.microsoft.com/office/drawing/2014/main" id="{C24BEC42-AFF3-40D1-93A2-A27A42E1E2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463681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6" name="Freeform: Shape 25">
            <a:extLst>
              <a:ext uri="{FF2B5EF4-FFF2-40B4-BE49-F238E27FC236}">
                <a16:creationId xmlns:a16="http://schemas.microsoft.com/office/drawing/2014/main" id="{608F427C-1EC9-4280-9367-F2B3AA063E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809954" cy="6858000"/>
          </a:xfrm>
          <a:custGeom>
            <a:avLst/>
            <a:gdLst>
              <a:gd name="connsiteX0" fmla="*/ 6465239 w 7809954"/>
              <a:gd name="connsiteY0" fmla="*/ 0 h 6858000"/>
              <a:gd name="connsiteX1" fmla="*/ 7808777 w 7809954"/>
              <a:gd name="connsiteY1" fmla="*/ 0 h 6858000"/>
              <a:gd name="connsiteX2" fmla="*/ 7783732 w 7809954"/>
              <a:gd name="connsiteY2" fmla="*/ 155676 h 6858000"/>
              <a:gd name="connsiteX3" fmla="*/ 7759863 w 7809954"/>
              <a:gd name="connsiteY3" fmla="*/ 310667 h 6858000"/>
              <a:gd name="connsiteX4" fmla="*/ 7736499 w 7809954"/>
              <a:gd name="connsiteY4" fmla="*/ 466344 h 6858000"/>
              <a:gd name="connsiteX5" fmla="*/ 7716496 w 7809954"/>
              <a:gd name="connsiteY5" fmla="*/ 622706 h 6858000"/>
              <a:gd name="connsiteX6" fmla="*/ 7696325 w 7809954"/>
              <a:gd name="connsiteY6" fmla="*/ 778383 h 6858000"/>
              <a:gd name="connsiteX7" fmla="*/ 7677499 w 7809954"/>
              <a:gd name="connsiteY7" fmla="*/ 934745 h 6858000"/>
              <a:gd name="connsiteX8" fmla="*/ 7661363 w 7809954"/>
              <a:gd name="connsiteY8" fmla="*/ 1089050 h 6858000"/>
              <a:gd name="connsiteX9" fmla="*/ 7646067 w 7809954"/>
              <a:gd name="connsiteY9" fmla="*/ 1245413 h 6858000"/>
              <a:gd name="connsiteX10" fmla="*/ 7632115 w 7809954"/>
              <a:gd name="connsiteY10" fmla="*/ 1401089 h 6858000"/>
              <a:gd name="connsiteX11" fmla="*/ 7620013 w 7809954"/>
              <a:gd name="connsiteY11" fmla="*/ 1554023 h 6858000"/>
              <a:gd name="connsiteX12" fmla="*/ 7607910 w 7809954"/>
              <a:gd name="connsiteY12" fmla="*/ 1709013 h 6858000"/>
              <a:gd name="connsiteX13" fmla="*/ 7597825 w 7809954"/>
              <a:gd name="connsiteY13" fmla="*/ 1861947 h 6858000"/>
              <a:gd name="connsiteX14" fmla="*/ 7589925 w 7809954"/>
              <a:gd name="connsiteY14" fmla="*/ 2014880 h 6858000"/>
              <a:gd name="connsiteX15" fmla="*/ 7581688 w 7809954"/>
              <a:gd name="connsiteY15" fmla="*/ 2167128 h 6858000"/>
              <a:gd name="connsiteX16" fmla="*/ 7574797 w 7809954"/>
              <a:gd name="connsiteY16" fmla="*/ 2318004 h 6858000"/>
              <a:gd name="connsiteX17" fmla="*/ 7569922 w 7809954"/>
              <a:gd name="connsiteY17" fmla="*/ 2467508 h 6858000"/>
              <a:gd name="connsiteX18" fmla="*/ 7565720 w 7809954"/>
              <a:gd name="connsiteY18" fmla="*/ 2617013 h 6858000"/>
              <a:gd name="connsiteX19" fmla="*/ 7561686 w 7809954"/>
              <a:gd name="connsiteY19" fmla="*/ 2765145 h 6858000"/>
              <a:gd name="connsiteX20" fmla="*/ 7559837 w 7809954"/>
              <a:gd name="connsiteY20" fmla="*/ 2911221 h 6858000"/>
              <a:gd name="connsiteX21" fmla="*/ 7557820 w 7809954"/>
              <a:gd name="connsiteY21" fmla="*/ 3057296 h 6858000"/>
              <a:gd name="connsiteX22" fmla="*/ 7556811 w 7809954"/>
              <a:gd name="connsiteY22" fmla="*/ 3201314 h 6858000"/>
              <a:gd name="connsiteX23" fmla="*/ 7557820 w 7809954"/>
              <a:gd name="connsiteY23" fmla="*/ 3343960 h 6858000"/>
              <a:gd name="connsiteX24" fmla="*/ 7557820 w 7809954"/>
              <a:gd name="connsiteY24" fmla="*/ 3485235 h 6858000"/>
              <a:gd name="connsiteX25" fmla="*/ 7559837 w 7809954"/>
              <a:gd name="connsiteY25" fmla="*/ 3625138 h 6858000"/>
              <a:gd name="connsiteX26" fmla="*/ 7562862 w 7809954"/>
              <a:gd name="connsiteY26" fmla="*/ 3762298 h 6858000"/>
              <a:gd name="connsiteX27" fmla="*/ 7565720 w 7809954"/>
              <a:gd name="connsiteY27" fmla="*/ 3898087 h 6858000"/>
              <a:gd name="connsiteX28" fmla="*/ 7568914 w 7809954"/>
              <a:gd name="connsiteY28" fmla="*/ 4031132 h 6858000"/>
              <a:gd name="connsiteX29" fmla="*/ 7573788 w 7809954"/>
              <a:gd name="connsiteY29" fmla="*/ 4163491 h 6858000"/>
              <a:gd name="connsiteX30" fmla="*/ 7578999 w 7809954"/>
              <a:gd name="connsiteY30" fmla="*/ 4293793 h 6858000"/>
              <a:gd name="connsiteX31" fmla="*/ 7583705 w 7809954"/>
              <a:gd name="connsiteY31" fmla="*/ 4421352 h 6858000"/>
              <a:gd name="connsiteX32" fmla="*/ 7596985 w 7809954"/>
              <a:gd name="connsiteY32" fmla="*/ 4670298 h 6858000"/>
              <a:gd name="connsiteX33" fmla="*/ 7611104 w 7809954"/>
              <a:gd name="connsiteY33" fmla="*/ 4908956 h 6858000"/>
              <a:gd name="connsiteX34" fmla="*/ 7625896 w 7809954"/>
              <a:gd name="connsiteY34" fmla="*/ 5138013 h 6858000"/>
              <a:gd name="connsiteX35" fmla="*/ 7642201 w 7809954"/>
              <a:gd name="connsiteY35" fmla="*/ 5354726 h 6858000"/>
              <a:gd name="connsiteX36" fmla="*/ 7659178 w 7809954"/>
              <a:gd name="connsiteY36" fmla="*/ 5561838 h 6858000"/>
              <a:gd name="connsiteX37" fmla="*/ 7677499 w 7809954"/>
              <a:gd name="connsiteY37" fmla="*/ 5753862 h 6858000"/>
              <a:gd name="connsiteX38" fmla="*/ 7695485 w 7809954"/>
              <a:gd name="connsiteY38" fmla="*/ 5934227 h 6858000"/>
              <a:gd name="connsiteX39" fmla="*/ 7713470 w 7809954"/>
              <a:gd name="connsiteY39" fmla="*/ 6100191 h 6858000"/>
              <a:gd name="connsiteX40" fmla="*/ 7730447 w 7809954"/>
              <a:gd name="connsiteY40" fmla="*/ 6252438 h 6858000"/>
              <a:gd name="connsiteX41" fmla="*/ 7746584 w 7809954"/>
              <a:gd name="connsiteY41" fmla="*/ 6387541 h 6858000"/>
              <a:gd name="connsiteX42" fmla="*/ 7761880 w 7809954"/>
              <a:gd name="connsiteY42" fmla="*/ 6509613 h 6858000"/>
              <a:gd name="connsiteX43" fmla="*/ 7774655 w 7809954"/>
              <a:gd name="connsiteY43" fmla="*/ 6612483 h 6858000"/>
              <a:gd name="connsiteX44" fmla="*/ 7786757 w 7809954"/>
              <a:gd name="connsiteY44" fmla="*/ 6698894 h 6858000"/>
              <a:gd name="connsiteX45" fmla="*/ 7804071 w 7809954"/>
              <a:gd name="connsiteY45" fmla="*/ 6817538 h 6858000"/>
              <a:gd name="connsiteX46" fmla="*/ 7809954 w 7809954"/>
              <a:gd name="connsiteY46" fmla="*/ 6858000 h 6858000"/>
              <a:gd name="connsiteX47" fmla="*/ 7157124 w 7809954"/>
              <a:gd name="connsiteY47" fmla="*/ 6858000 h 6858000"/>
              <a:gd name="connsiteX48" fmla="*/ 7157124 w 7809954"/>
              <a:gd name="connsiteY48" fmla="*/ 6858000 h 6858000"/>
              <a:gd name="connsiteX49" fmla="*/ 0 w 7809954"/>
              <a:gd name="connsiteY49" fmla="*/ 6858000 h 6858000"/>
              <a:gd name="connsiteX50" fmla="*/ 0 w 7809954"/>
              <a:gd name="connsiteY50" fmla="*/ 0 h 6858000"/>
              <a:gd name="connsiteX51" fmla="*/ 6465239 w 7809954"/>
              <a:gd name="connsiteY5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7809954" h="6858000">
                <a:moveTo>
                  <a:pt x="6465239" y="0"/>
                </a:moveTo>
                <a:lnTo>
                  <a:pt x="7808777" y="0"/>
                </a:lnTo>
                <a:lnTo>
                  <a:pt x="7783732" y="155676"/>
                </a:lnTo>
                <a:lnTo>
                  <a:pt x="7759863" y="310667"/>
                </a:lnTo>
                <a:lnTo>
                  <a:pt x="7736499" y="466344"/>
                </a:lnTo>
                <a:lnTo>
                  <a:pt x="7716496" y="622706"/>
                </a:lnTo>
                <a:lnTo>
                  <a:pt x="7696325" y="778383"/>
                </a:lnTo>
                <a:lnTo>
                  <a:pt x="7677499" y="934745"/>
                </a:lnTo>
                <a:lnTo>
                  <a:pt x="7661363" y="1089050"/>
                </a:lnTo>
                <a:lnTo>
                  <a:pt x="7646067" y="1245413"/>
                </a:lnTo>
                <a:lnTo>
                  <a:pt x="7632115" y="1401089"/>
                </a:lnTo>
                <a:lnTo>
                  <a:pt x="7620013" y="1554023"/>
                </a:lnTo>
                <a:lnTo>
                  <a:pt x="7607910" y="1709013"/>
                </a:lnTo>
                <a:lnTo>
                  <a:pt x="7597825" y="1861947"/>
                </a:lnTo>
                <a:lnTo>
                  <a:pt x="7589925" y="2014880"/>
                </a:lnTo>
                <a:lnTo>
                  <a:pt x="7581688" y="2167128"/>
                </a:lnTo>
                <a:lnTo>
                  <a:pt x="7574797" y="2318004"/>
                </a:lnTo>
                <a:lnTo>
                  <a:pt x="7569922" y="2467508"/>
                </a:lnTo>
                <a:lnTo>
                  <a:pt x="7565720" y="2617013"/>
                </a:lnTo>
                <a:lnTo>
                  <a:pt x="7561686" y="2765145"/>
                </a:lnTo>
                <a:lnTo>
                  <a:pt x="7559837" y="2911221"/>
                </a:lnTo>
                <a:lnTo>
                  <a:pt x="7557820" y="3057296"/>
                </a:lnTo>
                <a:lnTo>
                  <a:pt x="7556811" y="3201314"/>
                </a:lnTo>
                <a:lnTo>
                  <a:pt x="7557820" y="3343960"/>
                </a:lnTo>
                <a:lnTo>
                  <a:pt x="7557820" y="3485235"/>
                </a:lnTo>
                <a:lnTo>
                  <a:pt x="7559837" y="3625138"/>
                </a:lnTo>
                <a:lnTo>
                  <a:pt x="7562862" y="3762298"/>
                </a:lnTo>
                <a:lnTo>
                  <a:pt x="7565720" y="3898087"/>
                </a:lnTo>
                <a:lnTo>
                  <a:pt x="7568914" y="4031132"/>
                </a:lnTo>
                <a:lnTo>
                  <a:pt x="7573788" y="4163491"/>
                </a:lnTo>
                <a:lnTo>
                  <a:pt x="7578999" y="4293793"/>
                </a:lnTo>
                <a:lnTo>
                  <a:pt x="7583705" y="4421352"/>
                </a:lnTo>
                <a:lnTo>
                  <a:pt x="7596985" y="4670298"/>
                </a:lnTo>
                <a:lnTo>
                  <a:pt x="7611104" y="4908956"/>
                </a:lnTo>
                <a:lnTo>
                  <a:pt x="7625896" y="5138013"/>
                </a:lnTo>
                <a:lnTo>
                  <a:pt x="7642201" y="5354726"/>
                </a:lnTo>
                <a:lnTo>
                  <a:pt x="7659178" y="5561838"/>
                </a:lnTo>
                <a:lnTo>
                  <a:pt x="7677499" y="5753862"/>
                </a:lnTo>
                <a:lnTo>
                  <a:pt x="7695485" y="5934227"/>
                </a:lnTo>
                <a:lnTo>
                  <a:pt x="7713470" y="6100191"/>
                </a:lnTo>
                <a:lnTo>
                  <a:pt x="7730447" y="6252438"/>
                </a:lnTo>
                <a:lnTo>
                  <a:pt x="7746584" y="6387541"/>
                </a:lnTo>
                <a:lnTo>
                  <a:pt x="7761880" y="6509613"/>
                </a:lnTo>
                <a:lnTo>
                  <a:pt x="7774655" y="6612483"/>
                </a:lnTo>
                <a:lnTo>
                  <a:pt x="7786757" y="6698894"/>
                </a:lnTo>
                <a:lnTo>
                  <a:pt x="7804071" y="6817538"/>
                </a:lnTo>
                <a:lnTo>
                  <a:pt x="7809954" y="6858000"/>
                </a:lnTo>
                <a:lnTo>
                  <a:pt x="7157124" y="6858000"/>
                </a:lnTo>
                <a:lnTo>
                  <a:pt x="7157124" y="6858000"/>
                </a:lnTo>
                <a:lnTo>
                  <a:pt x="0" y="6858000"/>
                </a:lnTo>
                <a:lnTo>
                  <a:pt x="0" y="0"/>
                </a:lnTo>
                <a:lnTo>
                  <a:pt x="6465239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内容占位符 4" descr="文本&#10;&#10;描述已自动生成">
            <a:extLst>
              <a:ext uri="{FF2B5EF4-FFF2-40B4-BE49-F238E27FC236}">
                <a16:creationId xmlns:a16="http://schemas.microsoft.com/office/drawing/2014/main" id="{E2C8218F-6482-EE49-A2CA-E03111411FD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9"/>
          <a:stretch>
            <a:fillRect/>
          </a:stretch>
        </p:blipFill>
        <p:spPr>
          <a:xfrm>
            <a:off x="893137" y="1022509"/>
            <a:ext cx="6230400" cy="4812982"/>
          </a:xfrm>
          <a:prstGeom prst="rect">
            <a:avLst/>
          </a:prstGeom>
          <a:effectLst/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F98810A7-E114-447A-A7D6-69B27CFB56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32E9C47C-FA0B-7349-89E4-A61A02CE8E6C}"/>
              </a:ext>
            </a:extLst>
          </p:cNvPr>
          <p:cNvSpPr/>
          <p:nvPr/>
        </p:nvSpPr>
        <p:spPr>
          <a:xfrm>
            <a:off x="7809954" y="1371600"/>
            <a:ext cx="4262984" cy="53721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很明显，下面的方程式经过了翻转再乘二倍的操作，所以先把平衡常数平方再取倒数就可以了。</a:t>
            </a:r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id="{CE6DE451-29C7-1E4B-AD39-3651BB0FD150}"/>
              </a:ext>
            </a:extLst>
          </p:cNvPr>
          <p:cNvSpPr/>
          <p:nvPr/>
        </p:nvSpPr>
        <p:spPr>
          <a:xfrm>
            <a:off x="962844" y="4057650"/>
            <a:ext cx="503831" cy="503831"/>
          </a:xfrm>
          <a:prstGeom prst="ellipse">
            <a:avLst/>
          </a:prstGeom>
          <a:noFill/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8" name="音频 7">
            <a:hlinkClick r:id="" action="ppaction://media"/>
            <a:extLst>
              <a:ext uri="{FF2B5EF4-FFF2-40B4-BE49-F238E27FC236}">
                <a16:creationId xmlns:a16="http://schemas.microsoft.com/office/drawing/2014/main" id="{ACDBA250-AD85-784B-B347-BB19F9374870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6170791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Tm="119008"/>
    </mc:Choice>
    <mc:Fallback xmlns="">
      <p:transition spd="slow" advTm="11900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6" grpId="0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41B68C77-138E-4BF7-A276-BD0C78A421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C268552-D473-46ED-B1B8-422042C4DE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4" name="Oval 13">
            <a:extLst>
              <a:ext uri="{FF2B5EF4-FFF2-40B4-BE49-F238E27FC236}">
                <a16:creationId xmlns:a16="http://schemas.microsoft.com/office/drawing/2014/main" id="{4AC0CD9D-7610-4620-93B4-798CCD9AB5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B9238B3E-24AA-439A-B527-6C5DF6D721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9F01145-BEA3-4CBF-AA21-10077B948C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DE4D62F9-188E-4530-84C2-24BDEE4BEB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57B325C-3E35-45CF-9D07-3BCB281F3B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D4AE6196-464C-2C4F-83C3-D8F30C0381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0431" y="-2228307"/>
            <a:ext cx="3352375" cy="306650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kumimoji="1" lang="en-US" altLang="zh-CN" sz="36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Practice 2</a:t>
            </a:r>
          </a:p>
        </p:txBody>
      </p:sp>
      <p:sp>
        <p:nvSpPr>
          <p:cNvPr id="24" name="Freeform 36">
            <a:extLst>
              <a:ext uri="{FF2B5EF4-FFF2-40B4-BE49-F238E27FC236}">
                <a16:creationId xmlns:a16="http://schemas.microsoft.com/office/drawing/2014/main" id="{C24BEC42-AFF3-40D1-93A2-A27A42E1E2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463681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6" name="Freeform: Shape 25">
            <a:extLst>
              <a:ext uri="{FF2B5EF4-FFF2-40B4-BE49-F238E27FC236}">
                <a16:creationId xmlns:a16="http://schemas.microsoft.com/office/drawing/2014/main" id="{608F427C-1EC9-4280-9367-F2B3AA063E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809954" cy="6858000"/>
          </a:xfrm>
          <a:custGeom>
            <a:avLst/>
            <a:gdLst>
              <a:gd name="connsiteX0" fmla="*/ 6465239 w 7809954"/>
              <a:gd name="connsiteY0" fmla="*/ 0 h 6858000"/>
              <a:gd name="connsiteX1" fmla="*/ 7808777 w 7809954"/>
              <a:gd name="connsiteY1" fmla="*/ 0 h 6858000"/>
              <a:gd name="connsiteX2" fmla="*/ 7783732 w 7809954"/>
              <a:gd name="connsiteY2" fmla="*/ 155676 h 6858000"/>
              <a:gd name="connsiteX3" fmla="*/ 7759863 w 7809954"/>
              <a:gd name="connsiteY3" fmla="*/ 310667 h 6858000"/>
              <a:gd name="connsiteX4" fmla="*/ 7736499 w 7809954"/>
              <a:gd name="connsiteY4" fmla="*/ 466344 h 6858000"/>
              <a:gd name="connsiteX5" fmla="*/ 7716496 w 7809954"/>
              <a:gd name="connsiteY5" fmla="*/ 622706 h 6858000"/>
              <a:gd name="connsiteX6" fmla="*/ 7696325 w 7809954"/>
              <a:gd name="connsiteY6" fmla="*/ 778383 h 6858000"/>
              <a:gd name="connsiteX7" fmla="*/ 7677499 w 7809954"/>
              <a:gd name="connsiteY7" fmla="*/ 934745 h 6858000"/>
              <a:gd name="connsiteX8" fmla="*/ 7661363 w 7809954"/>
              <a:gd name="connsiteY8" fmla="*/ 1089050 h 6858000"/>
              <a:gd name="connsiteX9" fmla="*/ 7646067 w 7809954"/>
              <a:gd name="connsiteY9" fmla="*/ 1245413 h 6858000"/>
              <a:gd name="connsiteX10" fmla="*/ 7632115 w 7809954"/>
              <a:gd name="connsiteY10" fmla="*/ 1401089 h 6858000"/>
              <a:gd name="connsiteX11" fmla="*/ 7620013 w 7809954"/>
              <a:gd name="connsiteY11" fmla="*/ 1554023 h 6858000"/>
              <a:gd name="connsiteX12" fmla="*/ 7607910 w 7809954"/>
              <a:gd name="connsiteY12" fmla="*/ 1709013 h 6858000"/>
              <a:gd name="connsiteX13" fmla="*/ 7597825 w 7809954"/>
              <a:gd name="connsiteY13" fmla="*/ 1861947 h 6858000"/>
              <a:gd name="connsiteX14" fmla="*/ 7589925 w 7809954"/>
              <a:gd name="connsiteY14" fmla="*/ 2014880 h 6858000"/>
              <a:gd name="connsiteX15" fmla="*/ 7581688 w 7809954"/>
              <a:gd name="connsiteY15" fmla="*/ 2167128 h 6858000"/>
              <a:gd name="connsiteX16" fmla="*/ 7574797 w 7809954"/>
              <a:gd name="connsiteY16" fmla="*/ 2318004 h 6858000"/>
              <a:gd name="connsiteX17" fmla="*/ 7569922 w 7809954"/>
              <a:gd name="connsiteY17" fmla="*/ 2467508 h 6858000"/>
              <a:gd name="connsiteX18" fmla="*/ 7565720 w 7809954"/>
              <a:gd name="connsiteY18" fmla="*/ 2617013 h 6858000"/>
              <a:gd name="connsiteX19" fmla="*/ 7561686 w 7809954"/>
              <a:gd name="connsiteY19" fmla="*/ 2765145 h 6858000"/>
              <a:gd name="connsiteX20" fmla="*/ 7559837 w 7809954"/>
              <a:gd name="connsiteY20" fmla="*/ 2911221 h 6858000"/>
              <a:gd name="connsiteX21" fmla="*/ 7557820 w 7809954"/>
              <a:gd name="connsiteY21" fmla="*/ 3057296 h 6858000"/>
              <a:gd name="connsiteX22" fmla="*/ 7556811 w 7809954"/>
              <a:gd name="connsiteY22" fmla="*/ 3201314 h 6858000"/>
              <a:gd name="connsiteX23" fmla="*/ 7557820 w 7809954"/>
              <a:gd name="connsiteY23" fmla="*/ 3343960 h 6858000"/>
              <a:gd name="connsiteX24" fmla="*/ 7557820 w 7809954"/>
              <a:gd name="connsiteY24" fmla="*/ 3485235 h 6858000"/>
              <a:gd name="connsiteX25" fmla="*/ 7559837 w 7809954"/>
              <a:gd name="connsiteY25" fmla="*/ 3625138 h 6858000"/>
              <a:gd name="connsiteX26" fmla="*/ 7562862 w 7809954"/>
              <a:gd name="connsiteY26" fmla="*/ 3762298 h 6858000"/>
              <a:gd name="connsiteX27" fmla="*/ 7565720 w 7809954"/>
              <a:gd name="connsiteY27" fmla="*/ 3898087 h 6858000"/>
              <a:gd name="connsiteX28" fmla="*/ 7568914 w 7809954"/>
              <a:gd name="connsiteY28" fmla="*/ 4031132 h 6858000"/>
              <a:gd name="connsiteX29" fmla="*/ 7573788 w 7809954"/>
              <a:gd name="connsiteY29" fmla="*/ 4163491 h 6858000"/>
              <a:gd name="connsiteX30" fmla="*/ 7578999 w 7809954"/>
              <a:gd name="connsiteY30" fmla="*/ 4293793 h 6858000"/>
              <a:gd name="connsiteX31" fmla="*/ 7583705 w 7809954"/>
              <a:gd name="connsiteY31" fmla="*/ 4421352 h 6858000"/>
              <a:gd name="connsiteX32" fmla="*/ 7596985 w 7809954"/>
              <a:gd name="connsiteY32" fmla="*/ 4670298 h 6858000"/>
              <a:gd name="connsiteX33" fmla="*/ 7611104 w 7809954"/>
              <a:gd name="connsiteY33" fmla="*/ 4908956 h 6858000"/>
              <a:gd name="connsiteX34" fmla="*/ 7625896 w 7809954"/>
              <a:gd name="connsiteY34" fmla="*/ 5138013 h 6858000"/>
              <a:gd name="connsiteX35" fmla="*/ 7642201 w 7809954"/>
              <a:gd name="connsiteY35" fmla="*/ 5354726 h 6858000"/>
              <a:gd name="connsiteX36" fmla="*/ 7659178 w 7809954"/>
              <a:gd name="connsiteY36" fmla="*/ 5561838 h 6858000"/>
              <a:gd name="connsiteX37" fmla="*/ 7677499 w 7809954"/>
              <a:gd name="connsiteY37" fmla="*/ 5753862 h 6858000"/>
              <a:gd name="connsiteX38" fmla="*/ 7695485 w 7809954"/>
              <a:gd name="connsiteY38" fmla="*/ 5934227 h 6858000"/>
              <a:gd name="connsiteX39" fmla="*/ 7713470 w 7809954"/>
              <a:gd name="connsiteY39" fmla="*/ 6100191 h 6858000"/>
              <a:gd name="connsiteX40" fmla="*/ 7730447 w 7809954"/>
              <a:gd name="connsiteY40" fmla="*/ 6252438 h 6858000"/>
              <a:gd name="connsiteX41" fmla="*/ 7746584 w 7809954"/>
              <a:gd name="connsiteY41" fmla="*/ 6387541 h 6858000"/>
              <a:gd name="connsiteX42" fmla="*/ 7761880 w 7809954"/>
              <a:gd name="connsiteY42" fmla="*/ 6509613 h 6858000"/>
              <a:gd name="connsiteX43" fmla="*/ 7774655 w 7809954"/>
              <a:gd name="connsiteY43" fmla="*/ 6612483 h 6858000"/>
              <a:gd name="connsiteX44" fmla="*/ 7786757 w 7809954"/>
              <a:gd name="connsiteY44" fmla="*/ 6698894 h 6858000"/>
              <a:gd name="connsiteX45" fmla="*/ 7804071 w 7809954"/>
              <a:gd name="connsiteY45" fmla="*/ 6817538 h 6858000"/>
              <a:gd name="connsiteX46" fmla="*/ 7809954 w 7809954"/>
              <a:gd name="connsiteY46" fmla="*/ 6858000 h 6858000"/>
              <a:gd name="connsiteX47" fmla="*/ 7157124 w 7809954"/>
              <a:gd name="connsiteY47" fmla="*/ 6858000 h 6858000"/>
              <a:gd name="connsiteX48" fmla="*/ 7157124 w 7809954"/>
              <a:gd name="connsiteY48" fmla="*/ 6858000 h 6858000"/>
              <a:gd name="connsiteX49" fmla="*/ 0 w 7809954"/>
              <a:gd name="connsiteY49" fmla="*/ 6858000 h 6858000"/>
              <a:gd name="connsiteX50" fmla="*/ 0 w 7809954"/>
              <a:gd name="connsiteY50" fmla="*/ 0 h 6858000"/>
              <a:gd name="connsiteX51" fmla="*/ 6465239 w 7809954"/>
              <a:gd name="connsiteY5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7809954" h="6858000">
                <a:moveTo>
                  <a:pt x="6465239" y="0"/>
                </a:moveTo>
                <a:lnTo>
                  <a:pt x="7808777" y="0"/>
                </a:lnTo>
                <a:lnTo>
                  <a:pt x="7783732" y="155676"/>
                </a:lnTo>
                <a:lnTo>
                  <a:pt x="7759863" y="310667"/>
                </a:lnTo>
                <a:lnTo>
                  <a:pt x="7736499" y="466344"/>
                </a:lnTo>
                <a:lnTo>
                  <a:pt x="7716496" y="622706"/>
                </a:lnTo>
                <a:lnTo>
                  <a:pt x="7696325" y="778383"/>
                </a:lnTo>
                <a:lnTo>
                  <a:pt x="7677499" y="934745"/>
                </a:lnTo>
                <a:lnTo>
                  <a:pt x="7661363" y="1089050"/>
                </a:lnTo>
                <a:lnTo>
                  <a:pt x="7646067" y="1245413"/>
                </a:lnTo>
                <a:lnTo>
                  <a:pt x="7632115" y="1401089"/>
                </a:lnTo>
                <a:lnTo>
                  <a:pt x="7620013" y="1554023"/>
                </a:lnTo>
                <a:lnTo>
                  <a:pt x="7607910" y="1709013"/>
                </a:lnTo>
                <a:lnTo>
                  <a:pt x="7597825" y="1861947"/>
                </a:lnTo>
                <a:lnTo>
                  <a:pt x="7589925" y="2014880"/>
                </a:lnTo>
                <a:lnTo>
                  <a:pt x="7581688" y="2167128"/>
                </a:lnTo>
                <a:lnTo>
                  <a:pt x="7574797" y="2318004"/>
                </a:lnTo>
                <a:lnTo>
                  <a:pt x="7569922" y="2467508"/>
                </a:lnTo>
                <a:lnTo>
                  <a:pt x="7565720" y="2617013"/>
                </a:lnTo>
                <a:lnTo>
                  <a:pt x="7561686" y="2765145"/>
                </a:lnTo>
                <a:lnTo>
                  <a:pt x="7559837" y="2911221"/>
                </a:lnTo>
                <a:lnTo>
                  <a:pt x="7557820" y="3057296"/>
                </a:lnTo>
                <a:lnTo>
                  <a:pt x="7556811" y="3201314"/>
                </a:lnTo>
                <a:lnTo>
                  <a:pt x="7557820" y="3343960"/>
                </a:lnTo>
                <a:lnTo>
                  <a:pt x="7557820" y="3485235"/>
                </a:lnTo>
                <a:lnTo>
                  <a:pt x="7559837" y="3625138"/>
                </a:lnTo>
                <a:lnTo>
                  <a:pt x="7562862" y="3762298"/>
                </a:lnTo>
                <a:lnTo>
                  <a:pt x="7565720" y="3898087"/>
                </a:lnTo>
                <a:lnTo>
                  <a:pt x="7568914" y="4031132"/>
                </a:lnTo>
                <a:lnTo>
                  <a:pt x="7573788" y="4163491"/>
                </a:lnTo>
                <a:lnTo>
                  <a:pt x="7578999" y="4293793"/>
                </a:lnTo>
                <a:lnTo>
                  <a:pt x="7583705" y="4421352"/>
                </a:lnTo>
                <a:lnTo>
                  <a:pt x="7596985" y="4670298"/>
                </a:lnTo>
                <a:lnTo>
                  <a:pt x="7611104" y="4908956"/>
                </a:lnTo>
                <a:lnTo>
                  <a:pt x="7625896" y="5138013"/>
                </a:lnTo>
                <a:lnTo>
                  <a:pt x="7642201" y="5354726"/>
                </a:lnTo>
                <a:lnTo>
                  <a:pt x="7659178" y="5561838"/>
                </a:lnTo>
                <a:lnTo>
                  <a:pt x="7677499" y="5753862"/>
                </a:lnTo>
                <a:lnTo>
                  <a:pt x="7695485" y="5934227"/>
                </a:lnTo>
                <a:lnTo>
                  <a:pt x="7713470" y="6100191"/>
                </a:lnTo>
                <a:lnTo>
                  <a:pt x="7730447" y="6252438"/>
                </a:lnTo>
                <a:lnTo>
                  <a:pt x="7746584" y="6387541"/>
                </a:lnTo>
                <a:lnTo>
                  <a:pt x="7761880" y="6509613"/>
                </a:lnTo>
                <a:lnTo>
                  <a:pt x="7774655" y="6612483"/>
                </a:lnTo>
                <a:lnTo>
                  <a:pt x="7786757" y="6698894"/>
                </a:lnTo>
                <a:lnTo>
                  <a:pt x="7804071" y="6817538"/>
                </a:lnTo>
                <a:lnTo>
                  <a:pt x="7809954" y="6858000"/>
                </a:lnTo>
                <a:lnTo>
                  <a:pt x="7157124" y="6858000"/>
                </a:lnTo>
                <a:lnTo>
                  <a:pt x="7157124" y="6858000"/>
                </a:lnTo>
                <a:lnTo>
                  <a:pt x="0" y="6858000"/>
                </a:lnTo>
                <a:lnTo>
                  <a:pt x="0" y="0"/>
                </a:lnTo>
                <a:lnTo>
                  <a:pt x="6465239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98810A7-E114-447A-A7D6-69B27CFB56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DA042346-724D-204C-B7CA-48373890C2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9"/>
          <a:stretch>
            <a:fillRect/>
          </a:stretch>
        </p:blipFill>
        <p:spPr>
          <a:xfrm>
            <a:off x="1335016" y="1600200"/>
            <a:ext cx="4893019" cy="3596367"/>
          </a:xfrm>
          <a:prstGeom prst="rect">
            <a:avLst/>
          </a:prstGeom>
          <a:effectLst/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787217D5-114E-2545-A360-802E0FCB0B31}"/>
                  </a:ext>
                </a:extLst>
              </p:cNvPr>
              <p:cNvSpPr txBox="1"/>
              <p:nvPr/>
            </p:nvSpPr>
            <p:spPr>
              <a:xfrm>
                <a:off x="438434" y="426526"/>
                <a:ext cx="7106493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" altLang="zh-CN" sz="1600" dirty="0"/>
                  <a:t>A chemist fills a rigid vessel with </a:t>
                </a:r>
                <a14:m>
                  <m:oMath xmlns:m="http://schemas.openxmlformats.org/officeDocument/2006/math">
                    <m:r>
                      <a:rPr lang="en-US" altLang="zh-CN" sz="1600" i="1">
                        <a:latin typeface="Cambria Math" panose="02040503050406030204" pitchFamily="18" charset="0"/>
                      </a:rPr>
                      <m:t>𝑆</m:t>
                    </m:r>
                    <m:sSub>
                      <m:sSubPr>
                        <m:ctrlPr>
                          <a:rPr lang="en-US" altLang="zh-CN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</a:rPr>
                          <m:t>𝑂</m:t>
                        </m:r>
                      </m:e>
                      <m:sub>
                        <m:r>
                          <a:rPr lang="en-US" altLang="zh-CN" sz="1600" i="1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en" altLang="zh-CN" sz="1600" dirty="0"/>
                  <a:t>(</a:t>
                </a:r>
                <a:r>
                  <a:rPr lang="en" altLang="zh-CN" sz="1600" i="1" dirty="0"/>
                  <a:t>g</a:t>
                </a:r>
                <a:r>
                  <a:rPr lang="en" altLang="zh-CN" sz="1600" dirty="0"/>
                  <a:t>) at a certain temperature until the pressure of </a:t>
                </a:r>
                <a14:m>
                  <m:oMath xmlns:m="http://schemas.openxmlformats.org/officeDocument/2006/math">
                    <m:r>
                      <a:rPr lang="en-US" altLang="zh-CN" sz="1600" i="1">
                        <a:latin typeface="Cambria Math" panose="02040503050406030204" pitchFamily="18" charset="0"/>
                      </a:rPr>
                      <m:t>𝑆</m:t>
                    </m:r>
                    <m:sSub>
                      <m:sSubPr>
                        <m:ctrlPr>
                          <a:rPr lang="en-US" altLang="zh-CN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</a:rPr>
                          <m:t>𝑂</m:t>
                        </m:r>
                      </m:e>
                      <m:sub>
                        <m:r>
                          <a:rPr lang="en-US" altLang="zh-CN" sz="1600" i="1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en" altLang="zh-CN" sz="1600" dirty="0"/>
                  <a:t>(</a:t>
                </a:r>
                <a:r>
                  <a:rPr lang="en" altLang="zh-CN" sz="1600" i="1" dirty="0"/>
                  <a:t>g</a:t>
                </a:r>
                <a:r>
                  <a:rPr lang="en" altLang="zh-CN" sz="1600" dirty="0"/>
                  <a:t>) in the container is 0.83 atm. The </a:t>
                </a:r>
                <a14:m>
                  <m:oMath xmlns:m="http://schemas.openxmlformats.org/officeDocument/2006/math">
                    <m:r>
                      <a:rPr lang="en-US" altLang="zh-CN" sz="1600" i="1">
                        <a:latin typeface="Cambria Math" panose="02040503050406030204" pitchFamily="18" charset="0"/>
                      </a:rPr>
                      <m:t>𝑆</m:t>
                    </m:r>
                    <m:sSub>
                      <m:sSubPr>
                        <m:ctrlPr>
                          <a:rPr lang="en-US" altLang="zh-CN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</a:rPr>
                          <m:t>𝑂</m:t>
                        </m:r>
                      </m:e>
                      <m:sub>
                        <m:r>
                          <a:rPr lang="en-US" altLang="zh-CN" sz="1600" i="1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en" altLang="zh-CN" sz="1600" dirty="0"/>
                  <a:t>(</a:t>
                </a:r>
                <a:r>
                  <a:rPr lang="en" altLang="zh-CN" sz="1600" i="1" dirty="0"/>
                  <a:t>g</a:t>
                </a:r>
                <a:r>
                  <a:rPr lang="en" altLang="zh-CN" sz="1600" dirty="0"/>
                  <a:t>) decomposes as the partial pressures of </a:t>
                </a:r>
                <a14:m>
                  <m:oMath xmlns:m="http://schemas.openxmlformats.org/officeDocument/2006/math">
                    <m:r>
                      <a:rPr lang="en-US" altLang="zh-CN" sz="1600" i="1">
                        <a:latin typeface="Cambria Math" panose="02040503050406030204" pitchFamily="18" charset="0"/>
                      </a:rPr>
                      <m:t>𝑆</m:t>
                    </m:r>
                    <m:sSub>
                      <m:sSubPr>
                        <m:ctrlPr>
                          <a:rPr lang="en-US" altLang="zh-CN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</a:rPr>
                          <m:t>𝑂</m:t>
                        </m:r>
                      </m:e>
                      <m:sub>
                        <m:r>
                          <a:rPr lang="en-US" altLang="zh-CN" sz="1600" i="1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en" altLang="zh-CN" sz="1600" dirty="0"/>
                  <a:t>(</a:t>
                </a:r>
                <a:r>
                  <a:rPr lang="en" altLang="zh-CN" sz="1600" i="1" dirty="0"/>
                  <a:t>g</a:t>
                </a:r>
                <a:r>
                  <a:rPr lang="en" altLang="zh-CN" sz="1600" dirty="0"/>
                  <a:t>), </a:t>
                </a:r>
                <a14:m>
                  <m:oMath xmlns:m="http://schemas.openxmlformats.org/officeDocument/2006/math">
                    <m:r>
                      <a:rPr lang="en-US" altLang="zh-CN" sz="1600" i="1">
                        <a:latin typeface="Cambria Math" panose="02040503050406030204" pitchFamily="18" charset="0"/>
                      </a:rPr>
                      <m:t>𝑆</m:t>
                    </m:r>
                    <m:sSub>
                      <m:sSubPr>
                        <m:ctrlPr>
                          <a:rPr lang="en-US" altLang="zh-CN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</a:rPr>
                          <m:t>𝑂</m:t>
                        </m:r>
                      </m:e>
                      <m:sub>
                        <m:r>
                          <a:rPr lang="en-US" altLang="zh-CN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" altLang="zh-CN" sz="1600" dirty="0"/>
                  <a:t>(</a:t>
                </a:r>
                <a:r>
                  <a:rPr lang="en" altLang="zh-CN" sz="1600" i="1" dirty="0"/>
                  <a:t>g</a:t>
                </a:r>
                <a:r>
                  <a:rPr lang="en" altLang="zh-CN" sz="1600" dirty="0"/>
                  <a:t>),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" altLang="zh-CN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</a:rPr>
                          <m:t>𝑂</m:t>
                        </m:r>
                      </m:e>
                      <m:sub>
                        <m:r>
                          <a:rPr lang="en-US" altLang="zh-CN" sz="16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" altLang="zh-CN" sz="1600" dirty="0"/>
                  <a:t>(</a:t>
                </a:r>
                <a:r>
                  <a:rPr lang="en" altLang="zh-CN" sz="1600" i="1" dirty="0"/>
                  <a:t>g</a:t>
                </a:r>
                <a:r>
                  <a:rPr lang="en" altLang="zh-CN" sz="1600" dirty="0"/>
                  <a:t>) in the container are monitored over time, as shown in the following graph. A change is made to the system at time </a:t>
                </a:r>
                <a:r>
                  <a:rPr lang="en" altLang="zh-CN" sz="1600" i="1" dirty="0"/>
                  <a:t>t</a:t>
                </a:r>
                <a:r>
                  <a:rPr lang="en" altLang="zh-CN" sz="1600" dirty="0"/>
                  <a:t>1 . </a:t>
                </a:r>
              </a:p>
              <a:p>
                <a:endParaRPr kumimoji="1" lang="zh-CN" altLang="en-US" sz="1600" dirty="0"/>
              </a:p>
            </p:txBody>
          </p:sp>
        </mc:Choice>
        <mc:Fallback xmlns="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787217D5-114E-2545-A360-802E0FCB0B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8434" y="426526"/>
                <a:ext cx="7106493" cy="1569660"/>
              </a:xfrm>
              <a:prstGeom prst="rect">
                <a:avLst/>
              </a:prstGeom>
              <a:blipFill>
                <a:blip r:embed="rId10"/>
                <a:stretch>
                  <a:fillRect l="-357" t="-806" r="-89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图片 7">
            <a:extLst>
              <a:ext uri="{FF2B5EF4-FFF2-40B4-BE49-F238E27FC236}">
                <a16:creationId xmlns:a16="http://schemas.microsoft.com/office/drawing/2014/main" id="{E20B7DB4-4840-6A4E-A2E7-87DAC5D4172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427162" y="36680"/>
            <a:ext cx="5219700" cy="3937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DAD3C38C-21DF-6246-8B26-178A347DBE2D}"/>
                  </a:ext>
                </a:extLst>
              </p:cNvPr>
              <p:cNvSpPr txBox="1"/>
              <p:nvPr/>
            </p:nvSpPr>
            <p:spPr>
              <a:xfrm>
                <a:off x="438434" y="5049299"/>
                <a:ext cx="7686675" cy="20621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" altLang="zh-CN" sz="1600" dirty="0"/>
                  <a:t>(d) Answer the following based on the graph. </a:t>
                </a:r>
              </a:p>
              <a:p>
                <a:r>
                  <a:rPr lang="en" altLang="zh-CN" sz="1600" dirty="0"/>
                  <a:t>(</a:t>
                </a:r>
                <a:r>
                  <a:rPr lang="en" altLang="zh-CN" sz="1600" dirty="0" err="1"/>
                  <a:t>i</a:t>
                </a:r>
                <a:r>
                  <a:rPr lang="en" altLang="zh-CN" sz="1600" dirty="0"/>
                  <a:t>) . Draw an X on the time axis to show when the system first reached equilibrium. </a:t>
                </a:r>
              </a:p>
              <a:p>
                <a:r>
                  <a:rPr lang="en" altLang="zh-CN" sz="1600" dirty="0"/>
                  <a:t>(ii) . Describe the change that was made to the system at time </a:t>
                </a:r>
                <a:r>
                  <a:rPr lang="en" altLang="zh-CN" sz="1600" i="1" dirty="0"/>
                  <a:t>t</a:t>
                </a:r>
                <a:r>
                  <a:rPr lang="en" altLang="zh-CN" sz="1600" dirty="0"/>
                  <a:t>1. </a:t>
                </a:r>
              </a:p>
              <a:p>
                <a:r>
                  <a:rPr lang="en" altLang="zh-CN" sz="1600" dirty="0"/>
                  <a:t>(iii) . After the change was made at time </a:t>
                </a:r>
                <a:r>
                  <a:rPr lang="en" altLang="zh-CN" sz="1600" i="1" dirty="0"/>
                  <a:t>t</a:t>
                </a:r>
                <a:r>
                  <a:rPr lang="en" altLang="zh-CN" sz="1600" dirty="0"/>
                  <a:t>1 , the partial pressure of </a:t>
                </a:r>
                <a14:m>
                  <m:oMath xmlns:m="http://schemas.openxmlformats.org/officeDocument/2006/math">
                    <m:r>
                      <a:rPr lang="en-US" altLang="zh-CN" sz="1600" b="0" i="1" smtClean="0">
                        <a:latin typeface="Cambria Math" panose="02040503050406030204" pitchFamily="18" charset="0"/>
                      </a:rPr>
                      <m:t>𝑆</m:t>
                    </m:r>
                    <m:sSub>
                      <m:sSub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600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</m:e>
                      <m:sub>
                        <m:r>
                          <a:rPr lang="en-US" altLang="zh-CN" sz="16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en" altLang="zh-CN" sz="1600" dirty="0"/>
                  <a:t>(</a:t>
                </a:r>
                <a:r>
                  <a:rPr lang="en" altLang="zh-CN" sz="1600" i="1" dirty="0"/>
                  <a:t>g</a:t>
                </a:r>
                <a:r>
                  <a:rPr lang="en" altLang="zh-CN" sz="1600" dirty="0"/>
                  <a:t>) increased while the partial </a:t>
                </a:r>
              </a:p>
              <a:p>
                <a:r>
                  <a:rPr lang="en" altLang="zh-CN" sz="1600" dirty="0"/>
                  <a:t>pressure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" altLang="zh-CN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600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</m:e>
                      <m:sub>
                        <m:r>
                          <a:rPr lang="en-US" altLang="zh-CN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" altLang="zh-CN" sz="1600" dirty="0"/>
                  <a:t>(</a:t>
                </a:r>
                <a:r>
                  <a:rPr lang="en" altLang="zh-CN" sz="1600" i="1" dirty="0"/>
                  <a:t>g</a:t>
                </a:r>
                <a:r>
                  <a:rPr lang="en" altLang="zh-CN" sz="1600" dirty="0"/>
                  <a:t>) decreased. Explain this observation. </a:t>
                </a:r>
              </a:p>
              <a:p>
                <a:endParaRPr kumimoji="1" lang="zh-CN" altLang="en-US" sz="1600" dirty="0"/>
              </a:p>
            </p:txBody>
          </p:sp>
        </mc:Choice>
        <mc:Fallback xmlns="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DAD3C38C-21DF-6246-8B26-178A347DBE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8434" y="5049299"/>
                <a:ext cx="7686675" cy="2062103"/>
              </a:xfrm>
              <a:prstGeom prst="rect">
                <a:avLst/>
              </a:prstGeom>
              <a:blipFill>
                <a:blip r:embed="rId12"/>
                <a:stretch>
                  <a:fillRect l="-330" t="-61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矩形 10">
            <a:extLst>
              <a:ext uri="{FF2B5EF4-FFF2-40B4-BE49-F238E27FC236}">
                <a16:creationId xmlns:a16="http://schemas.microsoft.com/office/drawing/2014/main" id="{71511A2F-0DDC-9442-B2FD-153633C954E8}"/>
              </a:ext>
            </a:extLst>
          </p:cNvPr>
          <p:cNvSpPr/>
          <p:nvPr/>
        </p:nvSpPr>
        <p:spPr>
          <a:xfrm>
            <a:off x="7870431" y="1211356"/>
            <a:ext cx="4173932" cy="543233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400050" indent="-400050" algn="ctr">
              <a:buAutoNum type="romanLcParenBoth"/>
            </a:pPr>
            <a:r>
              <a:rPr kumimoji="1" lang="zh-CN" altLang="en-US" dirty="0"/>
              <a:t>化学平衡时各物质压强浓度不变，因此</a:t>
            </a:r>
            <a:r>
              <a:rPr kumimoji="1" lang="en-US" altLang="zh-CN" dirty="0"/>
              <a:t>x</a:t>
            </a:r>
            <a:r>
              <a:rPr kumimoji="1" lang="zh-CN" altLang="en-US" dirty="0"/>
              <a:t>画在曲线为水平直线处</a:t>
            </a:r>
            <a:endParaRPr kumimoji="1" lang="en-US" altLang="zh-CN" dirty="0"/>
          </a:p>
          <a:p>
            <a:pPr marL="400050" indent="-400050" algn="ctr">
              <a:buAutoNum type="romanLcParenBoth"/>
            </a:pPr>
            <a:r>
              <a:rPr kumimoji="1" lang="zh-CN" altLang="en-US" dirty="0"/>
              <a:t> 二氧化硫压强突然增加，</a:t>
            </a:r>
            <a:r>
              <a:rPr kumimoji="1" lang="zh-CN" altLang="en-US" dirty="0">
                <a:solidFill>
                  <a:srgbClr val="FF0000"/>
                </a:solidFill>
              </a:rPr>
              <a:t>说明有二氧化硫加入</a:t>
            </a:r>
            <a:endParaRPr kumimoji="1" lang="en-US" altLang="zh-CN" dirty="0"/>
          </a:p>
          <a:p>
            <a:pPr marL="400050" indent="-400050" algn="ctr">
              <a:buAutoNum type="romanLcParenBoth"/>
            </a:pPr>
            <a:r>
              <a:rPr kumimoji="1" lang="zh-CN" altLang="en-US" dirty="0"/>
              <a:t> 生成物浓度（压强）增加，反应商大于平衡常数，反应向左进行，减少了二氧化硫和氧气压强，三氧化硫压强增加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DB64DA70-2466-EE46-916C-A35402B1E11F}"/>
                  </a:ext>
                </a:extLst>
              </p:cNvPr>
              <p:cNvSpPr txBox="1"/>
              <p:nvPr/>
            </p:nvSpPr>
            <p:spPr>
              <a:xfrm>
                <a:off x="3171629" y="4591375"/>
                <a:ext cx="38422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sz="2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kumimoji="1" lang="zh-CN" altLang="en-US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DB64DA70-2466-EE46-916C-A35402B1E1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71629" y="4591375"/>
                <a:ext cx="384228" cy="523220"/>
              </a:xfrm>
              <a:prstGeom prst="rect">
                <a:avLst/>
              </a:prstGeom>
              <a:blipFill>
                <a:blip r:embed="rId13"/>
                <a:stretch>
                  <a:fillRect r="-1612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音频 2">
            <a:hlinkClick r:id="" action="ppaction://media"/>
            <a:extLst>
              <a:ext uri="{FF2B5EF4-FFF2-40B4-BE49-F238E27FC236}">
                <a16:creationId xmlns:a16="http://schemas.microsoft.com/office/drawing/2014/main" id="{099A7B27-D7FF-BF4B-8D2D-76DA275226DC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7425989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Tm="335380"/>
    </mc:Choice>
    <mc:Fallback xmlns="">
      <p:transition spd="slow" advTm="33538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1" grpId="0" animBg="1"/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41B68C77-138E-4BF7-A276-BD0C78A421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C268552-D473-46ED-B1B8-422042C4DE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4" name="Oval 13">
            <a:extLst>
              <a:ext uri="{FF2B5EF4-FFF2-40B4-BE49-F238E27FC236}">
                <a16:creationId xmlns:a16="http://schemas.microsoft.com/office/drawing/2014/main" id="{4AC0CD9D-7610-4620-93B4-798CCD9AB5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B9238B3E-24AA-439A-B527-6C5DF6D721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9F01145-BEA3-4CBF-AA21-10077B948C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DE4D62F9-188E-4530-84C2-24BDEE4BEB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57B325C-3E35-45CF-9D07-3BCB281F3B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 36">
            <a:extLst>
              <a:ext uri="{FF2B5EF4-FFF2-40B4-BE49-F238E27FC236}">
                <a16:creationId xmlns:a16="http://schemas.microsoft.com/office/drawing/2014/main" id="{C24BEC42-AFF3-40D1-93A2-A27A42E1E2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463681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6" name="Freeform: Shape 25">
            <a:extLst>
              <a:ext uri="{FF2B5EF4-FFF2-40B4-BE49-F238E27FC236}">
                <a16:creationId xmlns:a16="http://schemas.microsoft.com/office/drawing/2014/main" id="{608F427C-1EC9-4280-9367-F2B3AA063E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809954" cy="6858000"/>
          </a:xfrm>
          <a:custGeom>
            <a:avLst/>
            <a:gdLst>
              <a:gd name="connsiteX0" fmla="*/ 6465239 w 7809954"/>
              <a:gd name="connsiteY0" fmla="*/ 0 h 6858000"/>
              <a:gd name="connsiteX1" fmla="*/ 7808777 w 7809954"/>
              <a:gd name="connsiteY1" fmla="*/ 0 h 6858000"/>
              <a:gd name="connsiteX2" fmla="*/ 7783732 w 7809954"/>
              <a:gd name="connsiteY2" fmla="*/ 155676 h 6858000"/>
              <a:gd name="connsiteX3" fmla="*/ 7759863 w 7809954"/>
              <a:gd name="connsiteY3" fmla="*/ 310667 h 6858000"/>
              <a:gd name="connsiteX4" fmla="*/ 7736499 w 7809954"/>
              <a:gd name="connsiteY4" fmla="*/ 466344 h 6858000"/>
              <a:gd name="connsiteX5" fmla="*/ 7716496 w 7809954"/>
              <a:gd name="connsiteY5" fmla="*/ 622706 h 6858000"/>
              <a:gd name="connsiteX6" fmla="*/ 7696325 w 7809954"/>
              <a:gd name="connsiteY6" fmla="*/ 778383 h 6858000"/>
              <a:gd name="connsiteX7" fmla="*/ 7677499 w 7809954"/>
              <a:gd name="connsiteY7" fmla="*/ 934745 h 6858000"/>
              <a:gd name="connsiteX8" fmla="*/ 7661363 w 7809954"/>
              <a:gd name="connsiteY8" fmla="*/ 1089050 h 6858000"/>
              <a:gd name="connsiteX9" fmla="*/ 7646067 w 7809954"/>
              <a:gd name="connsiteY9" fmla="*/ 1245413 h 6858000"/>
              <a:gd name="connsiteX10" fmla="*/ 7632115 w 7809954"/>
              <a:gd name="connsiteY10" fmla="*/ 1401089 h 6858000"/>
              <a:gd name="connsiteX11" fmla="*/ 7620013 w 7809954"/>
              <a:gd name="connsiteY11" fmla="*/ 1554023 h 6858000"/>
              <a:gd name="connsiteX12" fmla="*/ 7607910 w 7809954"/>
              <a:gd name="connsiteY12" fmla="*/ 1709013 h 6858000"/>
              <a:gd name="connsiteX13" fmla="*/ 7597825 w 7809954"/>
              <a:gd name="connsiteY13" fmla="*/ 1861947 h 6858000"/>
              <a:gd name="connsiteX14" fmla="*/ 7589925 w 7809954"/>
              <a:gd name="connsiteY14" fmla="*/ 2014880 h 6858000"/>
              <a:gd name="connsiteX15" fmla="*/ 7581688 w 7809954"/>
              <a:gd name="connsiteY15" fmla="*/ 2167128 h 6858000"/>
              <a:gd name="connsiteX16" fmla="*/ 7574797 w 7809954"/>
              <a:gd name="connsiteY16" fmla="*/ 2318004 h 6858000"/>
              <a:gd name="connsiteX17" fmla="*/ 7569922 w 7809954"/>
              <a:gd name="connsiteY17" fmla="*/ 2467508 h 6858000"/>
              <a:gd name="connsiteX18" fmla="*/ 7565720 w 7809954"/>
              <a:gd name="connsiteY18" fmla="*/ 2617013 h 6858000"/>
              <a:gd name="connsiteX19" fmla="*/ 7561686 w 7809954"/>
              <a:gd name="connsiteY19" fmla="*/ 2765145 h 6858000"/>
              <a:gd name="connsiteX20" fmla="*/ 7559837 w 7809954"/>
              <a:gd name="connsiteY20" fmla="*/ 2911221 h 6858000"/>
              <a:gd name="connsiteX21" fmla="*/ 7557820 w 7809954"/>
              <a:gd name="connsiteY21" fmla="*/ 3057296 h 6858000"/>
              <a:gd name="connsiteX22" fmla="*/ 7556811 w 7809954"/>
              <a:gd name="connsiteY22" fmla="*/ 3201314 h 6858000"/>
              <a:gd name="connsiteX23" fmla="*/ 7557820 w 7809954"/>
              <a:gd name="connsiteY23" fmla="*/ 3343960 h 6858000"/>
              <a:gd name="connsiteX24" fmla="*/ 7557820 w 7809954"/>
              <a:gd name="connsiteY24" fmla="*/ 3485235 h 6858000"/>
              <a:gd name="connsiteX25" fmla="*/ 7559837 w 7809954"/>
              <a:gd name="connsiteY25" fmla="*/ 3625138 h 6858000"/>
              <a:gd name="connsiteX26" fmla="*/ 7562862 w 7809954"/>
              <a:gd name="connsiteY26" fmla="*/ 3762298 h 6858000"/>
              <a:gd name="connsiteX27" fmla="*/ 7565720 w 7809954"/>
              <a:gd name="connsiteY27" fmla="*/ 3898087 h 6858000"/>
              <a:gd name="connsiteX28" fmla="*/ 7568914 w 7809954"/>
              <a:gd name="connsiteY28" fmla="*/ 4031132 h 6858000"/>
              <a:gd name="connsiteX29" fmla="*/ 7573788 w 7809954"/>
              <a:gd name="connsiteY29" fmla="*/ 4163491 h 6858000"/>
              <a:gd name="connsiteX30" fmla="*/ 7578999 w 7809954"/>
              <a:gd name="connsiteY30" fmla="*/ 4293793 h 6858000"/>
              <a:gd name="connsiteX31" fmla="*/ 7583705 w 7809954"/>
              <a:gd name="connsiteY31" fmla="*/ 4421352 h 6858000"/>
              <a:gd name="connsiteX32" fmla="*/ 7596985 w 7809954"/>
              <a:gd name="connsiteY32" fmla="*/ 4670298 h 6858000"/>
              <a:gd name="connsiteX33" fmla="*/ 7611104 w 7809954"/>
              <a:gd name="connsiteY33" fmla="*/ 4908956 h 6858000"/>
              <a:gd name="connsiteX34" fmla="*/ 7625896 w 7809954"/>
              <a:gd name="connsiteY34" fmla="*/ 5138013 h 6858000"/>
              <a:gd name="connsiteX35" fmla="*/ 7642201 w 7809954"/>
              <a:gd name="connsiteY35" fmla="*/ 5354726 h 6858000"/>
              <a:gd name="connsiteX36" fmla="*/ 7659178 w 7809954"/>
              <a:gd name="connsiteY36" fmla="*/ 5561838 h 6858000"/>
              <a:gd name="connsiteX37" fmla="*/ 7677499 w 7809954"/>
              <a:gd name="connsiteY37" fmla="*/ 5753862 h 6858000"/>
              <a:gd name="connsiteX38" fmla="*/ 7695485 w 7809954"/>
              <a:gd name="connsiteY38" fmla="*/ 5934227 h 6858000"/>
              <a:gd name="connsiteX39" fmla="*/ 7713470 w 7809954"/>
              <a:gd name="connsiteY39" fmla="*/ 6100191 h 6858000"/>
              <a:gd name="connsiteX40" fmla="*/ 7730447 w 7809954"/>
              <a:gd name="connsiteY40" fmla="*/ 6252438 h 6858000"/>
              <a:gd name="connsiteX41" fmla="*/ 7746584 w 7809954"/>
              <a:gd name="connsiteY41" fmla="*/ 6387541 h 6858000"/>
              <a:gd name="connsiteX42" fmla="*/ 7761880 w 7809954"/>
              <a:gd name="connsiteY42" fmla="*/ 6509613 h 6858000"/>
              <a:gd name="connsiteX43" fmla="*/ 7774655 w 7809954"/>
              <a:gd name="connsiteY43" fmla="*/ 6612483 h 6858000"/>
              <a:gd name="connsiteX44" fmla="*/ 7786757 w 7809954"/>
              <a:gd name="connsiteY44" fmla="*/ 6698894 h 6858000"/>
              <a:gd name="connsiteX45" fmla="*/ 7804071 w 7809954"/>
              <a:gd name="connsiteY45" fmla="*/ 6817538 h 6858000"/>
              <a:gd name="connsiteX46" fmla="*/ 7809954 w 7809954"/>
              <a:gd name="connsiteY46" fmla="*/ 6858000 h 6858000"/>
              <a:gd name="connsiteX47" fmla="*/ 7157124 w 7809954"/>
              <a:gd name="connsiteY47" fmla="*/ 6858000 h 6858000"/>
              <a:gd name="connsiteX48" fmla="*/ 7157124 w 7809954"/>
              <a:gd name="connsiteY48" fmla="*/ 6858000 h 6858000"/>
              <a:gd name="connsiteX49" fmla="*/ 0 w 7809954"/>
              <a:gd name="connsiteY49" fmla="*/ 6858000 h 6858000"/>
              <a:gd name="connsiteX50" fmla="*/ 0 w 7809954"/>
              <a:gd name="connsiteY50" fmla="*/ 0 h 6858000"/>
              <a:gd name="connsiteX51" fmla="*/ 6465239 w 7809954"/>
              <a:gd name="connsiteY5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7809954" h="6858000">
                <a:moveTo>
                  <a:pt x="6465239" y="0"/>
                </a:moveTo>
                <a:lnTo>
                  <a:pt x="7808777" y="0"/>
                </a:lnTo>
                <a:lnTo>
                  <a:pt x="7783732" y="155676"/>
                </a:lnTo>
                <a:lnTo>
                  <a:pt x="7759863" y="310667"/>
                </a:lnTo>
                <a:lnTo>
                  <a:pt x="7736499" y="466344"/>
                </a:lnTo>
                <a:lnTo>
                  <a:pt x="7716496" y="622706"/>
                </a:lnTo>
                <a:lnTo>
                  <a:pt x="7696325" y="778383"/>
                </a:lnTo>
                <a:lnTo>
                  <a:pt x="7677499" y="934745"/>
                </a:lnTo>
                <a:lnTo>
                  <a:pt x="7661363" y="1089050"/>
                </a:lnTo>
                <a:lnTo>
                  <a:pt x="7646067" y="1245413"/>
                </a:lnTo>
                <a:lnTo>
                  <a:pt x="7632115" y="1401089"/>
                </a:lnTo>
                <a:lnTo>
                  <a:pt x="7620013" y="1554023"/>
                </a:lnTo>
                <a:lnTo>
                  <a:pt x="7607910" y="1709013"/>
                </a:lnTo>
                <a:lnTo>
                  <a:pt x="7597825" y="1861947"/>
                </a:lnTo>
                <a:lnTo>
                  <a:pt x="7589925" y="2014880"/>
                </a:lnTo>
                <a:lnTo>
                  <a:pt x="7581688" y="2167128"/>
                </a:lnTo>
                <a:lnTo>
                  <a:pt x="7574797" y="2318004"/>
                </a:lnTo>
                <a:lnTo>
                  <a:pt x="7569922" y="2467508"/>
                </a:lnTo>
                <a:lnTo>
                  <a:pt x="7565720" y="2617013"/>
                </a:lnTo>
                <a:lnTo>
                  <a:pt x="7561686" y="2765145"/>
                </a:lnTo>
                <a:lnTo>
                  <a:pt x="7559837" y="2911221"/>
                </a:lnTo>
                <a:lnTo>
                  <a:pt x="7557820" y="3057296"/>
                </a:lnTo>
                <a:lnTo>
                  <a:pt x="7556811" y="3201314"/>
                </a:lnTo>
                <a:lnTo>
                  <a:pt x="7557820" y="3343960"/>
                </a:lnTo>
                <a:lnTo>
                  <a:pt x="7557820" y="3485235"/>
                </a:lnTo>
                <a:lnTo>
                  <a:pt x="7559837" y="3625138"/>
                </a:lnTo>
                <a:lnTo>
                  <a:pt x="7562862" y="3762298"/>
                </a:lnTo>
                <a:lnTo>
                  <a:pt x="7565720" y="3898087"/>
                </a:lnTo>
                <a:lnTo>
                  <a:pt x="7568914" y="4031132"/>
                </a:lnTo>
                <a:lnTo>
                  <a:pt x="7573788" y="4163491"/>
                </a:lnTo>
                <a:lnTo>
                  <a:pt x="7578999" y="4293793"/>
                </a:lnTo>
                <a:lnTo>
                  <a:pt x="7583705" y="4421352"/>
                </a:lnTo>
                <a:lnTo>
                  <a:pt x="7596985" y="4670298"/>
                </a:lnTo>
                <a:lnTo>
                  <a:pt x="7611104" y="4908956"/>
                </a:lnTo>
                <a:lnTo>
                  <a:pt x="7625896" y="5138013"/>
                </a:lnTo>
                <a:lnTo>
                  <a:pt x="7642201" y="5354726"/>
                </a:lnTo>
                <a:lnTo>
                  <a:pt x="7659178" y="5561838"/>
                </a:lnTo>
                <a:lnTo>
                  <a:pt x="7677499" y="5753862"/>
                </a:lnTo>
                <a:lnTo>
                  <a:pt x="7695485" y="5934227"/>
                </a:lnTo>
                <a:lnTo>
                  <a:pt x="7713470" y="6100191"/>
                </a:lnTo>
                <a:lnTo>
                  <a:pt x="7730447" y="6252438"/>
                </a:lnTo>
                <a:lnTo>
                  <a:pt x="7746584" y="6387541"/>
                </a:lnTo>
                <a:lnTo>
                  <a:pt x="7761880" y="6509613"/>
                </a:lnTo>
                <a:lnTo>
                  <a:pt x="7774655" y="6612483"/>
                </a:lnTo>
                <a:lnTo>
                  <a:pt x="7786757" y="6698894"/>
                </a:lnTo>
                <a:lnTo>
                  <a:pt x="7804071" y="6817538"/>
                </a:lnTo>
                <a:lnTo>
                  <a:pt x="7809954" y="6858000"/>
                </a:lnTo>
                <a:lnTo>
                  <a:pt x="7157124" y="6858000"/>
                </a:lnTo>
                <a:lnTo>
                  <a:pt x="7157124" y="6858000"/>
                </a:lnTo>
                <a:lnTo>
                  <a:pt x="0" y="6858000"/>
                </a:lnTo>
                <a:lnTo>
                  <a:pt x="0" y="0"/>
                </a:lnTo>
                <a:lnTo>
                  <a:pt x="6465239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98810A7-E114-447A-A7D6-69B27CFB56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DA042346-724D-204C-B7CA-48373890C2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9"/>
          <a:stretch>
            <a:fillRect/>
          </a:stretch>
        </p:blipFill>
        <p:spPr>
          <a:xfrm>
            <a:off x="1194257" y="561503"/>
            <a:ext cx="5159252" cy="3792049"/>
          </a:xfrm>
          <a:prstGeom prst="rect">
            <a:avLst/>
          </a:prstGeom>
          <a:effectLst/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F74BB1B7-4B94-0E41-94ED-71ADF11B9C6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522412" y="177003"/>
            <a:ext cx="5219700" cy="3937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3" name="文本框 22">
                <a:extLst>
                  <a:ext uri="{FF2B5EF4-FFF2-40B4-BE49-F238E27FC236}">
                    <a16:creationId xmlns:a16="http://schemas.microsoft.com/office/drawing/2014/main" id="{C79E0584-C0AC-1A4C-949E-3A22503D0321}"/>
                  </a:ext>
                </a:extLst>
              </p:cNvPr>
              <p:cNvSpPr txBox="1"/>
              <p:nvPr/>
            </p:nvSpPr>
            <p:spPr>
              <a:xfrm>
                <a:off x="3081635" y="3709641"/>
                <a:ext cx="38422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sz="2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kumimoji="1" lang="zh-CN" altLang="en-US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3" name="文本框 22">
                <a:extLst>
                  <a:ext uri="{FF2B5EF4-FFF2-40B4-BE49-F238E27FC236}">
                    <a16:creationId xmlns:a16="http://schemas.microsoft.com/office/drawing/2014/main" id="{C79E0584-C0AC-1A4C-949E-3A22503D03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81635" y="3709641"/>
                <a:ext cx="384228" cy="523220"/>
              </a:xfrm>
              <a:prstGeom prst="rect">
                <a:avLst/>
              </a:prstGeom>
              <a:blipFill>
                <a:blip r:embed="rId11"/>
                <a:stretch>
                  <a:fillRect l="-3125" r="-125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图片 3" descr="文本&#10;&#10;中度可信度描述已自动生成">
            <a:extLst>
              <a:ext uri="{FF2B5EF4-FFF2-40B4-BE49-F238E27FC236}">
                <a16:creationId xmlns:a16="http://schemas.microsoft.com/office/drawing/2014/main" id="{18FDA393-B25D-3744-8CD6-C3939279CCE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535563" y="4953626"/>
            <a:ext cx="1812118" cy="717550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F43E29D9-C9C9-5145-B438-A8EC18963B10}"/>
              </a:ext>
            </a:extLst>
          </p:cNvPr>
          <p:cNvSpPr txBox="1"/>
          <p:nvPr/>
        </p:nvSpPr>
        <p:spPr>
          <a:xfrm>
            <a:off x="1245317" y="4263137"/>
            <a:ext cx="597578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" altLang="zh-CN" dirty="0"/>
              <a:t>Use the information above to answer the following.</a:t>
            </a:r>
            <a:br>
              <a:rPr lang="en" altLang="zh-CN" dirty="0"/>
            </a:br>
            <a:r>
              <a:rPr lang="en" altLang="zh-CN" dirty="0"/>
              <a:t>(</a:t>
            </a:r>
            <a:r>
              <a:rPr lang="en" altLang="zh-CN" dirty="0" err="1"/>
              <a:t>i</a:t>
            </a:r>
            <a:r>
              <a:rPr lang="en" altLang="zh-CN" dirty="0"/>
              <a:t>) Write the expression for the equilibrium constant, </a:t>
            </a:r>
            <a:r>
              <a:rPr lang="en" altLang="zh-CN" i="1" dirty="0" err="1"/>
              <a:t>Kp</a:t>
            </a:r>
            <a:r>
              <a:rPr lang="en" altLang="zh-CN" dirty="0"/>
              <a:t>, for the reaction. </a:t>
            </a:r>
          </a:p>
          <a:p>
            <a:endParaRPr lang="en" altLang="zh-CN" dirty="0"/>
          </a:p>
          <a:p>
            <a:endParaRPr lang="en" altLang="zh-CN" dirty="0"/>
          </a:p>
          <a:p>
            <a:r>
              <a:rPr lang="en" altLang="zh-CN" dirty="0"/>
              <a:t>(ii) Determine the value of </a:t>
            </a:r>
            <a:r>
              <a:rPr lang="en" altLang="zh-CN" i="1" dirty="0" err="1"/>
              <a:t>Kp</a:t>
            </a:r>
            <a:r>
              <a:rPr lang="en" altLang="zh-CN" i="1" dirty="0"/>
              <a:t> </a:t>
            </a:r>
            <a:r>
              <a:rPr lang="en" altLang="zh-CN" dirty="0"/>
              <a:t>for the reaction. </a:t>
            </a:r>
          </a:p>
          <a:p>
            <a:endParaRPr kumimoji="1" lang="zh-CN" altLang="en-US" dirty="0"/>
          </a:p>
        </p:txBody>
      </p:sp>
      <p:pic>
        <p:nvPicPr>
          <p:cNvPr id="17" name="图片 16" descr="文本&#10;&#10;中度可信度描述已自动生成">
            <a:extLst>
              <a:ext uri="{FF2B5EF4-FFF2-40B4-BE49-F238E27FC236}">
                <a16:creationId xmlns:a16="http://schemas.microsoft.com/office/drawing/2014/main" id="{3BEF197F-E31A-8249-9C80-12FCA0382D3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492247" y="6080792"/>
            <a:ext cx="2641600" cy="622300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D4AE6196-464C-2C4F-83C3-D8F30C0381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09122" y="-2068247"/>
            <a:ext cx="3352375" cy="306650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kumimoji="1" lang="en-US" altLang="zh-CN" sz="3600" dirty="0">
                <a:solidFill>
                  <a:srgbClr val="EBEBEB"/>
                </a:solidFill>
              </a:rPr>
              <a:t>Continued…</a:t>
            </a:r>
            <a:endParaRPr kumimoji="1" lang="en-US" altLang="zh-CN" sz="3600" b="0" i="0" kern="1200" dirty="0">
              <a:solidFill>
                <a:srgbClr val="EBEBEB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3" name="音频 2">
            <a:hlinkClick r:id="" action="ppaction://media"/>
            <a:extLst>
              <a:ext uri="{FF2B5EF4-FFF2-40B4-BE49-F238E27FC236}">
                <a16:creationId xmlns:a16="http://schemas.microsoft.com/office/drawing/2014/main" id="{7B8411B3-2B0A-5F46-8BD8-FA847113F48F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842469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Tm="198741"/>
    </mc:Choice>
    <mc:Fallback xmlns="">
      <p:transition spd="slow" advTm="19874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4.1|51.9|20.7|101.6|16.9|0.9|20.3|1.5|25.3|5|42.1|20.7|2.2|6.5|0.6|7.9|1.6|24.9|2.9|55.7|1.9|50.6|2.4|12.4|0.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1.3|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6.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5.5|94.8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离子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离子</Template>
  <TotalTime>5115</TotalTime>
  <Words>898</Words>
  <Application>Microsoft Macintosh PowerPoint</Application>
  <PresentationFormat>宽屏</PresentationFormat>
  <Paragraphs>91</Paragraphs>
  <Slides>12</Slides>
  <Notes>0</Notes>
  <HiddenSlides>0</HiddenSlides>
  <MMClips>12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17" baseType="lpstr">
      <vt:lpstr>Arial</vt:lpstr>
      <vt:lpstr>Cambria Math</vt:lpstr>
      <vt:lpstr>Century Gothic</vt:lpstr>
      <vt:lpstr>Wingdings 3</vt:lpstr>
      <vt:lpstr>离子</vt:lpstr>
      <vt:lpstr>第十三节—化学平衡（上）</vt:lpstr>
      <vt:lpstr>可逆反应—reversible reaction</vt:lpstr>
      <vt:lpstr>化学平衡—chemical equilibrium</vt:lpstr>
      <vt:lpstr>平衡常数—equilibrium constant</vt:lpstr>
      <vt:lpstr>操纵平衡表达式</vt:lpstr>
      <vt:lpstr>反应商—reaction quotient</vt:lpstr>
      <vt:lpstr>平衡问题的解决办法</vt:lpstr>
      <vt:lpstr>吉布斯自由能与化学平衡</vt:lpstr>
      <vt:lpstr>勒夏特列法则—Le Châtelier’s Principle  </vt:lpstr>
      <vt:lpstr>Practice 1</vt:lpstr>
      <vt:lpstr>Practice 2</vt:lpstr>
      <vt:lpstr>Continued…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第十三节—化学平衡</dc:title>
  <dc:creator>Qi Gareth</dc:creator>
  <cp:lastModifiedBy>Qi Gareth</cp:lastModifiedBy>
  <cp:revision>28</cp:revision>
  <dcterms:created xsi:type="dcterms:W3CDTF">2021-07-24T03:13:33Z</dcterms:created>
  <dcterms:modified xsi:type="dcterms:W3CDTF">2021-08-21T03:50:25Z</dcterms:modified>
</cp:coreProperties>
</file>