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7" r:id="rId2"/>
    <p:sldId id="286" r:id="rId3"/>
    <p:sldId id="300" r:id="rId4"/>
    <p:sldId id="313" r:id="rId5"/>
    <p:sldId id="303" r:id="rId6"/>
    <p:sldId id="288" r:id="rId7"/>
    <p:sldId id="316" r:id="rId8"/>
    <p:sldId id="314" r:id="rId9"/>
    <p:sldId id="315" r:id="rId10"/>
    <p:sldId id="309" r:id="rId11"/>
    <p:sldId id="319" r:id="rId12"/>
    <p:sldId id="310" r:id="rId13"/>
    <p:sldId id="296" r:id="rId14"/>
    <p:sldId id="30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390EF0"/>
    <a:srgbClr val="FFFF99"/>
    <a:srgbClr val="9900FF"/>
    <a:srgbClr val="41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48" autoAdjust="0"/>
  </p:normalViewPr>
  <p:slideViewPr>
    <p:cSldViewPr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19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72D-3C08-4A87-B11E-F2B3608DE061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C15-342A-46CF-8316-9D34BC3A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3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87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     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52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872E95-8AE7-4606-8FF7-119EF9A79CF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649E-FB69-46AC-94F4-2825E88BE932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../tanliyanzheng.swf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tanliyanzheng.sw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24" Type="http://schemas.openxmlformats.org/officeDocument/2006/relationships/hyperlink" Target="../../../tanliyanzheng.swf" TargetMode="External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2.wmf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0.wmf"/><Relationship Id="rId25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3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21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28" Type="http://schemas.openxmlformats.org/officeDocument/2006/relationships/oleObject" Target="../embeddings/oleObject23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1.wmf"/><Relationship Id="rId4" Type="http://schemas.openxmlformats.org/officeDocument/2006/relationships/image" Target="../media/image24.jpeg"/><Relationship Id="rId9" Type="http://schemas.openxmlformats.org/officeDocument/2006/relationships/hyperlink" Target="../../../tanliyanzheng.swf" TargetMode="External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51520" y="571480"/>
            <a:ext cx="189158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近似处理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500034" y="1857364"/>
            <a:ext cx="435771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圆轨道，太阳处于圆心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42"/>
          <p:cNvGrpSpPr>
            <a:grpSpLocks noChangeAspect="1"/>
          </p:cNvGrpSpPr>
          <p:nvPr/>
        </p:nvGrpSpPr>
        <p:grpSpPr>
          <a:xfrm>
            <a:off x="5072066" y="1928802"/>
            <a:ext cx="2736000" cy="2736000"/>
            <a:chOff x="928662" y="3571875"/>
            <a:chExt cx="1767000" cy="1767008"/>
          </a:xfrm>
        </p:grpSpPr>
        <p:sp>
          <p:nvSpPr>
            <p:cNvPr id="7" name="椭圆 6"/>
            <p:cNvSpPr/>
            <p:nvPr/>
          </p:nvSpPr>
          <p:spPr>
            <a:xfrm>
              <a:off x="928662" y="3571875"/>
              <a:ext cx="1767000" cy="176700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1620718" y="4272136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Rectangle 3"/>
            <p:cNvSpPr txBox="1">
              <a:spLocks noRot="1" noChangeArrowheads="1"/>
            </p:cNvSpPr>
            <p:nvPr/>
          </p:nvSpPr>
          <p:spPr>
            <a:xfrm>
              <a:off x="1943677" y="4415652"/>
              <a:ext cx="472226" cy="263517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Sun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3" action="ppaction://hlinkfile"/>
              </a:endParaRPr>
            </a:p>
          </p:txBody>
        </p:sp>
      </p:grpSp>
      <p:sp>
        <p:nvSpPr>
          <p:cNvPr id="10" name="椭圆 9"/>
          <p:cNvSpPr>
            <a:spLocks noChangeAspect="1"/>
          </p:cNvSpPr>
          <p:nvPr/>
        </p:nvSpPr>
        <p:spPr>
          <a:xfrm>
            <a:off x="5483234" y="2166876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1472" y="1357298"/>
            <a:ext cx="1729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轨道定律</a:t>
            </a:r>
            <a:endParaRPr lang="zh-CN" altLang="en-US" sz="3000" dirty="0"/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500034" y="3214686"/>
            <a:ext cx="435771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相等时间，面积相等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1472" y="2714620"/>
            <a:ext cx="1729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面积定律</a:t>
            </a:r>
            <a:endParaRPr lang="zh-CN" altLang="en-US" sz="3000" dirty="0"/>
          </a:p>
        </p:txBody>
      </p:sp>
      <p:sp>
        <p:nvSpPr>
          <p:cNvPr id="14" name="燕尾形箭头 13"/>
          <p:cNvSpPr/>
          <p:nvPr/>
        </p:nvSpPr>
        <p:spPr>
          <a:xfrm rot="5400000">
            <a:off x="2071670" y="3857628"/>
            <a:ext cx="357190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938186" y="4286256"/>
            <a:ext cx="263368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匀速圆周运动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Rot="1" noChangeArrowheads="1"/>
          </p:cNvSpPr>
          <p:nvPr/>
        </p:nvSpPr>
        <p:spPr>
          <a:xfrm>
            <a:off x="500034" y="5715040"/>
            <a:ext cx="171451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1472" y="5143536"/>
            <a:ext cx="1729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周期定律</a:t>
            </a:r>
            <a:endParaRPr lang="zh-CN" altLang="en-US" sz="30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6429388" y="2428868"/>
            <a:ext cx="1071570" cy="857256"/>
            <a:chOff x="6429388" y="2428868"/>
            <a:chExt cx="1071570" cy="857256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6429388" y="2428868"/>
              <a:ext cx="1071570" cy="85725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3"/>
            <p:cNvSpPr txBox="1">
              <a:spLocks noRot="1" noChangeArrowheads="1"/>
            </p:cNvSpPr>
            <p:nvPr/>
          </p:nvSpPr>
          <p:spPr>
            <a:xfrm>
              <a:off x="6804040" y="2454268"/>
              <a:ext cx="490542" cy="408024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b="1" i="1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zh-CN" altLang="en-US" b="1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3" action="ppaction://hlinkfile"/>
              </a:endParaRPr>
            </a:p>
          </p:txBody>
        </p:sp>
      </p:grp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928662" y="5642416"/>
          <a:ext cx="1000132" cy="891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8" name="公式" r:id="rId4" imgW="469800" imgH="419040" progId="Equation.3">
                  <p:embed/>
                </p:oleObj>
              </mc:Choice>
              <mc:Fallback>
                <p:oleObj name="公式" r:id="rId4" imgW="4698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5642416"/>
                        <a:ext cx="1000132" cy="891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8 -0.02824 C 0.12031 -0.06875 0.20816 -0.01968 0.23872 0.08194 C 0.26962 0.1838 0.2316 0.30069 0.15469 0.34167 C 0.07743 0.38356 -0.01059 0.3338 -0.04114 0.23125 C -0.07135 0.13194 -0.03385 0.01389 0.04358 -0.02824 Z " pathEditMode="relative" rAng="-1308549" ptsTypes="fffff">
                                      <p:cBhvr>
                                        <p:cTn id="25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8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0" grpId="1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714356"/>
            <a:ext cx="853532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Law of Universal Gravitation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（万有引力定律）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859747" y="-71462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14343" y="1571612"/>
            <a:ext cx="5429227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自然界中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任何</a:t>
            </a:r>
            <a:r>
              <a:rPr lang="zh-CN" altLang="en-US" sz="2600" b="1" dirty="0">
                <a:latin typeface="+mn-ea"/>
                <a:cs typeface="Times New Roman" pitchFamily="18" charset="0"/>
              </a:rPr>
              <a:t>两物体</a:t>
            </a:r>
            <a:r>
              <a:rPr lang="zh-CN" altLang="en-US" sz="2600" b="1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都</a:t>
            </a:r>
            <a:r>
              <a:rPr lang="zh-CN" altLang="en-US" sz="2600" b="1" dirty="0">
                <a:latin typeface="+mn-ea"/>
                <a:cs typeface="Times New Roman" pitchFamily="18" charset="0"/>
              </a:rPr>
              <a:t>相互吸引</a:t>
            </a:r>
            <a:r>
              <a:rPr lang="zh-CN" altLang="en-US" sz="2600" b="1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；</a:t>
            </a:r>
            <a:endParaRPr lang="zh-CN" altLang="en-US" sz="2600" b="1" dirty="0">
              <a:solidFill>
                <a:srgbClr val="FF0000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4282" y="2143116"/>
            <a:ext cx="42049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600" b="1" dirty="0">
                <a:latin typeface="+mn-ea"/>
                <a:cs typeface="Times New Roman" pitchFamily="18" charset="0"/>
              </a:rPr>
              <a:t>引力方向在两物体连线上；</a:t>
            </a:r>
            <a:endParaRPr lang="zh-CN" altLang="en-US" sz="2600" dirty="0"/>
          </a:p>
        </p:txBody>
      </p:sp>
      <p:sp>
        <p:nvSpPr>
          <p:cNvPr id="33" name="矩形 32"/>
          <p:cNvSpPr/>
          <p:nvPr/>
        </p:nvSpPr>
        <p:spPr>
          <a:xfrm>
            <a:off x="214282" y="2643182"/>
            <a:ext cx="5214974" cy="1014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latin typeface="+mn-ea"/>
                <a:cs typeface="Times New Roman" pitchFamily="18" charset="0"/>
              </a:rPr>
              <a:t>引力大小跟两物体质量乘积成正比，跟其距离平方成反比。</a:t>
            </a:r>
            <a:endParaRPr lang="zh-CN" altLang="en-US" sz="2600" dirty="0"/>
          </a:p>
        </p:txBody>
      </p:sp>
      <p:grpSp>
        <p:nvGrpSpPr>
          <p:cNvPr id="60" name="组合 59"/>
          <p:cNvGrpSpPr/>
          <p:nvPr/>
        </p:nvGrpSpPr>
        <p:grpSpPr>
          <a:xfrm>
            <a:off x="571472" y="3956222"/>
            <a:ext cx="1630363" cy="814387"/>
            <a:chOff x="577850" y="3890963"/>
            <a:chExt cx="1630363" cy="814387"/>
          </a:xfrm>
        </p:grpSpPr>
        <p:graphicFrame>
          <p:nvGraphicFramePr>
            <p:cNvPr id="55" name="Object 2"/>
            <p:cNvGraphicFramePr>
              <a:graphicFrameLocks noChangeAspect="1"/>
            </p:cNvGraphicFramePr>
            <p:nvPr/>
          </p:nvGraphicFramePr>
          <p:xfrm>
            <a:off x="577850" y="3890963"/>
            <a:ext cx="1630363" cy="814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9" name="公式" r:id="rId4" imgW="787320" imgH="393480" progId="Equation.3">
                    <p:embed/>
                  </p:oleObj>
                </mc:Choice>
                <mc:Fallback>
                  <p:oleObj name="公式" r:id="rId4" imgW="787320" imgH="39348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850" y="3890963"/>
                          <a:ext cx="1630363" cy="814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矩形 55"/>
            <p:cNvSpPr/>
            <p:nvPr/>
          </p:nvSpPr>
          <p:spPr>
            <a:xfrm>
              <a:off x="596865" y="3933828"/>
              <a:ext cx="1584000" cy="75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000760" y="1941502"/>
            <a:ext cx="2928958" cy="726522"/>
            <a:chOff x="6000760" y="2285992"/>
            <a:chExt cx="2928958" cy="726522"/>
          </a:xfrm>
        </p:grpSpPr>
        <p:grpSp>
          <p:nvGrpSpPr>
            <p:cNvPr id="45" name="组合 44"/>
            <p:cNvGrpSpPr/>
            <p:nvPr/>
          </p:nvGrpSpPr>
          <p:grpSpPr>
            <a:xfrm>
              <a:off x="6000760" y="2285992"/>
              <a:ext cx="2928958" cy="369332"/>
              <a:chOff x="6000760" y="2285992"/>
              <a:chExt cx="2928958" cy="36933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000760" y="2285992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altLang="zh-CN" b="1" baseline="-25000" dirty="0"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1</a:t>
                </a:r>
                <a:endParaRPr lang="zh-CN" altLang="en-US" b="1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29652" y="2285992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altLang="zh-CN" b="1" baseline="-25000" dirty="0"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2</a:t>
                </a:r>
                <a:endParaRPr lang="zh-CN" altLang="en-US" b="1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6475426" y="2597658"/>
                <a:ext cx="19080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>
                <a:spLocks noChangeAspect="1"/>
              </p:cNvSpPr>
              <p:nvPr/>
            </p:nvSpPr>
            <p:spPr>
              <a:xfrm>
                <a:off x="8357652" y="2571744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>
                <a:spLocks noChangeAspect="1"/>
              </p:cNvSpPr>
              <p:nvPr/>
            </p:nvSpPr>
            <p:spPr>
              <a:xfrm>
                <a:off x="6429388" y="2571744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7286644" y="264318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CN" altLang="en-US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490844" y="1793806"/>
            <a:ext cx="821200" cy="466786"/>
            <a:chOff x="6490844" y="2138296"/>
            <a:chExt cx="821200" cy="466786"/>
          </a:xfrm>
        </p:grpSpPr>
        <p:cxnSp>
          <p:nvCxnSpPr>
            <p:cNvPr id="47" name="直接箭头连接符 46"/>
            <p:cNvCxnSpPr/>
            <p:nvPr/>
          </p:nvCxnSpPr>
          <p:spPr>
            <a:xfrm rot="16200000" flipH="1">
              <a:off x="6778844" y="2317082"/>
              <a:ext cx="0" cy="57600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811978" y="2138296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0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715272" y="1785926"/>
            <a:ext cx="653332" cy="466786"/>
            <a:chOff x="6311912" y="2138296"/>
            <a:chExt cx="653332" cy="466786"/>
          </a:xfrm>
        </p:grpSpPr>
        <p:cxnSp>
          <p:nvCxnSpPr>
            <p:cNvPr id="51" name="直接箭头连接符 50"/>
            <p:cNvCxnSpPr/>
            <p:nvPr/>
          </p:nvCxnSpPr>
          <p:spPr>
            <a:xfrm rot="16200000" flipH="1">
              <a:off x="6677244" y="2317082"/>
              <a:ext cx="0" cy="576000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311912" y="2138296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i="1" dirty="0">
                  <a:solidFill>
                    <a:srgbClr val="0000FF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’</a:t>
              </a:r>
              <a:endParaRPr lang="zh-CN" altLang="en-US" sz="2000" b="1" i="1" baseline="-25000" dirty="0">
                <a:solidFill>
                  <a:srgbClr val="0000FF"/>
                </a:solidFill>
                <a:latin typeface="Microsoft Yi Baiti" pitchFamily="66" charset="0"/>
                <a:cs typeface="Times New Roman" pitchFamily="18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39696" y="4923016"/>
            <a:ext cx="2340000" cy="792000"/>
            <a:chOff x="339696" y="4824422"/>
            <a:chExt cx="2340000" cy="792000"/>
          </a:xfrm>
        </p:grpSpPr>
        <p:sp>
          <p:nvSpPr>
            <p:cNvPr id="61" name="云形标注 60"/>
            <p:cNvSpPr/>
            <p:nvPr/>
          </p:nvSpPr>
          <p:spPr>
            <a:xfrm>
              <a:off x="339696" y="4824422"/>
              <a:ext cx="2340000" cy="792000"/>
            </a:xfrm>
            <a:prstGeom prst="cloudCallout">
              <a:avLst>
                <a:gd name="adj1" fmla="val -9145"/>
                <a:gd name="adj2" fmla="val -9739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5910" y="4924436"/>
              <a:ext cx="1031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引力常量</a:t>
              </a:r>
              <a:endParaRPr lang="zh-CN" altLang="en-US" sz="1600" b="1" dirty="0">
                <a:solidFill>
                  <a:schemeClr val="bg1"/>
                </a:solidFill>
                <a:latin typeface="+mj-lt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1472" y="5192925"/>
              <a:ext cx="1857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6.67×10</a:t>
              </a:r>
              <a:r>
                <a:rPr lang="en-US" altLang="zh-CN" sz="1400" b="1" baseline="30000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-11</a:t>
              </a:r>
              <a:r>
                <a:rPr lang="en-US" altLang="zh-CN" sz="1400" b="1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N · m</a:t>
              </a:r>
              <a:r>
                <a:rPr lang="en-US" altLang="zh-CN" sz="1400" b="1" baseline="30000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  <a:r>
                <a:rPr lang="en-US" altLang="zh-CN" sz="1400" b="1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/kg</a:t>
              </a:r>
              <a:r>
                <a:rPr lang="en-US" altLang="zh-CN" sz="1400" b="1" baseline="30000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1400" b="1" baseline="30000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3357554" y="3857628"/>
            <a:ext cx="1714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普遍性</a:t>
            </a: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3357554" y="4381091"/>
            <a:ext cx="1714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相互性</a:t>
            </a: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3357554" y="4893857"/>
            <a:ext cx="1714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独立性</a:t>
            </a: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3357554" y="5427261"/>
            <a:ext cx="1714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宏观性</a:t>
            </a:r>
          </a:p>
        </p:txBody>
      </p:sp>
      <p:cxnSp>
        <p:nvCxnSpPr>
          <p:cNvPr id="72" name="直接连接符 71"/>
          <p:cNvCxnSpPr/>
          <p:nvPr/>
        </p:nvCxnSpPr>
        <p:spPr>
          <a:xfrm rot="5400000">
            <a:off x="3722066" y="5064752"/>
            <a:ext cx="2700000" cy="1588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5072066" y="3571876"/>
            <a:ext cx="235745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公式适用条件：</a:t>
            </a: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5286380" y="4036477"/>
            <a:ext cx="342902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质点间（理想）</a:t>
            </a: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5286380" y="4536543"/>
            <a:ext cx="38576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&gt;&gt;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物体大小（实际）</a:t>
            </a: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5286380" y="5036609"/>
            <a:ext cx="38576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均匀球体（实际）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5929322" y="2786058"/>
            <a:ext cx="3143272" cy="726522"/>
            <a:chOff x="5929322" y="2786058"/>
            <a:chExt cx="3143272" cy="726522"/>
          </a:xfrm>
        </p:grpSpPr>
        <p:grpSp>
          <p:nvGrpSpPr>
            <p:cNvPr id="107" name="组合 106"/>
            <p:cNvGrpSpPr/>
            <p:nvPr/>
          </p:nvGrpSpPr>
          <p:grpSpPr>
            <a:xfrm>
              <a:off x="5929322" y="2786058"/>
              <a:ext cx="3143272" cy="726522"/>
              <a:chOff x="5929322" y="2285992"/>
              <a:chExt cx="3143272" cy="726522"/>
            </a:xfrm>
          </p:grpSpPr>
          <p:grpSp>
            <p:nvGrpSpPr>
              <p:cNvPr id="108" name="组合 44"/>
              <p:cNvGrpSpPr/>
              <p:nvPr/>
            </p:nvGrpSpPr>
            <p:grpSpPr>
              <a:xfrm>
                <a:off x="5929322" y="2285992"/>
                <a:ext cx="3143272" cy="493352"/>
                <a:chOff x="5929322" y="2285992"/>
                <a:chExt cx="3143272" cy="493352"/>
              </a:xfrm>
            </p:grpSpPr>
            <p:sp>
              <p:nvSpPr>
                <p:cNvPr id="113" name="椭圆 112"/>
                <p:cNvSpPr>
                  <a:spLocks noChangeAspect="1"/>
                </p:cNvSpPr>
                <p:nvPr/>
              </p:nvSpPr>
              <p:spPr>
                <a:xfrm>
                  <a:off x="8205246" y="2417591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椭圆 113"/>
                <p:cNvSpPr>
                  <a:spLocks noChangeAspect="1"/>
                </p:cNvSpPr>
                <p:nvPr/>
              </p:nvSpPr>
              <p:spPr>
                <a:xfrm>
                  <a:off x="6311912" y="2419344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5929322" y="2285992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i="1" dirty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altLang="zh-CN" b="1" baseline="-25000" dirty="0">
                      <a:latin typeface="楷体" pitchFamily="49" charset="-122"/>
                      <a:ea typeface="楷体" pitchFamily="49" charset="-122"/>
                      <a:cs typeface="Times New Roman" pitchFamily="18" charset="0"/>
                    </a:rPr>
                    <a:t>1</a:t>
                  </a:r>
                  <a:endParaRPr lang="zh-CN" altLang="en-US" b="1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8572528" y="2285992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i="1" dirty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altLang="zh-CN" b="1" baseline="-25000" dirty="0">
                      <a:latin typeface="楷体" pitchFamily="49" charset="-122"/>
                      <a:ea typeface="楷体" pitchFamily="49" charset="-122"/>
                      <a:cs typeface="Times New Roman" pitchFamily="18" charset="0"/>
                    </a:rPr>
                    <a:t>2</a:t>
                  </a:r>
                  <a:endParaRPr lang="zh-CN" altLang="en-US" b="1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475426" y="2597658"/>
                  <a:ext cx="19080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TextBox 108"/>
              <p:cNvSpPr txBox="1"/>
              <p:nvPr/>
            </p:nvSpPr>
            <p:spPr>
              <a:xfrm>
                <a:off x="7286644" y="2643182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zh-CN" altLang="en-US" b="1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椭圆 114"/>
            <p:cNvSpPr>
              <a:spLocks noChangeAspect="1"/>
            </p:cNvSpPr>
            <p:nvPr/>
          </p:nvSpPr>
          <p:spPr>
            <a:xfrm>
              <a:off x="6480188" y="3080277"/>
              <a:ext cx="36000" cy="3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>
              <a:spLocks noChangeAspect="1"/>
            </p:cNvSpPr>
            <p:nvPr/>
          </p:nvSpPr>
          <p:spPr>
            <a:xfrm>
              <a:off x="8376718" y="3071810"/>
              <a:ext cx="36000" cy="3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5" name="矩形 124"/>
          <p:cNvSpPr/>
          <p:nvPr/>
        </p:nvSpPr>
        <p:spPr>
          <a:xfrm>
            <a:off x="5335234" y="5602520"/>
            <a:ext cx="3269214" cy="97200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5406672" y="6036741"/>
            <a:ext cx="221454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→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→ ∞</a:t>
            </a:r>
          </a:p>
        </p:txBody>
      </p:sp>
      <p:sp>
        <p:nvSpPr>
          <p:cNvPr id="127" name="Rectangle 2"/>
          <p:cNvSpPr txBox="1">
            <a:spLocks noChangeArrowheads="1"/>
          </p:cNvSpPr>
          <p:nvPr/>
        </p:nvSpPr>
        <p:spPr>
          <a:xfrm>
            <a:off x="5335235" y="5643578"/>
            <a:ext cx="1785950" cy="428628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all" spc="0" normalizeH="0" baseline="0" noProof="0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黑体" pitchFamily="49" charset="-122"/>
                <a:cs typeface="+mj-cs"/>
              </a:rPr>
              <a:t>Yes or No?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黑体" pitchFamily="49" charset="-122"/>
              <a:cs typeface="+mj-cs"/>
            </a:endParaRPr>
          </a:p>
        </p:txBody>
      </p:sp>
      <p:sp>
        <p:nvSpPr>
          <p:cNvPr id="128" name="Text Box 18"/>
          <p:cNvSpPr txBox="1">
            <a:spLocks noChangeArrowheads="1"/>
          </p:cNvSpPr>
          <p:nvPr/>
        </p:nvSpPr>
        <p:spPr bwMode="auto">
          <a:xfrm>
            <a:off x="7478374" y="6072206"/>
            <a:ext cx="71133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楷体" pitchFamily="49" charset="-122"/>
              </a:rPr>
              <a:t>×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ea typeface="楷体" pitchFamily="49" charset="-122"/>
              </a:rPr>
              <a:t> </a:t>
            </a:r>
          </a:p>
        </p:txBody>
      </p:sp>
      <p:cxnSp>
        <p:nvCxnSpPr>
          <p:cNvPr id="129" name="直接连接符 128"/>
          <p:cNvCxnSpPr/>
          <p:nvPr/>
        </p:nvCxnSpPr>
        <p:spPr>
          <a:xfrm rot="5400000">
            <a:off x="1794034" y="5063958"/>
            <a:ext cx="2700000" cy="1588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386070" y="5012890"/>
            <a:ext cx="1181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ea typeface="楷体" pitchFamily="49" charset="-122"/>
                <a:cs typeface="Times New Roman" pitchFamily="18" charset="0"/>
              </a:rPr>
              <a:t>(Cavendish)</a:t>
            </a:r>
            <a:endParaRPr lang="zh-CN" altLang="en-US" sz="1600" b="1" dirty="0">
              <a:solidFill>
                <a:schemeClr val="bg1"/>
              </a:solidFill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30" grpId="0"/>
      <p:bldP spid="33" grpId="0"/>
      <p:bldP spid="125" grpId="0" animBg="1"/>
      <p:bldP spid="127" grpId="0"/>
      <p:bldP spid="128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/>
        </p:blipFill>
        <p:spPr>
          <a:xfrm>
            <a:off x="683568" y="1556797"/>
            <a:ext cx="3132000" cy="246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0" y="4256177"/>
            <a:ext cx="3132000" cy="211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251520" y="714356"/>
            <a:ext cx="36004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楷体" pitchFamily="49" charset="-122"/>
                <a:ea typeface="楷体" pitchFamily="49" charset="-122"/>
                <a:cs typeface="Times New Roman" pitchFamily="18" charset="0"/>
                <a:sym typeface="宋体" pitchFamily="2" charset="-122"/>
              </a:rPr>
              <a:t>卡文迪许扭秤实验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5"/>
            <a:ext cx="4007304" cy="487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7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714918" y="5500702"/>
            <a:ext cx="270495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8.0× 10</a:t>
            </a:r>
            <a:r>
              <a:rPr lang="en-US" altLang="zh-CN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-7 </a:t>
            </a:r>
            <a:r>
              <a:rPr lang="en-US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600" b="1" dirty="0">
              <a:latin typeface="楷体" pitchFamily="49" charset="-122"/>
              <a:ea typeface="楷体" pitchFamily="49" charset="-122"/>
              <a:cs typeface="Times New Roman" pitchFamily="18" charset="0"/>
              <a:hlinkClick r:id="rId3" action="ppaction://hlinkfile"/>
            </a:endParaRPr>
          </a:p>
        </p:txBody>
      </p:sp>
      <p:pic>
        <p:nvPicPr>
          <p:cNvPr id="33" name="Picture 12" descr="太阳拉地球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b="5545"/>
          <a:stretch>
            <a:fillRect/>
          </a:stretch>
        </p:blipFill>
        <p:spPr bwMode="auto">
          <a:xfrm>
            <a:off x="4556760" y="678160"/>
            <a:ext cx="4320000" cy="2880320"/>
          </a:xfrm>
          <a:prstGeom prst="rect">
            <a:avLst/>
          </a:prstGeom>
          <a:noFill/>
        </p:spPr>
      </p:pic>
      <p:pic>
        <p:nvPicPr>
          <p:cNvPr id="48132" name="Picture 4" descr="https://ss2.baidu.com/-vo3dSag_xI4khGko9WTAnF6hhy/zhidao/pic/item/03087bf40ad162d9d710a96813dfa9ec8b13cdcc.jpg"/>
          <p:cNvPicPr>
            <a:picLocks noChangeAspect="1" noChangeArrowheads="1"/>
          </p:cNvPicPr>
          <p:nvPr/>
        </p:nvPicPr>
        <p:blipFill>
          <a:blip r:embed="rId5" cstate="print"/>
          <a:srcRect b="2132"/>
          <a:stretch>
            <a:fillRect/>
          </a:stretch>
        </p:blipFill>
        <p:spPr bwMode="auto">
          <a:xfrm>
            <a:off x="261022" y="642918"/>
            <a:ext cx="4081424" cy="2988000"/>
          </a:xfrm>
          <a:prstGeom prst="rect">
            <a:avLst/>
          </a:prstGeom>
          <a:noFill/>
        </p:spPr>
      </p:pic>
      <p:grpSp>
        <p:nvGrpSpPr>
          <p:cNvPr id="37" name="组合 36"/>
          <p:cNvGrpSpPr/>
          <p:nvPr/>
        </p:nvGrpSpPr>
        <p:grpSpPr>
          <a:xfrm>
            <a:off x="142844" y="3756970"/>
            <a:ext cx="4212000" cy="2376196"/>
            <a:chOff x="285720" y="4607250"/>
            <a:chExt cx="4212000" cy="2376196"/>
          </a:xfrm>
        </p:grpSpPr>
        <p:sp>
          <p:nvSpPr>
            <p:cNvPr id="32" name="矩形 31"/>
            <p:cNvSpPr/>
            <p:nvPr/>
          </p:nvSpPr>
          <p:spPr>
            <a:xfrm>
              <a:off x="1071538" y="4607250"/>
              <a:ext cx="2071702" cy="1752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6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</a:t>
              </a:r>
              <a:r>
                <a:rPr lang="en-US" altLang="zh-CN" sz="2600" b="1" baseline="-25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girl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= 50 kg, </a:t>
              </a:r>
            </a:p>
            <a:p>
              <a:pPr lvl="0" algn="ctr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6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</a:t>
              </a:r>
              <a:r>
                <a:rPr lang="en-US" altLang="zh-CN" sz="2600" b="1" baseline="-25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boy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= 60 kg,</a:t>
              </a:r>
              <a:r>
                <a:rPr lang="zh-CN" altLang="en-US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</a:t>
              </a:r>
              <a:endPara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lvl="0" algn="ctr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= 0.5 m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85720" y="4643446"/>
              <a:ext cx="4212000" cy="2340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5358388" y="5513446"/>
            <a:ext cx="266999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3.5× 10</a:t>
            </a:r>
            <a:r>
              <a:rPr lang="en-US" altLang="zh-CN" sz="26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600" b="1" dirty="0">
              <a:latin typeface="楷体" pitchFamily="49" charset="-122"/>
              <a:ea typeface="楷体" pitchFamily="49" charset="-122"/>
              <a:cs typeface="Times New Roman" pitchFamily="18" charset="0"/>
              <a:hlinkClick r:id="rId3" action="ppaction://hlinkfile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590082" y="3729992"/>
            <a:ext cx="4212000" cy="2412196"/>
            <a:chOff x="285720" y="4607250"/>
            <a:chExt cx="4212000" cy="2412196"/>
          </a:xfrm>
        </p:grpSpPr>
        <p:sp>
          <p:nvSpPr>
            <p:cNvPr id="49" name="矩形 48"/>
            <p:cNvSpPr/>
            <p:nvPr/>
          </p:nvSpPr>
          <p:spPr>
            <a:xfrm>
              <a:off x="782944" y="4607250"/>
              <a:ext cx="3214710" cy="1701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6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</a:t>
              </a:r>
              <a:r>
                <a:rPr lang="en-US" altLang="zh-CN" sz="2600" b="1" baseline="-25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Sun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= 2×10</a:t>
              </a:r>
              <a:r>
                <a:rPr lang="en-US" altLang="zh-CN" sz="2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30 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kg, </a:t>
              </a:r>
            </a:p>
            <a:p>
              <a:pPr lvl="0" algn="ctr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6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</a:t>
              </a:r>
              <a:r>
                <a:rPr lang="en-US" altLang="zh-CN" sz="2600" b="1" baseline="-25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Earth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= 5.98×10</a:t>
              </a:r>
              <a:r>
                <a:rPr lang="en-US" altLang="zh-CN" sz="2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24 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kg,</a:t>
              </a:r>
              <a:r>
                <a:rPr lang="zh-CN" altLang="en-US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</a:t>
              </a:r>
              <a:endPara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lvl="0" algn="ctr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= 1.5×10</a:t>
              </a:r>
              <a:r>
                <a:rPr lang="en-US" altLang="zh-CN" sz="2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11 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m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285720" y="4643446"/>
              <a:ext cx="4212000" cy="2376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utoUpdateAnimBg="0"/>
      <p:bldP spid="3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" y="568013"/>
            <a:ext cx="8964488" cy="5909310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、关于万有引力和万有引力定律，下列说法中正确的是（    ）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只有天体间才存在相互作用的引力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只有质量很大的物体间才存在相互作用的引力</a:t>
            </a:r>
            <a:endParaRPr lang="en-US" altLang="zh-CN" sz="28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物体间的距离变大时，它们间的引力将变小</a:t>
            </a:r>
            <a:endParaRPr lang="en-US" altLang="zh-CN" sz="28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物体对地球的引力小于地球对物体的引力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  <a:buAutoNum type="alphaUcPeriod"/>
            </a:pP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873304" y="1310288"/>
            <a:ext cx="719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</a:p>
        </p:txBody>
      </p:sp>
      <p:sp>
        <p:nvSpPr>
          <p:cNvPr id="4" name="矩形 3"/>
          <p:cNvSpPr/>
          <p:nvPr/>
        </p:nvSpPr>
        <p:spPr>
          <a:xfrm>
            <a:off x="133792" y="4648031"/>
            <a:ext cx="8964488" cy="16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、太阳系中行星运行的轨道大都接近圆，试用万有引力定律证明：所有行星轨道半径的三次方跟公转周期二次方的比值都相等。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 autoUpdateAnimBg="0"/>
      <p:bldP spid="30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812562" y="17789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§6  </a:t>
            </a:r>
            <a:r>
              <a:rPr lang="zh-CN" alt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万有引力与航天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　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8411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6.2  Newton’s Law of Universal Gravitation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35" name="Rectangle 2"/>
          <p:cNvSpPr txBox="1">
            <a:spLocks noRot="1" noChangeArrowheads="1"/>
          </p:cNvSpPr>
          <p:nvPr/>
        </p:nvSpPr>
        <p:spPr>
          <a:xfrm>
            <a:off x="251520" y="1224446"/>
            <a:ext cx="640871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Law of Universal Gravitation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（万有引力定律）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14343" y="1916832"/>
            <a:ext cx="5429227" cy="47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自然界中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任何</a:t>
            </a:r>
            <a:r>
              <a:rPr lang="zh-CN" altLang="en-US" sz="2400" b="1" dirty="0">
                <a:latin typeface="+mn-ea"/>
                <a:cs typeface="Times New Roman" pitchFamily="18" charset="0"/>
              </a:rPr>
              <a:t>两物体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都</a:t>
            </a:r>
            <a:r>
              <a:rPr lang="zh-CN" altLang="en-US" sz="2400" b="1" dirty="0">
                <a:latin typeface="+mn-ea"/>
                <a:cs typeface="Times New Roman" pitchFamily="18" charset="0"/>
              </a:rPr>
              <a:t>相互吸引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；</a:t>
            </a:r>
            <a:endParaRPr lang="zh-CN" altLang="en-US" sz="2400" b="1" dirty="0">
              <a:solidFill>
                <a:srgbClr val="FF0000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4282" y="2488336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latin typeface="+mn-ea"/>
                <a:cs typeface="Times New Roman" pitchFamily="18" charset="0"/>
              </a:rPr>
              <a:t>引力方向在两物体连线上</a:t>
            </a:r>
            <a:r>
              <a:rPr kumimoji="1" lang="zh-CN" altLang="en-US" sz="2400" b="1" dirty="0">
                <a:solidFill>
                  <a:schemeClr val="tx2"/>
                </a:solidFill>
                <a:latin typeface="+mn-ea"/>
                <a:cs typeface="Times New Roman" pitchFamily="18" charset="0"/>
              </a:rPr>
              <a:t>；</a:t>
            </a:r>
            <a:endParaRPr lang="zh-CN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214282" y="2988402"/>
            <a:ext cx="892971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ea"/>
                <a:cs typeface="Times New Roman" pitchFamily="18" charset="0"/>
              </a:rPr>
              <a:t>引力大小跟两物体质量乘积成正比，跟其距离平方成反比。</a:t>
            </a:r>
            <a:endParaRPr lang="zh-CN" altLang="en-US" sz="2400" dirty="0"/>
          </a:p>
        </p:txBody>
      </p:sp>
      <p:grpSp>
        <p:nvGrpSpPr>
          <p:cNvPr id="39" name="组合 38"/>
          <p:cNvGrpSpPr/>
          <p:nvPr/>
        </p:nvGrpSpPr>
        <p:grpSpPr>
          <a:xfrm>
            <a:off x="483296" y="4101378"/>
            <a:ext cx="1630363" cy="814387"/>
            <a:chOff x="577850" y="3890963"/>
            <a:chExt cx="1630363" cy="814387"/>
          </a:xfrm>
        </p:grpSpPr>
        <p:graphicFrame>
          <p:nvGraphicFramePr>
            <p:cNvPr id="40" name="Object 2"/>
            <p:cNvGraphicFramePr>
              <a:graphicFrameLocks noChangeAspect="1"/>
            </p:cNvGraphicFramePr>
            <p:nvPr/>
          </p:nvGraphicFramePr>
          <p:xfrm>
            <a:off x="577850" y="3890963"/>
            <a:ext cx="1630363" cy="814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4" name="公式" r:id="rId3" imgW="787320" imgH="393480" progId="Equation.3">
                    <p:embed/>
                  </p:oleObj>
                </mc:Choice>
                <mc:Fallback>
                  <p:oleObj name="公式" r:id="rId3" imgW="78732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850" y="3890963"/>
                          <a:ext cx="1630363" cy="814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矩形 40"/>
            <p:cNvSpPr/>
            <p:nvPr/>
          </p:nvSpPr>
          <p:spPr>
            <a:xfrm>
              <a:off x="596865" y="3933828"/>
              <a:ext cx="1584000" cy="75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4128" y="1988840"/>
            <a:ext cx="2928958" cy="882098"/>
            <a:chOff x="6000760" y="2296016"/>
            <a:chExt cx="2928958" cy="882098"/>
          </a:xfrm>
        </p:grpSpPr>
        <p:grpSp>
          <p:nvGrpSpPr>
            <p:cNvPr id="42" name="组合 41"/>
            <p:cNvGrpSpPr/>
            <p:nvPr/>
          </p:nvGrpSpPr>
          <p:grpSpPr>
            <a:xfrm>
              <a:off x="6000760" y="2451592"/>
              <a:ext cx="2928958" cy="726522"/>
              <a:chOff x="6000760" y="2285992"/>
              <a:chExt cx="2928958" cy="726522"/>
            </a:xfrm>
          </p:grpSpPr>
          <p:grpSp>
            <p:nvGrpSpPr>
              <p:cNvPr id="43" name="组合 44"/>
              <p:cNvGrpSpPr/>
              <p:nvPr/>
            </p:nvGrpSpPr>
            <p:grpSpPr>
              <a:xfrm>
                <a:off x="6000760" y="2285992"/>
                <a:ext cx="2928958" cy="369332"/>
                <a:chOff x="6000760" y="2285992"/>
                <a:chExt cx="2928958" cy="369332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6000760" y="2285992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i="1" dirty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altLang="zh-CN" b="1" baseline="-25000" dirty="0">
                      <a:latin typeface="楷体" pitchFamily="49" charset="-122"/>
                      <a:ea typeface="楷体" pitchFamily="49" charset="-122"/>
                      <a:cs typeface="Times New Roman" pitchFamily="18" charset="0"/>
                    </a:rPr>
                    <a:t>1</a:t>
                  </a:r>
                  <a:endParaRPr lang="zh-CN" altLang="en-US" b="1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8429652" y="2285992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i="1" dirty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altLang="zh-CN" b="1" baseline="-25000" dirty="0">
                      <a:latin typeface="楷体" pitchFamily="49" charset="-122"/>
                      <a:ea typeface="楷体" pitchFamily="49" charset="-122"/>
                      <a:cs typeface="Times New Roman" pitchFamily="18" charset="0"/>
                    </a:rPr>
                    <a:t>2</a:t>
                  </a:r>
                  <a:endParaRPr lang="zh-CN" altLang="en-US" b="1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47" name="直接连接符 46"/>
                <p:cNvCxnSpPr/>
                <p:nvPr/>
              </p:nvCxnSpPr>
              <p:spPr>
                <a:xfrm>
                  <a:off x="6475426" y="2597658"/>
                  <a:ext cx="19080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椭圆 47"/>
                <p:cNvSpPr>
                  <a:spLocks noChangeAspect="1"/>
                </p:cNvSpPr>
                <p:nvPr/>
              </p:nvSpPr>
              <p:spPr>
                <a:xfrm>
                  <a:off x="8357652" y="2571744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>
                  <a:spLocks noChangeAspect="1"/>
                </p:cNvSpPr>
                <p:nvPr/>
              </p:nvSpPr>
              <p:spPr>
                <a:xfrm>
                  <a:off x="6429388" y="2571744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286644" y="2643182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zh-CN" altLang="en-US" b="1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6490844" y="2303896"/>
              <a:ext cx="821200" cy="466786"/>
              <a:chOff x="6490844" y="2138296"/>
              <a:chExt cx="821200" cy="466786"/>
            </a:xfrm>
          </p:grpSpPr>
          <p:cxnSp>
            <p:nvCxnSpPr>
              <p:cNvPr id="51" name="直接箭头连接符 50"/>
              <p:cNvCxnSpPr/>
              <p:nvPr/>
            </p:nvCxnSpPr>
            <p:spPr>
              <a:xfrm rot="16200000" flipH="1">
                <a:off x="6778844" y="2317082"/>
                <a:ext cx="0" cy="576000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6811978" y="2138296"/>
                <a:ext cx="5000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zh-CN" altLang="en-US" sz="2000" b="1" i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7715272" y="2296016"/>
              <a:ext cx="653332" cy="466786"/>
              <a:chOff x="6311912" y="2138296"/>
              <a:chExt cx="653332" cy="466786"/>
            </a:xfrm>
          </p:grpSpPr>
          <p:cxnSp>
            <p:nvCxnSpPr>
              <p:cNvPr id="54" name="直接箭头连接符 53"/>
              <p:cNvCxnSpPr/>
              <p:nvPr/>
            </p:nvCxnSpPr>
            <p:spPr>
              <a:xfrm rot="16200000" flipH="1">
                <a:off x="6677244" y="2317082"/>
                <a:ext cx="0" cy="576000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311912" y="2138296"/>
                <a:ext cx="5000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’</a:t>
                </a:r>
                <a:endParaRPr lang="zh-CN" altLang="en-US" sz="2000" b="1" i="1" baseline="-25000" dirty="0">
                  <a:solidFill>
                    <a:srgbClr val="0000FF"/>
                  </a:solidFill>
                  <a:latin typeface="Microsoft Yi Baiti" pitchFamily="66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251520" y="5068172"/>
            <a:ext cx="2395554" cy="792000"/>
            <a:chOff x="339696" y="4824422"/>
            <a:chExt cx="2395554" cy="792000"/>
          </a:xfrm>
        </p:grpSpPr>
        <p:sp>
          <p:nvSpPr>
            <p:cNvPr id="57" name="云形标注 56"/>
            <p:cNvSpPr/>
            <p:nvPr/>
          </p:nvSpPr>
          <p:spPr>
            <a:xfrm>
              <a:off x="339696" y="4824422"/>
              <a:ext cx="2340000" cy="792000"/>
            </a:xfrm>
            <a:prstGeom prst="cloudCallout">
              <a:avLst>
                <a:gd name="adj1" fmla="val -9145"/>
                <a:gd name="adj2" fmla="val -9739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5910" y="4924436"/>
              <a:ext cx="2219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引力常量 </a:t>
              </a:r>
              <a:r>
                <a:rPr lang="en-US" altLang="zh-CN" sz="1600" b="1" dirty="0">
                  <a:solidFill>
                    <a:schemeClr val="bg1"/>
                  </a:solidFill>
                  <a:latin typeface="+mj-lt"/>
                  <a:ea typeface="楷体" pitchFamily="49" charset="-122"/>
                  <a:cs typeface="Times New Roman" pitchFamily="18" charset="0"/>
                </a:rPr>
                <a:t>(Cavendish)</a:t>
              </a:r>
              <a:endParaRPr lang="zh-CN" altLang="en-US" sz="1600" b="1" dirty="0">
                <a:solidFill>
                  <a:schemeClr val="bg1"/>
                </a:solidFill>
                <a:latin typeface="+mj-lt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1472" y="5192925"/>
              <a:ext cx="1857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6.67×10</a:t>
              </a:r>
              <a:r>
                <a:rPr lang="en-US" altLang="zh-CN" sz="1400" b="1" baseline="30000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-11</a:t>
              </a:r>
              <a:r>
                <a:rPr lang="en-US" altLang="zh-CN" sz="1400" b="1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N · m</a:t>
              </a:r>
              <a:r>
                <a:rPr lang="en-US" altLang="zh-CN" sz="1400" b="1" baseline="30000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  <a:r>
                <a:rPr lang="en-US" altLang="zh-CN" sz="1400" b="1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/kg</a:t>
              </a:r>
              <a:r>
                <a:rPr lang="en-US" altLang="zh-CN" sz="1400" b="1" baseline="30000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  <a:endParaRPr lang="zh-CN" altLang="en-US" sz="1400" b="1" baseline="30000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3269378" y="4002784"/>
            <a:ext cx="1714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普遍性</a:t>
            </a: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3269378" y="4526247"/>
            <a:ext cx="1714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相互性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3269378" y="5039013"/>
            <a:ext cx="1714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独立性</a:t>
            </a: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3269378" y="5572417"/>
            <a:ext cx="1714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宏观性</a:t>
            </a:r>
          </a:p>
        </p:txBody>
      </p:sp>
      <p:cxnSp>
        <p:nvCxnSpPr>
          <p:cNvPr id="64" name="直接连接符 63"/>
          <p:cNvCxnSpPr/>
          <p:nvPr/>
        </p:nvCxnSpPr>
        <p:spPr>
          <a:xfrm rot="5400000">
            <a:off x="3633890" y="5108560"/>
            <a:ext cx="2700000" cy="1588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4983890" y="3717032"/>
            <a:ext cx="235745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公式适用条件：</a:t>
            </a: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5198204" y="4181633"/>
            <a:ext cx="342902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质点间（理想）</a:t>
            </a: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5198204" y="4681699"/>
            <a:ext cx="38576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&gt;&gt;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物体大小（实际）</a:t>
            </a: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5198204" y="5181765"/>
            <a:ext cx="326222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均匀球体（实际）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5419928" y="5766544"/>
            <a:ext cx="3143272" cy="726522"/>
            <a:chOff x="5929322" y="2786058"/>
            <a:chExt cx="3143272" cy="726522"/>
          </a:xfrm>
        </p:grpSpPr>
        <p:grpSp>
          <p:nvGrpSpPr>
            <p:cNvPr id="70" name="组合 106"/>
            <p:cNvGrpSpPr/>
            <p:nvPr/>
          </p:nvGrpSpPr>
          <p:grpSpPr>
            <a:xfrm>
              <a:off x="5929322" y="2786058"/>
              <a:ext cx="3143272" cy="726522"/>
              <a:chOff x="5929322" y="2285992"/>
              <a:chExt cx="3143272" cy="726522"/>
            </a:xfrm>
          </p:grpSpPr>
          <p:grpSp>
            <p:nvGrpSpPr>
              <p:cNvPr id="73" name="组合 44"/>
              <p:cNvGrpSpPr/>
              <p:nvPr/>
            </p:nvGrpSpPr>
            <p:grpSpPr>
              <a:xfrm>
                <a:off x="5929322" y="2285992"/>
                <a:ext cx="3143272" cy="493352"/>
                <a:chOff x="5929322" y="2285992"/>
                <a:chExt cx="3143272" cy="493352"/>
              </a:xfrm>
            </p:grpSpPr>
            <p:sp>
              <p:nvSpPr>
                <p:cNvPr id="75" name="椭圆 74"/>
                <p:cNvSpPr>
                  <a:spLocks noChangeAspect="1"/>
                </p:cNvSpPr>
                <p:nvPr/>
              </p:nvSpPr>
              <p:spPr>
                <a:xfrm>
                  <a:off x="8205246" y="2417591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spect="1"/>
                </p:cNvSpPr>
                <p:nvPr/>
              </p:nvSpPr>
              <p:spPr>
                <a:xfrm>
                  <a:off x="6311912" y="2419344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5929322" y="2285992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i="1" dirty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altLang="zh-CN" b="1" baseline="-25000" dirty="0">
                      <a:latin typeface="楷体" pitchFamily="49" charset="-122"/>
                      <a:ea typeface="楷体" pitchFamily="49" charset="-122"/>
                      <a:cs typeface="Times New Roman" pitchFamily="18" charset="0"/>
                    </a:rPr>
                    <a:t>1</a:t>
                  </a:r>
                  <a:endParaRPr lang="zh-CN" altLang="en-US" b="1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8572528" y="2285992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i="1" dirty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altLang="zh-CN" b="1" baseline="-25000" dirty="0">
                      <a:latin typeface="楷体" pitchFamily="49" charset="-122"/>
                      <a:ea typeface="楷体" pitchFamily="49" charset="-122"/>
                      <a:cs typeface="Times New Roman" pitchFamily="18" charset="0"/>
                    </a:rPr>
                    <a:t>2</a:t>
                  </a:r>
                  <a:endParaRPr lang="zh-CN" altLang="en-US" b="1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9" name="直接连接符 78"/>
                <p:cNvCxnSpPr/>
                <p:nvPr/>
              </p:nvCxnSpPr>
              <p:spPr>
                <a:xfrm>
                  <a:off x="6475426" y="2597658"/>
                  <a:ext cx="19080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Box 73"/>
              <p:cNvSpPr txBox="1"/>
              <p:nvPr/>
            </p:nvSpPr>
            <p:spPr>
              <a:xfrm>
                <a:off x="7286644" y="2643182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zh-CN" altLang="en-US" b="1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6480188" y="3080277"/>
              <a:ext cx="36000" cy="3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8376718" y="3071810"/>
              <a:ext cx="36000" cy="3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4" name="直接连接符 83"/>
          <p:cNvCxnSpPr/>
          <p:nvPr/>
        </p:nvCxnSpPr>
        <p:spPr>
          <a:xfrm rot="5400000">
            <a:off x="1705858" y="5107766"/>
            <a:ext cx="2700000" cy="1588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ss3.baidu.com/-fo3dSag_xI4khGko9WTAnF6hhy/zhidao/pic/item/cf1b9d16fdfaaf51cd08e42d8e5494eef11f7abc.jpg"/>
          <p:cNvPicPr>
            <a:picLocks noChangeAspect="1" noChangeArrowheads="1"/>
          </p:cNvPicPr>
          <p:nvPr/>
        </p:nvPicPr>
        <p:blipFill>
          <a:blip r:embed="rId2" cstate="print"/>
          <a:srcRect r="17949"/>
          <a:stretch>
            <a:fillRect/>
          </a:stretch>
        </p:blipFill>
        <p:spPr bwMode="auto">
          <a:xfrm>
            <a:off x="0" y="-107205"/>
            <a:ext cx="9144000" cy="696520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2476" y="3786190"/>
            <a:ext cx="8352928" cy="99898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§6   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万有引力与航天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4306" y="5229200"/>
            <a:ext cx="8350250" cy="127163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4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6.2</a:t>
            </a:r>
            <a:r>
              <a:rPr lang="zh-CN" altLang="en-US" sz="4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</a:t>
            </a:r>
            <a:r>
              <a:rPr lang="en-US" altLang="zh-CN" sz="4400" b="1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Newton’s Law </a:t>
            </a:r>
            <a:r>
              <a:rPr lang="en-US" altLang="zh-CN" sz="4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of Universal Gravitation</a:t>
            </a:r>
            <a:endParaRPr lang="zh-CN" altLang="en-US" sz="44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encrypted-tbn1.gstatic.com/images?q=tbn:ANd9GcQ2WBV5zkpJca7otzY0xrs4aYThP_PcEuYJ2VDQUwq7JemBta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8370" name="Picture 2" descr="http://himg2.huanqiu.com/attachment2010/2016/0121/08/53/20160121085354478.png"/>
          <p:cNvPicPr>
            <a:picLocks noChangeAspect="1" noChangeArrowheads="1"/>
          </p:cNvPicPr>
          <p:nvPr/>
        </p:nvPicPr>
        <p:blipFill>
          <a:blip r:embed="rId3" cstate="print"/>
          <a:srcRect l="4631" b="1667"/>
          <a:stretch>
            <a:fillRect/>
          </a:stretch>
        </p:blipFill>
        <p:spPr bwMode="auto">
          <a:xfrm>
            <a:off x="467855" y="692696"/>
            <a:ext cx="8208601" cy="446449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 bwMode="auto">
          <a:xfrm>
            <a:off x="467544" y="5373216"/>
            <a:ext cx="8208912" cy="1224136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67544" y="5415607"/>
            <a:ext cx="3024336" cy="4924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949280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什么原因使得行星绕太阳做如此和谐而有规律的运动？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imgsa.baidu.com/timg?image&amp;quality=80&amp;size=b9999_10000&amp;sec=1488456849775&amp;di=d53e5b679edd32d97e46242e83df7ded&amp;imgtype=0&amp;src=http%3A%2F%2Fbolide.lamost.org%2Fpic%2FKepler2Kepler.JKepler.jpg"/>
          <p:cNvPicPr>
            <a:picLocks noChangeAspect="1" noChangeArrowheads="1"/>
          </p:cNvPicPr>
          <p:nvPr/>
        </p:nvPicPr>
        <p:blipFill>
          <a:blip r:embed="rId3" cstate="print"/>
          <a:srcRect b="5792"/>
          <a:stretch>
            <a:fillRect/>
          </a:stretch>
        </p:blipFill>
        <p:spPr bwMode="auto">
          <a:xfrm>
            <a:off x="3464366" y="109816"/>
            <a:ext cx="2365678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81758" y="3110211"/>
            <a:ext cx="1928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+mj-lt"/>
                <a:ea typeface="楷体" pitchFamily="49" charset="-122"/>
                <a:cs typeface="Times New Roman" pitchFamily="18" charset="0"/>
              </a:rPr>
              <a:t>Galileo</a:t>
            </a:r>
            <a:endParaRPr kumimoji="1" lang="zh-CN" altLang="en-US" sz="2400" b="1" dirty="0">
              <a:latin typeface="+mj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23294" y="3110211"/>
            <a:ext cx="1928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 b="1" dirty="0" err="1">
                <a:latin typeface="+mj-lt"/>
                <a:ea typeface="楷体" pitchFamily="49" charset="-122"/>
                <a:cs typeface="Times New Roman" pitchFamily="18" charset="0"/>
              </a:rPr>
              <a:t>Kepler</a:t>
            </a:r>
            <a:endParaRPr kumimoji="1" lang="zh-CN" altLang="en-US" sz="2400" b="1" dirty="0">
              <a:latin typeface="+mj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8" name="Picture 8" descr="https://timgsa.baidu.com/timg?image&amp;quality=80&amp;size=b9999_10000&amp;sec=1488458303804&amp;di=56cf2567b680bb391ced70e1c0bfe39a&amp;imgtype=0&amp;src=http%3A%2F%2Fimg623.ph.126.net%2FesrJ5q5PhRzhGxz-_FwvVw%3D%3D%2F1682094460824914390.jpg"/>
          <p:cNvPicPr>
            <a:picLocks noChangeAspect="1" noChangeArrowheads="1"/>
          </p:cNvPicPr>
          <p:nvPr/>
        </p:nvPicPr>
        <p:blipFill>
          <a:blip r:embed="rId4" cstate="print"/>
          <a:srcRect r="4344" b="7796"/>
          <a:stretch>
            <a:fillRect/>
          </a:stretch>
        </p:blipFill>
        <p:spPr bwMode="auto">
          <a:xfrm>
            <a:off x="467544" y="121649"/>
            <a:ext cx="2507550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89192" y="3125451"/>
            <a:ext cx="1928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+mj-lt"/>
                <a:ea typeface="楷体" pitchFamily="49" charset="-122"/>
                <a:cs typeface="Times New Roman" pitchFamily="18" charset="0"/>
              </a:rPr>
              <a:t>Descartes</a:t>
            </a:r>
            <a:endParaRPr kumimoji="1" lang="zh-CN" altLang="en-US" sz="2400" b="1" dirty="0">
              <a:latin typeface="+mj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0" name="Picture 10" descr="https://timgsa.baidu.com/timg?image&amp;quality=80&amp;size=b9999_10000&amp;sec=1489058432&amp;di=efe9356aa6e89ce17d52e2a0df64ee9b&amp;imgtype=jpg&amp;er=1&amp;src=http%3A%2F%2Fwww.baizhan.net%2Fuploads%2Fallimg%2F130822%2F8-130R20941200-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4439" y="3726610"/>
            <a:ext cx="2601497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232712" y="4714908"/>
            <a:ext cx="553998" cy="1428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>
                <a:latin typeface="+mj-lt"/>
              </a:rPr>
              <a:t>Hooke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16200000">
            <a:off x="94004" y="4948398"/>
            <a:ext cx="1928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+mj-lt"/>
                <a:ea typeface="楷体" pitchFamily="49" charset="-122"/>
                <a:cs typeface="Times New Roman" pitchFamily="18" charset="0"/>
              </a:rPr>
              <a:t>Newton</a:t>
            </a:r>
            <a:endParaRPr kumimoji="1" lang="zh-CN" altLang="en-US" sz="2400" b="1" dirty="0">
              <a:latin typeface="+mj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燕尾形箭头 13"/>
          <p:cNvSpPr/>
          <p:nvPr/>
        </p:nvSpPr>
        <p:spPr>
          <a:xfrm>
            <a:off x="2877902" y="3203800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燕尾形箭头 14"/>
          <p:cNvSpPr/>
          <p:nvPr/>
        </p:nvSpPr>
        <p:spPr>
          <a:xfrm>
            <a:off x="5857884" y="3202114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燕尾形箭头 15"/>
          <p:cNvSpPr/>
          <p:nvPr/>
        </p:nvSpPr>
        <p:spPr>
          <a:xfrm rot="7022664">
            <a:off x="7358082" y="3784112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燕尾形箭头 16"/>
          <p:cNvSpPr/>
          <p:nvPr/>
        </p:nvSpPr>
        <p:spPr>
          <a:xfrm rot="10800000">
            <a:off x="4273114" y="5214950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 descr="http://imgsrc.baidu.com/baike/pic/item/96dda144ad345982ca5e210709f431adcaef844b.jpg"/>
          <p:cNvPicPr>
            <a:picLocks noChangeAspect="1" noChangeArrowheads="1"/>
          </p:cNvPicPr>
          <p:nvPr/>
        </p:nvPicPr>
        <p:blipFill>
          <a:blip r:embed="rId6" cstate="print"/>
          <a:srcRect r="1434"/>
          <a:stretch>
            <a:fillRect/>
          </a:stretch>
        </p:blipFill>
        <p:spPr bwMode="auto">
          <a:xfrm>
            <a:off x="6300192" y="116632"/>
            <a:ext cx="2464168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4" descr="http://c.hiphotos.baidu.com/baike/w%3D268/sign=e20201aac0fdfc03e578e4beec3e87a9/ac4bd11373f082027051666b48fbfbedaa641ba6.jpg"/>
          <p:cNvPicPr>
            <a:picLocks noChangeAspect="1" noChangeArrowheads="1"/>
          </p:cNvPicPr>
          <p:nvPr/>
        </p:nvPicPr>
        <p:blipFill>
          <a:blip r:embed="rId7" cstate="print"/>
          <a:srcRect r="7239"/>
          <a:stretch>
            <a:fillRect/>
          </a:stretch>
        </p:blipFill>
        <p:spPr bwMode="auto">
          <a:xfrm>
            <a:off x="4860032" y="3717032"/>
            <a:ext cx="2384680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9" grpId="0" autoUpdateAnimBg="0"/>
      <p:bldP spid="11" grpId="0"/>
      <p:bldP spid="13" grpId="0" autoUpdateAnimBg="0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>
            <a:off x="107504" y="476672"/>
            <a:ext cx="8892480" cy="216024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07504" y="519063"/>
            <a:ext cx="3024336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10527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行星绕太阳运动的轨迹？</a:t>
            </a:r>
          </a:p>
        </p:txBody>
      </p:sp>
      <p:sp>
        <p:nvSpPr>
          <p:cNvPr id="19" name="Text Box 1027"/>
          <p:cNvSpPr txBox="1">
            <a:spLocks noChangeArrowheads="1"/>
          </p:cNvSpPr>
          <p:nvPr/>
        </p:nvSpPr>
        <p:spPr bwMode="auto">
          <a:xfrm>
            <a:off x="3923928" y="1018828"/>
            <a:ext cx="80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椭圆</a:t>
            </a:r>
          </a:p>
        </p:txBody>
      </p:sp>
      <p:sp>
        <p:nvSpPr>
          <p:cNvPr id="20" name="Text Box 1027"/>
          <p:cNvSpPr txBox="1">
            <a:spLocks noChangeArrowheads="1"/>
          </p:cNvSpPr>
          <p:nvPr/>
        </p:nvSpPr>
        <p:spPr bwMode="auto">
          <a:xfrm>
            <a:off x="4716016" y="1018828"/>
            <a:ext cx="958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→ 圆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504" y="160963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行星绕太阳匀速圆周运动，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9952" y="160963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什么力提供向心力？</a:t>
            </a:r>
          </a:p>
        </p:txBody>
      </p:sp>
      <p:sp>
        <p:nvSpPr>
          <p:cNvPr id="23" name="Text Box 1027"/>
          <p:cNvSpPr txBox="1">
            <a:spLocks noChangeArrowheads="1"/>
          </p:cNvSpPr>
          <p:nvPr/>
        </p:nvSpPr>
        <p:spPr bwMode="auto">
          <a:xfrm>
            <a:off x="7020272" y="1556792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太阳引力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13285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引力跟哪些因素有关？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504" y="286380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已知：行星质量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，线速度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，轨道半径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endParaRPr lang="zh-CN" altLang="en-US" sz="24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284178" y="3413874"/>
          <a:ext cx="1080120" cy="74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3" name="公式" r:id="rId4" imgW="609480" imgH="419040" progId="Equation.3">
                  <p:embed/>
                </p:oleObj>
              </mc:Choice>
              <mc:Fallback>
                <p:oleObj name="公式" r:id="rId4" imgW="609480" imgH="41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78" y="3413874"/>
                        <a:ext cx="1080120" cy="742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10616" y="4203510"/>
          <a:ext cx="940138" cy="710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4" name="公式" r:id="rId6" imgW="520560" imgH="393480" progId="Equation.3">
                  <p:embed/>
                </p:oleObj>
              </mc:Choice>
              <mc:Fallback>
                <p:oleObj name="公式" r:id="rId6" imgW="5205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16" y="4203510"/>
                        <a:ext cx="940138" cy="7109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右大括号 30"/>
          <p:cNvSpPr/>
          <p:nvPr/>
        </p:nvSpPr>
        <p:spPr>
          <a:xfrm>
            <a:off x="1403648" y="3723724"/>
            <a:ext cx="108000" cy="93610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燕尾形箭头 32"/>
          <p:cNvSpPr/>
          <p:nvPr/>
        </p:nvSpPr>
        <p:spPr>
          <a:xfrm>
            <a:off x="1684988" y="4083764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075935" y="3788941"/>
          <a:ext cx="1415945" cy="7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5" name="公式" r:id="rId8" imgW="749160" imgH="419040" progId="Equation.3">
                  <p:embed/>
                </p:oleObj>
              </mc:Choice>
              <mc:Fallback>
                <p:oleObj name="公式" r:id="rId8" imgW="7491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935" y="3788941"/>
                        <a:ext cx="1415945" cy="7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1224862" y="4880046"/>
          <a:ext cx="826858" cy="737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6" name="公式" r:id="rId10" imgW="469800" imgH="419040" progId="Equation.3">
                  <p:embed/>
                </p:oleObj>
              </mc:Choice>
              <mc:Fallback>
                <p:oleObj name="公式" r:id="rId10" imgW="46980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862" y="4880046"/>
                        <a:ext cx="826858" cy="737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右大括号 34"/>
          <p:cNvSpPr/>
          <p:nvPr/>
        </p:nvSpPr>
        <p:spPr>
          <a:xfrm>
            <a:off x="3491880" y="4004319"/>
            <a:ext cx="108000" cy="1368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燕尾形箭头 35"/>
          <p:cNvSpPr/>
          <p:nvPr/>
        </p:nvSpPr>
        <p:spPr>
          <a:xfrm>
            <a:off x="2183068" y="5156447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燕尾形箭头 41"/>
          <p:cNvSpPr/>
          <p:nvPr/>
        </p:nvSpPr>
        <p:spPr>
          <a:xfrm>
            <a:off x="3707904" y="4580383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522984" y="4902355"/>
          <a:ext cx="916421" cy="737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7" name="公式" r:id="rId12" imgW="520560" imgH="419040" progId="Equation.3">
                  <p:embed/>
                </p:oleObj>
              </mc:Choice>
              <mc:Fallback>
                <p:oleObj name="公式" r:id="rId12" imgW="520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984" y="4902355"/>
                        <a:ext cx="916421" cy="737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4088259" y="4325536"/>
          <a:ext cx="1419845" cy="698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8" name="公式" r:id="rId14" imgW="799920" imgH="393480" progId="Equation.3">
                  <p:embed/>
                </p:oleObj>
              </mc:Choice>
              <mc:Fallback>
                <p:oleObj name="公式" r:id="rId14" imgW="7999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8259" y="4325536"/>
                        <a:ext cx="1419845" cy="698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燕尾形箭头 42"/>
          <p:cNvSpPr/>
          <p:nvPr/>
        </p:nvSpPr>
        <p:spPr>
          <a:xfrm>
            <a:off x="5580112" y="4578324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/>
        </p:nvGraphicFramePr>
        <p:xfrm>
          <a:off x="5968616" y="4330418"/>
          <a:ext cx="864096" cy="70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9" name="公式" r:id="rId16" imgW="482400" imgH="393480" progId="Equation.3">
                  <p:embed/>
                </p:oleObj>
              </mc:Choice>
              <mc:Fallback>
                <p:oleObj name="公式" r:id="rId16" imgW="4824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616" y="4330418"/>
                        <a:ext cx="864096" cy="704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5970626" y="5193455"/>
          <a:ext cx="905630" cy="683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0" name="公式" r:id="rId18" imgW="520560" imgH="393480" progId="Equation.3">
                  <p:embed/>
                </p:oleObj>
              </mc:Choice>
              <mc:Fallback>
                <p:oleObj name="公式" r:id="rId18" imgW="5205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626" y="5193455"/>
                        <a:ext cx="905630" cy="6838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右大括号 59"/>
          <p:cNvSpPr/>
          <p:nvPr/>
        </p:nvSpPr>
        <p:spPr>
          <a:xfrm>
            <a:off x="6876256" y="4652391"/>
            <a:ext cx="108000" cy="93610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燕尾形箭头 60"/>
          <p:cNvSpPr/>
          <p:nvPr/>
        </p:nvSpPr>
        <p:spPr>
          <a:xfrm>
            <a:off x="7092280" y="5012431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7452320" y="4797152"/>
          <a:ext cx="1044450" cy="67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" name="公式" r:id="rId20" imgW="609480" imgH="393480" progId="Equation.3">
                  <p:embed/>
                </p:oleObj>
              </mc:Choice>
              <mc:Fallback>
                <p:oleObj name="公式" r:id="rId20" imgW="6094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4797152"/>
                        <a:ext cx="1044450" cy="673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燕尾形箭头 61"/>
          <p:cNvSpPr/>
          <p:nvPr/>
        </p:nvSpPr>
        <p:spPr>
          <a:xfrm rot="5400000">
            <a:off x="7776360" y="5480479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7308304" y="5844614"/>
            <a:ext cx="1296144" cy="703429"/>
            <a:chOff x="7351848" y="5844614"/>
            <a:chExt cx="1296144" cy="703429"/>
          </a:xfrm>
        </p:grpSpPr>
        <p:graphicFrame>
          <p:nvGraphicFramePr>
            <p:cNvPr id="54282" name="Object 10"/>
            <p:cNvGraphicFramePr>
              <a:graphicFrameLocks noChangeAspect="1"/>
            </p:cNvGraphicFramePr>
            <p:nvPr/>
          </p:nvGraphicFramePr>
          <p:xfrm>
            <a:off x="7351848" y="5844614"/>
            <a:ext cx="1296144" cy="703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92" name="公式" r:id="rId22" imgW="723600" imgH="393480" progId="Equation.3">
                    <p:embed/>
                  </p:oleObj>
                </mc:Choice>
                <mc:Fallback>
                  <p:oleObj name="公式" r:id="rId22" imgW="723600" imgH="393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1848" y="5844614"/>
                          <a:ext cx="1296144" cy="7034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矩形 62"/>
            <p:cNvSpPr/>
            <p:nvPr/>
          </p:nvSpPr>
          <p:spPr>
            <a:xfrm>
              <a:off x="7367612" y="5851872"/>
              <a:ext cx="1260000" cy="684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任意多边形 64"/>
          <p:cNvSpPr/>
          <p:nvPr/>
        </p:nvSpPr>
        <p:spPr>
          <a:xfrm>
            <a:off x="2794000" y="3861048"/>
            <a:ext cx="693420" cy="792000"/>
          </a:xfrm>
          <a:custGeom>
            <a:avLst/>
            <a:gdLst>
              <a:gd name="connsiteX0" fmla="*/ 574040 w 693420"/>
              <a:gd name="connsiteY0" fmla="*/ 27940 h 855980"/>
              <a:gd name="connsiteX1" fmla="*/ 497840 w 693420"/>
              <a:gd name="connsiteY1" fmla="*/ 73660 h 855980"/>
              <a:gd name="connsiteX2" fmla="*/ 497840 w 693420"/>
              <a:gd name="connsiteY2" fmla="*/ 347980 h 855980"/>
              <a:gd name="connsiteX3" fmla="*/ 71120 w 693420"/>
              <a:gd name="connsiteY3" fmla="*/ 469900 h 855980"/>
              <a:gd name="connsiteX4" fmla="*/ 71120 w 693420"/>
              <a:gd name="connsiteY4" fmla="*/ 820420 h 855980"/>
              <a:gd name="connsiteX5" fmla="*/ 497840 w 693420"/>
              <a:gd name="connsiteY5" fmla="*/ 683260 h 855980"/>
              <a:gd name="connsiteX6" fmla="*/ 680720 w 693420"/>
              <a:gd name="connsiteY6" fmla="*/ 241300 h 855980"/>
              <a:gd name="connsiteX7" fmla="*/ 574040 w 693420"/>
              <a:gd name="connsiteY7" fmla="*/ 27940 h 85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420" h="855980">
                <a:moveTo>
                  <a:pt x="574040" y="27940"/>
                </a:moveTo>
                <a:cubicBezTo>
                  <a:pt x="543560" y="0"/>
                  <a:pt x="510540" y="20320"/>
                  <a:pt x="497840" y="73660"/>
                </a:cubicBezTo>
                <a:cubicBezTo>
                  <a:pt x="485140" y="127000"/>
                  <a:pt x="568960" y="281940"/>
                  <a:pt x="497840" y="347980"/>
                </a:cubicBezTo>
                <a:cubicBezTo>
                  <a:pt x="426720" y="414020"/>
                  <a:pt x="142240" y="391160"/>
                  <a:pt x="71120" y="469900"/>
                </a:cubicBezTo>
                <a:cubicBezTo>
                  <a:pt x="0" y="548640"/>
                  <a:pt x="0" y="784860"/>
                  <a:pt x="71120" y="820420"/>
                </a:cubicBezTo>
                <a:cubicBezTo>
                  <a:pt x="142240" y="855980"/>
                  <a:pt x="396240" y="779780"/>
                  <a:pt x="497840" y="683260"/>
                </a:cubicBezTo>
                <a:cubicBezTo>
                  <a:pt x="599440" y="586740"/>
                  <a:pt x="668020" y="353060"/>
                  <a:pt x="680720" y="241300"/>
                </a:cubicBezTo>
                <a:cubicBezTo>
                  <a:pt x="693420" y="129540"/>
                  <a:pt x="604520" y="55880"/>
                  <a:pt x="574040" y="27940"/>
                </a:cubicBezTo>
                <a:close/>
              </a:path>
            </a:pathLst>
          </a:cu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561114" y="4476462"/>
            <a:ext cx="612000" cy="360040"/>
          </a:xfrm>
          <a:prstGeom prst="ellipse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7812360" y="6021288"/>
            <a:ext cx="216000" cy="360040"/>
          </a:xfrm>
          <a:prstGeom prst="ellipse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6631768" y="2708175"/>
            <a:ext cx="2332720" cy="1944000"/>
            <a:chOff x="6631768" y="2708175"/>
            <a:chExt cx="2332720" cy="1944000"/>
          </a:xfrm>
        </p:grpSpPr>
        <p:grpSp>
          <p:nvGrpSpPr>
            <p:cNvPr id="55" name="组合 54"/>
            <p:cNvGrpSpPr>
              <a:grpSpLocks noChangeAspect="1"/>
            </p:cNvGrpSpPr>
            <p:nvPr/>
          </p:nvGrpSpPr>
          <p:grpSpPr>
            <a:xfrm>
              <a:off x="6908569" y="2708175"/>
              <a:ext cx="2055919" cy="1944000"/>
              <a:chOff x="6994872" y="3140968"/>
              <a:chExt cx="1789408" cy="1692000"/>
            </a:xfrm>
          </p:grpSpPr>
          <p:cxnSp>
            <p:nvCxnSpPr>
              <p:cNvPr id="50" name="直接连接符 49"/>
              <p:cNvCxnSpPr/>
              <p:nvPr/>
            </p:nvCxnSpPr>
            <p:spPr>
              <a:xfrm flipV="1">
                <a:off x="7092376" y="3983856"/>
                <a:ext cx="86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组合 42"/>
              <p:cNvGrpSpPr>
                <a:grpSpLocks noChangeAspect="1"/>
              </p:cNvGrpSpPr>
              <p:nvPr/>
            </p:nvGrpSpPr>
            <p:grpSpPr>
              <a:xfrm>
                <a:off x="7092280" y="3140968"/>
                <a:ext cx="1692000" cy="1692000"/>
                <a:chOff x="928662" y="3571875"/>
                <a:chExt cx="1767000" cy="1767008"/>
              </a:xfrm>
            </p:grpSpPr>
            <p:sp>
              <p:nvSpPr>
                <p:cNvPr id="46" name="椭圆 45"/>
                <p:cNvSpPr/>
                <p:nvPr/>
              </p:nvSpPr>
              <p:spPr>
                <a:xfrm>
                  <a:off x="928662" y="3571875"/>
                  <a:ext cx="1767000" cy="1767008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/>
                <p:cNvSpPr>
                  <a:spLocks noChangeAspect="1"/>
                </p:cNvSpPr>
                <p:nvPr/>
              </p:nvSpPr>
              <p:spPr>
                <a:xfrm>
                  <a:off x="1620718" y="4272136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Rectangle 3"/>
                <p:cNvSpPr txBox="1">
                  <a:spLocks noRot="1" noChangeArrowheads="1"/>
                </p:cNvSpPr>
                <p:nvPr/>
              </p:nvSpPr>
              <p:spPr>
                <a:xfrm>
                  <a:off x="2009127" y="4262840"/>
                  <a:ext cx="424728" cy="335036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5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endParaRPr kumimoji="0" lang="zh-CN" altLang="en-US" sz="1600" b="1" i="1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Times New Roman" pitchFamily="18" charset="0"/>
                    <a:cs typeface="Times New Roman" pitchFamily="18" charset="0"/>
                    <a:hlinkClick r:id="rId24" action="ppaction://hlinkfile"/>
                  </a:endParaRPr>
                </a:p>
              </p:txBody>
            </p:sp>
          </p:grpSp>
          <p:sp>
            <p:nvSpPr>
              <p:cNvPr id="49" name="椭圆 48"/>
              <p:cNvSpPr>
                <a:spLocks noChangeAspect="1"/>
              </p:cNvSpPr>
              <p:nvPr/>
            </p:nvSpPr>
            <p:spPr>
              <a:xfrm>
                <a:off x="6994872" y="3891663"/>
                <a:ext cx="180000" cy="180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6631768" y="3378764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</a:t>
              </a:r>
              <a:endParaRPr lang="zh-CN" altLang="en-US" sz="1600" dirty="0"/>
            </a:p>
          </p:txBody>
        </p:sp>
        <p:sp>
          <p:nvSpPr>
            <p:cNvPr id="68" name="矩形 67"/>
            <p:cNvSpPr/>
            <p:nvPr/>
          </p:nvSpPr>
          <p:spPr>
            <a:xfrm>
              <a:off x="7308304" y="3717032"/>
              <a:ext cx="2648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</a:t>
              </a:r>
              <a:endParaRPr lang="zh-CN" altLang="en-US" sz="1600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510033" y="3284239"/>
            <a:ext cx="546543" cy="416177"/>
            <a:chOff x="7174872" y="3588887"/>
            <a:chExt cx="546543" cy="416177"/>
          </a:xfrm>
        </p:grpSpPr>
        <p:cxnSp>
          <p:nvCxnSpPr>
            <p:cNvPr id="58" name="直接箭头连接符 57"/>
            <p:cNvCxnSpPr/>
            <p:nvPr/>
          </p:nvCxnSpPr>
          <p:spPr>
            <a:xfrm>
              <a:off x="7174872" y="3984956"/>
              <a:ext cx="28800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3"/>
            <p:cNvSpPr txBox="1">
              <a:spLocks noRot="1" noChangeArrowheads="1"/>
            </p:cNvSpPr>
            <p:nvPr/>
          </p:nvSpPr>
          <p:spPr>
            <a:xfrm>
              <a:off x="7181180" y="3588887"/>
              <a:ext cx="540235" cy="416177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’</a:t>
              </a:r>
              <a:endPara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  <a:hlinkClick r:id="rId24" action="ppaction://hlinkfile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124593" y="3284239"/>
            <a:ext cx="546543" cy="416177"/>
            <a:chOff x="7174872" y="3588887"/>
            <a:chExt cx="546543" cy="416177"/>
          </a:xfrm>
        </p:grpSpPr>
        <p:cxnSp>
          <p:nvCxnSpPr>
            <p:cNvPr id="53" name="直接箭头连接符 52"/>
            <p:cNvCxnSpPr/>
            <p:nvPr/>
          </p:nvCxnSpPr>
          <p:spPr>
            <a:xfrm>
              <a:off x="7174872" y="3984956"/>
              <a:ext cx="2880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3"/>
            <p:cNvSpPr txBox="1">
              <a:spLocks noRot="1" noChangeArrowheads="1"/>
            </p:cNvSpPr>
            <p:nvPr/>
          </p:nvSpPr>
          <p:spPr>
            <a:xfrm>
              <a:off x="7181180" y="3588887"/>
              <a:ext cx="540235" cy="416177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uLnTx/>
                  <a:uFillTx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cs typeface="Times New Roman" pitchFamily="18" charset="0"/>
                <a:hlinkClick r:id="rId24" action="ppaction://hlinkfil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utoUpdateAnimBg="0"/>
      <p:bldP spid="20" grpId="0" autoUpdateAnimBg="0"/>
      <p:bldP spid="23" grpId="0" autoUpdateAnimBg="0"/>
      <p:bldP spid="31" grpId="0" animBg="1"/>
      <p:bldP spid="33" grpId="0" animBg="1"/>
      <p:bldP spid="35" grpId="0" animBg="1"/>
      <p:bldP spid="36" grpId="0" animBg="1"/>
      <p:bldP spid="42" grpId="0" animBg="1"/>
      <p:bldP spid="43" grpId="0" animBg="1"/>
      <p:bldP spid="60" grpId="0" animBg="1"/>
      <p:bldP spid="61" grpId="0" animBg="1"/>
      <p:bldP spid="62" grpId="0" animBg="1"/>
      <p:bldP spid="65" grpId="0" animBg="1"/>
      <p:bldP spid="65" grpId="1" animBg="1"/>
      <p:bldP spid="51" grpId="0" animBg="1"/>
      <p:bldP spid="51" grpId="1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714356"/>
            <a:ext cx="187220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月地检验</a:t>
            </a:r>
          </a:p>
        </p:txBody>
      </p:sp>
      <p:pic>
        <p:nvPicPr>
          <p:cNvPr id="77826" name="Picture 2" descr="https://timgsa.baidu.com/timg?image&amp;quality=80&amp;size=b9999_10000&amp;sec=1489132964651&amp;di=eb5ddc004fea7d38dafec2eab09761fc&amp;imgtype=0&amp;src=http%3A%2F%2Fimgs.focus.cn%2Fupload%2Fqqhe%2F20241%2Fa_202408179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-32" y="1628800"/>
            <a:ext cx="434400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8" name="Picture 4" descr="https://timgsa.baidu.com/timg?image&amp;quality=80&amp;size=b9999_10000&amp;sec=1489133552701&amp;di=60805291174c56703774dcded740ae41&amp;imgtype=0&amp;src=http%3A%2F%2Fwww.51wendang.com%2Fpic%2F2935e2e1b3a9526a945813a5%2F4-810-jpg_6-1080-0-0-1080.jpg"/>
          <p:cNvPicPr>
            <a:picLocks noChangeAspect="1" noChangeArrowheads="1"/>
          </p:cNvPicPr>
          <p:nvPr/>
        </p:nvPicPr>
        <p:blipFill>
          <a:blip r:embed="rId4" cstate="print"/>
          <a:srcRect l="7836" t="11941" r="14925" b="11940"/>
          <a:stretch>
            <a:fillRect/>
          </a:stretch>
        </p:blipFill>
        <p:spPr bwMode="auto">
          <a:xfrm>
            <a:off x="4344860" y="1628800"/>
            <a:ext cx="487061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84168" y="54452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天上的力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54452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人间的力</a:t>
            </a:r>
          </a:p>
        </p:txBody>
      </p:sp>
      <p:sp>
        <p:nvSpPr>
          <p:cNvPr id="8" name="左右箭头 7"/>
          <p:cNvSpPr/>
          <p:nvPr/>
        </p:nvSpPr>
        <p:spPr>
          <a:xfrm>
            <a:off x="2904930" y="5506346"/>
            <a:ext cx="3096344" cy="28803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4395579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5157192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s://timgsa.baidu.com/timg?image&amp;quality=80&amp;size=b9999_10000&amp;sec=1489638238037&amp;di=e427890f73218f604eb0d23db2debf06&amp;imgtype=0&amp;src=http%3A%2F%2Fpic29.photophoto.cn%2F20131018%2F0011024044756817_b.jpg"/>
          <p:cNvPicPr>
            <a:picLocks noChangeAspect="1" noChangeArrowheads="1"/>
          </p:cNvPicPr>
          <p:nvPr/>
        </p:nvPicPr>
        <p:blipFill>
          <a:blip r:embed="rId3" cstate="print"/>
          <a:srcRect b="1765"/>
          <a:stretch>
            <a:fillRect/>
          </a:stretch>
        </p:blipFill>
        <p:spPr bwMode="auto">
          <a:xfrm>
            <a:off x="1475656" y="2010613"/>
            <a:ext cx="2304256" cy="2637729"/>
          </a:xfrm>
          <a:prstGeom prst="rect">
            <a:avLst/>
          </a:prstGeom>
          <a:noFill/>
        </p:spPr>
      </p:pic>
      <p:sp>
        <p:nvSpPr>
          <p:cNvPr id="31" name="任意多边形 30"/>
          <p:cNvSpPr/>
          <p:nvPr/>
        </p:nvSpPr>
        <p:spPr>
          <a:xfrm>
            <a:off x="3020083" y="2206112"/>
            <a:ext cx="2155372" cy="2300514"/>
          </a:xfrm>
          <a:custGeom>
            <a:avLst/>
            <a:gdLst>
              <a:gd name="connsiteX0" fmla="*/ 0 w 2155372"/>
              <a:gd name="connsiteY0" fmla="*/ 36286 h 2300514"/>
              <a:gd name="connsiteX1" fmla="*/ 620486 w 2155372"/>
              <a:gd name="connsiteY1" fmla="*/ 58057 h 2300514"/>
              <a:gd name="connsiteX2" fmla="*/ 1045029 w 2155372"/>
              <a:gd name="connsiteY2" fmla="*/ 384629 h 2300514"/>
              <a:gd name="connsiteX3" fmla="*/ 1491343 w 2155372"/>
              <a:gd name="connsiteY3" fmla="*/ 972457 h 2300514"/>
              <a:gd name="connsiteX4" fmla="*/ 1981200 w 2155372"/>
              <a:gd name="connsiteY4" fmla="*/ 1799771 h 2300514"/>
              <a:gd name="connsiteX5" fmla="*/ 2155372 w 2155372"/>
              <a:gd name="connsiteY5" fmla="*/ 2300514 h 2300514"/>
              <a:gd name="connsiteX6" fmla="*/ 2155372 w 2155372"/>
              <a:gd name="connsiteY6" fmla="*/ 2300514 h 23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5372" h="2300514">
                <a:moveTo>
                  <a:pt x="0" y="36286"/>
                </a:moveTo>
                <a:cubicBezTo>
                  <a:pt x="223157" y="18143"/>
                  <a:pt x="446315" y="0"/>
                  <a:pt x="620486" y="58057"/>
                </a:cubicBezTo>
                <a:cubicBezTo>
                  <a:pt x="794657" y="116114"/>
                  <a:pt x="899886" y="232229"/>
                  <a:pt x="1045029" y="384629"/>
                </a:cubicBezTo>
                <a:cubicBezTo>
                  <a:pt x="1190172" y="537029"/>
                  <a:pt x="1335315" y="736600"/>
                  <a:pt x="1491343" y="972457"/>
                </a:cubicBezTo>
                <a:cubicBezTo>
                  <a:pt x="1647372" y="1208314"/>
                  <a:pt x="1870529" y="1578428"/>
                  <a:pt x="1981200" y="1799771"/>
                </a:cubicBezTo>
                <a:cubicBezTo>
                  <a:pt x="2091871" y="2021114"/>
                  <a:pt x="2155372" y="2300514"/>
                  <a:pt x="2155372" y="2300514"/>
                </a:cubicBezTo>
                <a:lnTo>
                  <a:pt x="2155372" y="2300514"/>
                </a:lnTo>
              </a:path>
            </a:pathLst>
          </a:custGeom>
          <a:ln w="158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17"/>
          <p:cNvGrpSpPr/>
          <p:nvPr/>
        </p:nvGrpSpPr>
        <p:grpSpPr>
          <a:xfrm rot="16200000">
            <a:off x="5021712" y="1611144"/>
            <a:ext cx="72000" cy="6156000"/>
            <a:chOff x="609600" y="1535113"/>
            <a:chExt cx="323850" cy="3571875"/>
          </a:xfrm>
        </p:grpSpPr>
        <p:sp>
          <p:nvSpPr>
            <p:cNvPr id="13" name="Line 2"/>
            <p:cNvSpPr>
              <a:spLocks noChangeShapeType="1"/>
            </p:cNvSpPr>
            <p:nvPr/>
          </p:nvSpPr>
          <p:spPr bwMode="auto">
            <a:xfrm>
              <a:off x="933450" y="1535113"/>
              <a:ext cx="0" cy="350520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 flipH="1">
              <a:off x="609600" y="16525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H="1">
              <a:off x="609600" y="18684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609600" y="20843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609600" y="23002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609600" y="25161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609600" y="27320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609600" y="29479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>
              <a:off x="609600" y="31638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609600" y="33797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>
              <a:off x="609600" y="35956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H="1">
              <a:off x="609600" y="38115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H="1">
              <a:off x="609600" y="40274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>
              <a:off x="609600" y="42433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609600" y="44592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H="1">
              <a:off x="609600" y="46751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H="1">
              <a:off x="609600" y="4891088"/>
              <a:ext cx="288925" cy="2159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" name="图片 1" descr="u=3785736198,2208960489&amp;fm=23&amp;gp=0.jpg"/>
          <p:cNvPicPr>
            <a:picLocks noChangeAspect="1"/>
          </p:cNvPicPr>
          <p:nvPr/>
        </p:nvPicPr>
        <p:blipFill>
          <a:blip r:embed="rId4" cstate="print"/>
          <a:srcRect l="2737" t="2500" r="1459" b="2499"/>
          <a:stretch>
            <a:fillRect/>
          </a:stretch>
        </p:blipFill>
        <p:spPr>
          <a:xfrm>
            <a:off x="2772416" y="2099849"/>
            <a:ext cx="232106" cy="252000"/>
          </a:xfrm>
          <a:prstGeom prst="ellipse">
            <a:avLst/>
          </a:prstGeom>
        </p:spPr>
      </p:pic>
      <p:sp>
        <p:nvSpPr>
          <p:cNvPr id="36" name="任意多边形 35"/>
          <p:cNvSpPr/>
          <p:nvPr/>
        </p:nvSpPr>
        <p:spPr>
          <a:xfrm>
            <a:off x="3041855" y="2153497"/>
            <a:ext cx="4702628" cy="2364015"/>
          </a:xfrm>
          <a:custGeom>
            <a:avLst/>
            <a:gdLst>
              <a:gd name="connsiteX0" fmla="*/ 0 w 4702628"/>
              <a:gd name="connsiteY0" fmla="*/ 67129 h 2364015"/>
              <a:gd name="connsiteX1" fmla="*/ 2111828 w 4702628"/>
              <a:gd name="connsiteY1" fmla="*/ 99786 h 2364015"/>
              <a:gd name="connsiteX2" fmla="*/ 3189514 w 4702628"/>
              <a:gd name="connsiteY2" fmla="*/ 665844 h 2364015"/>
              <a:gd name="connsiteX3" fmla="*/ 4702628 w 4702628"/>
              <a:gd name="connsiteY3" fmla="*/ 2364015 h 236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2628" h="2364015">
                <a:moveTo>
                  <a:pt x="0" y="67129"/>
                </a:moveTo>
                <a:cubicBezTo>
                  <a:pt x="790121" y="33564"/>
                  <a:pt x="1580242" y="0"/>
                  <a:pt x="2111828" y="99786"/>
                </a:cubicBezTo>
                <a:cubicBezTo>
                  <a:pt x="2643414" y="199572"/>
                  <a:pt x="2757714" y="288473"/>
                  <a:pt x="3189514" y="665844"/>
                </a:cubicBezTo>
                <a:cubicBezTo>
                  <a:pt x="3621314" y="1043215"/>
                  <a:pt x="4161971" y="1703615"/>
                  <a:pt x="4702628" y="2364015"/>
                </a:cubicBezTo>
              </a:path>
            </a:pathLst>
          </a:custGeom>
          <a:ln w="158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 descr="u=3785736198,2208960489&amp;fm=23&amp;gp=0.jpg"/>
          <p:cNvPicPr>
            <a:picLocks noChangeAspect="1"/>
          </p:cNvPicPr>
          <p:nvPr/>
        </p:nvPicPr>
        <p:blipFill>
          <a:blip r:embed="rId4" cstate="print"/>
          <a:srcRect l="2737" t="2500" r="1459" b="2499"/>
          <a:stretch>
            <a:fillRect/>
          </a:stretch>
        </p:blipFill>
        <p:spPr>
          <a:xfrm>
            <a:off x="2782686" y="2110727"/>
            <a:ext cx="232106" cy="252000"/>
          </a:xfrm>
          <a:prstGeom prst="ellipse">
            <a:avLst/>
          </a:prstGeom>
        </p:spPr>
      </p:pic>
      <p:pic>
        <p:nvPicPr>
          <p:cNvPr id="38" name="图片 37" descr="u=3785736198,2208960489&amp;fm=23&amp;gp=0.jpg"/>
          <p:cNvPicPr>
            <a:picLocks noChangeAspect="1"/>
          </p:cNvPicPr>
          <p:nvPr/>
        </p:nvPicPr>
        <p:blipFill>
          <a:blip r:embed="rId4" cstate="print"/>
          <a:srcRect l="2737" t="2500" r="1459" b="2499"/>
          <a:stretch>
            <a:fillRect/>
          </a:stretch>
        </p:blipFill>
        <p:spPr>
          <a:xfrm>
            <a:off x="2782686" y="2096925"/>
            <a:ext cx="232106" cy="252000"/>
          </a:xfrm>
          <a:prstGeom prst="ellipse">
            <a:avLst/>
          </a:prstGeom>
        </p:spPr>
      </p:pic>
      <p:sp>
        <p:nvSpPr>
          <p:cNvPr id="44" name="任意多边形 43"/>
          <p:cNvSpPr/>
          <p:nvPr/>
        </p:nvSpPr>
        <p:spPr>
          <a:xfrm>
            <a:off x="3026229" y="2190971"/>
            <a:ext cx="6139542" cy="1137557"/>
          </a:xfrm>
          <a:custGeom>
            <a:avLst/>
            <a:gdLst>
              <a:gd name="connsiteX0" fmla="*/ 0 w 6139542"/>
              <a:gd name="connsiteY0" fmla="*/ 38100 h 1137557"/>
              <a:gd name="connsiteX1" fmla="*/ 1948542 w 6139542"/>
              <a:gd name="connsiteY1" fmla="*/ 16329 h 1137557"/>
              <a:gd name="connsiteX2" fmla="*/ 3624942 w 6139542"/>
              <a:gd name="connsiteY2" fmla="*/ 136072 h 1137557"/>
              <a:gd name="connsiteX3" fmla="*/ 4680857 w 6139542"/>
              <a:gd name="connsiteY3" fmla="*/ 440872 h 1137557"/>
              <a:gd name="connsiteX4" fmla="*/ 6139542 w 6139542"/>
              <a:gd name="connsiteY4" fmla="*/ 1137557 h 11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9542" h="1137557">
                <a:moveTo>
                  <a:pt x="0" y="38100"/>
                </a:moveTo>
                <a:cubicBezTo>
                  <a:pt x="672192" y="19050"/>
                  <a:pt x="1344385" y="0"/>
                  <a:pt x="1948542" y="16329"/>
                </a:cubicBezTo>
                <a:cubicBezTo>
                  <a:pt x="2552699" y="32658"/>
                  <a:pt x="3169556" y="65315"/>
                  <a:pt x="3624942" y="136072"/>
                </a:cubicBezTo>
                <a:cubicBezTo>
                  <a:pt x="4080328" y="206829"/>
                  <a:pt x="4261757" y="273958"/>
                  <a:pt x="4680857" y="440872"/>
                </a:cubicBezTo>
                <a:cubicBezTo>
                  <a:pt x="5099957" y="607786"/>
                  <a:pt x="5619749" y="872671"/>
                  <a:pt x="6139542" y="1137557"/>
                </a:cubicBezTo>
              </a:path>
            </a:pathLst>
          </a:custGeom>
          <a:ln w="158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C 0.01233 0.00139 0.05243 -0.00255 0.07414 0.00833 C 0.09584 0.01921 0.10678 0.02754 0.13021 0.06551 C 0.15365 0.10347 0.19532 0.19236 0.21459 0.2368 C 0.23386 0.28125 0.23924 0.31227 0.24566 0.33217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C 0.06875 -0.00347 0.13681 -0.00671 0.18889 1.48148E-6 C 0.24097 0.00671 0.27535 0.01412 0.31233 0.04004 C 0.34931 0.06597 0.38108 0.11551 0.41111 0.15579 C 0.4408 0.19606 0.47344 0.25116 0.49201 0.28125 C 0.51059 0.31134 0.51649 0.32523 0.52292 0.3368 " pathEditMode="relative" rAng="0" ptsTypes="aaaa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23 C 0.10191 -0.00185 0.20399 -0.00347 0.27482 0.00023 C 0.34566 0.00416 0.38454 0.01412 0.42482 0.02384 C 0.4651 0.03379 0.47083 0.03379 0.51649 0.05926 C 0.56215 0.08472 0.6309 0.13055 0.69982 0.17685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643063" y="981223"/>
            <a:ext cx="5472112" cy="5472113"/>
          </a:xfrm>
          <a:prstGeom prst="ellipse">
            <a:avLst/>
          </a:prstGeom>
          <a:noFill/>
          <a:ln w="158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851993">
            <a:off x="3359150" y="1073298"/>
            <a:ext cx="2609850" cy="3498850"/>
          </a:xfrm>
          <a:prstGeom prst="arc">
            <a:avLst>
              <a:gd name="adj1" fmla="val 16088247"/>
              <a:gd name="adj2" fmla="val 20155187"/>
            </a:avLst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弧形 13"/>
          <p:cNvSpPr/>
          <p:nvPr/>
        </p:nvSpPr>
        <p:spPr>
          <a:xfrm rot="209375">
            <a:off x="3370263" y="1146323"/>
            <a:ext cx="3189287" cy="4195763"/>
          </a:xfrm>
          <a:prstGeom prst="arc">
            <a:avLst>
              <a:gd name="adj1" fmla="val 16122365"/>
              <a:gd name="adj2" fmla="val 3289313"/>
            </a:avLst>
          </a:prstGeom>
          <a:ln w="158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415952" y="527652"/>
            <a:ext cx="3960000" cy="5115926"/>
            <a:chOff x="2339752" y="328858"/>
            <a:chExt cx="3960000" cy="5115926"/>
          </a:xfrm>
        </p:grpSpPr>
        <p:pic>
          <p:nvPicPr>
            <p:cNvPr id="16" name="Picture 4" descr="https://timgsa.baidu.com/timg?image&amp;quality=80&amp;size=b9999_10000&amp;sec=1489134573068&amp;di=d85be096bd4cf7df17cf551758d10fbc&amp;imgtype=0&amp;src=http%3A%2F%2Fpic33.photophoto.cn%2F20141224%2F0005018495168029_b.jpg"/>
            <p:cNvPicPr>
              <a:picLocks noChangeAspect="1" noChangeArrowheads="1"/>
            </p:cNvPicPr>
            <p:nvPr/>
          </p:nvPicPr>
          <p:blipFill>
            <a:blip r:embed="rId3" cstate="print"/>
            <a:srcRect b="13248"/>
            <a:stretch>
              <a:fillRect/>
            </a:stretch>
          </p:blipFill>
          <p:spPr bwMode="auto">
            <a:xfrm>
              <a:off x="3735382" y="328858"/>
              <a:ext cx="1363333" cy="1153502"/>
            </a:xfrm>
            <a:prstGeom prst="rect">
              <a:avLst/>
            </a:prstGeom>
            <a:noFill/>
          </p:spPr>
        </p:pic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2339752" y="1484784"/>
              <a:ext cx="3960000" cy="39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 descr="u=3785736198,2208960489&amp;fm=23&amp;gp=0.jpg"/>
          <p:cNvPicPr>
            <a:picLocks noChangeAspect="1"/>
          </p:cNvPicPr>
          <p:nvPr/>
        </p:nvPicPr>
        <p:blipFill>
          <a:blip r:embed="rId4" cstate="print"/>
          <a:srcRect l="2737" t="2500" r="1459" b="2499"/>
          <a:stretch>
            <a:fillRect/>
          </a:stretch>
        </p:blipFill>
        <p:spPr>
          <a:xfrm>
            <a:off x="4786314" y="863729"/>
            <a:ext cx="180000" cy="195428"/>
          </a:xfrm>
          <a:prstGeom prst="ellipse">
            <a:avLst/>
          </a:prstGeom>
        </p:spPr>
      </p:pic>
      <p:pic>
        <p:nvPicPr>
          <p:cNvPr id="19" name="图片 18" descr="u=3785736198,2208960489&amp;fm=23&amp;gp=0.jpg"/>
          <p:cNvPicPr>
            <a:picLocks noChangeAspect="1"/>
          </p:cNvPicPr>
          <p:nvPr/>
        </p:nvPicPr>
        <p:blipFill>
          <a:blip r:embed="rId4" cstate="print"/>
          <a:srcRect l="2737" t="2500" r="1459" b="2499"/>
          <a:stretch>
            <a:fillRect/>
          </a:stretch>
        </p:blipFill>
        <p:spPr>
          <a:xfrm>
            <a:off x="4786314" y="869932"/>
            <a:ext cx="180000" cy="195428"/>
          </a:xfrm>
          <a:prstGeom prst="ellipse">
            <a:avLst/>
          </a:prstGeom>
        </p:spPr>
      </p:pic>
      <p:pic>
        <p:nvPicPr>
          <p:cNvPr id="20" name="图片 19" descr="u=3785736198,2208960489&amp;fm=23&amp;gp=0.jpg"/>
          <p:cNvPicPr>
            <a:picLocks noChangeAspect="1"/>
          </p:cNvPicPr>
          <p:nvPr/>
        </p:nvPicPr>
        <p:blipFill>
          <a:blip r:embed="rId4" cstate="print"/>
          <a:srcRect l="2737" t="2500" r="1459" b="2499"/>
          <a:stretch>
            <a:fillRect/>
          </a:stretch>
        </p:blipFill>
        <p:spPr>
          <a:xfrm>
            <a:off x="4786314" y="876118"/>
            <a:ext cx="180000" cy="19542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394 C 0.01719 0.00625 0.02691 0.00949 0.03646 0.01713 C 0.04549 0.02431 0.05451 0.03611 0.06319 0.04769 C 0.07187 0.05903 0.08142 0.07523 0.08819 0.08658 C 0.09479 0.09838 0.10035 0.10533 0.10434 0.1176 C 0.10833 0.12986 0.11076 0.15162 0.11267 0.15996 C 0.11458 0.16829 0.11424 0.16111 0.11545 0.16736 C 0.11667 0.17361 0.1184 0.18704 0.11962 0.19699 C 0.12083 0.20695 0.12187 0.22037 0.1224 0.22662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C 0.00573 1.48148E-6 0.01181 1.48148E-6 0.01858 0.00185 C 0.02465 0.00393 0.03142 0.00833 0.03872 0.01273 C 0.04566 0.01713 0.05226 0.01967 0.06181 0.02824 C 0.07118 0.03704 0.08559 0.05231 0.09635 0.06574 C 0.10712 0.07917 0.11667 0.09259 0.12656 0.10903 C 0.13646 0.12546 0.14722 0.13819 0.15573 0.16458 C 0.16424 0.19097 0.17396 0.23125 0.17795 0.26805 C 0.18194 0.30463 0.18194 0.34954 0.17934 0.38495 C 0.17674 0.42037 0.16858 0.46088 0.16267 0.48125 C 0.15677 0.50162 0.14792 0.50208 0.1441 0.50741 " pathEditMode="relative" rAng="0" ptsTypes="aaaaaaaaa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007 0.01112 C 0.17066 0.05973 0.27535 0.27176 0.23993 0.48496 C 0.20382 0.6963 0.0434 0.83727 -0.11858 0.79098 C -0.28142 0.74028 -0.38594 0.51945 -0.34861 0.30741 C -0.31319 0.09491 -0.15382 -0.0375 0.01007 0.01112 Z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38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u=3785736198,2208960489&amp;fm=23&amp;gp=0.jpg"/>
          <p:cNvPicPr>
            <a:picLocks noChangeAspect="1"/>
          </p:cNvPicPr>
          <p:nvPr/>
        </p:nvPicPr>
        <p:blipFill>
          <a:blip r:embed="rId4" cstate="print"/>
          <a:srcRect l="2737" t="2500" r="1459" b="2499"/>
          <a:stretch>
            <a:fillRect/>
          </a:stretch>
        </p:blipFill>
        <p:spPr>
          <a:xfrm>
            <a:off x="6929454" y="1643050"/>
            <a:ext cx="180000" cy="195428"/>
          </a:xfrm>
          <a:prstGeom prst="ellipse">
            <a:avLst/>
          </a:prstGeom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251520" y="714356"/>
            <a:ext cx="187220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楷体" pitchFamily="49" charset="-122"/>
                <a:ea typeface="楷体" pitchFamily="49" charset="-122"/>
                <a:cs typeface="Times New Roman" pitchFamily="18" charset="0"/>
                <a:sym typeface="宋体" pitchFamily="2" charset="-122"/>
              </a:rPr>
              <a:t>定量分析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714355" y="1643050"/>
          <a:ext cx="1500198" cy="81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2" name="公式" r:id="rId5" imgW="723600" imgH="393480" progId="Equation.3">
                  <p:embed/>
                </p:oleObj>
              </mc:Choice>
              <mc:Fallback>
                <p:oleObj name="公式" r:id="rId5" imgW="723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55" y="1643050"/>
                        <a:ext cx="1500198" cy="814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燕尾形箭头 10"/>
          <p:cNvSpPr/>
          <p:nvPr/>
        </p:nvSpPr>
        <p:spPr>
          <a:xfrm>
            <a:off x="2316153" y="1954202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2714619" y="1643063"/>
          <a:ext cx="100012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3" name="公式" r:id="rId7" imgW="482400" imgH="393480" progId="Equation.3">
                  <p:embed/>
                </p:oleObj>
              </mc:Choice>
              <mc:Fallback>
                <p:oleObj name="公式" r:id="rId7" imgW="4824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9" y="1643063"/>
                        <a:ext cx="1000125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5381631" y="487343"/>
            <a:ext cx="4074619" cy="3239985"/>
            <a:chOff x="5381631" y="487343"/>
            <a:chExt cx="4074619" cy="3239985"/>
          </a:xfrm>
        </p:grpSpPr>
        <p:grpSp>
          <p:nvGrpSpPr>
            <p:cNvPr id="4" name="组合 42"/>
            <p:cNvGrpSpPr>
              <a:grpSpLocks noChangeAspect="1"/>
            </p:cNvGrpSpPr>
            <p:nvPr/>
          </p:nvGrpSpPr>
          <p:grpSpPr>
            <a:xfrm>
              <a:off x="5381631" y="487343"/>
              <a:ext cx="3240000" cy="3239985"/>
              <a:chOff x="797349" y="3430826"/>
              <a:chExt cx="2013028" cy="2013036"/>
            </a:xfrm>
          </p:grpSpPr>
          <p:sp>
            <p:nvSpPr>
              <p:cNvPr id="6" name="椭圆 5"/>
              <p:cNvSpPr>
                <a:spLocks noChangeAspect="1"/>
              </p:cNvSpPr>
              <p:nvPr/>
            </p:nvSpPr>
            <p:spPr>
              <a:xfrm>
                <a:off x="797349" y="3430826"/>
                <a:ext cx="2013028" cy="2013036"/>
              </a:xfrm>
              <a:prstGeom prst="ellipse">
                <a:avLst/>
              </a:prstGeom>
              <a:noFill/>
              <a:ln w="254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>
                <a:spLocks noChangeAspect="1"/>
              </p:cNvSpPr>
              <p:nvPr/>
            </p:nvSpPr>
            <p:spPr>
              <a:xfrm>
                <a:off x="1620718" y="4272136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ectangle 3"/>
              <p:cNvSpPr txBox="1">
                <a:spLocks noRot="1" noChangeArrowheads="1"/>
              </p:cNvSpPr>
              <p:nvPr/>
            </p:nvSpPr>
            <p:spPr>
              <a:xfrm>
                <a:off x="1892173" y="4504418"/>
                <a:ext cx="481112" cy="22146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Earth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  <a:hlinkClick r:id="rId9" action="ppaction://hlinkfile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2614630">
              <a:off x="7380206" y="668872"/>
              <a:ext cx="2076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Moon-Earth orbit</a:t>
              </a:r>
              <a:endParaRPr lang="zh-CN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图片 13" descr="u=3785736198,2208960489&amp;fm=23&amp;gp=0.jpg"/>
          <p:cNvPicPr>
            <a:picLocks noChangeAspect="1"/>
          </p:cNvPicPr>
          <p:nvPr/>
        </p:nvPicPr>
        <p:blipFill>
          <a:blip r:embed="rId4" cstate="print"/>
          <a:srcRect l="2737" t="2500" r="1459" b="2499"/>
          <a:stretch>
            <a:fillRect/>
          </a:stretch>
        </p:blipFill>
        <p:spPr>
          <a:xfrm>
            <a:off x="6929454" y="1643050"/>
            <a:ext cx="180000" cy="195428"/>
          </a:xfrm>
          <a:prstGeom prst="ellipse">
            <a:avLst/>
          </a:prstGeom>
        </p:spPr>
      </p:pic>
      <p:sp>
        <p:nvSpPr>
          <p:cNvPr id="16" name="椭圆 15"/>
          <p:cNvSpPr>
            <a:spLocks noChangeAspect="1"/>
          </p:cNvSpPr>
          <p:nvPr/>
        </p:nvSpPr>
        <p:spPr>
          <a:xfrm>
            <a:off x="6867541" y="314303"/>
            <a:ext cx="302555" cy="30255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546863" y="617474"/>
            <a:ext cx="526533" cy="394776"/>
            <a:chOff x="6572264" y="617474"/>
            <a:chExt cx="526533" cy="394776"/>
          </a:xfrm>
        </p:grpSpPr>
        <p:cxnSp>
          <p:nvCxnSpPr>
            <p:cNvPr id="21" name="直接箭头连接符 20"/>
            <p:cNvCxnSpPr/>
            <p:nvPr/>
          </p:nvCxnSpPr>
          <p:spPr>
            <a:xfrm rot="16200000" flipH="1">
              <a:off x="6911405" y="743474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572264" y="642918"/>
              <a:ext cx="526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zh-CN" altLang="en-US" b="1" baseline="-25000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月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00826" y="1835592"/>
            <a:ext cx="508683" cy="593276"/>
            <a:chOff x="6528722" y="623641"/>
            <a:chExt cx="508683" cy="593276"/>
          </a:xfrm>
        </p:grpSpPr>
        <p:cxnSp>
          <p:nvCxnSpPr>
            <p:cNvPr id="25" name="直接箭头连接符 24"/>
            <p:cNvCxnSpPr/>
            <p:nvPr/>
          </p:nvCxnSpPr>
          <p:spPr>
            <a:xfrm rot="5400000">
              <a:off x="6802611" y="856847"/>
              <a:ext cx="468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528722" y="847585"/>
              <a:ext cx="500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zh-CN" altLang="en-US" b="1" baseline="-25000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果</a:t>
              </a:r>
              <a:endParaRPr lang="zh-CN" altLang="en-US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燕尾形箭头 26"/>
          <p:cNvSpPr/>
          <p:nvPr/>
        </p:nvSpPr>
        <p:spPr>
          <a:xfrm rot="5400000">
            <a:off x="1391049" y="2508412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060442" y="2757488"/>
          <a:ext cx="13684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4" name="公式" r:id="rId10" imgW="660240" imgH="393480" progId="Equation.3">
                  <p:embed/>
                </p:oleObj>
              </mc:Choice>
              <mc:Fallback>
                <p:oleObj name="公式" r:id="rId10" imgW="6602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42" y="2757488"/>
                        <a:ext cx="136842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566698" y="3046865"/>
          <a:ext cx="5270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5" name="公式" r:id="rId12" imgW="253800" imgH="139680" progId="Equation.3">
                  <p:embed/>
                </p:oleObj>
              </mc:Choice>
              <mc:Fallback>
                <p:oleObj name="公式" r:id="rId12" imgW="25380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98" y="3046865"/>
                        <a:ext cx="52705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32432"/>
              </p:ext>
            </p:extLst>
          </p:nvPr>
        </p:nvGraphicFramePr>
        <p:xfrm>
          <a:off x="459875" y="4464050"/>
          <a:ext cx="23669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6" name="Equation" r:id="rId14" imgW="1143000" imgH="241200" progId="Equation.DSMT4">
                  <p:embed/>
                </p:oleObj>
              </mc:Choice>
              <mc:Fallback>
                <p:oleObj name="Equation" r:id="rId14" imgW="114300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75" y="4464050"/>
                        <a:ext cx="2366962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79514" y="3786190"/>
            <a:ext cx="150019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果</a:t>
            </a:r>
            <a:r>
              <a:rPr lang="en-US" altLang="zh-CN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vs</a:t>
            </a:r>
            <a:r>
              <a:rPr lang="en-US" altLang="zh-CN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</a:t>
            </a:r>
            <a:r>
              <a:rPr lang="zh-CN" altLang="en-US" sz="28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月</a:t>
            </a:r>
            <a:endParaRPr lang="zh-CN" altLang="en-US" sz="2800" i="1" baseline="-2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824750"/>
              </p:ext>
            </p:extLst>
          </p:nvPr>
        </p:nvGraphicFramePr>
        <p:xfrm>
          <a:off x="490498" y="4968716"/>
          <a:ext cx="1079183" cy="94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7" name="Equation" r:id="rId16" imgW="520560" imgH="457200" progId="Equation.DSMT4">
                  <p:embed/>
                </p:oleObj>
              </mc:Choice>
              <mc:Fallback>
                <p:oleObj name="Equation" r:id="rId16" imgW="52056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98" y="4968716"/>
                        <a:ext cx="1079183" cy="946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643833" y="1357298"/>
            <a:ext cx="59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b="1" baseline="-25000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endParaRPr lang="zh-CN" altLang="en-US" sz="20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0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261057"/>
              </p:ext>
            </p:extLst>
          </p:nvPr>
        </p:nvGraphicFramePr>
        <p:xfrm>
          <a:off x="1479391" y="4967605"/>
          <a:ext cx="1051243" cy="86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8" name="Equation" r:id="rId18" imgW="507960" imgH="419040" progId="Equation.DSMT4">
                  <p:embed/>
                </p:oleObj>
              </mc:Choice>
              <mc:Fallback>
                <p:oleObj name="Equation" r:id="rId18" imgW="50796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391" y="4967605"/>
                        <a:ext cx="1051243" cy="866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99943"/>
              </p:ext>
            </p:extLst>
          </p:nvPr>
        </p:nvGraphicFramePr>
        <p:xfrm>
          <a:off x="2477858" y="5174371"/>
          <a:ext cx="23447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9" name="Equation" r:id="rId20" imgW="1130040" imgH="203040" progId="Equation.DSMT4">
                  <p:embed/>
                </p:oleObj>
              </mc:Choice>
              <mc:Fallback>
                <p:oleObj name="Equation" r:id="rId20" imgW="113004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858" y="5174371"/>
                        <a:ext cx="2344737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矩形 45"/>
          <p:cNvSpPr/>
          <p:nvPr/>
        </p:nvSpPr>
        <p:spPr>
          <a:xfrm>
            <a:off x="5929322" y="4357694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27.3 d </a:t>
            </a:r>
            <a:endParaRPr lang="zh-CN" altLang="en-US" dirty="0"/>
          </a:p>
        </p:txBody>
      </p:sp>
      <p:grpSp>
        <p:nvGrpSpPr>
          <p:cNvPr id="48" name="组合 47"/>
          <p:cNvGrpSpPr/>
          <p:nvPr/>
        </p:nvGrpSpPr>
        <p:grpSpPr>
          <a:xfrm>
            <a:off x="5857883" y="3876264"/>
            <a:ext cx="2643207" cy="910058"/>
            <a:chOff x="5786445" y="3804826"/>
            <a:chExt cx="2643207" cy="910058"/>
          </a:xfrm>
        </p:grpSpPr>
        <p:sp>
          <p:nvSpPr>
            <p:cNvPr id="44" name="TextBox 43"/>
            <p:cNvSpPr txBox="1"/>
            <p:nvPr/>
          </p:nvSpPr>
          <p:spPr>
            <a:xfrm>
              <a:off x="5786446" y="3804826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</a:t>
              </a:r>
              <a:r>
                <a:rPr lang="en-US" altLang="zh-CN" baseline="-250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baseline="-250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</a:t>
              </a:r>
              <a:r>
                <a:rPr lang="en-US" altLang="zh-CN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= 60</a:t>
              </a:r>
              <a:r>
                <a:rPr lang="en-US" altLang="zh-CN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</a:t>
              </a:r>
              <a:r>
                <a:rPr lang="en-US" altLang="zh-CN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</a:t>
              </a:r>
              <a:r>
                <a:rPr lang="en-US" altLang="zh-CN" baseline="-250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 </a:t>
              </a:r>
              <a:r>
                <a:rPr lang="en-US" altLang="zh-CN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= </a:t>
              </a:r>
              <a:r>
                <a:rPr lang="en-US" altLang="zh-CN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3.84×10</a:t>
              </a:r>
              <a:r>
                <a:rPr lang="en-US" altLang="zh-CN" baseline="300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8 </a:t>
              </a:r>
              <a:r>
                <a:rPr lang="en-US" altLang="zh-CN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m,  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786445" y="3857628"/>
              <a:ext cx="2426943" cy="857256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731356" y="1785926"/>
            <a:ext cx="285752" cy="500066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857356" y="1650564"/>
            <a:ext cx="285752" cy="432000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燕尾形箭头 50"/>
          <p:cNvSpPr/>
          <p:nvPr/>
        </p:nvSpPr>
        <p:spPr>
          <a:xfrm>
            <a:off x="2468553" y="3068628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2" name="Object 3"/>
          <p:cNvGraphicFramePr>
            <a:graphicFrameLocks noChangeAspect="1"/>
          </p:cNvGraphicFramePr>
          <p:nvPr/>
        </p:nvGraphicFramePr>
        <p:xfrm>
          <a:off x="2892425" y="2757488"/>
          <a:ext cx="9477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0" name="公式" r:id="rId22" imgW="457200" imgH="393480" progId="Equation.3">
                  <p:embed/>
                </p:oleObj>
              </mc:Choice>
              <mc:Fallback>
                <p:oleObj name="公式" r:id="rId22" imgW="4572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2757488"/>
                        <a:ext cx="947738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直接连接符 34"/>
          <p:cNvCxnSpPr>
            <a:endCxn id="6" idx="7"/>
          </p:cNvCxnSpPr>
          <p:nvPr/>
        </p:nvCxnSpPr>
        <p:spPr>
          <a:xfrm rot="5400000" flipH="1" flipV="1">
            <a:off x="6996924" y="982804"/>
            <a:ext cx="1171197" cy="112924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57950" y="1631364"/>
            <a:ext cx="7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b="1" baseline="-25000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endParaRPr lang="zh-CN" altLang="en-US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直接连接符 56"/>
          <p:cNvCxnSpPr>
            <a:cxnSpLocks noChangeAspect="1"/>
          </p:cNvCxnSpPr>
          <p:nvPr/>
        </p:nvCxnSpPr>
        <p:spPr>
          <a:xfrm rot="10800000">
            <a:off x="6795406" y="1929275"/>
            <a:ext cx="216000" cy="2049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右大括号 58"/>
          <p:cNvSpPr/>
          <p:nvPr/>
        </p:nvSpPr>
        <p:spPr>
          <a:xfrm>
            <a:off x="4784604" y="4497720"/>
            <a:ext cx="108000" cy="93610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燕尾形箭头 59"/>
          <p:cNvSpPr/>
          <p:nvPr/>
        </p:nvSpPr>
        <p:spPr>
          <a:xfrm rot="1740000">
            <a:off x="5080695" y="4976384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60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269567"/>
              </p:ext>
            </p:extLst>
          </p:nvPr>
        </p:nvGraphicFramePr>
        <p:xfrm>
          <a:off x="5460033" y="5337195"/>
          <a:ext cx="15271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1" name="公式" r:id="rId24" imgW="736560" imgH="457200" progId="Equation.3">
                  <p:embed/>
                </p:oleObj>
              </mc:Choice>
              <mc:Fallback>
                <p:oleObj name="公式" r:id="rId24" imgW="736560" imgH="457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033" y="5337195"/>
                        <a:ext cx="152717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矩形 62"/>
          <p:cNvSpPr/>
          <p:nvPr/>
        </p:nvSpPr>
        <p:spPr>
          <a:xfrm>
            <a:off x="5401300" y="5349907"/>
            <a:ext cx="3131140" cy="900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668310" y="1647812"/>
            <a:ext cx="1584000" cy="756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60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532034"/>
              </p:ext>
            </p:extLst>
          </p:nvPr>
        </p:nvGraphicFramePr>
        <p:xfrm>
          <a:off x="6954465" y="5324475"/>
          <a:ext cx="68421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2" name="Equation" r:id="rId26" imgW="330120" imgH="457200" progId="Equation.DSMT4">
                  <p:embed/>
                </p:oleObj>
              </mc:Choice>
              <mc:Fallback>
                <p:oleObj name="Equation" r:id="rId26" imgW="330120" imgH="457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465" y="5324475"/>
                        <a:ext cx="684213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858760"/>
              </p:ext>
            </p:extLst>
          </p:nvPr>
        </p:nvGraphicFramePr>
        <p:xfrm>
          <a:off x="7638678" y="5302250"/>
          <a:ext cx="8937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3" name="Equation" r:id="rId28" imgW="431640" imgH="457200" progId="Equation.DSMT4">
                  <p:embed/>
                </p:oleObj>
              </mc:Choice>
              <mc:Fallback>
                <p:oleObj name="Equation" r:id="rId28" imgW="431640" imgH="457200" progId="Equation.DSMT4">
                  <p:embed/>
                  <p:pic>
                    <p:nvPicPr>
                      <p:cNvPr id="860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8678" y="5302250"/>
                        <a:ext cx="893762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0018 -0.1946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27" grpId="0" animBg="1"/>
      <p:bldP spid="32" grpId="0" animBg="1"/>
      <p:bldP spid="41" grpId="0"/>
      <p:bldP spid="46" grpId="0"/>
      <p:bldP spid="49" grpId="0" animBg="1"/>
      <p:bldP spid="49" grpId="1" animBg="1"/>
      <p:bldP spid="50" grpId="0" animBg="1"/>
      <p:bldP spid="50" grpId="1" animBg="1"/>
      <p:bldP spid="51" grpId="0" animBg="1"/>
      <p:bldP spid="56" grpId="0"/>
      <p:bldP spid="59" grpId="0" animBg="1"/>
      <p:bldP spid="60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6168</TotalTime>
  <Words>510</Words>
  <Application>Microsoft Office PowerPoint</Application>
  <PresentationFormat>全屏显示(4:3)</PresentationFormat>
  <Paragraphs>125</Paragraphs>
  <Slides>14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 Unicode MS</vt:lpstr>
      <vt:lpstr>黑体</vt:lpstr>
      <vt:lpstr>华文新魏</vt:lpstr>
      <vt:lpstr>楷体</vt:lpstr>
      <vt:lpstr>宋体</vt:lpstr>
      <vt:lpstr>Arial</vt:lpstr>
      <vt:lpstr>Calibri</vt:lpstr>
      <vt:lpstr>Microsoft Yi Baiti</vt:lpstr>
      <vt:lpstr>Times New Roman</vt:lpstr>
      <vt:lpstr>Wingdings</vt:lpstr>
      <vt:lpstr>Office 主题</vt:lpstr>
      <vt:lpstr>公式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zhangyu</dc:creator>
  <cp:lastModifiedBy>admin</cp:lastModifiedBy>
  <cp:revision>325</cp:revision>
  <dcterms:created xsi:type="dcterms:W3CDTF">2014-10-19T02:03:18Z</dcterms:created>
  <dcterms:modified xsi:type="dcterms:W3CDTF">2019-03-22T06:15:48Z</dcterms:modified>
</cp:coreProperties>
</file>