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ink/inkAction1.xml" ContentType="application/vnd.ms-office.inkAction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6" r:id="rId2"/>
    <p:sldId id="314" r:id="rId3"/>
    <p:sldId id="300" r:id="rId4"/>
    <p:sldId id="317" r:id="rId5"/>
    <p:sldId id="315" r:id="rId6"/>
    <p:sldId id="318" r:id="rId7"/>
    <p:sldId id="323" r:id="rId8"/>
    <p:sldId id="316" r:id="rId9"/>
    <p:sldId id="322" r:id="rId10"/>
    <p:sldId id="319" r:id="rId11"/>
    <p:sldId id="307" r:id="rId12"/>
    <p:sldId id="320" r:id="rId1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00"/>
    <a:srgbClr val="0000FF"/>
    <a:srgbClr val="390EF0"/>
    <a:srgbClr val="9900FF"/>
    <a:srgbClr val="414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930" autoAdjust="0"/>
  </p:normalViewPr>
  <p:slideViewPr>
    <p:cSldViewPr>
      <p:cViewPr varScale="1">
        <p:scale>
          <a:sx n="73" d="100"/>
          <a:sy n="73" d="100"/>
        </p:scale>
        <p:origin x="173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10" Type="http://schemas.openxmlformats.org/officeDocument/2006/relationships/image" Target="../media/image15.wmf"/><Relationship Id="rId4" Type="http://schemas.openxmlformats.org/officeDocument/2006/relationships/image" Target="../media/image9.wmf"/><Relationship Id="rId9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4-08T14:08:39.7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5183">
    <iact:property name="dataType"/>
    <iact:actionData xml:id="d0">
      <inkml:trace xmlns:inkml="http://www.w3.org/2003/InkML" xml:id="stk0" contextRef="#ctx0" brushRef="#br0">15505 13106 0,'-18'0'44,"0"0"-31,1 0 1,-1 0-4,0 17 12,1-17 8,-19 36 19,-34 34-33,52-52 1,-17 17 0,17-17-1,18 17 1,-17-17 0,-1 17-1,0-17 1,1 17-1,17 0 1,0 0 0,0-17 0,0 17 0,-18 18-1,18-18 1,0 54-1,0-36 1,0 0 0,0-36-1,0 36 1,0-18-1,0-17 1,0 0 2,0-1-3,0 1 4,0 17-7,0 0 4,0 1 0,18-19-1,-18 19 0,17-1 0,-17-17 1,36 52-1,-1-17 1,-35-18 0,35 18-1,-17-17 1,0-19 2,-1 18-3,1-17 1,17 35-1,-35-35 0,18 17 0,17-17 0,-35-1 4,18-17-3,-1 18 0,19-1-4,-19 1 3,1 0 1,-1-1 0,1 1-1,35 0 0,-35-18 7,-18 17-11,35-17 5,0 18-1,-17-18 3,0 0 30,-1 18-34,18-18 2,1 0 4,-1 17-15,-17-17 3,-1 0 22,1 0-15,0 0 1,-1 18 34,1-1-35,17-17-11,-17 18 8,-1-18 4,19 35 1,-1-17-3,-17-18 0,-1 18 34,1-18-32,35 35 1,-18 0 17,-17-17-21,-1-18 22,1 35-32,17-17 23,1-18-20,-19 0 6,1 17 1,-1 1 2,1-18 3,0 0-3,17 0 2,-17 0 15,17 0-27,-17 0 18,-1 0-7,36 0-11,-35 0 4,35 0 7,-18 0 0,-17 0 0,-1 0 4,1 0-4,-1 0-5,1 0 5,0-18 3,17 1-6,-17 17 1,-18-35 2,35 35-2,-17-18 3,17 0 0,-35 1 5,18 17-9,-1 0 3,-17-18-2,0 0 0,18 18 2,-1-17 0,-17-1-12,18 0 6,0 1 15,-1-1 14,1 18-25,17-35 3,-35 17-2,36-35-5,-19 36 12,36-19 1,-53 19 18,0-1-28,0 0 5,18 18-2,-1-35-9,-17 18 18,0-1-11,18 18 3,-18-18-14,0 1 25,0-1-12,0 0 0,18 1-13,-18-1 15,0 0-5,17 1-2,-17-1 77,0 1-69,0-1-10,0-17 6,0-1 2,0 19-3,0-19 2,0 19 3,0-1-8,0 0 4,0-17 1,0 18 5,0-1 10,-17 0-15,-1 1 29,18-1-29,-18 18 14,1-18-15,17 1 3,-36-1-2,19 0-1,-1 1 21,1 17-30,-1 0 100,0 0-72,1 0-16,-1-18 80,0 1-94,18-1 10,-17 18-6,-1-35-1,0 17 17,18 0-8,-17 1-1,-18-54 1,17 18 0,0 36-7,18-1 70,0 0-65,0 1 23,0-1 61,0 0-68,0 1 198,0-1-223,0 0 4,0 1 9,18-18-6,0 17 6,-1 0-5,-17 1 6,0-19-4,0 19 14,0-1-20,0 0 15,0-17-5,0 18-2,0-19-8,0 19 7,0-1 0,0-17-1,-35-18 0,17 18 2,1 35-2,-19-36 2,1 1-1,17 17-2,-35 1 2,53-1-1,-35-17 1,-18 35 0,36 0 0,-36 0 0,35 0-1,-35-18 1,0 18-1,36 0 34,-1 0-33,0 0 16,1 0-16,-1 0-7,-17 0 0,17 0 6,-17 0-2,17 0 3,-17 0 0,-18 0-1,35 0 0,-35 0 0,1 0 1,16 0 1,-17 0-2,18 0 3,17 0-5,1 0 3,-18 0 0,17 0 53,0 0-62,1 0 46,-1 0-22,0 0-18,-17 0 18,0 18-20,0-1 2,17 1 86,0-18-95,1 0 72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C672D-3C08-4A87-B11E-F2B3608DE061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DDC15-342A-46CF-8316-9D34BC3A3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23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711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872E95-8AE7-4606-8FF7-119EF9A79CF8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49E-FB69-46AC-94F4-2825E88BE932}" type="datetimeFigureOut">
              <a:rPr lang="zh-CN" altLang="en-US" smtClean="0"/>
              <a:pPr/>
              <a:t>2019/4/8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microsoft.com/office/2007/relationships/media" Target="../media/media10.m4a"/><Relationship Id="rId7" Type="http://schemas.openxmlformats.org/officeDocument/2006/relationships/oleObject" Target="../embeddings/oleObject31.bin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10.m4a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audio" Target="../media/media11.m4a"/><Relationship Id="rId7" Type="http://schemas.openxmlformats.org/officeDocument/2006/relationships/oleObject" Target="../embeddings/oleObject33.bin"/><Relationship Id="rId2" Type="http://schemas.microsoft.com/office/2007/relationships/media" Target="../media/media11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32.bin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34.bin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11.wmf"/><Relationship Id="rId26" Type="http://schemas.openxmlformats.org/officeDocument/2006/relationships/image" Target="../media/image15.wmf"/><Relationship Id="rId3" Type="http://schemas.microsoft.com/office/2007/relationships/media" Target="../media/media3.m4a"/><Relationship Id="rId21" Type="http://schemas.openxmlformats.org/officeDocument/2006/relationships/oleObject" Target="../embeddings/oleObject8.bin"/><Relationship Id="rId7" Type="http://schemas.openxmlformats.org/officeDocument/2006/relationships/oleObject" Target="../embeddings/oleObject1.bin"/><Relationship Id="rId12" Type="http://schemas.openxmlformats.org/officeDocument/2006/relationships/image" Target="../media/image8.wmf"/><Relationship Id="rId17" Type="http://schemas.openxmlformats.org/officeDocument/2006/relationships/oleObject" Target="../embeddings/oleObject6.bin"/><Relationship Id="rId25" Type="http://schemas.openxmlformats.org/officeDocument/2006/relationships/oleObject" Target="../embeddings/oleObject10.bin"/><Relationship Id="rId2" Type="http://schemas.openxmlformats.org/officeDocument/2006/relationships/tags" Target="../tags/tag2.xml"/><Relationship Id="rId16" Type="http://schemas.openxmlformats.org/officeDocument/2006/relationships/image" Target="../media/image10.wmf"/><Relationship Id="rId20" Type="http://schemas.openxmlformats.org/officeDocument/2006/relationships/image" Target="../media/image12.wmf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3.xml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14.wmf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5.bin"/><Relationship Id="rId23" Type="http://schemas.openxmlformats.org/officeDocument/2006/relationships/oleObject" Target="../embeddings/oleObject9.bin"/><Relationship Id="rId10" Type="http://schemas.openxmlformats.org/officeDocument/2006/relationships/image" Target="../media/image7.wmf"/><Relationship Id="rId19" Type="http://schemas.openxmlformats.org/officeDocument/2006/relationships/oleObject" Target="../embeddings/oleObject7.bin"/><Relationship Id="rId4" Type="http://schemas.openxmlformats.org/officeDocument/2006/relationships/audio" Target="../media/media3.m4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9.wmf"/><Relationship Id="rId22" Type="http://schemas.openxmlformats.org/officeDocument/2006/relationships/image" Target="../media/image13.wmf"/><Relationship Id="rId27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14.bin"/><Relationship Id="rId3" Type="http://schemas.microsoft.com/office/2007/relationships/media" Target="../media/media4.m4a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8.w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4.xml"/><Relationship Id="rId11" Type="http://schemas.openxmlformats.org/officeDocument/2006/relationships/oleObject" Target="../embeddings/oleObject13.bin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image" Target="../media/image17.wmf"/><Relationship Id="rId4" Type="http://schemas.openxmlformats.org/officeDocument/2006/relationships/audio" Target="../media/media4.m4a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19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18.bin"/><Relationship Id="rId3" Type="http://schemas.microsoft.com/office/2007/relationships/media" Target="../media/media5.m4a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2.wmf"/><Relationship Id="rId17" Type="http://schemas.openxmlformats.org/officeDocument/2006/relationships/image" Target="../media/image3.png"/><Relationship Id="rId2" Type="http://schemas.openxmlformats.org/officeDocument/2006/relationships/tags" Target="../tags/tag4.xml"/><Relationship Id="rId16" Type="http://schemas.openxmlformats.org/officeDocument/2006/relationships/image" Target="../media/image24.wmf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5.xml"/><Relationship Id="rId11" Type="http://schemas.openxmlformats.org/officeDocument/2006/relationships/oleObject" Target="../embeddings/oleObject17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21.wmf"/><Relationship Id="rId4" Type="http://schemas.openxmlformats.org/officeDocument/2006/relationships/audio" Target="../media/media5.m4a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23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30.wmf"/><Relationship Id="rId3" Type="http://schemas.microsoft.com/office/2007/relationships/media" Target="../media/media6.m4a"/><Relationship Id="rId21" Type="http://schemas.microsoft.com/office/2011/relationships/inkAction" Target="../ink/inkAction1.xml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27.wmf"/><Relationship Id="rId17" Type="http://schemas.openxmlformats.org/officeDocument/2006/relationships/oleObject" Target="../embeddings/oleObject25.bin"/><Relationship Id="rId2" Type="http://schemas.openxmlformats.org/officeDocument/2006/relationships/tags" Target="../tags/tag5.xml"/><Relationship Id="rId16" Type="http://schemas.openxmlformats.org/officeDocument/2006/relationships/image" Target="../media/image29.wmf"/><Relationship Id="rId20" Type="http://schemas.openxmlformats.org/officeDocument/2006/relationships/image" Target="../media/image31.wmf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6.xml"/><Relationship Id="rId11" Type="http://schemas.openxmlformats.org/officeDocument/2006/relationships/oleObject" Target="../embeddings/oleObject22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24.bin"/><Relationship Id="rId23" Type="http://schemas.openxmlformats.org/officeDocument/2006/relationships/image" Target="../media/image3.png"/><Relationship Id="rId10" Type="http://schemas.openxmlformats.org/officeDocument/2006/relationships/image" Target="../media/image26.wmf"/><Relationship Id="rId19" Type="http://schemas.openxmlformats.org/officeDocument/2006/relationships/oleObject" Target="../embeddings/oleObject26.bin"/><Relationship Id="rId4" Type="http://schemas.openxmlformats.org/officeDocument/2006/relationships/audio" Target="../media/media6.m4a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28.wmf"/><Relationship Id="rId2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gi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3.png"/><Relationship Id="rId3" Type="http://schemas.microsoft.com/office/2007/relationships/media" Target="../media/media8.m4a"/><Relationship Id="rId7" Type="http://schemas.openxmlformats.org/officeDocument/2006/relationships/hyperlink" Target="www.zzstep.com" TargetMode="External"/><Relationship Id="rId12" Type="http://schemas.openxmlformats.org/officeDocument/2006/relationships/image" Target="../media/image39.wmf"/><Relationship Id="rId17" Type="http://schemas.openxmlformats.org/officeDocument/2006/relationships/image" Target="../media/image41.wmf"/><Relationship Id="rId2" Type="http://schemas.openxmlformats.org/officeDocument/2006/relationships/tags" Target="../tags/tag6.xml"/><Relationship Id="rId16" Type="http://schemas.openxmlformats.org/officeDocument/2006/relationships/oleObject" Target="../embeddings/oleObject30.bin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8.xml"/><Relationship Id="rId11" Type="http://schemas.openxmlformats.org/officeDocument/2006/relationships/oleObject" Target="../embeddings/oleObject28.bin"/><Relationship Id="rId5" Type="http://schemas.openxmlformats.org/officeDocument/2006/relationships/slideLayout" Target="../slideLayouts/slideLayout2.xml"/><Relationship Id="rId15" Type="http://schemas.openxmlformats.org/officeDocument/2006/relationships/slide" Target="slide9.xml"/><Relationship Id="rId10" Type="http://schemas.openxmlformats.org/officeDocument/2006/relationships/image" Target="../media/image38.wmf"/><Relationship Id="rId4" Type="http://schemas.openxmlformats.org/officeDocument/2006/relationships/audio" Target="../media/media8.m4a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4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hyperlink" Target="www.zzstep.com" TargetMode="External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https://timgsa.baidu.com/timg?image&amp;quality=80&amp;size=b9999_10000&amp;sec=1491353593&amp;di=2d4309fc304cb35dd17acd2538e4ada3&amp;imgtype=jpg&amp;er=1&amp;src=http%3A%2F%2Fimg2.mtime.cn%2Fup%2F1135%2F777135%2F4EF0B9B2-A4CB-45A2-9D56-6EC72FE56E77_o.jpg"/>
          <p:cNvPicPr>
            <a:picLocks noChangeAspect="1" noChangeArrowheads="1"/>
          </p:cNvPicPr>
          <p:nvPr/>
        </p:nvPicPr>
        <p:blipFill>
          <a:blip r:embed="rId5" cstate="print"/>
          <a:srcRect l="8637" t="2481" r="12627"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2476" y="4158208"/>
            <a:ext cx="8352928" cy="99898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§7  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功 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&amp;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机械能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4306" y="5517232"/>
            <a:ext cx="8350250" cy="79208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7.2</a:t>
            </a:r>
            <a:r>
              <a:rPr lang="zh-CN" altLang="en-US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势能 </a:t>
            </a: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(Potential Energy)</a:t>
            </a:r>
            <a:endParaRPr lang="zh-CN" altLang="en-US" sz="4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94A73C26-0824-494F-BCFC-4C211559A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46"/>
    </mc:Choice>
    <mc:Fallback>
      <p:transition spd="slow" advTm="9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2"/>
          <p:cNvSpPr txBox="1">
            <a:spLocks noRot="1" noChangeArrowheads="1"/>
          </p:cNvSpPr>
          <p:nvPr/>
        </p:nvSpPr>
        <p:spPr>
          <a:xfrm>
            <a:off x="251520" y="622429"/>
            <a:ext cx="4820546" cy="646331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势能 </a:t>
            </a:r>
            <a:r>
              <a:rPr kumimoji="0" lang="en-US" altLang="zh-CN" sz="36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(Potential</a:t>
            </a:r>
            <a:r>
              <a:rPr kumimoji="0" lang="en-US" altLang="zh-CN" sz="3600" b="1" i="0" u="none" strike="noStrike" kern="1200" cap="none" spc="0" normalizeH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Energy)</a:t>
            </a:r>
            <a:endParaRPr kumimoji="0" lang="zh-CN" altLang="en-US" sz="36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73" name="Rectangle 3"/>
          <p:cNvSpPr txBox="1">
            <a:spLocks noRot="1" noChangeArrowheads="1"/>
          </p:cNvSpPr>
          <p:nvPr/>
        </p:nvSpPr>
        <p:spPr>
          <a:xfrm>
            <a:off x="284178" y="1548687"/>
            <a:ext cx="183955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相对性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Rectangle 3"/>
          <p:cNvSpPr txBox="1">
            <a:spLocks noRot="1" noChangeArrowheads="1"/>
          </p:cNvSpPr>
          <p:nvPr/>
        </p:nvSpPr>
        <p:spPr>
          <a:xfrm>
            <a:off x="285720" y="2396111"/>
            <a:ext cx="191155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系统性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3"/>
          <p:cNvSpPr txBox="1">
            <a:spLocks noRot="1" noChangeArrowheads="1"/>
          </p:cNvSpPr>
          <p:nvPr/>
        </p:nvSpPr>
        <p:spPr>
          <a:xfrm>
            <a:off x="285720" y="3191761"/>
            <a:ext cx="485778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保守力 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(Conservative Force)</a:t>
            </a:r>
          </a:p>
        </p:txBody>
      </p:sp>
      <p:sp>
        <p:nvSpPr>
          <p:cNvPr id="76" name="Text Box 2"/>
          <p:cNvSpPr txBox="1">
            <a:spLocks noChangeArrowheads="1"/>
          </p:cNvSpPr>
          <p:nvPr/>
        </p:nvSpPr>
        <p:spPr bwMode="auto">
          <a:xfrm>
            <a:off x="714348" y="3906141"/>
            <a:ext cx="785818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做功与路径无关，</a:t>
            </a:r>
          </a:p>
        </p:txBody>
      </p:sp>
      <p:sp>
        <p:nvSpPr>
          <p:cNvPr id="77" name="Text Box 2"/>
          <p:cNvSpPr txBox="1">
            <a:spLocks noChangeArrowheads="1"/>
          </p:cNvSpPr>
          <p:nvPr/>
        </p:nvSpPr>
        <p:spPr bwMode="auto">
          <a:xfrm>
            <a:off x="714348" y="5125717"/>
            <a:ext cx="473276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508871"/>
              </p:ext>
            </p:extLst>
          </p:nvPr>
        </p:nvGraphicFramePr>
        <p:xfrm>
          <a:off x="985858" y="5183663"/>
          <a:ext cx="1295400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4" name="Equation" r:id="rId7" imgW="685800" imgH="241200" progId="Equation.DSMT4">
                  <p:embed/>
                </p:oleObj>
              </mc:Choice>
              <mc:Fallback>
                <p:oleObj name="Equation" r:id="rId7" imgW="685800" imgH="241200" progId="Equation.DSMT4">
                  <p:embed/>
                  <p:pic>
                    <p:nvPicPr>
                      <p:cNvPr id="9523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5858" y="5183663"/>
                        <a:ext cx="1295400" cy="455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3834703"/>
            <a:ext cx="3456384" cy="2459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866084" y="4420157"/>
            <a:ext cx="3129188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仅与初、末位置有关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543C5A24-3B3E-475B-8985-EA7C0F4ACD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739"/>
    </mc:Choice>
    <mc:Fallback>
      <p:transition spd="slow" advTm="256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" grpId="0" animBg="1"/>
      <p:bldP spid="73" grpId="0"/>
      <p:bldP spid="74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Rot="1" noChangeArrowheads="1"/>
          </p:cNvSpPr>
          <p:nvPr/>
        </p:nvSpPr>
        <p:spPr bwMode="auto">
          <a:xfrm>
            <a:off x="812562" y="177894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§7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功 </a:t>
            </a: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&amp;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机械能　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684119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7.2 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势能 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(Potential Energy)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5" name="Rectangle 2"/>
          <p:cNvSpPr txBox="1">
            <a:spLocks noRot="1" noChangeArrowheads="1"/>
          </p:cNvSpPr>
          <p:nvPr/>
        </p:nvSpPr>
        <p:spPr>
          <a:xfrm>
            <a:off x="142844" y="1142984"/>
            <a:ext cx="1571636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重力</a:t>
            </a: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做功</a:t>
            </a:r>
            <a:endParaRPr kumimoji="0" lang="zh-CN" altLang="en-US" sz="2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2357422" y="2741387"/>
            <a:ext cx="936000" cy="612000"/>
            <a:chOff x="3290936" y="2442660"/>
            <a:chExt cx="936000" cy="612000"/>
          </a:xfrm>
        </p:grpSpPr>
        <p:sp>
          <p:nvSpPr>
            <p:cNvPr id="47" name="云形标注 46"/>
            <p:cNvSpPr/>
            <p:nvPr/>
          </p:nvSpPr>
          <p:spPr>
            <a:xfrm>
              <a:off x="3290936" y="2442660"/>
              <a:ext cx="936000" cy="612000"/>
            </a:xfrm>
            <a:prstGeom prst="cloudCallout">
              <a:avLst>
                <a:gd name="adj1" fmla="val -101543"/>
                <a:gd name="adj2" fmla="val -2677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3341172" y="2467494"/>
              <a:ext cx="8483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scalar</a:t>
              </a:r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sp>
        <p:nvSpPr>
          <p:cNvPr id="92" name="Rectangle 3"/>
          <p:cNvSpPr txBox="1">
            <a:spLocks noRot="1" noChangeArrowheads="1"/>
          </p:cNvSpPr>
          <p:nvPr/>
        </p:nvSpPr>
        <p:spPr>
          <a:xfrm>
            <a:off x="142876" y="3297820"/>
            <a:ext cx="164304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大小：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6898408"/>
              </p:ext>
            </p:extLst>
          </p:nvPr>
        </p:nvGraphicFramePr>
        <p:xfrm>
          <a:off x="1344613" y="3348038"/>
          <a:ext cx="1201737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77" name="Equation" r:id="rId5" imgW="634680" imgH="241200" progId="Equation.DSMT4">
                  <p:embed/>
                </p:oleObj>
              </mc:Choice>
              <mc:Fallback>
                <p:oleObj name="Equation" r:id="rId5" imgW="634680" imgH="2412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4613" y="3348038"/>
                        <a:ext cx="1201737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矩形 93"/>
          <p:cNvSpPr/>
          <p:nvPr/>
        </p:nvSpPr>
        <p:spPr>
          <a:xfrm>
            <a:off x="1285852" y="3347486"/>
            <a:ext cx="1296000" cy="432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Rectangle 3"/>
          <p:cNvSpPr txBox="1">
            <a:spLocks noRot="1" noChangeArrowheads="1"/>
          </p:cNvSpPr>
          <p:nvPr/>
        </p:nvSpPr>
        <p:spPr>
          <a:xfrm>
            <a:off x="142844" y="3941332"/>
            <a:ext cx="328842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单位：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joule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zh-CN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96" name="组合 95"/>
          <p:cNvGrpSpPr/>
          <p:nvPr/>
        </p:nvGrpSpPr>
        <p:grpSpPr>
          <a:xfrm>
            <a:off x="2902136" y="3941332"/>
            <a:ext cx="3384376" cy="642942"/>
            <a:chOff x="859908" y="6098426"/>
            <a:chExt cx="3384376" cy="642942"/>
          </a:xfrm>
        </p:grpSpPr>
        <p:sp>
          <p:nvSpPr>
            <p:cNvPr id="97" name="Rectangle 3"/>
            <p:cNvSpPr txBox="1">
              <a:spLocks noRot="1" noChangeArrowheads="1"/>
            </p:cNvSpPr>
            <p:nvPr/>
          </p:nvSpPr>
          <p:spPr>
            <a:xfrm>
              <a:off x="859908" y="6098426"/>
              <a:ext cx="3384376" cy="642942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1 J = 1 kg·m</a:t>
              </a:r>
              <a:r>
                <a:rPr lang="en-US" altLang="zh-CN" sz="2200" b="1" baseline="30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/s</a:t>
              </a:r>
              <a:r>
                <a:rPr lang="en-US" altLang="zh-CN" sz="2200" b="1" baseline="30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 = 1 </a:t>
              </a:r>
              <a:r>
                <a:rPr lang="en-US" altLang="zh-CN" sz="2200" b="1" dirty="0" err="1">
                  <a:latin typeface="Times New Roman" pitchFamily="18" charset="0"/>
                  <a:cs typeface="Times New Roman" pitchFamily="18" charset="0"/>
                </a:rPr>
                <a:t>N·m</a:t>
              </a:r>
              <a:r>
                <a:rPr lang="en-US" altLang="zh-CN" sz="22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98" name="矩形 97"/>
            <p:cNvSpPr/>
            <p:nvPr/>
          </p:nvSpPr>
          <p:spPr>
            <a:xfrm>
              <a:off x="921364" y="6180384"/>
              <a:ext cx="3024000" cy="396000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</p:grpSp>
      <p:sp>
        <p:nvSpPr>
          <p:cNvPr id="99" name="Text Box 2"/>
          <p:cNvSpPr txBox="1">
            <a:spLocks noChangeArrowheads="1"/>
          </p:cNvSpPr>
          <p:nvPr/>
        </p:nvSpPr>
        <p:spPr bwMode="auto">
          <a:xfrm>
            <a:off x="142844" y="4656282"/>
            <a:ext cx="2218568" cy="44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 状态量</a:t>
            </a:r>
          </a:p>
        </p:txBody>
      </p:sp>
      <p:sp>
        <p:nvSpPr>
          <p:cNvPr id="100" name="Text Box 2"/>
          <p:cNvSpPr txBox="1">
            <a:spLocks noChangeArrowheads="1"/>
          </p:cNvSpPr>
          <p:nvPr/>
        </p:nvSpPr>
        <p:spPr bwMode="auto">
          <a:xfrm>
            <a:off x="1854506" y="4656282"/>
            <a:ext cx="2074552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 相对性</a:t>
            </a:r>
          </a:p>
        </p:txBody>
      </p:sp>
      <p:sp>
        <p:nvSpPr>
          <p:cNvPr id="56" name="Rectangle 2"/>
          <p:cNvSpPr txBox="1">
            <a:spLocks noRot="1" noChangeArrowheads="1"/>
          </p:cNvSpPr>
          <p:nvPr/>
        </p:nvSpPr>
        <p:spPr>
          <a:xfrm>
            <a:off x="142844" y="2636912"/>
            <a:ext cx="1571636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重力势能</a:t>
            </a:r>
          </a:p>
        </p:txBody>
      </p:sp>
      <p:sp>
        <p:nvSpPr>
          <p:cNvPr id="57" name="矩形 56"/>
          <p:cNvSpPr/>
          <p:nvPr/>
        </p:nvSpPr>
        <p:spPr>
          <a:xfrm>
            <a:off x="71406" y="1643050"/>
            <a:ext cx="22735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重力做功特点：</a:t>
            </a:r>
          </a:p>
        </p:txBody>
      </p:sp>
      <p:sp>
        <p:nvSpPr>
          <p:cNvPr id="58" name="矩形 57"/>
          <p:cNvSpPr/>
          <p:nvPr/>
        </p:nvSpPr>
        <p:spPr>
          <a:xfrm>
            <a:off x="71406" y="2000240"/>
            <a:ext cx="67151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与路径无关，只与物体初末位置的高度差有关</a:t>
            </a:r>
          </a:p>
        </p:txBody>
      </p:sp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3569018" y="4656282"/>
            <a:ext cx="2074552" cy="44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 系统性</a:t>
            </a:r>
          </a:p>
        </p:txBody>
      </p:sp>
      <p:sp>
        <p:nvSpPr>
          <p:cNvPr id="62" name="Text Box 2"/>
          <p:cNvSpPr txBox="1">
            <a:spLocks noChangeArrowheads="1"/>
          </p:cNvSpPr>
          <p:nvPr/>
        </p:nvSpPr>
        <p:spPr bwMode="auto">
          <a:xfrm>
            <a:off x="142844" y="5299794"/>
            <a:ext cx="4590272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 重力做功与重力势能变化的关系</a:t>
            </a:r>
          </a:p>
        </p:txBody>
      </p:sp>
      <p:graphicFrame>
        <p:nvGraphicFramePr>
          <p:cNvPr id="6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809584"/>
              </p:ext>
            </p:extLst>
          </p:nvPr>
        </p:nvGraphicFramePr>
        <p:xfrm>
          <a:off x="636588" y="5892800"/>
          <a:ext cx="13684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78" name="Equation" r:id="rId7" imgW="723600" imgH="241200" progId="Equation.DSMT4">
                  <p:embed/>
                </p:oleObj>
              </mc:Choice>
              <mc:Fallback>
                <p:oleObj name="Equation" r:id="rId7" imgW="723600" imgH="2412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588" y="5892800"/>
                        <a:ext cx="1368425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 Box 2"/>
          <p:cNvSpPr txBox="1">
            <a:spLocks noChangeArrowheads="1"/>
          </p:cNvSpPr>
          <p:nvPr/>
        </p:nvSpPr>
        <p:spPr bwMode="auto">
          <a:xfrm>
            <a:off x="2214546" y="5767406"/>
            <a:ext cx="1516728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高处→低处</a:t>
            </a:r>
          </a:p>
        </p:txBody>
      </p:sp>
      <p:sp>
        <p:nvSpPr>
          <p:cNvPr id="68" name="燕尾形箭头 67"/>
          <p:cNvSpPr/>
          <p:nvPr/>
        </p:nvSpPr>
        <p:spPr>
          <a:xfrm>
            <a:off x="3731274" y="5900536"/>
            <a:ext cx="216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Rectangle 3"/>
          <p:cNvSpPr txBox="1">
            <a:spLocks noRot="1" noChangeArrowheads="1"/>
          </p:cNvSpPr>
          <p:nvPr/>
        </p:nvSpPr>
        <p:spPr>
          <a:xfrm>
            <a:off x="3943104" y="5756520"/>
            <a:ext cx="942064" cy="43318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="1" i="1" baseline="-250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 &gt; 0</a:t>
            </a:r>
          </a:p>
        </p:txBody>
      </p:sp>
      <p:sp>
        <p:nvSpPr>
          <p:cNvPr id="70" name="燕尾形箭头 69"/>
          <p:cNvSpPr/>
          <p:nvPr/>
        </p:nvSpPr>
        <p:spPr>
          <a:xfrm>
            <a:off x="4802844" y="5895406"/>
            <a:ext cx="216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Rectangle 3"/>
          <p:cNvSpPr txBox="1">
            <a:spLocks noRot="1" noChangeArrowheads="1"/>
          </p:cNvSpPr>
          <p:nvPr/>
        </p:nvSpPr>
        <p:spPr>
          <a:xfrm>
            <a:off x="5003788" y="5751390"/>
            <a:ext cx="1178776" cy="43831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b="1" i="1" baseline="-250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 &gt; 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b="1" i="1" baseline="-250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燕尾形箭头 71"/>
          <p:cNvSpPr/>
          <p:nvPr/>
        </p:nvSpPr>
        <p:spPr>
          <a:xfrm>
            <a:off x="6013132" y="5895406"/>
            <a:ext cx="216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Rectangle 3"/>
          <p:cNvSpPr txBox="1">
            <a:spLocks noRot="1" noChangeArrowheads="1"/>
          </p:cNvSpPr>
          <p:nvPr/>
        </p:nvSpPr>
        <p:spPr>
          <a:xfrm>
            <a:off x="6214076" y="5773162"/>
            <a:ext cx="1094228" cy="43831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b="1" i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减小</a:t>
            </a:r>
            <a:endParaRPr lang="en-US" altLang="zh-CN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4" name="Text Box 2"/>
          <p:cNvSpPr txBox="1">
            <a:spLocks noChangeArrowheads="1"/>
          </p:cNvSpPr>
          <p:nvPr/>
        </p:nvSpPr>
        <p:spPr bwMode="auto">
          <a:xfrm>
            <a:off x="2214546" y="6223724"/>
            <a:ext cx="1588166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低处→高处</a:t>
            </a:r>
          </a:p>
        </p:txBody>
      </p:sp>
      <p:sp>
        <p:nvSpPr>
          <p:cNvPr id="75" name="燕尾形箭头 74"/>
          <p:cNvSpPr/>
          <p:nvPr/>
        </p:nvSpPr>
        <p:spPr>
          <a:xfrm>
            <a:off x="3703380" y="6324196"/>
            <a:ext cx="216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Rectangle 3"/>
          <p:cNvSpPr txBox="1">
            <a:spLocks noRot="1" noChangeArrowheads="1"/>
          </p:cNvSpPr>
          <p:nvPr/>
        </p:nvSpPr>
        <p:spPr>
          <a:xfrm>
            <a:off x="3904324" y="6180180"/>
            <a:ext cx="942064" cy="3571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b="1" i="1" baseline="-250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 &lt; 0</a:t>
            </a:r>
          </a:p>
        </p:txBody>
      </p:sp>
      <p:sp>
        <p:nvSpPr>
          <p:cNvPr id="77" name="燕尾形箭头 76"/>
          <p:cNvSpPr/>
          <p:nvPr/>
        </p:nvSpPr>
        <p:spPr>
          <a:xfrm>
            <a:off x="4780446" y="6308180"/>
            <a:ext cx="216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Rectangle 3"/>
          <p:cNvSpPr txBox="1">
            <a:spLocks noRot="1" noChangeArrowheads="1"/>
          </p:cNvSpPr>
          <p:nvPr/>
        </p:nvSpPr>
        <p:spPr>
          <a:xfrm>
            <a:off x="4981390" y="6164164"/>
            <a:ext cx="1178776" cy="50519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b="1" i="1" baseline="-250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 &lt; </a:t>
            </a:r>
            <a:r>
              <a:rPr lang="en-US" altLang="zh-CN" b="1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b="1" i="1" baseline="-250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燕尾形箭头 78"/>
          <p:cNvSpPr/>
          <p:nvPr/>
        </p:nvSpPr>
        <p:spPr>
          <a:xfrm>
            <a:off x="5983130" y="6323854"/>
            <a:ext cx="216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Rectangle 3"/>
          <p:cNvSpPr txBox="1">
            <a:spLocks noRot="1" noChangeArrowheads="1"/>
          </p:cNvSpPr>
          <p:nvPr/>
        </p:nvSpPr>
        <p:spPr>
          <a:xfrm>
            <a:off x="6184074" y="6179838"/>
            <a:ext cx="951352" cy="36229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b="1" i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增加</a:t>
            </a:r>
            <a:endParaRPr lang="en-US" altLang="zh-CN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550619" y="5893070"/>
            <a:ext cx="1500198" cy="468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4E3D0A6-2226-45D5-B322-A0C4DC9A42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595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5"/>
          <p:cNvGrpSpPr/>
          <p:nvPr/>
        </p:nvGrpSpPr>
        <p:grpSpPr>
          <a:xfrm>
            <a:off x="2357422" y="437131"/>
            <a:ext cx="936000" cy="612000"/>
            <a:chOff x="3290936" y="2442660"/>
            <a:chExt cx="936000" cy="612000"/>
          </a:xfrm>
        </p:grpSpPr>
        <p:sp>
          <p:nvSpPr>
            <p:cNvPr id="47" name="云形标注 46"/>
            <p:cNvSpPr/>
            <p:nvPr/>
          </p:nvSpPr>
          <p:spPr>
            <a:xfrm>
              <a:off x="3290936" y="2442660"/>
              <a:ext cx="936000" cy="612000"/>
            </a:xfrm>
            <a:prstGeom prst="cloudCallout">
              <a:avLst>
                <a:gd name="adj1" fmla="val -101543"/>
                <a:gd name="adj2" fmla="val -2677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3341172" y="2467494"/>
              <a:ext cx="8483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scalar</a:t>
              </a:r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sp>
        <p:nvSpPr>
          <p:cNvPr id="56" name="Rectangle 2"/>
          <p:cNvSpPr txBox="1">
            <a:spLocks noRot="1" noChangeArrowheads="1"/>
          </p:cNvSpPr>
          <p:nvPr/>
        </p:nvSpPr>
        <p:spPr>
          <a:xfrm>
            <a:off x="142844" y="332656"/>
            <a:ext cx="1571636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弹性势能</a:t>
            </a:r>
          </a:p>
        </p:txBody>
      </p:sp>
      <p:sp>
        <p:nvSpPr>
          <p:cNvPr id="59" name="Rectangle 3"/>
          <p:cNvSpPr txBox="1">
            <a:spLocks noRot="1" noChangeArrowheads="1"/>
          </p:cNvSpPr>
          <p:nvPr/>
        </p:nvSpPr>
        <p:spPr>
          <a:xfrm>
            <a:off x="142844" y="1118474"/>
            <a:ext cx="5929354" cy="50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物体发生弹性形变而储存的能量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3"/>
          <p:cNvSpPr txBox="1">
            <a:spLocks noRot="1" noChangeArrowheads="1"/>
          </p:cNvSpPr>
          <p:nvPr/>
        </p:nvSpPr>
        <p:spPr>
          <a:xfrm>
            <a:off x="142844" y="1953472"/>
            <a:ext cx="242889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弹簧弹性势能：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111923"/>
              </p:ext>
            </p:extLst>
          </p:nvPr>
        </p:nvGraphicFramePr>
        <p:xfrm>
          <a:off x="2462213" y="1903835"/>
          <a:ext cx="1296987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57" name="Equation" r:id="rId5" imgW="685800" imgH="393480" progId="Equation.DSMT4">
                  <p:embed/>
                </p:oleObj>
              </mc:Choice>
              <mc:Fallback>
                <p:oleObj name="Equation" r:id="rId5" imgW="685800" imgH="393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2213" y="1903835"/>
                        <a:ext cx="1296987" cy="747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矩形 50"/>
          <p:cNvSpPr/>
          <p:nvPr/>
        </p:nvSpPr>
        <p:spPr>
          <a:xfrm>
            <a:off x="2428860" y="1926585"/>
            <a:ext cx="1368000" cy="720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2" name="组合 51"/>
          <p:cNvGrpSpPr/>
          <p:nvPr/>
        </p:nvGrpSpPr>
        <p:grpSpPr>
          <a:xfrm>
            <a:off x="3997701" y="2004943"/>
            <a:ext cx="1005262" cy="540000"/>
            <a:chOff x="3428992" y="5033294"/>
            <a:chExt cx="1005262" cy="540000"/>
          </a:xfrm>
        </p:grpSpPr>
        <p:sp>
          <p:nvSpPr>
            <p:cNvPr id="53" name="云形标注 52"/>
            <p:cNvSpPr/>
            <p:nvPr/>
          </p:nvSpPr>
          <p:spPr>
            <a:xfrm>
              <a:off x="3428992" y="5033294"/>
              <a:ext cx="936000" cy="540000"/>
            </a:xfrm>
            <a:prstGeom prst="cloudCallout">
              <a:avLst>
                <a:gd name="adj1" fmla="val -87215"/>
                <a:gd name="adj2" fmla="val 9196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473894" y="5093846"/>
              <a:ext cx="960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形变量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3107521" y="2671842"/>
            <a:ext cx="1187910" cy="540000"/>
            <a:chOff x="3439878" y="5044180"/>
            <a:chExt cx="1656000" cy="540000"/>
          </a:xfrm>
        </p:grpSpPr>
        <p:sp>
          <p:nvSpPr>
            <p:cNvPr id="61" name="云形标注 60"/>
            <p:cNvSpPr/>
            <p:nvPr/>
          </p:nvSpPr>
          <p:spPr>
            <a:xfrm>
              <a:off x="3439878" y="5044180"/>
              <a:ext cx="1656000" cy="540000"/>
            </a:xfrm>
            <a:prstGeom prst="cloudCallout">
              <a:avLst>
                <a:gd name="adj1" fmla="val -26711"/>
                <a:gd name="adj2" fmla="val -8978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473894" y="5093846"/>
              <a:ext cx="1559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劲度系数</a:t>
              </a:r>
            </a:p>
          </p:txBody>
        </p:sp>
      </p:grpSp>
      <p:sp>
        <p:nvSpPr>
          <p:cNvPr id="65" name="Text Box 2"/>
          <p:cNvSpPr txBox="1">
            <a:spLocks noChangeArrowheads="1"/>
          </p:cNvSpPr>
          <p:nvPr/>
        </p:nvSpPr>
        <p:spPr bwMode="auto">
          <a:xfrm>
            <a:off x="2371388" y="3257296"/>
            <a:ext cx="19240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x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0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000" b="1" i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0</a:t>
            </a:r>
            <a:endParaRPr lang="zh-CN" altLang="en-US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7" name="Rectangle 3"/>
          <p:cNvSpPr txBox="1">
            <a:spLocks noRot="1" noChangeArrowheads="1"/>
          </p:cNvSpPr>
          <p:nvPr/>
        </p:nvSpPr>
        <p:spPr>
          <a:xfrm>
            <a:off x="195191" y="3833118"/>
            <a:ext cx="242889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sz="2200" b="1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- 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△</a:t>
            </a:r>
            <a:r>
              <a:rPr lang="en-US" altLang="zh-CN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200" b="1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C58C2D71-173E-41EF-88D8-4DBCB51D64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81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39552" y="5589240"/>
            <a:ext cx="8100392" cy="93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12304" y="5617704"/>
            <a:ext cx="8027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重力势能 </a:t>
            </a:r>
            <a:r>
              <a:rPr lang="en-US" altLang="zh-CN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(Gravitational Potential Energy)</a:t>
            </a:r>
            <a:r>
              <a:rPr lang="zh-C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：物体由于被举高而具有的能量</a:t>
            </a:r>
          </a:p>
        </p:txBody>
      </p:sp>
      <p:pic>
        <p:nvPicPr>
          <p:cNvPr id="60418" name="Picture 2" descr="https://timgsa.baidu.com/timg?image&amp;quality=80&amp;size=b10000_10000&amp;sec=1491728817&amp;di=f3f5837637aadca8a1734b67878e7540&amp;src=http://www.pp3.cn/uploads/allimg/c040111/10IK31M10060-3S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234" y="500043"/>
            <a:ext cx="8028000" cy="501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0" name="Picture 4" descr="https://timgsa.baidu.com/timg?image&amp;quality=80&amp;size=b9999_10000&amp;sec=1492333580&amp;di=9029df0d64ebe254d5ab3872a09c6e89&amp;imgtype=jpg&amp;er=1&amp;src=http%3A%2F%2Fwww.33lc.com%2Farticle%2FUploadPic%2F2012-8%2F2012827965196007.jpg"/>
          <p:cNvPicPr>
            <a:picLocks noChangeAspect="1" noChangeArrowheads="1"/>
          </p:cNvPicPr>
          <p:nvPr/>
        </p:nvPicPr>
        <p:blipFill>
          <a:blip r:embed="rId7" cstate="print"/>
          <a:srcRect l="11325"/>
          <a:stretch>
            <a:fillRect/>
          </a:stretch>
        </p:blipFill>
        <p:spPr bwMode="auto">
          <a:xfrm>
            <a:off x="588480" y="441930"/>
            <a:ext cx="8001056" cy="5075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C8048387-122F-46E6-AE56-F441F0DF5B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597"/>
    </mc:Choice>
    <mc:Fallback>
      <p:transition spd="slow" advTm="198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3" name="直接连接符 232"/>
          <p:cNvCxnSpPr>
            <a:stCxn id="97" idx="4"/>
            <a:endCxn id="98" idx="0"/>
          </p:cNvCxnSpPr>
          <p:nvPr/>
        </p:nvCxnSpPr>
        <p:spPr>
          <a:xfrm flipH="1">
            <a:off x="5443504" y="1304752"/>
            <a:ext cx="10584" cy="74552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2" name="AutoShape 2" descr="https://encrypted-tbn1.gstatic.com/images?q=tbn:ANd9GcQ2WBV5zkpJca7otzY0xrs4aYThP_PcEuYJ2VDQUwq7JemBta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aphicFrame>
        <p:nvGraphicFramePr>
          <p:cNvPr id="58369" name="Object 1"/>
          <p:cNvGraphicFramePr>
            <a:graphicFrameLocks noChangeAspect="1"/>
          </p:cNvGraphicFramePr>
          <p:nvPr/>
        </p:nvGraphicFramePr>
        <p:xfrm>
          <a:off x="323528" y="1778645"/>
          <a:ext cx="12493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12" name="公式" r:id="rId7" imgW="660240" imgH="228600" progId="Equation.3">
                  <p:embed/>
                </p:oleObj>
              </mc:Choice>
              <mc:Fallback>
                <p:oleObj name="公式" r:id="rId7" imgW="66024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778645"/>
                        <a:ext cx="1249362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794283"/>
              </p:ext>
            </p:extLst>
          </p:nvPr>
        </p:nvGraphicFramePr>
        <p:xfrm>
          <a:off x="349250" y="2286000"/>
          <a:ext cx="120015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13" name="Equation" r:id="rId9" imgW="634680" imgH="228600" progId="Equation.DSMT4">
                  <p:embed/>
                </p:oleObj>
              </mc:Choice>
              <mc:Fallback>
                <p:oleObj name="Equation" r:id="rId9" imgW="63468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" y="2286000"/>
                        <a:ext cx="1200150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" name="右大括号 118"/>
          <p:cNvSpPr/>
          <p:nvPr/>
        </p:nvSpPr>
        <p:spPr>
          <a:xfrm>
            <a:off x="1585200" y="1898848"/>
            <a:ext cx="108000" cy="684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燕尾形箭头 119"/>
          <p:cNvSpPr/>
          <p:nvPr/>
        </p:nvSpPr>
        <p:spPr>
          <a:xfrm>
            <a:off x="1774574" y="2136644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83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292857"/>
              </p:ext>
            </p:extLst>
          </p:nvPr>
        </p:nvGraphicFramePr>
        <p:xfrm>
          <a:off x="2146300" y="2049463"/>
          <a:ext cx="211455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14" name="Equation" r:id="rId11" imgW="1117440" imgH="228600" progId="Equation.DSMT4">
                  <p:embed/>
                </p:oleObj>
              </mc:Choice>
              <mc:Fallback>
                <p:oleObj name="Equation" r:id="rId11" imgW="1117440" imgH="228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6300" y="2049463"/>
                        <a:ext cx="2114550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" name="Rectangle 2"/>
          <p:cNvSpPr txBox="1">
            <a:spLocks noRot="1" noChangeArrowheads="1"/>
          </p:cNvSpPr>
          <p:nvPr/>
        </p:nvSpPr>
        <p:spPr>
          <a:xfrm>
            <a:off x="251520" y="622429"/>
            <a:ext cx="2088232" cy="646331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重力做功</a:t>
            </a:r>
          </a:p>
        </p:txBody>
      </p:sp>
      <p:sp>
        <p:nvSpPr>
          <p:cNvPr id="97" name="椭圆 96"/>
          <p:cNvSpPr>
            <a:spLocks noChangeAspect="1"/>
          </p:cNvSpPr>
          <p:nvPr/>
        </p:nvSpPr>
        <p:spPr>
          <a:xfrm>
            <a:off x="5364088" y="1124752"/>
            <a:ext cx="180000" cy="18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/>
          <p:cNvSpPr>
            <a:spLocks noChangeAspect="1"/>
          </p:cNvSpPr>
          <p:nvPr/>
        </p:nvSpPr>
        <p:spPr>
          <a:xfrm>
            <a:off x="5353504" y="2050272"/>
            <a:ext cx="180000" cy="180000"/>
          </a:xfrm>
          <a:prstGeom prst="ellipse">
            <a:avLst/>
          </a:prstGeom>
          <a:ln>
            <a:prstDash val="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9" name="组合 98"/>
          <p:cNvGrpSpPr/>
          <p:nvPr/>
        </p:nvGrpSpPr>
        <p:grpSpPr>
          <a:xfrm>
            <a:off x="4860032" y="1218545"/>
            <a:ext cx="1188000" cy="1706399"/>
            <a:chOff x="6876256" y="1002513"/>
            <a:chExt cx="1188000" cy="1706399"/>
          </a:xfrm>
        </p:grpSpPr>
        <p:grpSp>
          <p:nvGrpSpPr>
            <p:cNvPr id="100" name="组合 1"/>
            <p:cNvGrpSpPr/>
            <p:nvPr/>
          </p:nvGrpSpPr>
          <p:grpSpPr>
            <a:xfrm>
              <a:off x="6876256" y="2636912"/>
              <a:ext cx="1188000" cy="72000"/>
              <a:chOff x="467544" y="2962700"/>
              <a:chExt cx="4018660" cy="165137"/>
            </a:xfrm>
          </p:grpSpPr>
          <p:sp>
            <p:nvSpPr>
              <p:cNvPr id="109" name="Line 144"/>
              <p:cNvSpPr>
                <a:spLocks noChangeShapeType="1"/>
              </p:cNvSpPr>
              <p:nvPr/>
            </p:nvSpPr>
            <p:spPr bwMode="auto">
              <a:xfrm>
                <a:off x="467544" y="2962700"/>
                <a:ext cx="4018660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" name="Line 151"/>
              <p:cNvSpPr>
                <a:spLocks noChangeShapeType="1"/>
              </p:cNvSpPr>
              <p:nvPr/>
            </p:nvSpPr>
            <p:spPr bwMode="auto">
              <a:xfrm flipH="1">
                <a:off x="508137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8" name="Line 152"/>
              <p:cNvSpPr>
                <a:spLocks noChangeShapeType="1"/>
              </p:cNvSpPr>
              <p:nvPr/>
            </p:nvSpPr>
            <p:spPr bwMode="auto">
              <a:xfrm flipH="1">
                <a:off x="711099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1" name="Line 153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" name="Line 154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" name="Line 155"/>
              <p:cNvSpPr>
                <a:spLocks noChangeShapeType="1"/>
              </p:cNvSpPr>
              <p:nvPr/>
            </p:nvSpPr>
            <p:spPr bwMode="auto">
              <a:xfrm flipH="1">
                <a:off x="99524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0" name="Line 156"/>
              <p:cNvSpPr>
                <a:spLocks noChangeShapeType="1"/>
              </p:cNvSpPr>
              <p:nvPr/>
            </p:nvSpPr>
            <p:spPr bwMode="auto">
              <a:xfrm flipH="1">
                <a:off x="83287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" name="Line 157"/>
              <p:cNvSpPr>
                <a:spLocks noChangeShapeType="1"/>
              </p:cNvSpPr>
              <p:nvPr/>
            </p:nvSpPr>
            <p:spPr bwMode="auto">
              <a:xfrm flipH="1">
                <a:off x="152295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" name="Line 158"/>
              <p:cNvSpPr>
                <a:spLocks noChangeShapeType="1"/>
              </p:cNvSpPr>
              <p:nvPr/>
            </p:nvSpPr>
            <p:spPr bwMode="auto">
              <a:xfrm flipH="1">
                <a:off x="168532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8" name="Line 159"/>
              <p:cNvSpPr>
                <a:spLocks noChangeShapeType="1"/>
              </p:cNvSpPr>
              <p:nvPr/>
            </p:nvSpPr>
            <p:spPr bwMode="auto">
              <a:xfrm flipH="1">
                <a:off x="188828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9" name="Line 160"/>
              <p:cNvSpPr>
                <a:spLocks noChangeShapeType="1"/>
              </p:cNvSpPr>
              <p:nvPr/>
            </p:nvSpPr>
            <p:spPr bwMode="auto">
              <a:xfrm flipH="1">
                <a:off x="205065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0" name="Line 161"/>
              <p:cNvSpPr>
                <a:spLocks noChangeShapeType="1"/>
              </p:cNvSpPr>
              <p:nvPr/>
            </p:nvSpPr>
            <p:spPr bwMode="auto">
              <a:xfrm flipH="1">
                <a:off x="225361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1" name="Line 162"/>
              <p:cNvSpPr>
                <a:spLocks noChangeShapeType="1"/>
              </p:cNvSpPr>
              <p:nvPr/>
            </p:nvSpPr>
            <p:spPr bwMode="auto">
              <a:xfrm flipH="1">
                <a:off x="241598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2" name="Line 163"/>
              <p:cNvSpPr>
                <a:spLocks noChangeShapeType="1"/>
              </p:cNvSpPr>
              <p:nvPr/>
            </p:nvSpPr>
            <p:spPr bwMode="auto">
              <a:xfrm flipH="1">
                <a:off x="257835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3" name="Line 164"/>
              <p:cNvSpPr>
                <a:spLocks noChangeShapeType="1"/>
              </p:cNvSpPr>
              <p:nvPr/>
            </p:nvSpPr>
            <p:spPr bwMode="auto">
              <a:xfrm flipH="1">
                <a:off x="274072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4" name="Line 165"/>
              <p:cNvSpPr>
                <a:spLocks noChangeShapeType="1"/>
              </p:cNvSpPr>
              <p:nvPr/>
            </p:nvSpPr>
            <p:spPr bwMode="auto">
              <a:xfrm flipH="1">
                <a:off x="2943688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5" name="Line 166"/>
              <p:cNvSpPr>
                <a:spLocks noChangeShapeType="1"/>
              </p:cNvSpPr>
              <p:nvPr/>
            </p:nvSpPr>
            <p:spPr bwMode="auto">
              <a:xfrm flipH="1">
                <a:off x="3146651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6" name="Line 167"/>
              <p:cNvSpPr>
                <a:spLocks noChangeShapeType="1"/>
              </p:cNvSpPr>
              <p:nvPr/>
            </p:nvSpPr>
            <p:spPr bwMode="auto">
              <a:xfrm flipH="1">
                <a:off x="3349613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7" name="Line 168"/>
              <p:cNvSpPr>
                <a:spLocks noChangeShapeType="1"/>
              </p:cNvSpPr>
              <p:nvPr/>
            </p:nvSpPr>
            <p:spPr bwMode="auto">
              <a:xfrm flipH="1">
                <a:off x="355257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8" name="Line 169"/>
              <p:cNvSpPr>
                <a:spLocks noChangeShapeType="1"/>
              </p:cNvSpPr>
              <p:nvPr/>
            </p:nvSpPr>
            <p:spPr bwMode="auto">
              <a:xfrm flipH="1">
                <a:off x="371494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9" name="Line 170"/>
              <p:cNvSpPr>
                <a:spLocks noChangeShapeType="1"/>
              </p:cNvSpPr>
              <p:nvPr/>
            </p:nvSpPr>
            <p:spPr bwMode="auto">
              <a:xfrm flipH="1">
                <a:off x="387731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0" name="Line 171"/>
              <p:cNvSpPr>
                <a:spLocks noChangeShapeType="1"/>
              </p:cNvSpPr>
              <p:nvPr/>
            </p:nvSpPr>
            <p:spPr bwMode="auto">
              <a:xfrm flipH="1">
                <a:off x="403968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1" name="Line 172"/>
              <p:cNvSpPr>
                <a:spLocks noChangeShapeType="1"/>
              </p:cNvSpPr>
              <p:nvPr/>
            </p:nvSpPr>
            <p:spPr bwMode="auto">
              <a:xfrm flipH="1">
                <a:off x="424264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2" name="Line 173"/>
              <p:cNvSpPr>
                <a:spLocks noChangeShapeType="1"/>
              </p:cNvSpPr>
              <p:nvPr/>
            </p:nvSpPr>
            <p:spPr bwMode="auto">
              <a:xfrm flipH="1">
                <a:off x="136058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01" name="组合 28"/>
            <p:cNvGrpSpPr/>
            <p:nvPr/>
          </p:nvGrpSpPr>
          <p:grpSpPr>
            <a:xfrm rot="5400000">
              <a:off x="6981218" y="1603693"/>
              <a:ext cx="1634407" cy="432048"/>
              <a:chOff x="1224798" y="3144133"/>
              <a:chExt cx="1634407" cy="432048"/>
            </a:xfrm>
          </p:grpSpPr>
          <p:sp>
            <p:nvSpPr>
              <p:cNvPr id="104" name="Line 176"/>
              <p:cNvSpPr>
                <a:spLocks noChangeShapeType="1"/>
              </p:cNvSpPr>
              <p:nvPr/>
            </p:nvSpPr>
            <p:spPr bwMode="auto">
              <a:xfrm>
                <a:off x="1224798" y="3371344"/>
                <a:ext cx="0" cy="1800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6" name="Line 178"/>
              <p:cNvSpPr>
                <a:spLocks noChangeShapeType="1"/>
              </p:cNvSpPr>
              <p:nvPr/>
            </p:nvSpPr>
            <p:spPr bwMode="auto">
              <a:xfrm>
                <a:off x="2283205" y="3458125"/>
                <a:ext cx="5760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" name="Line 179"/>
              <p:cNvSpPr>
                <a:spLocks noChangeShapeType="1"/>
              </p:cNvSpPr>
              <p:nvPr/>
            </p:nvSpPr>
            <p:spPr bwMode="auto">
              <a:xfrm flipH="1">
                <a:off x="1229151" y="3458112"/>
                <a:ext cx="5760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" name="Text Box 180"/>
              <p:cNvSpPr txBox="1">
                <a:spLocks noChangeArrowheads="1"/>
              </p:cNvSpPr>
              <p:nvPr/>
            </p:nvSpPr>
            <p:spPr bwMode="auto">
              <a:xfrm rot="16200000">
                <a:off x="1804350" y="3190880"/>
                <a:ext cx="4320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600" b="1" i="1" dirty="0">
                    <a:latin typeface="Times New Roman" pitchFamily="18" charset="0"/>
                    <a:ea typeface="华文行楷" pitchFamily="2" charset="-122"/>
                    <a:cs typeface="Times New Roman" pitchFamily="18" charset="0"/>
                  </a:rPr>
                  <a:t>h</a:t>
                </a:r>
                <a:r>
                  <a:rPr lang="en-US" altLang="zh-CN" sz="1600" b="1" baseline="-25000" dirty="0">
                    <a:latin typeface="Times New Roman" pitchFamily="18" charset="0"/>
                    <a:ea typeface="华文行楷" pitchFamily="2" charset="-122"/>
                    <a:cs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163" name="组合 162"/>
          <p:cNvGrpSpPr/>
          <p:nvPr/>
        </p:nvGrpSpPr>
        <p:grpSpPr>
          <a:xfrm>
            <a:off x="5004048" y="2163022"/>
            <a:ext cx="432048" cy="689898"/>
            <a:chOff x="7020272" y="1946990"/>
            <a:chExt cx="432048" cy="689898"/>
          </a:xfrm>
        </p:grpSpPr>
        <p:sp>
          <p:nvSpPr>
            <p:cNvPr id="164" name="Line 176"/>
            <p:cNvSpPr>
              <a:spLocks noChangeShapeType="1"/>
            </p:cNvSpPr>
            <p:nvPr/>
          </p:nvSpPr>
          <p:spPr bwMode="auto">
            <a:xfrm rot="5400000">
              <a:off x="7147809" y="1856990"/>
              <a:ext cx="0" cy="18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5" name="Line 178"/>
            <p:cNvSpPr>
              <a:spLocks noChangeShapeType="1"/>
            </p:cNvSpPr>
            <p:nvPr/>
          </p:nvSpPr>
          <p:spPr bwMode="auto">
            <a:xfrm rot="5400000">
              <a:off x="7055728" y="2528888"/>
              <a:ext cx="216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6" name="Line 179"/>
            <p:cNvSpPr>
              <a:spLocks noChangeShapeType="1"/>
            </p:cNvSpPr>
            <p:nvPr/>
          </p:nvSpPr>
          <p:spPr bwMode="auto">
            <a:xfrm rot="5400000" flipH="1">
              <a:off x="7055741" y="2059343"/>
              <a:ext cx="216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7" name="Text Box 180"/>
            <p:cNvSpPr txBox="1">
              <a:spLocks noChangeArrowheads="1"/>
            </p:cNvSpPr>
            <p:nvPr/>
          </p:nvSpPr>
          <p:spPr bwMode="auto">
            <a:xfrm>
              <a:off x="7020272" y="2127756"/>
              <a:ext cx="43204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h</a:t>
              </a:r>
              <a:r>
                <a:rPr lang="en-US" altLang="zh-CN" sz="1600" b="1" baseline="-25000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68" name="组合 167"/>
          <p:cNvGrpSpPr/>
          <p:nvPr/>
        </p:nvGrpSpPr>
        <p:grpSpPr>
          <a:xfrm>
            <a:off x="5262871" y="1300360"/>
            <a:ext cx="447558" cy="586561"/>
            <a:chOff x="7165870" y="5353892"/>
            <a:chExt cx="447558" cy="586561"/>
          </a:xfrm>
        </p:grpSpPr>
        <p:sp>
          <p:nvSpPr>
            <p:cNvPr id="169" name="矩形 168"/>
            <p:cNvSpPr/>
            <p:nvPr/>
          </p:nvSpPr>
          <p:spPr>
            <a:xfrm>
              <a:off x="7165870" y="5601899"/>
              <a:ext cx="4475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1" i="1" dirty="0">
                  <a:solidFill>
                    <a:srgbClr val="0000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mg</a:t>
              </a:r>
              <a:endParaRPr lang="zh-CN" altLang="en-US" sz="1600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170" name="直接箭头连接符 169"/>
            <p:cNvCxnSpPr/>
            <p:nvPr/>
          </p:nvCxnSpPr>
          <p:spPr>
            <a:xfrm rot="5400000">
              <a:off x="7177288" y="5533098"/>
              <a:ext cx="360000" cy="158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组合 173"/>
          <p:cNvGrpSpPr/>
          <p:nvPr/>
        </p:nvGrpSpPr>
        <p:grpSpPr>
          <a:xfrm>
            <a:off x="5001820" y="1222152"/>
            <a:ext cx="432048" cy="925464"/>
            <a:chOff x="7020272" y="1946990"/>
            <a:chExt cx="432048" cy="925464"/>
          </a:xfrm>
        </p:grpSpPr>
        <p:sp>
          <p:nvSpPr>
            <p:cNvPr id="175" name="Line 176"/>
            <p:cNvSpPr>
              <a:spLocks noChangeShapeType="1"/>
            </p:cNvSpPr>
            <p:nvPr/>
          </p:nvSpPr>
          <p:spPr bwMode="auto">
            <a:xfrm rot="5400000">
              <a:off x="7147809" y="1856990"/>
              <a:ext cx="0" cy="18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" name="Line 178"/>
            <p:cNvSpPr>
              <a:spLocks noChangeShapeType="1"/>
            </p:cNvSpPr>
            <p:nvPr/>
          </p:nvSpPr>
          <p:spPr bwMode="auto">
            <a:xfrm rot="5400000">
              <a:off x="7001728" y="2710454"/>
              <a:ext cx="324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7" name="Line 179"/>
            <p:cNvSpPr>
              <a:spLocks noChangeShapeType="1"/>
            </p:cNvSpPr>
            <p:nvPr/>
          </p:nvSpPr>
          <p:spPr bwMode="auto">
            <a:xfrm rot="5400000" flipH="1">
              <a:off x="7019741" y="2095343"/>
              <a:ext cx="288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8" name="Text Box 180"/>
            <p:cNvSpPr txBox="1">
              <a:spLocks noChangeArrowheads="1"/>
            </p:cNvSpPr>
            <p:nvPr/>
          </p:nvSpPr>
          <p:spPr bwMode="auto">
            <a:xfrm>
              <a:off x="7020272" y="2229356"/>
              <a:ext cx="43204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h</a:t>
              </a:r>
              <a:endParaRPr lang="en-US" altLang="zh-CN" sz="1600" b="1" i="1" baseline="-25000" dirty="0">
                <a:latin typeface="Times New Roman" pitchFamily="18" charset="0"/>
                <a:ea typeface="华文行楷" pitchFamily="2" charset="-122"/>
                <a:cs typeface="Times New Roman" pitchFamily="18" charset="0"/>
              </a:endParaRPr>
            </a:p>
          </p:txBody>
        </p:sp>
      </p:grpSp>
      <p:sp>
        <p:nvSpPr>
          <p:cNvPr id="180" name="椭圆 179"/>
          <p:cNvSpPr>
            <a:spLocks noChangeAspect="1"/>
          </p:cNvSpPr>
          <p:nvPr/>
        </p:nvSpPr>
        <p:spPr>
          <a:xfrm>
            <a:off x="6696368" y="1124752"/>
            <a:ext cx="180000" cy="18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1" name="椭圆 180"/>
          <p:cNvSpPr>
            <a:spLocks noChangeAspect="1"/>
          </p:cNvSpPr>
          <p:nvPr/>
        </p:nvSpPr>
        <p:spPr>
          <a:xfrm>
            <a:off x="6271135" y="2062245"/>
            <a:ext cx="180000" cy="180000"/>
          </a:xfrm>
          <a:prstGeom prst="ellipse">
            <a:avLst/>
          </a:prstGeom>
          <a:ln>
            <a:prstDash val="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2" name="组合 181"/>
          <p:cNvGrpSpPr/>
          <p:nvPr/>
        </p:nvGrpSpPr>
        <p:grpSpPr>
          <a:xfrm>
            <a:off x="6192312" y="1218547"/>
            <a:ext cx="1188000" cy="1706397"/>
            <a:chOff x="6876256" y="1002515"/>
            <a:chExt cx="1188000" cy="1706397"/>
          </a:xfrm>
        </p:grpSpPr>
        <p:grpSp>
          <p:nvGrpSpPr>
            <p:cNvPr id="183" name="组合 1"/>
            <p:cNvGrpSpPr/>
            <p:nvPr/>
          </p:nvGrpSpPr>
          <p:grpSpPr>
            <a:xfrm>
              <a:off x="6876256" y="2636912"/>
              <a:ext cx="1188000" cy="72000"/>
              <a:chOff x="467544" y="2962700"/>
              <a:chExt cx="4018660" cy="165137"/>
            </a:xfrm>
          </p:grpSpPr>
          <p:sp>
            <p:nvSpPr>
              <p:cNvPr id="189" name="Line 144"/>
              <p:cNvSpPr>
                <a:spLocks noChangeShapeType="1"/>
              </p:cNvSpPr>
              <p:nvPr/>
            </p:nvSpPr>
            <p:spPr bwMode="auto">
              <a:xfrm>
                <a:off x="467544" y="2962700"/>
                <a:ext cx="4018660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0" name="Line 151"/>
              <p:cNvSpPr>
                <a:spLocks noChangeShapeType="1"/>
              </p:cNvSpPr>
              <p:nvPr/>
            </p:nvSpPr>
            <p:spPr bwMode="auto">
              <a:xfrm flipH="1">
                <a:off x="508137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1" name="Line 152"/>
              <p:cNvSpPr>
                <a:spLocks noChangeShapeType="1"/>
              </p:cNvSpPr>
              <p:nvPr/>
            </p:nvSpPr>
            <p:spPr bwMode="auto">
              <a:xfrm flipH="1">
                <a:off x="711099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2" name="Line 153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3" name="Line 154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4" name="Line 155"/>
              <p:cNvSpPr>
                <a:spLocks noChangeShapeType="1"/>
              </p:cNvSpPr>
              <p:nvPr/>
            </p:nvSpPr>
            <p:spPr bwMode="auto">
              <a:xfrm flipH="1">
                <a:off x="99524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5" name="Line 156"/>
              <p:cNvSpPr>
                <a:spLocks noChangeShapeType="1"/>
              </p:cNvSpPr>
              <p:nvPr/>
            </p:nvSpPr>
            <p:spPr bwMode="auto">
              <a:xfrm flipH="1">
                <a:off x="83287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6" name="Line 157"/>
              <p:cNvSpPr>
                <a:spLocks noChangeShapeType="1"/>
              </p:cNvSpPr>
              <p:nvPr/>
            </p:nvSpPr>
            <p:spPr bwMode="auto">
              <a:xfrm flipH="1">
                <a:off x="152295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7" name="Line 158"/>
              <p:cNvSpPr>
                <a:spLocks noChangeShapeType="1"/>
              </p:cNvSpPr>
              <p:nvPr/>
            </p:nvSpPr>
            <p:spPr bwMode="auto">
              <a:xfrm flipH="1">
                <a:off x="168532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8" name="Line 159"/>
              <p:cNvSpPr>
                <a:spLocks noChangeShapeType="1"/>
              </p:cNvSpPr>
              <p:nvPr/>
            </p:nvSpPr>
            <p:spPr bwMode="auto">
              <a:xfrm flipH="1">
                <a:off x="188828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9" name="Line 160"/>
              <p:cNvSpPr>
                <a:spLocks noChangeShapeType="1"/>
              </p:cNvSpPr>
              <p:nvPr/>
            </p:nvSpPr>
            <p:spPr bwMode="auto">
              <a:xfrm flipH="1">
                <a:off x="205065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0" name="Line 161"/>
              <p:cNvSpPr>
                <a:spLocks noChangeShapeType="1"/>
              </p:cNvSpPr>
              <p:nvPr/>
            </p:nvSpPr>
            <p:spPr bwMode="auto">
              <a:xfrm flipH="1">
                <a:off x="225361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1" name="Line 162"/>
              <p:cNvSpPr>
                <a:spLocks noChangeShapeType="1"/>
              </p:cNvSpPr>
              <p:nvPr/>
            </p:nvSpPr>
            <p:spPr bwMode="auto">
              <a:xfrm flipH="1">
                <a:off x="241598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2" name="Line 163"/>
              <p:cNvSpPr>
                <a:spLocks noChangeShapeType="1"/>
              </p:cNvSpPr>
              <p:nvPr/>
            </p:nvSpPr>
            <p:spPr bwMode="auto">
              <a:xfrm flipH="1">
                <a:off x="257835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3" name="Line 164"/>
              <p:cNvSpPr>
                <a:spLocks noChangeShapeType="1"/>
              </p:cNvSpPr>
              <p:nvPr/>
            </p:nvSpPr>
            <p:spPr bwMode="auto">
              <a:xfrm flipH="1">
                <a:off x="274072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4" name="Line 165"/>
              <p:cNvSpPr>
                <a:spLocks noChangeShapeType="1"/>
              </p:cNvSpPr>
              <p:nvPr/>
            </p:nvSpPr>
            <p:spPr bwMode="auto">
              <a:xfrm flipH="1">
                <a:off x="2943688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5" name="Line 166"/>
              <p:cNvSpPr>
                <a:spLocks noChangeShapeType="1"/>
              </p:cNvSpPr>
              <p:nvPr/>
            </p:nvSpPr>
            <p:spPr bwMode="auto">
              <a:xfrm flipH="1">
                <a:off x="3146651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6" name="Line 167"/>
              <p:cNvSpPr>
                <a:spLocks noChangeShapeType="1"/>
              </p:cNvSpPr>
              <p:nvPr/>
            </p:nvSpPr>
            <p:spPr bwMode="auto">
              <a:xfrm flipH="1">
                <a:off x="3349613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" name="Line 168"/>
              <p:cNvSpPr>
                <a:spLocks noChangeShapeType="1"/>
              </p:cNvSpPr>
              <p:nvPr/>
            </p:nvSpPr>
            <p:spPr bwMode="auto">
              <a:xfrm flipH="1">
                <a:off x="355257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" name="Line 169"/>
              <p:cNvSpPr>
                <a:spLocks noChangeShapeType="1"/>
              </p:cNvSpPr>
              <p:nvPr/>
            </p:nvSpPr>
            <p:spPr bwMode="auto">
              <a:xfrm flipH="1">
                <a:off x="371494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9" name="Line 170"/>
              <p:cNvSpPr>
                <a:spLocks noChangeShapeType="1"/>
              </p:cNvSpPr>
              <p:nvPr/>
            </p:nvSpPr>
            <p:spPr bwMode="auto">
              <a:xfrm flipH="1">
                <a:off x="387731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0" name="Line 171"/>
              <p:cNvSpPr>
                <a:spLocks noChangeShapeType="1"/>
              </p:cNvSpPr>
              <p:nvPr/>
            </p:nvSpPr>
            <p:spPr bwMode="auto">
              <a:xfrm flipH="1">
                <a:off x="403968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1" name="Line 172"/>
              <p:cNvSpPr>
                <a:spLocks noChangeShapeType="1"/>
              </p:cNvSpPr>
              <p:nvPr/>
            </p:nvSpPr>
            <p:spPr bwMode="auto">
              <a:xfrm flipH="1">
                <a:off x="424264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2" name="Line 173"/>
              <p:cNvSpPr>
                <a:spLocks noChangeShapeType="1"/>
              </p:cNvSpPr>
              <p:nvPr/>
            </p:nvSpPr>
            <p:spPr bwMode="auto">
              <a:xfrm flipH="1">
                <a:off x="136058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84" name="组合 28"/>
            <p:cNvGrpSpPr/>
            <p:nvPr/>
          </p:nvGrpSpPr>
          <p:grpSpPr>
            <a:xfrm rot="5400000">
              <a:off x="6981219" y="1603694"/>
              <a:ext cx="1634406" cy="432048"/>
              <a:chOff x="1224799" y="3144133"/>
              <a:chExt cx="1634406" cy="432048"/>
            </a:xfrm>
          </p:grpSpPr>
          <p:sp>
            <p:nvSpPr>
              <p:cNvPr id="185" name="Line 176"/>
              <p:cNvSpPr>
                <a:spLocks noChangeShapeType="1"/>
              </p:cNvSpPr>
              <p:nvPr/>
            </p:nvSpPr>
            <p:spPr bwMode="auto">
              <a:xfrm>
                <a:off x="1224799" y="3378271"/>
                <a:ext cx="0" cy="1800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6" name="Line 178"/>
              <p:cNvSpPr>
                <a:spLocks noChangeShapeType="1"/>
              </p:cNvSpPr>
              <p:nvPr/>
            </p:nvSpPr>
            <p:spPr bwMode="auto">
              <a:xfrm>
                <a:off x="2283205" y="3458125"/>
                <a:ext cx="5760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7" name="Line 179"/>
              <p:cNvSpPr>
                <a:spLocks noChangeShapeType="1"/>
              </p:cNvSpPr>
              <p:nvPr/>
            </p:nvSpPr>
            <p:spPr bwMode="auto">
              <a:xfrm flipH="1">
                <a:off x="1229151" y="3458112"/>
                <a:ext cx="5760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8" name="Text Box 180"/>
              <p:cNvSpPr txBox="1">
                <a:spLocks noChangeArrowheads="1"/>
              </p:cNvSpPr>
              <p:nvPr/>
            </p:nvSpPr>
            <p:spPr bwMode="auto">
              <a:xfrm rot="16200000">
                <a:off x="1804350" y="3190880"/>
                <a:ext cx="4320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600" b="1" i="1" dirty="0">
                    <a:latin typeface="Times New Roman" pitchFamily="18" charset="0"/>
                    <a:ea typeface="华文行楷" pitchFamily="2" charset="-122"/>
                    <a:cs typeface="Times New Roman" pitchFamily="18" charset="0"/>
                  </a:rPr>
                  <a:t>h</a:t>
                </a:r>
                <a:r>
                  <a:rPr lang="en-US" altLang="zh-CN" sz="1600" b="1" baseline="-25000" dirty="0">
                    <a:latin typeface="Times New Roman" pitchFamily="18" charset="0"/>
                    <a:ea typeface="华文行楷" pitchFamily="2" charset="-122"/>
                    <a:cs typeface="Times New Roman" pitchFamily="18" charset="0"/>
                  </a:rPr>
                  <a:t>1</a:t>
                </a:r>
                <a:endParaRPr lang="en-US" altLang="zh-CN" sz="1600" b="1" i="1" baseline="-25000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endParaRPr>
              </a:p>
            </p:txBody>
          </p:sp>
        </p:grpSp>
      </p:grpSp>
      <p:grpSp>
        <p:nvGrpSpPr>
          <p:cNvPr id="213" name="组合 212"/>
          <p:cNvGrpSpPr/>
          <p:nvPr/>
        </p:nvGrpSpPr>
        <p:grpSpPr>
          <a:xfrm>
            <a:off x="6398671" y="2163022"/>
            <a:ext cx="432048" cy="689898"/>
            <a:chOff x="7020272" y="1946990"/>
            <a:chExt cx="432048" cy="689898"/>
          </a:xfrm>
        </p:grpSpPr>
        <p:sp>
          <p:nvSpPr>
            <p:cNvPr id="214" name="Line 176"/>
            <p:cNvSpPr>
              <a:spLocks noChangeShapeType="1"/>
            </p:cNvSpPr>
            <p:nvPr/>
          </p:nvSpPr>
          <p:spPr bwMode="auto">
            <a:xfrm rot="5400000">
              <a:off x="7147809" y="1856990"/>
              <a:ext cx="0" cy="18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5" name="Line 178"/>
            <p:cNvSpPr>
              <a:spLocks noChangeShapeType="1"/>
            </p:cNvSpPr>
            <p:nvPr/>
          </p:nvSpPr>
          <p:spPr bwMode="auto">
            <a:xfrm rot="5400000">
              <a:off x="7055728" y="2528888"/>
              <a:ext cx="216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6" name="Line 179"/>
            <p:cNvSpPr>
              <a:spLocks noChangeShapeType="1"/>
            </p:cNvSpPr>
            <p:nvPr/>
          </p:nvSpPr>
          <p:spPr bwMode="auto">
            <a:xfrm rot="5400000" flipH="1">
              <a:off x="7055741" y="2059343"/>
              <a:ext cx="216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7" name="Text Box 180"/>
            <p:cNvSpPr txBox="1">
              <a:spLocks noChangeArrowheads="1"/>
            </p:cNvSpPr>
            <p:nvPr/>
          </p:nvSpPr>
          <p:spPr bwMode="auto">
            <a:xfrm>
              <a:off x="7020272" y="2127756"/>
              <a:ext cx="43204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h</a:t>
              </a:r>
              <a:r>
                <a:rPr lang="en-US" altLang="zh-CN" sz="1600" b="1" baseline="-25000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2</a:t>
              </a:r>
              <a:endParaRPr lang="en-US" altLang="zh-CN" sz="1600" b="1" i="1" baseline="-25000" dirty="0">
                <a:latin typeface="Times New Roman" pitchFamily="18" charset="0"/>
                <a:ea typeface="华文行楷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218" name="组合 217"/>
          <p:cNvGrpSpPr/>
          <p:nvPr/>
        </p:nvGrpSpPr>
        <p:grpSpPr>
          <a:xfrm>
            <a:off x="6595151" y="1300360"/>
            <a:ext cx="447558" cy="605611"/>
            <a:chOff x="7165870" y="5353892"/>
            <a:chExt cx="447558" cy="605611"/>
          </a:xfrm>
        </p:grpSpPr>
        <p:sp>
          <p:nvSpPr>
            <p:cNvPr id="219" name="矩形 218"/>
            <p:cNvSpPr/>
            <p:nvPr/>
          </p:nvSpPr>
          <p:spPr>
            <a:xfrm>
              <a:off x="7165870" y="5620949"/>
              <a:ext cx="4475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1" i="1" dirty="0">
                  <a:solidFill>
                    <a:srgbClr val="0000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mg</a:t>
              </a:r>
              <a:endParaRPr lang="zh-CN" altLang="en-US" sz="1600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220" name="直接箭头连接符 219"/>
            <p:cNvCxnSpPr/>
            <p:nvPr/>
          </p:nvCxnSpPr>
          <p:spPr>
            <a:xfrm rot="5400000">
              <a:off x="7177288" y="5533098"/>
              <a:ext cx="360000" cy="158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0" name="直接连接符 229"/>
          <p:cNvCxnSpPr/>
          <p:nvPr/>
        </p:nvCxnSpPr>
        <p:spPr>
          <a:xfrm flipH="1">
            <a:off x="6379127" y="1296476"/>
            <a:ext cx="398140" cy="792088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251520" y="1354289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情形</a:t>
            </a:r>
            <a:r>
              <a:rPr lang="en-US" altLang="zh-CN" sz="2400" b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1:</a:t>
            </a:r>
            <a:endParaRPr lang="zh-CN" altLang="en-US" sz="2400" b="1" dirty="0">
              <a:solidFill>
                <a:srgbClr val="00B0F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116" name="Object 1"/>
          <p:cNvGraphicFramePr>
            <a:graphicFrameLocks noChangeAspect="1"/>
          </p:cNvGraphicFramePr>
          <p:nvPr/>
        </p:nvGraphicFramePr>
        <p:xfrm>
          <a:off x="321915" y="3421063"/>
          <a:ext cx="180181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15" name="公式" r:id="rId13" imgW="952200" imgH="228600" progId="Equation.3">
                  <p:embed/>
                </p:oleObj>
              </mc:Choice>
              <mc:Fallback>
                <p:oleObj name="公式" r:id="rId13" imgW="95220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915" y="3421063"/>
                        <a:ext cx="1801813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" name="Object 2"/>
          <p:cNvGraphicFramePr>
            <a:graphicFrameLocks noChangeAspect="1"/>
          </p:cNvGraphicFramePr>
          <p:nvPr/>
        </p:nvGraphicFramePr>
        <p:xfrm>
          <a:off x="586333" y="3976688"/>
          <a:ext cx="1249363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16" name="公式" r:id="rId15" imgW="660240" imgH="177480" progId="Equation.3">
                  <p:embed/>
                </p:oleObj>
              </mc:Choice>
              <mc:Fallback>
                <p:oleObj name="公式" r:id="rId15" imgW="660240" imgH="177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333" y="3976688"/>
                        <a:ext cx="1249363" cy="338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" name="右大括号 121"/>
          <p:cNvSpPr/>
          <p:nvPr/>
        </p:nvSpPr>
        <p:spPr>
          <a:xfrm>
            <a:off x="2108306" y="3541511"/>
            <a:ext cx="108000" cy="684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燕尾形箭头 122"/>
          <p:cNvSpPr/>
          <p:nvPr/>
        </p:nvSpPr>
        <p:spPr>
          <a:xfrm>
            <a:off x="2297680" y="3779307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24" name="Object 4"/>
          <p:cNvGraphicFramePr>
            <a:graphicFrameLocks noChangeAspect="1"/>
          </p:cNvGraphicFramePr>
          <p:nvPr/>
        </p:nvGraphicFramePr>
        <p:xfrm>
          <a:off x="2627784" y="3692525"/>
          <a:ext cx="12493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17" name="公式" r:id="rId17" imgW="660240" imgH="228600" progId="Equation.3">
                  <p:embed/>
                </p:oleObj>
              </mc:Choice>
              <mc:Fallback>
                <p:oleObj name="公式" r:id="rId17" imgW="660240" imgH="2286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3692525"/>
                        <a:ext cx="1249362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" name="TextBox 124"/>
          <p:cNvSpPr txBox="1"/>
          <p:nvPr/>
        </p:nvSpPr>
        <p:spPr>
          <a:xfrm>
            <a:off x="251520" y="299695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情形</a:t>
            </a:r>
            <a:r>
              <a:rPr lang="en-US" altLang="zh-CN" sz="2400" b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2:</a:t>
            </a:r>
            <a:endParaRPr lang="zh-CN" altLang="en-US" sz="2400" b="1" dirty="0">
              <a:solidFill>
                <a:srgbClr val="00B0F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32" name="组合 131"/>
          <p:cNvGrpSpPr/>
          <p:nvPr/>
        </p:nvGrpSpPr>
        <p:grpSpPr>
          <a:xfrm>
            <a:off x="6581532" y="1168288"/>
            <a:ext cx="339024" cy="504895"/>
            <a:chOff x="7363872" y="3124528"/>
            <a:chExt cx="339024" cy="504895"/>
          </a:xfrm>
        </p:grpSpPr>
        <p:sp>
          <p:nvSpPr>
            <p:cNvPr id="133" name="弧形 132"/>
            <p:cNvSpPr/>
            <p:nvPr/>
          </p:nvSpPr>
          <p:spPr>
            <a:xfrm rot="12810207" flipH="1">
              <a:off x="7363872" y="3124528"/>
              <a:ext cx="288032" cy="288032"/>
            </a:xfrm>
            <a:prstGeom prst="arc">
              <a:avLst>
                <a:gd name="adj1" fmla="val 17602691"/>
                <a:gd name="adj2" fmla="val 19807461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Text Box 180"/>
            <p:cNvSpPr txBox="1">
              <a:spLocks noChangeArrowheads="1"/>
            </p:cNvSpPr>
            <p:nvPr/>
          </p:nvSpPr>
          <p:spPr bwMode="auto">
            <a:xfrm>
              <a:off x="7377310" y="3352424"/>
              <a:ext cx="32558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200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θ</a:t>
              </a:r>
            </a:p>
          </p:txBody>
        </p:sp>
      </p:grpSp>
      <p:sp>
        <p:nvSpPr>
          <p:cNvPr id="139" name="Text Box 180"/>
          <p:cNvSpPr txBox="1">
            <a:spLocks noChangeArrowheads="1"/>
          </p:cNvSpPr>
          <p:nvPr/>
        </p:nvSpPr>
        <p:spPr bwMode="auto">
          <a:xfrm>
            <a:off x="6372200" y="1469926"/>
            <a:ext cx="2531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i="1" dirty="0"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l</a:t>
            </a:r>
            <a:endParaRPr lang="en-US" altLang="zh-CN" sz="1600" b="1" i="1" baseline="-25000" dirty="0">
              <a:latin typeface="Times New Roman" pitchFamily="18" charset="0"/>
              <a:ea typeface="华文行楷" pitchFamily="2" charset="-122"/>
              <a:cs typeface="Times New Roman" pitchFamily="18" charset="0"/>
            </a:endParaRPr>
          </a:p>
        </p:txBody>
      </p:sp>
      <p:grpSp>
        <p:nvGrpSpPr>
          <p:cNvPr id="142" name="组合 141"/>
          <p:cNvGrpSpPr/>
          <p:nvPr/>
        </p:nvGrpSpPr>
        <p:grpSpPr>
          <a:xfrm>
            <a:off x="7560464" y="1218539"/>
            <a:ext cx="1188000" cy="1706397"/>
            <a:chOff x="6876256" y="1002515"/>
            <a:chExt cx="1188000" cy="1706397"/>
          </a:xfrm>
        </p:grpSpPr>
        <p:grpSp>
          <p:nvGrpSpPr>
            <p:cNvPr id="143" name="组合 1"/>
            <p:cNvGrpSpPr/>
            <p:nvPr/>
          </p:nvGrpSpPr>
          <p:grpSpPr>
            <a:xfrm>
              <a:off x="6876256" y="2636912"/>
              <a:ext cx="1188000" cy="72000"/>
              <a:chOff x="467544" y="2962700"/>
              <a:chExt cx="4018660" cy="165137"/>
            </a:xfrm>
          </p:grpSpPr>
          <p:sp>
            <p:nvSpPr>
              <p:cNvPr id="179" name="Line 144"/>
              <p:cNvSpPr>
                <a:spLocks noChangeShapeType="1"/>
              </p:cNvSpPr>
              <p:nvPr/>
            </p:nvSpPr>
            <p:spPr bwMode="auto">
              <a:xfrm>
                <a:off x="467544" y="2962700"/>
                <a:ext cx="4018660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9" name="Line 151"/>
              <p:cNvSpPr>
                <a:spLocks noChangeShapeType="1"/>
              </p:cNvSpPr>
              <p:nvPr/>
            </p:nvSpPr>
            <p:spPr bwMode="auto">
              <a:xfrm flipH="1">
                <a:off x="508137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1" name="Line 152"/>
              <p:cNvSpPr>
                <a:spLocks noChangeShapeType="1"/>
              </p:cNvSpPr>
              <p:nvPr/>
            </p:nvSpPr>
            <p:spPr bwMode="auto">
              <a:xfrm flipH="1">
                <a:off x="711099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2" name="Line 153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4" name="Line 154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5" name="Line 155"/>
              <p:cNvSpPr>
                <a:spLocks noChangeShapeType="1"/>
              </p:cNvSpPr>
              <p:nvPr/>
            </p:nvSpPr>
            <p:spPr bwMode="auto">
              <a:xfrm flipH="1">
                <a:off x="99524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6" name="Line 156"/>
              <p:cNvSpPr>
                <a:spLocks noChangeShapeType="1"/>
              </p:cNvSpPr>
              <p:nvPr/>
            </p:nvSpPr>
            <p:spPr bwMode="auto">
              <a:xfrm flipH="1">
                <a:off x="83287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7" name="Line 157"/>
              <p:cNvSpPr>
                <a:spLocks noChangeShapeType="1"/>
              </p:cNvSpPr>
              <p:nvPr/>
            </p:nvSpPr>
            <p:spPr bwMode="auto">
              <a:xfrm flipH="1">
                <a:off x="152295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8" name="Line 158"/>
              <p:cNvSpPr>
                <a:spLocks noChangeShapeType="1"/>
              </p:cNvSpPr>
              <p:nvPr/>
            </p:nvSpPr>
            <p:spPr bwMode="auto">
              <a:xfrm flipH="1">
                <a:off x="168532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9" name="Line 159"/>
              <p:cNvSpPr>
                <a:spLocks noChangeShapeType="1"/>
              </p:cNvSpPr>
              <p:nvPr/>
            </p:nvSpPr>
            <p:spPr bwMode="auto">
              <a:xfrm flipH="1">
                <a:off x="188828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0" name="Line 160"/>
              <p:cNvSpPr>
                <a:spLocks noChangeShapeType="1"/>
              </p:cNvSpPr>
              <p:nvPr/>
            </p:nvSpPr>
            <p:spPr bwMode="auto">
              <a:xfrm flipH="1">
                <a:off x="205065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1" name="Line 161"/>
              <p:cNvSpPr>
                <a:spLocks noChangeShapeType="1"/>
              </p:cNvSpPr>
              <p:nvPr/>
            </p:nvSpPr>
            <p:spPr bwMode="auto">
              <a:xfrm flipH="1">
                <a:off x="225361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2" name="Line 162"/>
              <p:cNvSpPr>
                <a:spLocks noChangeShapeType="1"/>
              </p:cNvSpPr>
              <p:nvPr/>
            </p:nvSpPr>
            <p:spPr bwMode="auto">
              <a:xfrm flipH="1">
                <a:off x="241598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3" name="Line 163"/>
              <p:cNvSpPr>
                <a:spLocks noChangeShapeType="1"/>
              </p:cNvSpPr>
              <p:nvPr/>
            </p:nvSpPr>
            <p:spPr bwMode="auto">
              <a:xfrm flipH="1">
                <a:off x="257835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4" name="Line 164"/>
              <p:cNvSpPr>
                <a:spLocks noChangeShapeType="1"/>
              </p:cNvSpPr>
              <p:nvPr/>
            </p:nvSpPr>
            <p:spPr bwMode="auto">
              <a:xfrm flipH="1">
                <a:off x="274072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5" name="Line 165"/>
              <p:cNvSpPr>
                <a:spLocks noChangeShapeType="1"/>
              </p:cNvSpPr>
              <p:nvPr/>
            </p:nvSpPr>
            <p:spPr bwMode="auto">
              <a:xfrm flipH="1">
                <a:off x="2943688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6" name="Line 166"/>
              <p:cNvSpPr>
                <a:spLocks noChangeShapeType="1"/>
              </p:cNvSpPr>
              <p:nvPr/>
            </p:nvSpPr>
            <p:spPr bwMode="auto">
              <a:xfrm flipH="1">
                <a:off x="3146651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7" name="Line 167"/>
              <p:cNvSpPr>
                <a:spLocks noChangeShapeType="1"/>
              </p:cNvSpPr>
              <p:nvPr/>
            </p:nvSpPr>
            <p:spPr bwMode="auto">
              <a:xfrm flipH="1">
                <a:off x="3349613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8" name="Line 168"/>
              <p:cNvSpPr>
                <a:spLocks noChangeShapeType="1"/>
              </p:cNvSpPr>
              <p:nvPr/>
            </p:nvSpPr>
            <p:spPr bwMode="auto">
              <a:xfrm flipH="1">
                <a:off x="355257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49" name="Line 169"/>
              <p:cNvSpPr>
                <a:spLocks noChangeShapeType="1"/>
              </p:cNvSpPr>
              <p:nvPr/>
            </p:nvSpPr>
            <p:spPr bwMode="auto">
              <a:xfrm flipH="1">
                <a:off x="371494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0" name="Line 170"/>
              <p:cNvSpPr>
                <a:spLocks noChangeShapeType="1"/>
              </p:cNvSpPr>
              <p:nvPr/>
            </p:nvSpPr>
            <p:spPr bwMode="auto">
              <a:xfrm flipH="1">
                <a:off x="387731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1" name="Line 171"/>
              <p:cNvSpPr>
                <a:spLocks noChangeShapeType="1"/>
              </p:cNvSpPr>
              <p:nvPr/>
            </p:nvSpPr>
            <p:spPr bwMode="auto">
              <a:xfrm flipH="1">
                <a:off x="403968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2" name="Line 172"/>
              <p:cNvSpPr>
                <a:spLocks noChangeShapeType="1"/>
              </p:cNvSpPr>
              <p:nvPr/>
            </p:nvSpPr>
            <p:spPr bwMode="auto">
              <a:xfrm flipH="1">
                <a:off x="424264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53" name="Line 173"/>
              <p:cNvSpPr>
                <a:spLocks noChangeShapeType="1"/>
              </p:cNvSpPr>
              <p:nvPr/>
            </p:nvSpPr>
            <p:spPr bwMode="auto">
              <a:xfrm flipH="1">
                <a:off x="136058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44" name="组合 28"/>
            <p:cNvGrpSpPr/>
            <p:nvPr/>
          </p:nvGrpSpPr>
          <p:grpSpPr>
            <a:xfrm rot="5400000">
              <a:off x="6981219" y="1603694"/>
              <a:ext cx="1634406" cy="432048"/>
              <a:chOff x="1224799" y="3144133"/>
              <a:chExt cx="1634406" cy="432048"/>
            </a:xfrm>
          </p:grpSpPr>
          <p:sp>
            <p:nvSpPr>
              <p:cNvPr id="145" name="Line 176"/>
              <p:cNvSpPr>
                <a:spLocks noChangeShapeType="1"/>
              </p:cNvSpPr>
              <p:nvPr/>
            </p:nvSpPr>
            <p:spPr bwMode="auto">
              <a:xfrm>
                <a:off x="1224799" y="3378271"/>
                <a:ext cx="0" cy="1800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1" name="Line 178"/>
              <p:cNvSpPr>
                <a:spLocks noChangeShapeType="1"/>
              </p:cNvSpPr>
              <p:nvPr/>
            </p:nvSpPr>
            <p:spPr bwMode="auto">
              <a:xfrm>
                <a:off x="2283205" y="3458125"/>
                <a:ext cx="5760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2" name="Line 179"/>
              <p:cNvSpPr>
                <a:spLocks noChangeShapeType="1"/>
              </p:cNvSpPr>
              <p:nvPr/>
            </p:nvSpPr>
            <p:spPr bwMode="auto">
              <a:xfrm flipH="1">
                <a:off x="1229151" y="3458112"/>
                <a:ext cx="5760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3" name="Text Box 180"/>
              <p:cNvSpPr txBox="1">
                <a:spLocks noChangeArrowheads="1"/>
              </p:cNvSpPr>
              <p:nvPr/>
            </p:nvSpPr>
            <p:spPr bwMode="auto">
              <a:xfrm rot="16200000">
                <a:off x="1804350" y="3190880"/>
                <a:ext cx="43204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1600" b="1" i="1" dirty="0">
                    <a:latin typeface="Times New Roman" pitchFamily="18" charset="0"/>
                    <a:ea typeface="华文行楷" pitchFamily="2" charset="-122"/>
                    <a:cs typeface="Times New Roman" pitchFamily="18" charset="0"/>
                  </a:rPr>
                  <a:t>h</a:t>
                </a:r>
                <a:r>
                  <a:rPr lang="en-US" altLang="zh-CN" sz="1600" b="1" baseline="-25000" dirty="0">
                    <a:latin typeface="Times New Roman" pitchFamily="18" charset="0"/>
                    <a:ea typeface="华文行楷" pitchFamily="2" charset="-122"/>
                    <a:cs typeface="Times New Roman" pitchFamily="18" charset="0"/>
                  </a:rPr>
                  <a:t>1</a:t>
                </a:r>
                <a:endParaRPr lang="en-US" altLang="zh-CN" sz="1600" b="1" i="1" baseline="-25000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endParaRPr>
              </a:p>
            </p:txBody>
          </p:sp>
        </p:grpSp>
      </p:grpSp>
      <p:grpSp>
        <p:nvGrpSpPr>
          <p:cNvPr id="254" name="组合 253"/>
          <p:cNvGrpSpPr/>
          <p:nvPr/>
        </p:nvGrpSpPr>
        <p:grpSpPr>
          <a:xfrm>
            <a:off x="7766823" y="2163014"/>
            <a:ext cx="432048" cy="689898"/>
            <a:chOff x="7020272" y="1946990"/>
            <a:chExt cx="432048" cy="689898"/>
          </a:xfrm>
        </p:grpSpPr>
        <p:sp>
          <p:nvSpPr>
            <p:cNvPr id="255" name="Line 176"/>
            <p:cNvSpPr>
              <a:spLocks noChangeShapeType="1"/>
            </p:cNvSpPr>
            <p:nvPr/>
          </p:nvSpPr>
          <p:spPr bwMode="auto">
            <a:xfrm rot="5400000">
              <a:off x="7147809" y="1856990"/>
              <a:ext cx="0" cy="18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" name="Line 178"/>
            <p:cNvSpPr>
              <a:spLocks noChangeShapeType="1"/>
            </p:cNvSpPr>
            <p:nvPr/>
          </p:nvSpPr>
          <p:spPr bwMode="auto">
            <a:xfrm rot="5400000">
              <a:off x="7055728" y="2528888"/>
              <a:ext cx="216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7" name="Line 179"/>
            <p:cNvSpPr>
              <a:spLocks noChangeShapeType="1"/>
            </p:cNvSpPr>
            <p:nvPr/>
          </p:nvSpPr>
          <p:spPr bwMode="auto">
            <a:xfrm rot="5400000" flipH="1">
              <a:off x="7055741" y="2059343"/>
              <a:ext cx="216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8" name="Text Box 180"/>
            <p:cNvSpPr txBox="1">
              <a:spLocks noChangeArrowheads="1"/>
            </p:cNvSpPr>
            <p:nvPr/>
          </p:nvSpPr>
          <p:spPr bwMode="auto">
            <a:xfrm>
              <a:off x="7020272" y="2127756"/>
              <a:ext cx="43204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h</a:t>
              </a:r>
              <a:r>
                <a:rPr lang="en-US" altLang="zh-CN" sz="1600" b="1" baseline="-25000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2</a:t>
              </a:r>
              <a:endParaRPr lang="en-US" altLang="zh-CN" sz="1600" b="1" i="1" baseline="-25000" dirty="0">
                <a:latin typeface="Times New Roman" pitchFamily="18" charset="0"/>
                <a:ea typeface="华文行楷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259" name="组合 258"/>
          <p:cNvGrpSpPr/>
          <p:nvPr/>
        </p:nvGrpSpPr>
        <p:grpSpPr>
          <a:xfrm>
            <a:off x="7963303" y="1300352"/>
            <a:ext cx="447558" cy="605611"/>
            <a:chOff x="7165870" y="5353892"/>
            <a:chExt cx="447558" cy="605611"/>
          </a:xfrm>
        </p:grpSpPr>
        <p:sp>
          <p:nvSpPr>
            <p:cNvPr id="260" name="矩形 259"/>
            <p:cNvSpPr/>
            <p:nvPr/>
          </p:nvSpPr>
          <p:spPr>
            <a:xfrm>
              <a:off x="7165870" y="5620949"/>
              <a:ext cx="44755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1" i="1" dirty="0">
                  <a:solidFill>
                    <a:srgbClr val="0000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mg</a:t>
              </a:r>
              <a:endParaRPr lang="zh-CN" altLang="en-US" sz="1600" baseline="-25000" dirty="0">
                <a:solidFill>
                  <a:srgbClr val="0000FF"/>
                </a:solidFill>
              </a:endParaRPr>
            </a:p>
          </p:txBody>
        </p:sp>
        <p:cxnSp>
          <p:nvCxnSpPr>
            <p:cNvPr id="261" name="直接箭头连接符 260"/>
            <p:cNvCxnSpPr/>
            <p:nvPr/>
          </p:nvCxnSpPr>
          <p:spPr>
            <a:xfrm rot="5400000">
              <a:off x="7177288" y="5533098"/>
              <a:ext cx="360000" cy="1588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8" name="任意多边形 267"/>
          <p:cNvSpPr/>
          <p:nvPr/>
        </p:nvSpPr>
        <p:spPr>
          <a:xfrm>
            <a:off x="7620000" y="1225327"/>
            <a:ext cx="542925" cy="972000"/>
          </a:xfrm>
          <a:custGeom>
            <a:avLst/>
            <a:gdLst>
              <a:gd name="connsiteX0" fmla="*/ 542925 w 542925"/>
              <a:gd name="connsiteY0" fmla="*/ 0 h 876300"/>
              <a:gd name="connsiteX1" fmla="*/ 352425 w 542925"/>
              <a:gd name="connsiteY1" fmla="*/ 47625 h 876300"/>
              <a:gd name="connsiteX2" fmla="*/ 200025 w 542925"/>
              <a:gd name="connsiteY2" fmla="*/ 219075 h 876300"/>
              <a:gd name="connsiteX3" fmla="*/ 95250 w 542925"/>
              <a:gd name="connsiteY3" fmla="*/ 495300 h 876300"/>
              <a:gd name="connsiteX4" fmla="*/ 0 w 542925"/>
              <a:gd name="connsiteY4" fmla="*/ 8763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925" h="876300">
                <a:moveTo>
                  <a:pt x="542925" y="0"/>
                </a:moveTo>
                <a:cubicBezTo>
                  <a:pt x="476250" y="5556"/>
                  <a:pt x="409575" y="11113"/>
                  <a:pt x="352425" y="47625"/>
                </a:cubicBezTo>
                <a:cubicBezTo>
                  <a:pt x="295275" y="84138"/>
                  <a:pt x="242887" y="144463"/>
                  <a:pt x="200025" y="219075"/>
                </a:cubicBezTo>
                <a:cubicBezTo>
                  <a:pt x="157163" y="293687"/>
                  <a:pt x="128587" y="385763"/>
                  <a:pt x="95250" y="495300"/>
                </a:cubicBezTo>
                <a:cubicBezTo>
                  <a:pt x="61913" y="604837"/>
                  <a:pt x="30956" y="740568"/>
                  <a:pt x="0" y="876300"/>
                </a:cubicBezTo>
              </a:path>
            </a:pathLst>
          </a:cu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1" name="椭圆 140"/>
          <p:cNvSpPr>
            <a:spLocks noChangeAspect="1"/>
          </p:cNvSpPr>
          <p:nvPr/>
        </p:nvSpPr>
        <p:spPr>
          <a:xfrm>
            <a:off x="7518995" y="2062237"/>
            <a:ext cx="180000" cy="180000"/>
          </a:xfrm>
          <a:prstGeom prst="ellipse">
            <a:avLst/>
          </a:prstGeom>
          <a:ln>
            <a:prstDash val="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0" name="椭圆 139"/>
          <p:cNvSpPr>
            <a:spLocks noChangeAspect="1"/>
          </p:cNvSpPr>
          <p:nvPr/>
        </p:nvSpPr>
        <p:spPr>
          <a:xfrm>
            <a:off x="8064520" y="1124744"/>
            <a:ext cx="180000" cy="18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8" name="组合 277"/>
          <p:cNvGrpSpPr/>
          <p:nvPr/>
        </p:nvGrpSpPr>
        <p:grpSpPr>
          <a:xfrm>
            <a:off x="7488336" y="1225327"/>
            <a:ext cx="540000" cy="589781"/>
            <a:chOff x="7488336" y="1225327"/>
            <a:chExt cx="540000" cy="589781"/>
          </a:xfrm>
        </p:grpSpPr>
        <p:sp>
          <p:nvSpPr>
            <p:cNvPr id="269" name="Line 176"/>
            <p:cNvSpPr>
              <a:spLocks noChangeShapeType="1"/>
            </p:cNvSpPr>
            <p:nvPr/>
          </p:nvSpPr>
          <p:spPr bwMode="auto">
            <a:xfrm rot="5400000">
              <a:off x="7758336" y="955327"/>
              <a:ext cx="0" cy="54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0" name="Line 176"/>
            <p:cNvSpPr>
              <a:spLocks noChangeShapeType="1"/>
            </p:cNvSpPr>
            <p:nvPr/>
          </p:nvSpPr>
          <p:spPr bwMode="auto">
            <a:xfrm rot="5400000">
              <a:off x="7723362" y="1096193"/>
              <a:ext cx="0" cy="43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1" name="Line 176"/>
            <p:cNvSpPr>
              <a:spLocks noChangeShapeType="1"/>
            </p:cNvSpPr>
            <p:nvPr/>
          </p:nvSpPr>
          <p:spPr bwMode="auto">
            <a:xfrm rot="5400000">
              <a:off x="7655645" y="1317451"/>
              <a:ext cx="0" cy="324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2" name="Line 176"/>
            <p:cNvSpPr>
              <a:spLocks noChangeShapeType="1"/>
            </p:cNvSpPr>
            <p:nvPr/>
          </p:nvSpPr>
          <p:spPr bwMode="auto">
            <a:xfrm rot="5400000">
              <a:off x="7638695" y="1524901"/>
              <a:ext cx="0" cy="25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3" name="Line 176"/>
            <p:cNvSpPr>
              <a:spLocks noChangeShapeType="1"/>
            </p:cNvSpPr>
            <p:nvPr/>
          </p:nvSpPr>
          <p:spPr bwMode="auto">
            <a:xfrm rot="5400000">
              <a:off x="7631270" y="1725108"/>
              <a:ext cx="0" cy="18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79" name="组合 278"/>
          <p:cNvGrpSpPr/>
          <p:nvPr/>
        </p:nvGrpSpPr>
        <p:grpSpPr>
          <a:xfrm>
            <a:off x="7164288" y="1143794"/>
            <a:ext cx="509389" cy="720080"/>
            <a:chOff x="7308304" y="1143794"/>
            <a:chExt cx="509389" cy="720080"/>
          </a:xfrm>
        </p:grpSpPr>
        <p:sp>
          <p:nvSpPr>
            <p:cNvPr id="274" name="Text Box 180"/>
            <p:cNvSpPr txBox="1">
              <a:spLocks noChangeArrowheads="1"/>
            </p:cNvSpPr>
            <p:nvPr/>
          </p:nvSpPr>
          <p:spPr bwMode="auto">
            <a:xfrm>
              <a:off x="7308304" y="1143794"/>
              <a:ext cx="50405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100" b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△</a:t>
              </a:r>
              <a:r>
                <a:rPr lang="en-US" altLang="zh-CN" sz="1100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h</a:t>
              </a:r>
              <a:r>
                <a:rPr lang="en-US" altLang="zh-CN" sz="1100" b="1" baseline="-25000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1</a:t>
              </a:r>
              <a:endParaRPr lang="en-US" altLang="zh-CN" sz="1100" b="1" i="1" baseline="-25000" dirty="0">
                <a:latin typeface="Times New Roman" pitchFamily="18" charset="0"/>
                <a:ea typeface="华文行楷" pitchFamily="2" charset="-122"/>
                <a:cs typeface="Times New Roman" pitchFamily="18" charset="0"/>
              </a:endParaRPr>
            </a:p>
          </p:txBody>
        </p:sp>
        <p:sp>
          <p:nvSpPr>
            <p:cNvPr id="275" name="Text Box 180"/>
            <p:cNvSpPr txBox="1">
              <a:spLocks noChangeArrowheads="1"/>
            </p:cNvSpPr>
            <p:nvPr/>
          </p:nvSpPr>
          <p:spPr bwMode="auto">
            <a:xfrm>
              <a:off x="7313637" y="1268760"/>
              <a:ext cx="50405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100" b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△</a:t>
              </a:r>
              <a:r>
                <a:rPr lang="en-US" altLang="zh-CN" sz="1100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h</a:t>
              </a:r>
              <a:r>
                <a:rPr lang="en-US" altLang="zh-CN" sz="1100" b="1" baseline="-25000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2</a:t>
              </a:r>
              <a:endParaRPr lang="en-US" altLang="zh-CN" sz="1100" b="1" i="1" baseline="-25000" dirty="0">
                <a:latin typeface="Times New Roman" pitchFamily="18" charset="0"/>
                <a:ea typeface="华文行楷" pitchFamily="2" charset="-122"/>
                <a:cs typeface="Times New Roman" pitchFamily="18" charset="0"/>
              </a:endParaRPr>
            </a:p>
          </p:txBody>
        </p:sp>
        <p:sp>
          <p:nvSpPr>
            <p:cNvPr id="276" name="Text Box 180"/>
            <p:cNvSpPr txBox="1">
              <a:spLocks noChangeArrowheads="1"/>
            </p:cNvSpPr>
            <p:nvPr/>
          </p:nvSpPr>
          <p:spPr bwMode="auto">
            <a:xfrm>
              <a:off x="7308304" y="1431826"/>
              <a:ext cx="50405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100" b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△</a:t>
              </a:r>
              <a:r>
                <a:rPr lang="en-US" altLang="zh-CN" sz="1100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h</a:t>
              </a:r>
              <a:r>
                <a:rPr lang="en-US" altLang="zh-CN" sz="1100" b="1" baseline="-25000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3</a:t>
              </a:r>
              <a:endParaRPr lang="en-US" altLang="zh-CN" sz="1100" b="1" i="1" baseline="-25000" dirty="0">
                <a:latin typeface="Times New Roman" pitchFamily="18" charset="0"/>
                <a:ea typeface="华文行楷" pitchFamily="2" charset="-122"/>
                <a:cs typeface="Times New Roman" pitchFamily="18" charset="0"/>
              </a:endParaRPr>
            </a:p>
          </p:txBody>
        </p:sp>
        <p:sp>
          <p:nvSpPr>
            <p:cNvPr id="277" name="Text Box 180"/>
            <p:cNvSpPr txBox="1">
              <a:spLocks noChangeArrowheads="1"/>
            </p:cNvSpPr>
            <p:nvPr/>
          </p:nvSpPr>
          <p:spPr bwMode="auto">
            <a:xfrm>
              <a:off x="7313637" y="1602264"/>
              <a:ext cx="50405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100" b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△</a:t>
              </a:r>
              <a:r>
                <a:rPr lang="en-US" altLang="zh-CN" sz="1100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h</a:t>
              </a:r>
              <a:r>
                <a:rPr lang="en-US" altLang="zh-CN" sz="1100" b="1" baseline="-25000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4</a:t>
              </a:r>
              <a:endParaRPr lang="en-US" altLang="zh-CN" sz="1100" b="1" i="1" baseline="-25000" dirty="0">
                <a:latin typeface="Times New Roman" pitchFamily="18" charset="0"/>
                <a:ea typeface="华文行楷" pitchFamily="2" charset="-122"/>
                <a:cs typeface="Times New Roman" pitchFamily="18" charset="0"/>
              </a:endParaRPr>
            </a:p>
          </p:txBody>
        </p:sp>
      </p:grpSp>
      <p:graphicFrame>
        <p:nvGraphicFramePr>
          <p:cNvPr id="280" name="Object 1"/>
          <p:cNvGraphicFramePr>
            <a:graphicFrameLocks noChangeAspect="1"/>
          </p:cNvGraphicFramePr>
          <p:nvPr/>
        </p:nvGraphicFramePr>
        <p:xfrm>
          <a:off x="323528" y="5157192"/>
          <a:ext cx="511651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18" name="公式" r:id="rId19" imgW="2705040" imgH="228600" progId="Equation.3">
                  <p:embed/>
                </p:oleObj>
              </mc:Choice>
              <mc:Fallback>
                <p:oleObj name="公式" r:id="rId19" imgW="2705040" imgH="2286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5157192"/>
                        <a:ext cx="5116513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3" name="燕尾形箭头 282"/>
          <p:cNvSpPr/>
          <p:nvPr/>
        </p:nvSpPr>
        <p:spPr>
          <a:xfrm rot="5400000">
            <a:off x="2303752" y="5636126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5" name="TextBox 284"/>
          <p:cNvSpPr txBox="1"/>
          <p:nvPr/>
        </p:nvSpPr>
        <p:spPr>
          <a:xfrm>
            <a:off x="251520" y="4685837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情形</a:t>
            </a:r>
            <a:r>
              <a:rPr lang="en-US" altLang="zh-CN" sz="2400" b="1" dirty="0">
                <a:solidFill>
                  <a:srgbClr val="00B0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3:</a:t>
            </a:r>
            <a:endParaRPr lang="zh-CN" altLang="en-US" sz="2400" b="1" dirty="0">
              <a:solidFill>
                <a:srgbClr val="00B0F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86" name="燕尾形箭头 285"/>
          <p:cNvSpPr/>
          <p:nvPr/>
        </p:nvSpPr>
        <p:spPr>
          <a:xfrm>
            <a:off x="3934814" y="3772067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8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564514"/>
              </p:ext>
            </p:extLst>
          </p:nvPr>
        </p:nvGraphicFramePr>
        <p:xfrm>
          <a:off x="4305300" y="3686175"/>
          <a:ext cx="211455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19" name="Equation" r:id="rId21" imgW="1117440" imgH="228600" progId="Equation.DSMT4">
                  <p:embed/>
                </p:oleObj>
              </mc:Choice>
              <mc:Fallback>
                <p:oleObj name="Equation" r:id="rId21" imgW="1117440" imgH="2286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5300" y="3686175"/>
                        <a:ext cx="2114550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80" name="Object 12"/>
          <p:cNvGraphicFramePr>
            <a:graphicFrameLocks noChangeAspect="1"/>
          </p:cNvGraphicFramePr>
          <p:nvPr/>
        </p:nvGraphicFramePr>
        <p:xfrm>
          <a:off x="1835696" y="5877272"/>
          <a:ext cx="12493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20" name="公式" r:id="rId23" imgW="660240" imgH="228600" progId="Equation.3">
                  <p:embed/>
                </p:oleObj>
              </mc:Choice>
              <mc:Fallback>
                <p:oleObj name="公式" r:id="rId23" imgW="660240" imgH="2286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5877272"/>
                        <a:ext cx="1249362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8" name="燕尾形箭头 287"/>
          <p:cNvSpPr/>
          <p:nvPr/>
        </p:nvSpPr>
        <p:spPr>
          <a:xfrm>
            <a:off x="3144661" y="5992273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8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993016"/>
              </p:ext>
            </p:extLst>
          </p:nvPr>
        </p:nvGraphicFramePr>
        <p:xfrm>
          <a:off x="3516313" y="5907088"/>
          <a:ext cx="211455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21" name="Equation" r:id="rId25" imgW="1117440" imgH="228600" progId="Equation.DSMT4">
                  <p:embed/>
                </p:oleObj>
              </mc:Choice>
              <mc:Fallback>
                <p:oleObj name="Equation" r:id="rId25" imgW="1117440" imgH="22860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6313" y="5907088"/>
                        <a:ext cx="2114550" cy="433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0" name="矩形 289"/>
          <p:cNvSpPr/>
          <p:nvPr/>
        </p:nvSpPr>
        <p:spPr>
          <a:xfrm>
            <a:off x="2091070" y="2043270"/>
            <a:ext cx="2232000" cy="43200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1" name="矩形 290"/>
          <p:cNvSpPr/>
          <p:nvPr/>
        </p:nvSpPr>
        <p:spPr>
          <a:xfrm>
            <a:off x="4240424" y="3695260"/>
            <a:ext cx="2232000" cy="43200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2" name="矩形 291"/>
          <p:cNvSpPr/>
          <p:nvPr/>
        </p:nvSpPr>
        <p:spPr>
          <a:xfrm>
            <a:off x="3452530" y="5905784"/>
            <a:ext cx="2232000" cy="43200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3" name="矩形 292"/>
          <p:cNvSpPr/>
          <p:nvPr/>
        </p:nvSpPr>
        <p:spPr>
          <a:xfrm>
            <a:off x="5724128" y="4509120"/>
            <a:ext cx="3276000" cy="13966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4" name="矩形 293"/>
          <p:cNvSpPr/>
          <p:nvPr/>
        </p:nvSpPr>
        <p:spPr>
          <a:xfrm>
            <a:off x="5754843" y="4537584"/>
            <a:ext cx="2273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重力做功特点：</a:t>
            </a:r>
          </a:p>
        </p:txBody>
      </p:sp>
      <p:sp>
        <p:nvSpPr>
          <p:cNvPr id="295" name="矩形 294"/>
          <p:cNvSpPr/>
          <p:nvPr/>
        </p:nvSpPr>
        <p:spPr>
          <a:xfrm>
            <a:off x="5754843" y="5012023"/>
            <a:ext cx="3317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rPr>
              <a:t>与路径无关，只与物体初末位置的高度差有关</a:t>
            </a:r>
          </a:p>
        </p:txBody>
      </p:sp>
      <p:sp>
        <p:nvSpPr>
          <p:cNvPr id="296" name="椭圆 295"/>
          <p:cNvSpPr/>
          <p:nvPr/>
        </p:nvSpPr>
        <p:spPr>
          <a:xfrm>
            <a:off x="4940070" y="3533666"/>
            <a:ext cx="648000" cy="792088"/>
          </a:xfrm>
          <a:prstGeom prst="ellipse">
            <a:avLst/>
          </a:prstGeom>
          <a:noFill/>
          <a:ln w="127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7" name="椭圆 296"/>
          <p:cNvSpPr/>
          <p:nvPr/>
        </p:nvSpPr>
        <p:spPr>
          <a:xfrm>
            <a:off x="5785250" y="3501008"/>
            <a:ext cx="648000" cy="828000"/>
          </a:xfrm>
          <a:prstGeom prst="ellipse">
            <a:avLst/>
          </a:prstGeom>
          <a:noFill/>
          <a:ln w="127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1" name="矩形 220"/>
          <p:cNvSpPr>
            <a:spLocks noChangeArrowheads="1"/>
          </p:cNvSpPr>
          <p:nvPr/>
        </p:nvSpPr>
        <p:spPr bwMode="auto">
          <a:xfrm>
            <a:off x="7788309" y="3643314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cxnSp>
        <p:nvCxnSpPr>
          <p:cNvPr id="223" name="直接连接符 222"/>
          <p:cNvCxnSpPr>
            <a:stCxn id="140" idx="2"/>
            <a:endCxn id="270" idx="0"/>
          </p:cNvCxnSpPr>
          <p:nvPr/>
        </p:nvCxnSpPr>
        <p:spPr>
          <a:xfrm flipH="1">
            <a:off x="7939362" y="1214744"/>
            <a:ext cx="125158" cy="97449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直接连接符 224"/>
          <p:cNvCxnSpPr/>
          <p:nvPr/>
        </p:nvCxnSpPr>
        <p:spPr>
          <a:xfrm flipH="1">
            <a:off x="7818900" y="1317908"/>
            <a:ext cx="108000" cy="14400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直接连接符 265"/>
          <p:cNvCxnSpPr/>
          <p:nvPr/>
        </p:nvCxnSpPr>
        <p:spPr>
          <a:xfrm flipH="1">
            <a:off x="7747109" y="1467198"/>
            <a:ext cx="60209" cy="183703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直接连接符 280"/>
          <p:cNvCxnSpPr>
            <a:cxnSpLocks noChangeAspect="1"/>
          </p:cNvCxnSpPr>
          <p:nvPr/>
        </p:nvCxnSpPr>
        <p:spPr>
          <a:xfrm flipH="1">
            <a:off x="7696200" y="1645898"/>
            <a:ext cx="54000" cy="179946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8143C0A3-333A-4150-97C3-6573CA91BB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128"/>
    </mc:Choice>
    <mc:Fallback>
      <p:transition spd="slow" advTm="451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3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1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1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3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8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9" grpId="0" animBg="1"/>
      <p:bldP spid="120" grpId="0" animBg="1"/>
      <p:bldP spid="131" grpId="0" animBg="1"/>
      <p:bldP spid="97" grpId="0" animBg="1"/>
      <p:bldP spid="98" grpId="0" animBg="1"/>
      <p:bldP spid="180" grpId="0" animBg="1"/>
      <p:bldP spid="181" grpId="0" animBg="1"/>
      <p:bldP spid="115" grpId="0"/>
      <p:bldP spid="122" grpId="0" animBg="1"/>
      <p:bldP spid="123" grpId="0" animBg="1"/>
      <p:bldP spid="125" grpId="0"/>
      <p:bldP spid="139" grpId="0"/>
      <p:bldP spid="268" grpId="0" animBg="1"/>
      <p:bldP spid="141" grpId="0" animBg="1"/>
      <p:bldP spid="140" grpId="0" animBg="1"/>
      <p:bldP spid="283" grpId="0" animBg="1"/>
      <p:bldP spid="285" grpId="0"/>
      <p:bldP spid="286" grpId="0" animBg="1"/>
      <p:bldP spid="288" grpId="0" animBg="1"/>
      <p:bldP spid="290" grpId="0" animBg="1"/>
      <p:bldP spid="291" grpId="0" animBg="1"/>
      <p:bldP spid="292" grpId="0" animBg="1"/>
      <p:bldP spid="293" grpId="0" animBg="1"/>
      <p:bldP spid="294" grpId="0"/>
      <p:bldP spid="295" grpId="0"/>
      <p:bldP spid="296" grpId="0" animBg="1"/>
      <p:bldP spid="297" grpId="0" animBg="1"/>
      <p:bldP spid="2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51520" y="622429"/>
            <a:ext cx="8674570" cy="646331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重力势能 </a:t>
            </a:r>
            <a:r>
              <a:rPr kumimoji="0" lang="en-US" altLang="zh-CN" sz="36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(Gravitational Potential Energy)  </a:t>
            </a:r>
            <a:endParaRPr kumimoji="0" lang="zh-CN" altLang="en-US" sz="36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7827069" y="-243408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4" name="Rectangle 3"/>
          <p:cNvSpPr txBox="1">
            <a:spLocks noRot="1" noChangeArrowheads="1"/>
          </p:cNvSpPr>
          <p:nvPr/>
        </p:nvSpPr>
        <p:spPr>
          <a:xfrm>
            <a:off x="284178" y="1610050"/>
            <a:ext cx="191155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大小：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285387"/>
              </p:ext>
            </p:extLst>
          </p:nvPr>
        </p:nvGraphicFramePr>
        <p:xfrm>
          <a:off x="1882775" y="1716088"/>
          <a:ext cx="120173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82" name="Equation" r:id="rId7" imgW="634680" imgH="241200" progId="Equation.DSMT4">
                  <p:embed/>
                </p:oleObj>
              </mc:Choice>
              <mc:Fallback>
                <p:oleObj name="Equation" r:id="rId7" imgW="634680" imgH="241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2775" y="1716088"/>
                        <a:ext cx="1201738" cy="458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1769841" y="1690174"/>
            <a:ext cx="1440000" cy="468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275460" y="2469016"/>
            <a:ext cx="328842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单位：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joule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9" name="组合 139"/>
          <p:cNvGrpSpPr/>
          <p:nvPr/>
        </p:nvGrpSpPr>
        <p:grpSpPr>
          <a:xfrm>
            <a:off x="3607432" y="2519252"/>
            <a:ext cx="3384376" cy="642942"/>
            <a:chOff x="859908" y="6098426"/>
            <a:chExt cx="3384376" cy="642942"/>
          </a:xfrm>
        </p:grpSpPr>
        <p:sp>
          <p:nvSpPr>
            <p:cNvPr id="10" name="Rectangle 3"/>
            <p:cNvSpPr txBox="1">
              <a:spLocks noRot="1" noChangeArrowheads="1"/>
            </p:cNvSpPr>
            <p:nvPr/>
          </p:nvSpPr>
          <p:spPr>
            <a:xfrm>
              <a:off x="859908" y="6098426"/>
              <a:ext cx="3384376" cy="642942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1 J = 1 </a:t>
              </a:r>
              <a:r>
                <a:rPr lang="en-US" altLang="zh-CN" sz="2400" b="1" dirty="0" err="1">
                  <a:latin typeface="Times New Roman" pitchFamily="18" charset="0"/>
                  <a:cs typeface="Times New Roman" pitchFamily="18" charset="0"/>
                </a:rPr>
                <a:t>N·m</a:t>
              </a: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 = 1 kg·m</a:t>
              </a:r>
              <a:r>
                <a:rPr lang="en-US" altLang="zh-CN" sz="2400" b="1" baseline="30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/s</a:t>
              </a:r>
              <a:r>
                <a:rPr lang="en-US" altLang="zh-CN" sz="2400" b="1" baseline="30000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altLang="zh-C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21364" y="6180384"/>
              <a:ext cx="3250912" cy="432000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34"/>
          <p:cNvGrpSpPr/>
          <p:nvPr/>
        </p:nvGrpSpPr>
        <p:grpSpPr>
          <a:xfrm>
            <a:off x="7956376" y="1589450"/>
            <a:ext cx="1008000" cy="648000"/>
            <a:chOff x="3290936" y="2475318"/>
            <a:chExt cx="1008000" cy="648000"/>
          </a:xfrm>
        </p:grpSpPr>
        <p:sp>
          <p:nvSpPr>
            <p:cNvPr id="13" name="云形标注 12"/>
            <p:cNvSpPr/>
            <p:nvPr/>
          </p:nvSpPr>
          <p:spPr>
            <a:xfrm>
              <a:off x="3290936" y="2475318"/>
              <a:ext cx="1008000" cy="648000"/>
            </a:xfrm>
            <a:prstGeom prst="cloudCallout">
              <a:avLst>
                <a:gd name="adj1" fmla="val -69561"/>
                <a:gd name="adj2" fmla="val -7954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307640" y="2489266"/>
              <a:ext cx="9589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scalar</a:t>
              </a:r>
              <a:endPara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sp>
        <p:nvSpPr>
          <p:cNvPr id="15" name="Rectangle 3"/>
          <p:cNvSpPr txBox="1">
            <a:spLocks noRot="1" noChangeArrowheads="1"/>
          </p:cNvSpPr>
          <p:nvPr/>
        </p:nvSpPr>
        <p:spPr>
          <a:xfrm>
            <a:off x="284178" y="3506138"/>
            <a:ext cx="191155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状态量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3"/>
          <p:cNvSpPr txBox="1">
            <a:spLocks noRot="1" noChangeArrowheads="1"/>
          </p:cNvSpPr>
          <p:nvPr/>
        </p:nvSpPr>
        <p:spPr>
          <a:xfrm>
            <a:off x="284178" y="4370234"/>
            <a:ext cx="191155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相对性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2859738" y="1759681"/>
            <a:ext cx="216000" cy="327382"/>
          </a:xfrm>
          <a:prstGeom prst="ellipse">
            <a:avLst/>
          </a:prstGeom>
          <a:noFill/>
          <a:ln w="127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3"/>
          <p:cNvSpPr txBox="1">
            <a:spLocks noRot="1" noChangeArrowheads="1"/>
          </p:cNvSpPr>
          <p:nvPr/>
        </p:nvSpPr>
        <p:spPr>
          <a:xfrm>
            <a:off x="284178" y="5234330"/>
            <a:ext cx="191155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系统性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267744" y="3429000"/>
            <a:ext cx="6120680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 力做功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 pitchFamily="18" charset="0"/>
              </a:rPr>
              <a:t>势能变化</a:t>
            </a:r>
          </a:p>
        </p:txBody>
      </p:sp>
      <p:cxnSp>
        <p:nvCxnSpPr>
          <p:cNvPr id="20" name="直接连接符 19"/>
          <p:cNvCxnSpPr/>
          <p:nvPr/>
        </p:nvCxnSpPr>
        <p:spPr>
          <a:xfrm rot="5400000">
            <a:off x="882522" y="4742214"/>
            <a:ext cx="2484000" cy="1588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34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8219410"/>
              </p:ext>
            </p:extLst>
          </p:nvPr>
        </p:nvGraphicFramePr>
        <p:xfrm>
          <a:off x="2914650" y="4160838"/>
          <a:ext cx="211455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83" name="Equation" r:id="rId9" imgW="1117440" imgH="228600" progId="Equation.DSMT4">
                  <p:embed/>
                </p:oleObj>
              </mc:Choice>
              <mc:Fallback>
                <p:oleObj name="Equation" r:id="rId9" imgW="111744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4650" y="4160838"/>
                        <a:ext cx="2114550" cy="436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8853587"/>
              </p:ext>
            </p:extLst>
          </p:nvPr>
        </p:nvGraphicFramePr>
        <p:xfrm>
          <a:off x="5040313" y="4149725"/>
          <a:ext cx="1344612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84" name="Equation" r:id="rId11" imgW="711000" imgH="241200" progId="Equation.DSMT4">
                  <p:embed/>
                </p:oleObj>
              </mc:Choice>
              <mc:Fallback>
                <p:oleObj name="Equation" r:id="rId11" imgW="711000" imgH="241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313" y="4149725"/>
                        <a:ext cx="1344612" cy="458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519338"/>
              </p:ext>
            </p:extLst>
          </p:nvPr>
        </p:nvGraphicFramePr>
        <p:xfrm>
          <a:off x="6371679" y="4149080"/>
          <a:ext cx="9366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85" name="Equation" r:id="rId13" imgW="495000" imgH="241200" progId="Equation.DSMT4">
                  <p:embed/>
                </p:oleObj>
              </mc:Choice>
              <mc:Fallback>
                <p:oleObj name="Equation" r:id="rId13" imgW="495000" imgH="2412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1679" y="4149080"/>
                        <a:ext cx="936625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2483768" y="4906948"/>
            <a:ext cx="1945356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高处→低处</a:t>
            </a:r>
          </a:p>
        </p:txBody>
      </p:sp>
      <p:sp>
        <p:nvSpPr>
          <p:cNvPr id="26" name="燕尾形箭头 25"/>
          <p:cNvSpPr/>
          <p:nvPr/>
        </p:nvSpPr>
        <p:spPr>
          <a:xfrm>
            <a:off x="4429124" y="5050964"/>
            <a:ext cx="216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Rectangle 3"/>
          <p:cNvSpPr txBox="1">
            <a:spLocks noRot="1" noChangeArrowheads="1"/>
          </p:cNvSpPr>
          <p:nvPr/>
        </p:nvSpPr>
        <p:spPr>
          <a:xfrm>
            <a:off x="4630068" y="4874290"/>
            <a:ext cx="120655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400" b="1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sz="2400" b="1" i="1" baseline="-250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 &gt; 0</a:t>
            </a:r>
          </a:p>
        </p:txBody>
      </p:sp>
      <p:sp>
        <p:nvSpPr>
          <p:cNvPr id="30" name="燕尾形箭头 29"/>
          <p:cNvSpPr/>
          <p:nvPr/>
        </p:nvSpPr>
        <p:spPr>
          <a:xfrm>
            <a:off x="5711860" y="5045834"/>
            <a:ext cx="216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Rectangle 3"/>
          <p:cNvSpPr txBox="1">
            <a:spLocks noRot="1" noChangeArrowheads="1"/>
          </p:cNvSpPr>
          <p:nvPr/>
        </p:nvSpPr>
        <p:spPr>
          <a:xfrm>
            <a:off x="5932054" y="4869160"/>
            <a:ext cx="138325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400" b="1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400" b="1" i="1" baseline="-250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2400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 &gt; </a:t>
            </a:r>
            <a:r>
              <a:rPr lang="en-US" altLang="zh-CN" sz="2400" b="1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400" b="1" i="1" baseline="-250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24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燕尾形箭头 31"/>
          <p:cNvSpPr/>
          <p:nvPr/>
        </p:nvSpPr>
        <p:spPr>
          <a:xfrm>
            <a:off x="7242918" y="5045834"/>
            <a:ext cx="216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Rectangle 3"/>
          <p:cNvSpPr txBox="1">
            <a:spLocks noRot="1" noChangeArrowheads="1"/>
          </p:cNvSpPr>
          <p:nvPr/>
        </p:nvSpPr>
        <p:spPr>
          <a:xfrm>
            <a:off x="7443862" y="4869160"/>
            <a:ext cx="131122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400" b="1" i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减小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2483768" y="5555020"/>
            <a:ext cx="2016794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低处→高处</a:t>
            </a:r>
          </a:p>
        </p:txBody>
      </p:sp>
      <p:sp>
        <p:nvSpPr>
          <p:cNvPr id="35" name="燕尾形箭头 34"/>
          <p:cNvSpPr/>
          <p:nvPr/>
        </p:nvSpPr>
        <p:spPr>
          <a:xfrm>
            <a:off x="4429124" y="5699036"/>
            <a:ext cx="216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Rectangle 3"/>
          <p:cNvSpPr txBox="1">
            <a:spLocks noRot="1" noChangeArrowheads="1"/>
          </p:cNvSpPr>
          <p:nvPr/>
        </p:nvSpPr>
        <p:spPr>
          <a:xfrm>
            <a:off x="4630068" y="5522362"/>
            <a:ext cx="120655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400" b="1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zh-CN" sz="2400" b="1" i="1" baseline="-250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 &lt; 0</a:t>
            </a:r>
          </a:p>
        </p:txBody>
      </p:sp>
      <p:sp>
        <p:nvSpPr>
          <p:cNvPr id="37" name="燕尾形箭头 36"/>
          <p:cNvSpPr/>
          <p:nvPr/>
        </p:nvSpPr>
        <p:spPr>
          <a:xfrm>
            <a:off x="5692610" y="5693906"/>
            <a:ext cx="216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Rectangle 3"/>
          <p:cNvSpPr txBox="1">
            <a:spLocks noRot="1" noChangeArrowheads="1"/>
          </p:cNvSpPr>
          <p:nvPr/>
        </p:nvSpPr>
        <p:spPr>
          <a:xfrm>
            <a:off x="5893554" y="5517232"/>
            <a:ext cx="134936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400" b="1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400" b="1" i="1" baseline="-250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2400" b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 &lt; </a:t>
            </a:r>
            <a:r>
              <a:rPr lang="en-US" altLang="zh-CN" sz="2400" b="1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400" b="1" i="1" baseline="-250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24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zh-CN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燕尾形箭头 38"/>
          <p:cNvSpPr/>
          <p:nvPr/>
        </p:nvSpPr>
        <p:spPr>
          <a:xfrm>
            <a:off x="7164288" y="5693906"/>
            <a:ext cx="216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Rectangle 3"/>
          <p:cNvSpPr txBox="1">
            <a:spLocks noRot="1" noChangeArrowheads="1"/>
          </p:cNvSpPr>
          <p:nvPr/>
        </p:nvSpPr>
        <p:spPr>
          <a:xfrm>
            <a:off x="7365232" y="5517232"/>
            <a:ext cx="131122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400" b="1" i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增加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843808" y="4137765"/>
            <a:ext cx="4504986" cy="468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音频 21">
            <a:hlinkClick r:id="" action="ppaction://media"/>
            <a:extLst>
              <a:ext uri="{FF2B5EF4-FFF2-40B4-BE49-F238E27FC236}">
                <a16:creationId xmlns:a16="http://schemas.microsoft.com/office/drawing/2014/main" id="{43C07505-8F92-4CAB-B211-25F72B11EF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887"/>
    </mc:Choice>
    <mc:Fallback>
      <p:transition spd="slow" advTm="371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0"/>
                            </p:stCondLst>
                            <p:childTnLst>
                              <p:par>
                                <p:cTn id="1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0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6" grpId="0" animBg="1"/>
      <p:bldP spid="8" grpId="0"/>
      <p:bldP spid="15" grpId="0"/>
      <p:bldP spid="16" grpId="0"/>
      <p:bldP spid="17" grpId="0" animBg="1"/>
      <p:bldP spid="18" grpId="0"/>
      <p:bldP spid="26" grpId="0" animBg="1"/>
      <p:bldP spid="27" grpId="0"/>
      <p:bldP spid="30" grpId="0" animBg="1"/>
      <p:bldP spid="31" grpId="0"/>
      <p:bldP spid="32" grpId="0" animBg="1"/>
      <p:bldP spid="33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157300" y="576719"/>
            <a:ext cx="8845182" cy="6001643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1】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关于重力势能，下列说法中正确的是（     ）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物体的位置一旦确定，其重力势能的大小也随之确定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B. 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物体与零势能面的距离越大，它的重力势能也越大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C.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一物体的重力势能从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-5 J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变到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-3 J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，重力势能变小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D.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重力势能的减少量等于重力对物体所做的功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zh-CN" altLang="en-US" sz="1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6532238" y="609802"/>
            <a:ext cx="5000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</a:t>
            </a:r>
          </a:p>
        </p:txBody>
      </p:sp>
      <p:sp>
        <p:nvSpPr>
          <p:cNvPr id="37" name="矩形 36"/>
          <p:cNvSpPr/>
          <p:nvPr/>
        </p:nvSpPr>
        <p:spPr>
          <a:xfrm>
            <a:off x="205800" y="3031792"/>
            <a:ext cx="86146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2】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质量为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的小球从距地面高为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h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处自由落下，碰地后弹起高度为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h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，然后落下，碰地后再弹起，弹起高度为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h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/4…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最后小球静止于地面上，求整个过程中重力所做的功？</a:t>
            </a:r>
            <a:endParaRPr lang="zh-CN" altLang="en-US" sz="2400" dirty="0"/>
          </a:p>
        </p:txBody>
      </p:sp>
      <p:graphicFrame>
        <p:nvGraphicFramePr>
          <p:cNvPr id="9422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712935"/>
              </p:ext>
            </p:extLst>
          </p:nvPr>
        </p:nvGraphicFramePr>
        <p:xfrm>
          <a:off x="996363" y="4792663"/>
          <a:ext cx="1363662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02" name="Equation" r:id="rId7" imgW="723600" imgH="241200" progId="Equation.DSMT4">
                  <p:embed/>
                </p:oleObj>
              </mc:Choice>
              <mc:Fallback>
                <p:oleObj name="Equation" r:id="rId7" imgW="723600" imgH="24120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363" y="4792663"/>
                        <a:ext cx="1363662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燕尾形箭头 57"/>
          <p:cNvSpPr/>
          <p:nvPr/>
        </p:nvSpPr>
        <p:spPr>
          <a:xfrm>
            <a:off x="2415926" y="4872032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843291"/>
              </p:ext>
            </p:extLst>
          </p:nvPr>
        </p:nvGraphicFramePr>
        <p:xfrm>
          <a:off x="2784475" y="4786313"/>
          <a:ext cx="1778000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03" name="Equation" r:id="rId9" imgW="939600" imgH="241200" progId="Equation.DSMT4">
                  <p:embed/>
                </p:oleObj>
              </mc:Choice>
              <mc:Fallback>
                <p:oleObj name="Equation" r:id="rId9" imgW="939600" imgH="24120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4475" y="4786313"/>
                        <a:ext cx="1778000" cy="458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2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9125704"/>
              </p:ext>
            </p:extLst>
          </p:nvPr>
        </p:nvGraphicFramePr>
        <p:xfrm>
          <a:off x="3149600" y="5284788"/>
          <a:ext cx="1266825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04" name="Equation" r:id="rId11" imgW="672840" imgH="241200" progId="Equation.DSMT4">
                  <p:embed/>
                </p:oleObj>
              </mc:Choice>
              <mc:Fallback>
                <p:oleObj name="Equation" r:id="rId11" imgW="672840" imgH="24120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9600" y="5284788"/>
                        <a:ext cx="1266825" cy="439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右大括号 60"/>
          <p:cNvSpPr/>
          <p:nvPr/>
        </p:nvSpPr>
        <p:spPr>
          <a:xfrm>
            <a:off x="4552750" y="4897624"/>
            <a:ext cx="108000" cy="1152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燕尾形箭头 61"/>
          <p:cNvSpPr/>
          <p:nvPr/>
        </p:nvSpPr>
        <p:spPr>
          <a:xfrm>
            <a:off x="4790578" y="5369046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6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538628"/>
              </p:ext>
            </p:extLst>
          </p:nvPr>
        </p:nvGraphicFramePr>
        <p:xfrm>
          <a:off x="5128814" y="5285694"/>
          <a:ext cx="1160463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05" name="公式" r:id="rId13" imgW="660240" imgH="228600" progId="Equation.3">
                  <p:embed/>
                </p:oleObj>
              </mc:Choice>
              <mc:Fallback>
                <p:oleObj name="公式" r:id="rId13" imgW="660240" imgH="22860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8814" y="5285694"/>
                        <a:ext cx="1160463" cy="404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组合 1"/>
          <p:cNvGrpSpPr/>
          <p:nvPr/>
        </p:nvGrpSpPr>
        <p:grpSpPr>
          <a:xfrm>
            <a:off x="7563678" y="6403108"/>
            <a:ext cx="1008000" cy="72000"/>
            <a:chOff x="467544" y="2962700"/>
            <a:chExt cx="4018660" cy="165137"/>
          </a:xfrm>
        </p:grpSpPr>
        <p:sp>
          <p:nvSpPr>
            <p:cNvPr id="60" name="Line 144"/>
            <p:cNvSpPr>
              <a:spLocks noChangeShapeType="1"/>
            </p:cNvSpPr>
            <p:nvPr/>
          </p:nvSpPr>
          <p:spPr bwMode="auto">
            <a:xfrm>
              <a:off x="467544" y="2962700"/>
              <a:ext cx="4018660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Line 151"/>
            <p:cNvSpPr>
              <a:spLocks noChangeShapeType="1"/>
            </p:cNvSpPr>
            <p:nvPr/>
          </p:nvSpPr>
          <p:spPr bwMode="auto">
            <a:xfrm flipH="1">
              <a:off x="508137" y="2962700"/>
              <a:ext cx="81185" cy="11009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7" name="Line 152"/>
            <p:cNvSpPr>
              <a:spLocks noChangeShapeType="1"/>
            </p:cNvSpPr>
            <p:nvPr/>
          </p:nvSpPr>
          <p:spPr bwMode="auto">
            <a:xfrm flipH="1">
              <a:off x="711099" y="2962700"/>
              <a:ext cx="81185" cy="11009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8" name="Line 153"/>
            <p:cNvSpPr>
              <a:spLocks noChangeShapeType="1"/>
            </p:cNvSpPr>
            <p:nvPr/>
          </p:nvSpPr>
          <p:spPr bwMode="auto">
            <a:xfrm flipH="1">
              <a:off x="1198209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9" name="Line 154"/>
            <p:cNvSpPr>
              <a:spLocks noChangeShapeType="1"/>
            </p:cNvSpPr>
            <p:nvPr/>
          </p:nvSpPr>
          <p:spPr bwMode="auto">
            <a:xfrm flipH="1">
              <a:off x="1198209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Line 155"/>
            <p:cNvSpPr>
              <a:spLocks noChangeShapeType="1"/>
            </p:cNvSpPr>
            <p:nvPr/>
          </p:nvSpPr>
          <p:spPr bwMode="auto">
            <a:xfrm flipH="1">
              <a:off x="995247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Line 156"/>
            <p:cNvSpPr>
              <a:spLocks noChangeShapeType="1"/>
            </p:cNvSpPr>
            <p:nvPr/>
          </p:nvSpPr>
          <p:spPr bwMode="auto">
            <a:xfrm flipH="1">
              <a:off x="832877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" name="Line 157"/>
            <p:cNvSpPr>
              <a:spLocks noChangeShapeType="1"/>
            </p:cNvSpPr>
            <p:nvPr/>
          </p:nvSpPr>
          <p:spPr bwMode="auto">
            <a:xfrm flipH="1">
              <a:off x="1522950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Line 158"/>
            <p:cNvSpPr>
              <a:spLocks noChangeShapeType="1"/>
            </p:cNvSpPr>
            <p:nvPr/>
          </p:nvSpPr>
          <p:spPr bwMode="auto">
            <a:xfrm flipH="1">
              <a:off x="1685320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Line 159"/>
            <p:cNvSpPr>
              <a:spLocks noChangeShapeType="1"/>
            </p:cNvSpPr>
            <p:nvPr/>
          </p:nvSpPr>
          <p:spPr bwMode="auto">
            <a:xfrm flipH="1">
              <a:off x="1888282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5" name="Line 160"/>
            <p:cNvSpPr>
              <a:spLocks noChangeShapeType="1"/>
            </p:cNvSpPr>
            <p:nvPr/>
          </p:nvSpPr>
          <p:spPr bwMode="auto">
            <a:xfrm flipH="1">
              <a:off x="2050652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" name="Line 161"/>
            <p:cNvSpPr>
              <a:spLocks noChangeShapeType="1"/>
            </p:cNvSpPr>
            <p:nvPr/>
          </p:nvSpPr>
          <p:spPr bwMode="auto">
            <a:xfrm flipH="1">
              <a:off x="2253615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7" name="Line 162"/>
            <p:cNvSpPr>
              <a:spLocks noChangeShapeType="1"/>
            </p:cNvSpPr>
            <p:nvPr/>
          </p:nvSpPr>
          <p:spPr bwMode="auto">
            <a:xfrm flipH="1">
              <a:off x="2415985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8" name="Line 163"/>
            <p:cNvSpPr>
              <a:spLocks noChangeShapeType="1"/>
            </p:cNvSpPr>
            <p:nvPr/>
          </p:nvSpPr>
          <p:spPr bwMode="auto">
            <a:xfrm flipH="1">
              <a:off x="2578355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9" name="Line 164"/>
            <p:cNvSpPr>
              <a:spLocks noChangeShapeType="1"/>
            </p:cNvSpPr>
            <p:nvPr/>
          </p:nvSpPr>
          <p:spPr bwMode="auto">
            <a:xfrm flipH="1">
              <a:off x="2740725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0" name="Line 165"/>
            <p:cNvSpPr>
              <a:spLocks noChangeShapeType="1"/>
            </p:cNvSpPr>
            <p:nvPr/>
          </p:nvSpPr>
          <p:spPr bwMode="auto">
            <a:xfrm flipH="1">
              <a:off x="2943688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1" name="Line 166"/>
            <p:cNvSpPr>
              <a:spLocks noChangeShapeType="1"/>
            </p:cNvSpPr>
            <p:nvPr/>
          </p:nvSpPr>
          <p:spPr bwMode="auto">
            <a:xfrm flipH="1">
              <a:off x="3146651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" name="Line 167"/>
            <p:cNvSpPr>
              <a:spLocks noChangeShapeType="1"/>
            </p:cNvSpPr>
            <p:nvPr/>
          </p:nvSpPr>
          <p:spPr bwMode="auto">
            <a:xfrm flipH="1">
              <a:off x="3349613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3" name="Line 168"/>
            <p:cNvSpPr>
              <a:spLocks noChangeShapeType="1"/>
            </p:cNvSpPr>
            <p:nvPr/>
          </p:nvSpPr>
          <p:spPr bwMode="auto">
            <a:xfrm flipH="1">
              <a:off x="3552576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4" name="Line 169"/>
            <p:cNvSpPr>
              <a:spLocks noChangeShapeType="1"/>
            </p:cNvSpPr>
            <p:nvPr/>
          </p:nvSpPr>
          <p:spPr bwMode="auto">
            <a:xfrm flipH="1">
              <a:off x="3714946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5" name="Line 170"/>
            <p:cNvSpPr>
              <a:spLocks noChangeShapeType="1"/>
            </p:cNvSpPr>
            <p:nvPr/>
          </p:nvSpPr>
          <p:spPr bwMode="auto">
            <a:xfrm flipH="1">
              <a:off x="3877316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6" name="Line 171"/>
            <p:cNvSpPr>
              <a:spLocks noChangeShapeType="1"/>
            </p:cNvSpPr>
            <p:nvPr/>
          </p:nvSpPr>
          <p:spPr bwMode="auto">
            <a:xfrm flipH="1">
              <a:off x="4039686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7" name="Line 172"/>
            <p:cNvSpPr>
              <a:spLocks noChangeShapeType="1"/>
            </p:cNvSpPr>
            <p:nvPr/>
          </p:nvSpPr>
          <p:spPr bwMode="auto">
            <a:xfrm flipH="1">
              <a:off x="4242649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8" name="Line 173"/>
            <p:cNvSpPr>
              <a:spLocks noChangeShapeType="1"/>
            </p:cNvSpPr>
            <p:nvPr/>
          </p:nvSpPr>
          <p:spPr bwMode="auto">
            <a:xfrm flipH="1">
              <a:off x="1360580" y="2962700"/>
              <a:ext cx="121778" cy="165137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8" name="组合 28"/>
          <p:cNvGrpSpPr/>
          <p:nvPr/>
        </p:nvGrpSpPr>
        <p:grpSpPr>
          <a:xfrm rot="5400000">
            <a:off x="7049165" y="5344323"/>
            <a:ext cx="1670406" cy="432048"/>
            <a:chOff x="1224799" y="3144133"/>
            <a:chExt cx="1670406" cy="432048"/>
          </a:xfrm>
        </p:grpSpPr>
        <p:sp>
          <p:nvSpPr>
            <p:cNvPr id="48" name="Line 176"/>
            <p:cNvSpPr>
              <a:spLocks noChangeShapeType="1"/>
            </p:cNvSpPr>
            <p:nvPr/>
          </p:nvSpPr>
          <p:spPr bwMode="auto">
            <a:xfrm>
              <a:off x="1224799" y="3378271"/>
              <a:ext cx="0" cy="18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Line 178"/>
            <p:cNvSpPr>
              <a:spLocks noChangeShapeType="1"/>
            </p:cNvSpPr>
            <p:nvPr/>
          </p:nvSpPr>
          <p:spPr bwMode="auto">
            <a:xfrm>
              <a:off x="2283205" y="3458125"/>
              <a:ext cx="612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Line 179"/>
            <p:cNvSpPr>
              <a:spLocks noChangeShapeType="1"/>
            </p:cNvSpPr>
            <p:nvPr/>
          </p:nvSpPr>
          <p:spPr bwMode="auto">
            <a:xfrm flipH="1">
              <a:off x="1229151" y="3458112"/>
              <a:ext cx="576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Text Box 180"/>
            <p:cNvSpPr txBox="1">
              <a:spLocks noChangeArrowheads="1"/>
            </p:cNvSpPr>
            <p:nvPr/>
          </p:nvSpPr>
          <p:spPr bwMode="auto">
            <a:xfrm rot="16200000">
              <a:off x="1804350" y="3190880"/>
              <a:ext cx="43204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 b="1" i="1" dirty="0">
                  <a:latin typeface="Times New Roman" pitchFamily="18" charset="0"/>
                  <a:ea typeface="华文行楷" pitchFamily="2" charset="-122"/>
                  <a:cs typeface="Times New Roman" pitchFamily="18" charset="0"/>
                </a:rPr>
                <a:t>h</a:t>
              </a:r>
              <a:endParaRPr lang="en-US" altLang="zh-CN" sz="1600" b="1" i="1" baseline="-25000" dirty="0">
                <a:latin typeface="Times New Roman" pitchFamily="18" charset="0"/>
                <a:ea typeface="华文行楷" pitchFamily="2" charset="-122"/>
                <a:cs typeface="Times New Roman" pitchFamily="18" charset="0"/>
              </a:endParaRPr>
            </a:p>
          </p:txBody>
        </p:sp>
      </p:grpSp>
      <p:sp>
        <p:nvSpPr>
          <p:cNvPr id="89" name="椭圆 88"/>
          <p:cNvSpPr>
            <a:spLocks noChangeAspect="1"/>
          </p:cNvSpPr>
          <p:nvPr/>
        </p:nvSpPr>
        <p:spPr>
          <a:xfrm>
            <a:off x="8028384" y="4628038"/>
            <a:ext cx="180000" cy="18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90"/>
          <p:cNvSpPr>
            <a:spLocks noChangeAspect="1"/>
          </p:cNvSpPr>
          <p:nvPr/>
        </p:nvSpPr>
        <p:spPr>
          <a:xfrm>
            <a:off x="8028384" y="4642250"/>
            <a:ext cx="180000" cy="180000"/>
          </a:xfrm>
          <a:prstGeom prst="ellipse">
            <a:avLst/>
          </a:prstGeom>
          <a:ln>
            <a:prstDash val="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9422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4837624"/>
              </p:ext>
            </p:extLst>
          </p:nvPr>
        </p:nvGraphicFramePr>
        <p:xfrm>
          <a:off x="3419475" y="5826125"/>
          <a:ext cx="93345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06" name="Equation" r:id="rId15" imgW="495000" imgH="241200" progId="Equation.DSMT4">
                  <p:embed/>
                </p:oleObj>
              </mc:Choice>
              <mc:Fallback>
                <p:oleObj name="Equation" r:id="rId15" imgW="495000" imgH="241200" progId="Equation.DSMT4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5826125"/>
                        <a:ext cx="933450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4BD22C9-F436-43B9-A999-61B5FB05C3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816"/>
    </mc:Choice>
    <mc:Fallback>
      <p:transition spd="slow" advTm="177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-0.00191 0.2319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116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4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4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 bldLvl="0" animBg="1" autoUpdateAnimBg="0"/>
      <p:bldP spid="35" grpId="0"/>
      <p:bldP spid="37" grpId="0"/>
      <p:bldP spid="58" grpId="0" animBg="1"/>
      <p:bldP spid="61" grpId="0" animBg="1"/>
      <p:bldP spid="62" grpId="0" animBg="1"/>
      <p:bldP spid="89" grpId="0" animBg="1"/>
      <p:bldP spid="89" grpId="1" animBg="1"/>
      <p:bldP spid="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51520" y="622429"/>
            <a:ext cx="2088232" cy="646331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引力势能</a:t>
            </a:r>
          </a:p>
        </p:txBody>
      </p:sp>
      <p:sp>
        <p:nvSpPr>
          <p:cNvPr id="3" name="Rectangle 3"/>
          <p:cNvSpPr txBox="1">
            <a:spLocks noRot="1" noChangeArrowheads="1"/>
          </p:cNvSpPr>
          <p:nvPr/>
        </p:nvSpPr>
        <p:spPr>
          <a:xfrm>
            <a:off x="284178" y="2387174"/>
            <a:ext cx="191155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大小：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6135434"/>
              </p:ext>
            </p:extLst>
          </p:nvPr>
        </p:nvGraphicFramePr>
        <p:xfrm>
          <a:off x="1728788" y="2349500"/>
          <a:ext cx="1511300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22" name="Equation" r:id="rId7" imgW="799920" imgH="393480" progId="Equation.DSMT4">
                  <p:embed/>
                </p:oleObj>
              </mc:Choice>
              <mc:Fallback>
                <p:oleObj name="Equation" r:id="rId7" imgW="799920" imgH="39348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8788" y="2349500"/>
                        <a:ext cx="1511300" cy="747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/>
          <p:cNvSpPr/>
          <p:nvPr/>
        </p:nvSpPr>
        <p:spPr>
          <a:xfrm>
            <a:off x="1715411" y="2360272"/>
            <a:ext cx="1584000" cy="720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3"/>
          <p:cNvSpPr txBox="1">
            <a:spLocks noRot="1" noChangeArrowheads="1"/>
          </p:cNvSpPr>
          <p:nvPr/>
        </p:nvSpPr>
        <p:spPr>
          <a:xfrm>
            <a:off x="284178" y="1412776"/>
            <a:ext cx="5150615" cy="64807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天体在引力场中具有的能量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83568" y="3255367"/>
            <a:ext cx="36724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取无穷远处为势能零点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4714876" y="2214554"/>
            <a:ext cx="2408921" cy="2052000"/>
            <a:chOff x="6516216" y="908720"/>
            <a:chExt cx="2408921" cy="2052000"/>
          </a:xfrm>
        </p:grpSpPr>
        <p:sp>
          <p:nvSpPr>
            <p:cNvPr id="17" name="Oval 7"/>
            <p:cNvSpPr>
              <a:spLocks noChangeAspect="1" noChangeArrowheads="1"/>
            </p:cNvSpPr>
            <p:nvPr/>
          </p:nvSpPr>
          <p:spPr bwMode="auto">
            <a:xfrm>
              <a:off x="6516216" y="908720"/>
              <a:ext cx="2052000" cy="20520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Oval 8"/>
            <p:cNvSpPr>
              <a:spLocks noChangeAspect="1" noChangeArrowheads="1"/>
            </p:cNvSpPr>
            <p:nvPr/>
          </p:nvSpPr>
          <p:spPr bwMode="auto">
            <a:xfrm>
              <a:off x="8516480" y="1876194"/>
              <a:ext cx="108000" cy="109632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TextBox 22"/>
            <p:cNvSpPr txBox="1"/>
            <p:nvPr/>
          </p:nvSpPr>
          <p:spPr>
            <a:xfrm rot="5400000">
              <a:off x="8327554" y="1846599"/>
              <a:ext cx="8873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Satellite 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434956" y="2984692"/>
            <a:ext cx="649847" cy="833783"/>
            <a:chOff x="7236296" y="1678858"/>
            <a:chExt cx="649847" cy="833783"/>
          </a:xfrm>
        </p:grpSpPr>
        <p:sp>
          <p:nvSpPr>
            <p:cNvPr id="13" name="Oval 5"/>
            <p:cNvSpPr>
              <a:spLocks noChangeAspect="1" noChangeArrowheads="1"/>
            </p:cNvSpPr>
            <p:nvPr/>
          </p:nvSpPr>
          <p:spPr bwMode="auto">
            <a:xfrm>
              <a:off x="7280232" y="1678858"/>
              <a:ext cx="504000" cy="504000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rgbClr val="00206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椭圆 19"/>
            <p:cNvSpPr>
              <a:spLocks noChangeAspect="1"/>
            </p:cNvSpPr>
            <p:nvPr/>
          </p:nvSpPr>
          <p:spPr>
            <a:xfrm>
              <a:off x="7522470" y="1919738"/>
              <a:ext cx="36000" cy="36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36296" y="2204864"/>
              <a:ext cx="6498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Times New Roman" pitchFamily="18" charset="0"/>
                  <a:cs typeface="Times New Roman" pitchFamily="18" charset="0"/>
                </a:rPr>
                <a:t>Earth </a:t>
              </a:r>
              <a:endParaRPr lang="zh-CN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745146" y="3182028"/>
            <a:ext cx="972000" cy="428628"/>
            <a:chOff x="7546486" y="1876194"/>
            <a:chExt cx="972000" cy="428628"/>
          </a:xfrm>
        </p:grpSpPr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7923204" y="1876194"/>
              <a:ext cx="500066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6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r</a:t>
              </a:r>
              <a:endParaRPr kumimoji="0" lang="zh-CN" sz="1600" b="1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 rot="10800000" flipH="1">
              <a:off x="7546486" y="1937738"/>
              <a:ext cx="97200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3"/>
          <p:cNvSpPr txBox="1">
            <a:spLocks noRot="1" noChangeArrowheads="1"/>
          </p:cNvSpPr>
          <p:nvPr/>
        </p:nvSpPr>
        <p:spPr>
          <a:xfrm>
            <a:off x="285720" y="4000504"/>
            <a:ext cx="428628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引力势能 </a:t>
            </a:r>
            <a:r>
              <a:rPr lang="en-US" altLang="zh-CN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重力势能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9571" name="Object 3"/>
          <p:cNvGraphicFramePr>
            <a:graphicFrameLocks noChangeAspect="1"/>
          </p:cNvGraphicFramePr>
          <p:nvPr/>
        </p:nvGraphicFramePr>
        <p:xfrm>
          <a:off x="5947104" y="2734626"/>
          <a:ext cx="714380" cy="243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23" name="公式" r:id="rId9" imgW="571320" imgH="203040" progId="Equation.3">
                  <p:embed/>
                </p:oleObj>
              </mc:Choice>
              <mc:Fallback>
                <p:oleObj name="公式" r:id="rId9" imgW="57132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7104" y="2734626"/>
                        <a:ext cx="714380" cy="2436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853508"/>
              </p:ext>
            </p:extLst>
          </p:nvPr>
        </p:nvGraphicFramePr>
        <p:xfrm>
          <a:off x="560388" y="4714875"/>
          <a:ext cx="32829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24" name="Equation" r:id="rId11" imgW="1739880" imgH="393480" progId="Equation.DSMT4">
                  <p:embed/>
                </p:oleObj>
              </mc:Choice>
              <mc:Fallback>
                <p:oleObj name="Equation" r:id="rId11" imgW="1739880" imgH="393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388" y="4714875"/>
                        <a:ext cx="3282950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3" name="Object 5"/>
          <p:cNvGraphicFramePr>
            <a:graphicFrameLocks noChangeAspect="1"/>
          </p:cNvGraphicFramePr>
          <p:nvPr/>
        </p:nvGraphicFramePr>
        <p:xfrm>
          <a:off x="3857620" y="4714884"/>
          <a:ext cx="139065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25" name="公式" r:id="rId13" imgW="736560" imgH="419040" progId="Equation.3">
                  <p:embed/>
                </p:oleObj>
              </mc:Choice>
              <mc:Fallback>
                <p:oleObj name="公式" r:id="rId13" imgW="736560" imgH="4190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20" y="4714884"/>
                        <a:ext cx="1390650" cy="75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4" name="Object 6"/>
          <p:cNvGraphicFramePr>
            <a:graphicFrameLocks noChangeAspect="1"/>
          </p:cNvGraphicFramePr>
          <p:nvPr/>
        </p:nvGraphicFramePr>
        <p:xfrm>
          <a:off x="5214942" y="4737100"/>
          <a:ext cx="11747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26" name="公式" r:id="rId15" imgW="622080" imgH="393480" progId="Equation.3">
                  <p:embed/>
                </p:oleObj>
              </mc:Choice>
              <mc:Fallback>
                <p:oleObj name="公式" r:id="rId15" imgW="62208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42" y="4737100"/>
                        <a:ext cx="1174750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575" name="Object 7"/>
          <p:cNvGraphicFramePr>
            <a:graphicFrameLocks noChangeAspect="1"/>
          </p:cNvGraphicFramePr>
          <p:nvPr/>
        </p:nvGraphicFramePr>
        <p:xfrm>
          <a:off x="4500562" y="5643578"/>
          <a:ext cx="1462087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27" name="公式" r:id="rId17" imgW="774360" imgH="393480" progId="Equation.3">
                  <p:embed/>
                </p:oleObj>
              </mc:Choice>
              <mc:Fallback>
                <p:oleObj name="公式" r:id="rId17" imgW="77436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5643578"/>
                        <a:ext cx="1462087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右大括号 34"/>
          <p:cNvSpPr/>
          <p:nvPr/>
        </p:nvSpPr>
        <p:spPr>
          <a:xfrm>
            <a:off x="6353390" y="5041194"/>
            <a:ext cx="108000" cy="1152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燕尾形箭头 35"/>
          <p:cNvSpPr/>
          <p:nvPr/>
        </p:nvSpPr>
        <p:spPr>
          <a:xfrm>
            <a:off x="6591218" y="5512616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760930"/>
              </p:ext>
            </p:extLst>
          </p:nvPr>
        </p:nvGraphicFramePr>
        <p:xfrm>
          <a:off x="6981825" y="5418138"/>
          <a:ext cx="1271588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28" name="Equation" r:id="rId19" imgW="723600" imgH="241200" progId="Equation.DSMT4">
                  <p:embed/>
                </p:oleObj>
              </mc:Choice>
              <mc:Fallback>
                <p:oleObj name="Equation" r:id="rId19" imgW="723600" imgH="2412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1825" y="5418138"/>
                        <a:ext cx="1271588" cy="427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" name="组合 46"/>
          <p:cNvGrpSpPr/>
          <p:nvPr/>
        </p:nvGrpSpPr>
        <p:grpSpPr>
          <a:xfrm>
            <a:off x="6651378" y="3933184"/>
            <a:ext cx="2359060" cy="1152000"/>
            <a:chOff x="2686760" y="2475892"/>
            <a:chExt cx="2359060" cy="1152000"/>
          </a:xfrm>
        </p:grpSpPr>
        <p:sp>
          <p:nvSpPr>
            <p:cNvPr id="39" name="云形标注 38"/>
            <p:cNvSpPr/>
            <p:nvPr/>
          </p:nvSpPr>
          <p:spPr>
            <a:xfrm>
              <a:off x="2686760" y="2475892"/>
              <a:ext cx="2282236" cy="1152000"/>
            </a:xfrm>
            <a:prstGeom prst="cloudCallout">
              <a:avLst>
                <a:gd name="adj1" fmla="val -15503"/>
                <a:gd name="adj2" fmla="val 71584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2770600" y="2591280"/>
              <a:ext cx="227522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latin typeface="楷体" pitchFamily="49" charset="-122"/>
                  <a:ea typeface="楷体" pitchFamily="49" charset="-122"/>
                </a:rPr>
                <a:t>待测点→地球表面的引力势能差</a:t>
              </a:r>
              <a:r>
                <a:rPr lang="en-US" altLang="zh-CN" sz="2400" b="1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楷体" pitchFamily="49" charset="-122"/>
                  <a:ea typeface="楷体" pitchFamily="49" charset="-122"/>
                </a:rPr>
                <a:t>=</a:t>
              </a:r>
              <a:r>
                <a:rPr lang="zh-CN" altLang="en-US" b="1" dirty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latin typeface="楷体" pitchFamily="49" charset="-122"/>
                  <a:ea typeface="楷体" pitchFamily="49" charset="-122"/>
                </a:rPr>
                <a:t>待测点重力势能</a:t>
              </a:r>
            </a:p>
          </p:txBody>
        </p:sp>
      </p:grpSp>
      <p:sp>
        <p:nvSpPr>
          <p:cNvPr id="42" name="矩形 41"/>
          <p:cNvSpPr/>
          <p:nvPr/>
        </p:nvSpPr>
        <p:spPr>
          <a:xfrm>
            <a:off x="6933772" y="5461922"/>
            <a:ext cx="1368000" cy="32400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134"/>
          <p:cNvGrpSpPr/>
          <p:nvPr/>
        </p:nvGrpSpPr>
        <p:grpSpPr>
          <a:xfrm>
            <a:off x="2928747" y="603582"/>
            <a:ext cx="1008000" cy="648000"/>
            <a:chOff x="3290936" y="2475318"/>
            <a:chExt cx="1008000" cy="648000"/>
          </a:xfrm>
        </p:grpSpPr>
        <p:sp>
          <p:nvSpPr>
            <p:cNvPr id="44" name="云形标注 43"/>
            <p:cNvSpPr/>
            <p:nvPr/>
          </p:nvSpPr>
          <p:spPr>
            <a:xfrm>
              <a:off x="3290936" y="2475318"/>
              <a:ext cx="1008000" cy="648000"/>
            </a:xfrm>
            <a:prstGeom prst="cloudCallout">
              <a:avLst>
                <a:gd name="adj1" fmla="val -94627"/>
                <a:gd name="adj2" fmla="val 5864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3307640" y="2489266"/>
              <a:ext cx="9589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scalar</a:t>
              </a:r>
              <a:endPara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403493" y="2525076"/>
            <a:ext cx="678233" cy="692608"/>
            <a:chOff x="5403493" y="2525076"/>
            <a:chExt cx="678233" cy="692608"/>
          </a:xfrm>
        </p:grpSpPr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5403493" y="2789056"/>
              <a:ext cx="500066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400" b="1" i="1" u="none" strike="noStrike" cap="none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B</a:t>
              </a:r>
              <a:endParaRPr kumimoji="0" lang="zh-CN" sz="1400" b="1" i="0" u="none" strike="noStrike" cap="none" normalizeH="0" baseline="-2500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5434793" y="2525076"/>
              <a:ext cx="646933" cy="582390"/>
              <a:chOff x="5434793" y="2525076"/>
              <a:chExt cx="646933" cy="582390"/>
            </a:xfrm>
          </p:grpSpPr>
          <p:cxnSp>
            <p:nvCxnSpPr>
              <p:cNvPr id="25" name="直接箭头连接符 24"/>
              <p:cNvCxnSpPr/>
              <p:nvPr/>
            </p:nvCxnSpPr>
            <p:spPr>
              <a:xfrm rot="16200000" flipV="1">
                <a:off x="5623235" y="2859830"/>
                <a:ext cx="240880" cy="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prstDash val="sysDash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 Box 13"/>
              <p:cNvSpPr txBox="1">
                <a:spLocks noChangeArrowheads="1"/>
              </p:cNvSpPr>
              <p:nvPr/>
            </p:nvSpPr>
            <p:spPr bwMode="auto">
              <a:xfrm>
                <a:off x="5715008" y="2678838"/>
                <a:ext cx="366718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400" b="1" i="1" u="none" strike="noStrike" cap="none" normalizeH="0" baseline="0" dirty="0">
                    <a:ln>
                      <a:noFill/>
                    </a:ln>
                    <a:effectLst/>
                    <a:latin typeface="Times New Roman" pitchFamily="18" charset="0"/>
                    <a:ea typeface="宋体" pitchFamily="2" charset="-122"/>
                    <a:cs typeface="Times New Roman" pitchFamily="18" charset="0"/>
                  </a:rPr>
                  <a:t>h</a:t>
                </a:r>
                <a:endParaRPr kumimoji="0" lang="zh-CN" sz="1400" b="1" i="0" u="none" strike="noStrike" cap="none" normalizeH="0" baseline="-25000" dirty="0">
                  <a:ln>
                    <a:noFill/>
                  </a:ln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32" name="Text Box 13"/>
              <p:cNvSpPr txBox="1">
                <a:spLocks noChangeArrowheads="1"/>
              </p:cNvSpPr>
              <p:nvPr/>
            </p:nvSpPr>
            <p:spPr bwMode="auto">
              <a:xfrm>
                <a:off x="5434793" y="2525076"/>
                <a:ext cx="500066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400" b="1" i="1" u="none" strike="noStrike" cap="none" normalizeH="0" baseline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latin typeface="Times New Roman" pitchFamily="18" charset="0"/>
                    <a:ea typeface="宋体" pitchFamily="2" charset="-122"/>
                    <a:cs typeface="Times New Roman" pitchFamily="18" charset="0"/>
                  </a:rPr>
                  <a:t>A</a:t>
                </a:r>
                <a:endParaRPr kumimoji="0" lang="zh-CN" sz="1400" b="1" i="0" u="none" strike="noStrike" cap="none" normalizeH="0" baseline="-25000" dirty="0">
                  <a:ln>
                    <a:noFill/>
                  </a:ln>
                  <a:solidFill>
                    <a:srgbClr val="7030A0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46" name="椭圆 45"/>
              <p:cNvSpPr>
                <a:spLocks noChangeAspect="1"/>
              </p:cNvSpPr>
              <p:nvPr/>
            </p:nvSpPr>
            <p:spPr>
              <a:xfrm>
                <a:off x="5727708" y="2714620"/>
                <a:ext cx="36000" cy="36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/>
              <p:cNvSpPr>
                <a:spLocks noChangeAspect="1"/>
              </p:cNvSpPr>
              <p:nvPr/>
            </p:nvSpPr>
            <p:spPr>
              <a:xfrm>
                <a:off x="5727708" y="2964372"/>
                <a:ext cx="36000" cy="3600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1">
            <p14:nvContentPartPr>
              <p14:cNvPr id="9" name="墨迹 8">
                <a:extLst>
                  <a:ext uri="{FF2B5EF4-FFF2-40B4-BE49-F238E27FC236}">
                    <a16:creationId xmlns:a16="http://schemas.microsoft.com/office/drawing/2014/main" id="{9D0403D0-7110-4C84-93D4-31720D980EA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448240" y="4692600"/>
              <a:ext cx="806760" cy="775080"/>
            </p14:xfrm>
          </p:contentPart>
        </mc:Choice>
        <mc:Fallback>
          <p:pic>
            <p:nvPicPr>
              <p:cNvPr id="9" name="墨迹 8">
                <a:extLst>
                  <a:ext uri="{FF2B5EF4-FFF2-40B4-BE49-F238E27FC236}">
                    <a16:creationId xmlns:a16="http://schemas.microsoft.com/office/drawing/2014/main" id="{9D0403D0-7110-4C84-93D4-31720D980E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438880" y="4683240"/>
                <a:ext cx="825480" cy="7938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5040960B-6169-43DA-9EFF-9C7036ADCE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401"/>
    </mc:Choice>
    <mc:Fallback>
      <p:transition spd="slow" advTm="287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3" grpId="0"/>
      <p:bldP spid="5" grpId="0" animBg="1"/>
      <p:bldP spid="6" grpId="0"/>
      <p:bldP spid="19" grpId="0"/>
      <p:bldP spid="35" grpId="0" animBg="1"/>
      <p:bldP spid="36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516216" y="3604844"/>
            <a:ext cx="2344540" cy="255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0834" name="Picture 2" descr="https://timgsa.baidu.com/timg?image&amp;quality=80&amp;size=b9999_10000&amp;sec=1554202101645&amp;di=2c902143cd979ba26cfda22aaf04130a&amp;imgtype=0&amp;src=http%3A%2F%2Fpimg.ijntv.cn%2Fmaterial%2Fnews%2Fimg%2F2016%2F08%2F7a14e4e2fdac84646c21b500bfc2ba0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9" y="778751"/>
            <a:ext cx="4076878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490" y="778751"/>
            <a:ext cx="4412917" cy="2484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428" y="3604845"/>
            <a:ext cx="2556000" cy="2556000"/>
          </a:xfrm>
          <a:prstGeom prst="rect">
            <a:avLst/>
          </a:prstGeom>
        </p:spPr>
      </p:pic>
      <p:pic>
        <p:nvPicPr>
          <p:cNvPr id="5" name="Picture 2" descr="https://timgsa.baidu.com/timg?image&amp;quality=80&amp;size=b9999_10000&amp;sec=1554268417250&amp;di=b0eb3b4c568e7c851c4b761704996fd4&amp;imgtype=0&amp;src=http%3A%2F%2Fmmbiz.qpic.cn%2Fmmbiz_gif%2FDroWTlicXIqiafskKz4miapuJDaFW15rDtia9QVxwr4yzagv9vicuY5RwkQwGL30EEZGqUwnFgiaByyJMOicGxAMFk54Q%2F640%3Fwx_fmt%3D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9" y="3614470"/>
            <a:ext cx="3566516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timgsa.baidu.com/timg?image&amp;quality=80&amp;size=b9999_10000&amp;sec=1554268780647&amp;di=a1a52a8194728a05775cf48fcd15a0cb&amp;imgtype=0&amp;src=http%3A%2F%2Fimg.mp.itc.cn%2Fupload%2F20170531%2F86c0613248db427c8de1d6657ca729a3_th.jp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958" y="3720995"/>
            <a:ext cx="2304449" cy="230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E42C9834-C4D2-4870-BFD3-100EB73D40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44"/>
    </mc:Choice>
    <mc:Fallback>
      <p:transition spd="slow" advTm="54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41462" y="3368850"/>
            <a:ext cx="2576409" cy="400110"/>
            <a:chOff x="741462" y="3368850"/>
            <a:chExt cx="2576409" cy="400110"/>
          </a:xfrm>
        </p:grpSpPr>
        <p:grpSp>
          <p:nvGrpSpPr>
            <p:cNvPr id="102" name="组合 101"/>
            <p:cNvGrpSpPr/>
            <p:nvPr/>
          </p:nvGrpSpPr>
          <p:grpSpPr>
            <a:xfrm>
              <a:off x="741462" y="3481844"/>
              <a:ext cx="2039635" cy="215900"/>
              <a:chOff x="741462" y="3481844"/>
              <a:chExt cx="2039635" cy="215900"/>
            </a:xfrm>
          </p:grpSpPr>
          <p:sp>
            <p:nvSpPr>
              <p:cNvPr id="54" name="未知"/>
              <p:cNvSpPr>
                <a:spLocks/>
              </p:cNvSpPr>
              <p:nvPr/>
            </p:nvSpPr>
            <p:spPr bwMode="auto">
              <a:xfrm>
                <a:off x="741462" y="3481844"/>
                <a:ext cx="1584325" cy="215900"/>
              </a:xfrm>
              <a:custGeom>
                <a:avLst/>
                <a:gdLst/>
                <a:ahLst/>
                <a:cxnLst>
                  <a:cxn ang="0">
                    <a:pos x="0" y="140"/>
                  </a:cxn>
                  <a:cxn ang="0">
                    <a:pos x="80" y="0"/>
                  </a:cxn>
                  <a:cxn ang="0">
                    <a:pos x="160" y="280"/>
                  </a:cxn>
                  <a:cxn ang="0">
                    <a:pos x="240" y="0"/>
                  </a:cxn>
                  <a:cxn ang="0">
                    <a:pos x="320" y="280"/>
                  </a:cxn>
                  <a:cxn ang="0">
                    <a:pos x="400" y="0"/>
                  </a:cxn>
                  <a:cxn ang="0">
                    <a:pos x="480" y="280"/>
                  </a:cxn>
                  <a:cxn ang="0">
                    <a:pos x="560" y="0"/>
                  </a:cxn>
                  <a:cxn ang="0">
                    <a:pos x="640" y="280"/>
                  </a:cxn>
                  <a:cxn ang="0">
                    <a:pos x="720" y="0"/>
                  </a:cxn>
                  <a:cxn ang="0">
                    <a:pos x="800" y="280"/>
                  </a:cxn>
                  <a:cxn ang="0">
                    <a:pos x="880" y="0"/>
                  </a:cxn>
                  <a:cxn ang="0">
                    <a:pos x="960" y="280"/>
                  </a:cxn>
                  <a:cxn ang="0">
                    <a:pos x="1040" y="0"/>
                  </a:cxn>
                  <a:cxn ang="0">
                    <a:pos x="1120" y="280"/>
                  </a:cxn>
                  <a:cxn ang="0">
                    <a:pos x="1200" y="0"/>
                  </a:cxn>
                  <a:cxn ang="0">
                    <a:pos x="1280" y="280"/>
                  </a:cxn>
                  <a:cxn ang="0">
                    <a:pos x="1360" y="0"/>
                  </a:cxn>
                  <a:cxn ang="0">
                    <a:pos x="1440" y="280"/>
                  </a:cxn>
                  <a:cxn ang="0">
                    <a:pos x="1520" y="0"/>
                  </a:cxn>
                  <a:cxn ang="0">
                    <a:pos x="1600" y="280"/>
                  </a:cxn>
                  <a:cxn ang="0">
                    <a:pos x="1680" y="140"/>
                  </a:cxn>
                </a:cxnLst>
                <a:rect l="0" t="0" r="r" b="b"/>
                <a:pathLst>
                  <a:path w="1680" h="280">
                    <a:moveTo>
                      <a:pt x="0" y="140"/>
                    </a:moveTo>
                    <a:lnTo>
                      <a:pt x="80" y="0"/>
                    </a:lnTo>
                    <a:lnTo>
                      <a:pt x="160" y="280"/>
                    </a:lnTo>
                    <a:lnTo>
                      <a:pt x="240" y="0"/>
                    </a:lnTo>
                    <a:lnTo>
                      <a:pt x="320" y="280"/>
                    </a:lnTo>
                    <a:lnTo>
                      <a:pt x="400" y="0"/>
                    </a:lnTo>
                    <a:lnTo>
                      <a:pt x="480" y="280"/>
                    </a:lnTo>
                    <a:lnTo>
                      <a:pt x="560" y="0"/>
                    </a:lnTo>
                    <a:lnTo>
                      <a:pt x="640" y="280"/>
                    </a:lnTo>
                    <a:lnTo>
                      <a:pt x="720" y="0"/>
                    </a:lnTo>
                    <a:lnTo>
                      <a:pt x="800" y="280"/>
                    </a:lnTo>
                    <a:lnTo>
                      <a:pt x="880" y="0"/>
                    </a:lnTo>
                    <a:lnTo>
                      <a:pt x="960" y="280"/>
                    </a:lnTo>
                    <a:lnTo>
                      <a:pt x="1040" y="0"/>
                    </a:lnTo>
                    <a:lnTo>
                      <a:pt x="1120" y="280"/>
                    </a:lnTo>
                    <a:lnTo>
                      <a:pt x="1200" y="0"/>
                    </a:lnTo>
                    <a:lnTo>
                      <a:pt x="1280" y="280"/>
                    </a:lnTo>
                    <a:lnTo>
                      <a:pt x="1360" y="0"/>
                    </a:lnTo>
                    <a:lnTo>
                      <a:pt x="1440" y="280"/>
                    </a:lnTo>
                    <a:lnTo>
                      <a:pt x="1520" y="0"/>
                    </a:lnTo>
                    <a:lnTo>
                      <a:pt x="1600" y="280"/>
                    </a:lnTo>
                    <a:lnTo>
                      <a:pt x="1680" y="140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cxnSp>
            <p:nvCxnSpPr>
              <p:cNvPr id="92" name="直接箭头连接符 91" descr="中国教育出版网">
                <a:hlinkClick r:id="rId7" action="ppaction://hlinkfile" tooltip="中国教育出版网"/>
              </p:cNvPr>
              <p:cNvCxnSpPr>
                <a:cxnSpLocks noChangeShapeType="1"/>
              </p:cNvCxnSpPr>
              <p:nvPr/>
            </p:nvCxnSpPr>
            <p:spPr bwMode="auto">
              <a:xfrm>
                <a:off x="2313097" y="3609298"/>
                <a:ext cx="468000" cy="1588"/>
              </a:xfrm>
              <a:prstGeom prst="straightConnector1">
                <a:avLst/>
              </a:prstGeom>
              <a:noFill/>
              <a:ln w="25400" cap="sq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  <p:sp>
          <p:nvSpPr>
            <p:cNvPr id="55" name="Text Box 57"/>
            <p:cNvSpPr txBox="1">
              <a:spLocks noChangeArrowheads="1"/>
            </p:cNvSpPr>
            <p:nvPr/>
          </p:nvSpPr>
          <p:spPr bwMode="auto">
            <a:xfrm>
              <a:off x="2741807" y="3368850"/>
              <a:ext cx="57606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zh-CN" altLang="en-US" sz="2000" b="1" baseline="-250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拉</a:t>
              </a:r>
              <a:endParaRPr lang="en-US" altLang="zh-CN" sz="2000" b="1" i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9918" y="622429"/>
            <a:ext cx="7211040" cy="646331"/>
          </a:xfr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l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弹性势能 </a:t>
            </a:r>
            <a:r>
              <a:rPr lang="en-US" altLang="zh-C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(Elastic Potential Energy)</a:t>
            </a:r>
            <a:endParaRPr lang="zh-CN" alt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10" name="矩形 109"/>
          <p:cNvSpPr>
            <a:spLocks noChangeArrowheads="1"/>
          </p:cNvSpPr>
          <p:nvPr/>
        </p:nvSpPr>
        <p:spPr bwMode="auto">
          <a:xfrm>
            <a:off x="7645433" y="21429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38" name="Rectangle 3"/>
          <p:cNvSpPr txBox="1">
            <a:spLocks noRot="1" noChangeArrowheads="1"/>
          </p:cNvSpPr>
          <p:nvPr/>
        </p:nvSpPr>
        <p:spPr>
          <a:xfrm>
            <a:off x="284178" y="1412776"/>
            <a:ext cx="5623306" cy="64807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物体发生弹性形变时储存的能量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Line 6"/>
          <p:cNvSpPr>
            <a:spLocks noChangeShapeType="1"/>
          </p:cNvSpPr>
          <p:nvPr/>
        </p:nvSpPr>
        <p:spPr bwMode="auto">
          <a:xfrm rot="16200000">
            <a:off x="1007710" y="3276555"/>
            <a:ext cx="1404000" cy="0"/>
          </a:xfrm>
          <a:prstGeom prst="line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571472" y="2516077"/>
            <a:ext cx="1103313" cy="1349377"/>
            <a:chOff x="571472" y="2516077"/>
            <a:chExt cx="1103313" cy="1349377"/>
          </a:xfrm>
        </p:grpSpPr>
        <p:sp>
          <p:nvSpPr>
            <p:cNvPr id="43" name="未知"/>
            <p:cNvSpPr>
              <a:spLocks/>
            </p:cNvSpPr>
            <p:nvPr/>
          </p:nvSpPr>
          <p:spPr bwMode="auto">
            <a:xfrm>
              <a:off x="703235" y="2835166"/>
              <a:ext cx="971550" cy="215900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80" y="0"/>
                </a:cxn>
                <a:cxn ang="0">
                  <a:pos x="160" y="280"/>
                </a:cxn>
                <a:cxn ang="0">
                  <a:pos x="240" y="0"/>
                </a:cxn>
                <a:cxn ang="0">
                  <a:pos x="320" y="280"/>
                </a:cxn>
                <a:cxn ang="0">
                  <a:pos x="400" y="0"/>
                </a:cxn>
                <a:cxn ang="0">
                  <a:pos x="480" y="280"/>
                </a:cxn>
                <a:cxn ang="0">
                  <a:pos x="560" y="0"/>
                </a:cxn>
                <a:cxn ang="0">
                  <a:pos x="640" y="280"/>
                </a:cxn>
                <a:cxn ang="0">
                  <a:pos x="720" y="0"/>
                </a:cxn>
                <a:cxn ang="0">
                  <a:pos x="800" y="280"/>
                </a:cxn>
                <a:cxn ang="0">
                  <a:pos x="880" y="0"/>
                </a:cxn>
                <a:cxn ang="0">
                  <a:pos x="960" y="280"/>
                </a:cxn>
                <a:cxn ang="0">
                  <a:pos x="1040" y="0"/>
                </a:cxn>
                <a:cxn ang="0">
                  <a:pos x="1120" y="280"/>
                </a:cxn>
                <a:cxn ang="0">
                  <a:pos x="1200" y="0"/>
                </a:cxn>
                <a:cxn ang="0">
                  <a:pos x="1280" y="280"/>
                </a:cxn>
                <a:cxn ang="0">
                  <a:pos x="1360" y="0"/>
                </a:cxn>
                <a:cxn ang="0">
                  <a:pos x="1440" y="280"/>
                </a:cxn>
                <a:cxn ang="0">
                  <a:pos x="1520" y="0"/>
                </a:cxn>
                <a:cxn ang="0">
                  <a:pos x="1600" y="280"/>
                </a:cxn>
                <a:cxn ang="0">
                  <a:pos x="1680" y="140"/>
                </a:cxn>
              </a:cxnLst>
              <a:rect l="0" t="0" r="r" b="b"/>
              <a:pathLst>
                <a:path w="1680" h="280">
                  <a:moveTo>
                    <a:pt x="0" y="140"/>
                  </a:moveTo>
                  <a:lnTo>
                    <a:pt x="80" y="0"/>
                  </a:lnTo>
                  <a:lnTo>
                    <a:pt x="160" y="280"/>
                  </a:lnTo>
                  <a:lnTo>
                    <a:pt x="240" y="0"/>
                  </a:lnTo>
                  <a:lnTo>
                    <a:pt x="320" y="280"/>
                  </a:lnTo>
                  <a:lnTo>
                    <a:pt x="400" y="0"/>
                  </a:lnTo>
                  <a:lnTo>
                    <a:pt x="480" y="280"/>
                  </a:lnTo>
                  <a:lnTo>
                    <a:pt x="560" y="0"/>
                  </a:lnTo>
                  <a:lnTo>
                    <a:pt x="640" y="280"/>
                  </a:lnTo>
                  <a:lnTo>
                    <a:pt x="720" y="0"/>
                  </a:lnTo>
                  <a:lnTo>
                    <a:pt x="800" y="280"/>
                  </a:lnTo>
                  <a:lnTo>
                    <a:pt x="880" y="0"/>
                  </a:lnTo>
                  <a:lnTo>
                    <a:pt x="960" y="280"/>
                  </a:lnTo>
                  <a:lnTo>
                    <a:pt x="1040" y="0"/>
                  </a:lnTo>
                  <a:lnTo>
                    <a:pt x="1120" y="280"/>
                  </a:lnTo>
                  <a:lnTo>
                    <a:pt x="1200" y="0"/>
                  </a:lnTo>
                  <a:lnTo>
                    <a:pt x="1280" y="280"/>
                  </a:lnTo>
                  <a:lnTo>
                    <a:pt x="1360" y="0"/>
                  </a:lnTo>
                  <a:lnTo>
                    <a:pt x="1440" y="280"/>
                  </a:lnTo>
                  <a:lnTo>
                    <a:pt x="1520" y="0"/>
                  </a:lnTo>
                  <a:lnTo>
                    <a:pt x="1600" y="280"/>
                  </a:lnTo>
                  <a:lnTo>
                    <a:pt x="1680" y="14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Rectangle 9" descr="宽上对角线"/>
            <p:cNvSpPr>
              <a:spLocks noChangeArrowheads="1"/>
            </p:cNvSpPr>
            <p:nvPr/>
          </p:nvSpPr>
          <p:spPr bwMode="auto">
            <a:xfrm>
              <a:off x="571472" y="2533541"/>
              <a:ext cx="144463" cy="1331913"/>
            </a:xfrm>
            <a:prstGeom prst="rect">
              <a:avLst/>
            </a:prstGeom>
            <a:blipFill dpi="0" rotWithShape="0">
              <a:blip r:embed="rId8" cstate="print"/>
              <a:srcRect/>
              <a:tile tx="0" ty="0" sx="100000" sy="100000" flip="none" algn="tl"/>
            </a:blipFill>
            <a:ln w="9525" cap="flat" cmpd="sng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5" name="Line 10"/>
            <p:cNvSpPr>
              <a:spLocks noChangeShapeType="1"/>
            </p:cNvSpPr>
            <p:nvPr/>
          </p:nvSpPr>
          <p:spPr bwMode="auto">
            <a:xfrm rot="16200000" flipV="1">
              <a:off x="43629" y="3182034"/>
              <a:ext cx="1331913" cy="0"/>
            </a:xfrm>
            <a:prstGeom prst="line">
              <a:avLst/>
            </a:prstGeom>
            <a:noFill/>
            <a:ln w="19050" cap="flat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95" name="Line 23"/>
          <p:cNvSpPr>
            <a:spLocks noChangeShapeType="1"/>
          </p:cNvSpPr>
          <p:nvPr/>
        </p:nvSpPr>
        <p:spPr bwMode="auto">
          <a:xfrm flipH="1" flipV="1">
            <a:off x="2330105" y="2571744"/>
            <a:ext cx="0" cy="1404000"/>
          </a:xfrm>
          <a:prstGeom prst="line">
            <a:avLst/>
          </a:prstGeom>
          <a:noFill/>
          <a:ln w="19050" cap="flat" cmpd="sng">
            <a:solidFill>
              <a:srgbClr val="00B05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grpSp>
        <p:nvGrpSpPr>
          <p:cNvPr id="101" name="组合 100"/>
          <p:cNvGrpSpPr/>
          <p:nvPr/>
        </p:nvGrpSpPr>
        <p:grpSpPr>
          <a:xfrm>
            <a:off x="1714480" y="2632296"/>
            <a:ext cx="611078" cy="400110"/>
            <a:chOff x="1714480" y="2632296"/>
            <a:chExt cx="611078" cy="400110"/>
          </a:xfrm>
        </p:grpSpPr>
        <p:sp>
          <p:nvSpPr>
            <p:cNvPr id="70" name="TextBox 69"/>
            <p:cNvSpPr txBox="1"/>
            <p:nvPr/>
          </p:nvSpPr>
          <p:spPr>
            <a:xfrm>
              <a:off x="1857356" y="2632296"/>
              <a:ext cx="357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</a:t>
              </a:r>
              <a:endPara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9" name="直接箭头连接符 98"/>
            <p:cNvCxnSpPr/>
            <p:nvPr/>
          </p:nvCxnSpPr>
          <p:spPr>
            <a:xfrm rot="5400000" flipH="1" flipV="1">
              <a:off x="2216764" y="2749496"/>
              <a:ext cx="1588" cy="216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箭头连接符 99"/>
            <p:cNvCxnSpPr/>
            <p:nvPr/>
          </p:nvCxnSpPr>
          <p:spPr>
            <a:xfrm rot="-5400000" flipH="1" flipV="1">
              <a:off x="1821686" y="2750290"/>
              <a:ext cx="1588" cy="216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angle 3"/>
          <p:cNvSpPr txBox="1">
            <a:spLocks noRot="1" noChangeArrowheads="1"/>
          </p:cNvSpPr>
          <p:nvPr/>
        </p:nvSpPr>
        <p:spPr>
          <a:xfrm>
            <a:off x="539552" y="4000504"/>
            <a:ext cx="1911558" cy="50861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弹簧弹力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104" name="Object 6"/>
          <p:cNvGraphicFramePr>
            <a:graphicFrameLocks noChangeAspect="1"/>
          </p:cNvGraphicFramePr>
          <p:nvPr/>
        </p:nvGraphicFramePr>
        <p:xfrm>
          <a:off x="2173506" y="4143380"/>
          <a:ext cx="960438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92" name="公式" r:id="rId9" imgW="507960" imgH="177480" progId="Equation.3">
                  <p:embed/>
                </p:oleObj>
              </mc:Choice>
              <mc:Fallback>
                <p:oleObj name="公式" r:id="rId9" imgW="507960" imgH="177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3506" y="4143380"/>
                        <a:ext cx="960438" cy="33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Text Box 63"/>
          <p:cNvSpPr txBox="1">
            <a:spLocks noChangeArrowheads="1"/>
          </p:cNvSpPr>
          <p:nvPr/>
        </p:nvSpPr>
        <p:spPr bwMode="auto">
          <a:xfrm>
            <a:off x="6754535" y="4305782"/>
            <a:ext cx="807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x</a:t>
            </a:r>
            <a:endParaRPr lang="en-US" altLang="zh-CN" sz="2000" b="1" i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cxnSp>
        <p:nvCxnSpPr>
          <p:cNvPr id="106" name="直接连接符 112"/>
          <p:cNvCxnSpPr>
            <a:cxnSpLocks noChangeShapeType="1"/>
          </p:cNvCxnSpPr>
          <p:nvPr/>
        </p:nvCxnSpPr>
        <p:spPr bwMode="auto">
          <a:xfrm rot="5400000">
            <a:off x="6056692" y="3450574"/>
            <a:ext cx="1764000" cy="1908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107" name="直角三角形 38"/>
          <p:cNvSpPr>
            <a:spLocks noChangeArrowheads="1"/>
          </p:cNvSpPr>
          <p:nvPr/>
        </p:nvSpPr>
        <p:spPr bwMode="auto">
          <a:xfrm rot="16200000">
            <a:off x="4882581" y="2261163"/>
            <a:ext cx="1532230" cy="2582019"/>
          </a:xfrm>
          <a:prstGeom prst="rtTriangle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108" name="组合 107"/>
          <p:cNvGrpSpPr/>
          <p:nvPr/>
        </p:nvGrpSpPr>
        <p:grpSpPr>
          <a:xfrm>
            <a:off x="4029072" y="2205226"/>
            <a:ext cx="3879963" cy="2416358"/>
            <a:chOff x="2870262" y="2912620"/>
            <a:chExt cx="3879963" cy="2416358"/>
          </a:xfrm>
        </p:grpSpPr>
        <p:grpSp>
          <p:nvGrpSpPr>
            <p:cNvPr id="109" name="组合 55"/>
            <p:cNvGrpSpPr/>
            <p:nvPr/>
          </p:nvGrpSpPr>
          <p:grpSpPr>
            <a:xfrm>
              <a:off x="2870262" y="2912620"/>
              <a:ext cx="3879963" cy="2416358"/>
              <a:chOff x="2870262" y="2912620"/>
              <a:chExt cx="3879963" cy="2416358"/>
            </a:xfrm>
          </p:grpSpPr>
          <p:sp>
            <p:nvSpPr>
              <p:cNvPr id="113" name="Line 48"/>
              <p:cNvSpPr>
                <a:spLocks noChangeShapeType="1"/>
              </p:cNvSpPr>
              <p:nvPr/>
            </p:nvSpPr>
            <p:spPr bwMode="auto">
              <a:xfrm flipV="1">
                <a:off x="3214081" y="5040922"/>
                <a:ext cx="29160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4" name="Line 49"/>
              <p:cNvSpPr>
                <a:spLocks noChangeShapeType="1"/>
              </p:cNvSpPr>
              <p:nvPr/>
            </p:nvSpPr>
            <p:spPr bwMode="auto">
              <a:xfrm flipH="1" flipV="1">
                <a:off x="3203848" y="3132978"/>
                <a:ext cx="0" cy="21960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5" name="Text Box 57"/>
              <p:cNvSpPr txBox="1">
                <a:spLocks noChangeArrowheads="1"/>
              </p:cNvSpPr>
              <p:nvPr/>
            </p:nvSpPr>
            <p:spPr bwMode="auto">
              <a:xfrm>
                <a:off x="3203848" y="2912620"/>
                <a:ext cx="57606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 i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F</a:t>
                </a:r>
                <a:r>
                  <a:rPr lang="zh-CN" altLang="en-US" sz="2000" b="1" baseline="-25000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拉</a:t>
                </a:r>
                <a:endParaRPr lang="en-US" altLang="zh-CN" sz="2000" b="1" i="1" baseline="-25000" dirty="0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16" name="Text Box 58"/>
              <p:cNvSpPr txBox="1">
                <a:spLocks noChangeArrowheads="1"/>
              </p:cNvSpPr>
              <p:nvPr/>
            </p:nvSpPr>
            <p:spPr bwMode="auto">
              <a:xfrm>
                <a:off x="2870262" y="4928844"/>
                <a:ext cx="54961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117" name="Text Box 65"/>
              <p:cNvSpPr txBox="1">
                <a:spLocks noChangeArrowheads="1"/>
              </p:cNvSpPr>
              <p:nvPr/>
            </p:nvSpPr>
            <p:spPr bwMode="auto">
              <a:xfrm>
                <a:off x="6127834" y="4850774"/>
                <a:ext cx="622391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 i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x</a:t>
                </a:r>
              </a:p>
            </p:txBody>
          </p:sp>
        </p:grpSp>
        <p:sp>
          <p:nvSpPr>
            <p:cNvPr id="111" name="Line 83"/>
            <p:cNvSpPr>
              <a:spLocks noChangeShapeType="1"/>
            </p:cNvSpPr>
            <p:nvPr/>
          </p:nvSpPr>
          <p:spPr bwMode="auto">
            <a:xfrm flipV="1">
              <a:off x="3212388" y="3356991"/>
              <a:ext cx="2760422" cy="166868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2" name="Text Box 63"/>
            <p:cNvSpPr txBox="1">
              <a:spLocks noChangeArrowheads="1"/>
            </p:cNvSpPr>
            <p:nvPr/>
          </p:nvSpPr>
          <p:spPr bwMode="auto">
            <a:xfrm rot="19747590">
              <a:off x="3854392" y="3656458"/>
              <a:ext cx="1512168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2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zh-CN" altLang="en-US" sz="2200" b="1" baseline="-250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拉</a:t>
              </a:r>
              <a:r>
                <a:rPr lang="en-US" altLang="zh-CN" sz="2200" b="1" baseline="-250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</a:t>
              </a:r>
              <a:r>
                <a:rPr lang="en-US" altLang="zh-CN" sz="22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= </a:t>
              </a:r>
              <a:r>
                <a:rPr lang="en-US" altLang="zh-CN" sz="2200" b="1" i="1" dirty="0" err="1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kx</a:t>
              </a:r>
              <a:endPara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aphicFrame>
        <p:nvGraphicFramePr>
          <p:cNvPr id="1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417591"/>
              </p:ext>
            </p:extLst>
          </p:nvPr>
        </p:nvGraphicFramePr>
        <p:xfrm>
          <a:off x="5964825" y="3460185"/>
          <a:ext cx="546112" cy="654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93" name="公式" r:id="rId11" imgW="355320" imgH="393480" progId="Equation.3">
                  <p:embed/>
                </p:oleObj>
              </mc:Choice>
              <mc:Fallback>
                <p:oleObj name="公式" r:id="rId11" imgW="35532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4825" y="3460185"/>
                        <a:ext cx="546112" cy="6546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9" name="直接连接符 112"/>
          <p:cNvCxnSpPr>
            <a:cxnSpLocks noChangeShapeType="1"/>
          </p:cNvCxnSpPr>
          <p:nvPr/>
        </p:nvCxnSpPr>
        <p:spPr bwMode="auto">
          <a:xfrm rot="10800000">
            <a:off x="4398714" y="2749352"/>
            <a:ext cx="2484000" cy="1908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121" name="Text Box 63"/>
          <p:cNvSpPr txBox="1">
            <a:spLocks noChangeArrowheads="1"/>
          </p:cNvSpPr>
          <p:nvPr/>
        </p:nvSpPr>
        <p:spPr bwMode="auto">
          <a:xfrm>
            <a:off x="3914888" y="2533328"/>
            <a:ext cx="5142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kx</a:t>
            </a:r>
            <a:endParaRPr lang="en-US" altLang="zh-CN" sz="2000" b="1" i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22" name="Rectangle 3"/>
          <p:cNvSpPr txBox="1">
            <a:spLocks noRot="1" noChangeArrowheads="1"/>
          </p:cNvSpPr>
          <p:nvPr/>
        </p:nvSpPr>
        <p:spPr>
          <a:xfrm>
            <a:off x="284178" y="5286388"/>
            <a:ext cx="278762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弹簧弹性势能：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0821395"/>
              </p:ext>
            </p:extLst>
          </p:nvPr>
        </p:nvGraphicFramePr>
        <p:xfrm>
          <a:off x="3143250" y="5270500"/>
          <a:ext cx="1296988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94" name="Equation" r:id="rId13" imgW="685800" imgH="393480" progId="Equation.DSMT4">
                  <p:embed/>
                </p:oleObj>
              </mc:Choice>
              <mc:Fallback>
                <p:oleObj name="Equation" r:id="rId13" imgW="685800" imgH="393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0" y="5270500"/>
                        <a:ext cx="1296988" cy="747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" name="矩形 123"/>
          <p:cNvSpPr/>
          <p:nvPr/>
        </p:nvSpPr>
        <p:spPr>
          <a:xfrm>
            <a:off x="3081707" y="5292356"/>
            <a:ext cx="1368000" cy="720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0" name="组合 129"/>
          <p:cNvGrpSpPr/>
          <p:nvPr/>
        </p:nvGrpSpPr>
        <p:grpSpPr>
          <a:xfrm>
            <a:off x="4607990" y="5429122"/>
            <a:ext cx="1032724" cy="540000"/>
            <a:chOff x="3428992" y="5033294"/>
            <a:chExt cx="1032724" cy="540000"/>
          </a:xfrm>
        </p:grpSpPr>
        <p:sp>
          <p:nvSpPr>
            <p:cNvPr id="128" name="云形标注 127"/>
            <p:cNvSpPr/>
            <p:nvPr/>
          </p:nvSpPr>
          <p:spPr>
            <a:xfrm>
              <a:off x="3428992" y="5033294"/>
              <a:ext cx="972000" cy="540000"/>
            </a:xfrm>
            <a:prstGeom prst="cloudCallout">
              <a:avLst>
                <a:gd name="adj1" fmla="val -87215"/>
                <a:gd name="adj2" fmla="val 9196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473894" y="5093846"/>
              <a:ext cx="987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形变量</a:t>
              </a:r>
            </a:p>
          </p:txBody>
        </p:sp>
      </p:grpSp>
      <p:grpSp>
        <p:nvGrpSpPr>
          <p:cNvPr id="133" name="组合 132"/>
          <p:cNvGrpSpPr/>
          <p:nvPr/>
        </p:nvGrpSpPr>
        <p:grpSpPr>
          <a:xfrm>
            <a:off x="3906527" y="4714884"/>
            <a:ext cx="1281802" cy="540000"/>
            <a:chOff x="3439878" y="5044180"/>
            <a:chExt cx="1281802" cy="540000"/>
          </a:xfrm>
        </p:grpSpPr>
        <p:sp>
          <p:nvSpPr>
            <p:cNvPr id="134" name="云形标注 133"/>
            <p:cNvSpPr/>
            <p:nvPr/>
          </p:nvSpPr>
          <p:spPr>
            <a:xfrm>
              <a:off x="3439878" y="5044180"/>
              <a:ext cx="1188000" cy="540000"/>
            </a:xfrm>
            <a:prstGeom prst="cloudCallout">
              <a:avLst>
                <a:gd name="adj1" fmla="val -29997"/>
                <a:gd name="adj2" fmla="val 9164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473894" y="5093846"/>
              <a:ext cx="1247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</a:rPr>
                <a:t>劲度系数</a:t>
              </a:r>
            </a:p>
          </p:txBody>
        </p:sp>
      </p:grpSp>
      <p:sp>
        <p:nvSpPr>
          <p:cNvPr id="136" name="Text Box 2"/>
          <p:cNvSpPr txBox="1">
            <a:spLocks noChangeArrowheads="1"/>
          </p:cNvSpPr>
          <p:nvPr/>
        </p:nvSpPr>
        <p:spPr bwMode="auto">
          <a:xfrm>
            <a:off x="3000364" y="6143644"/>
            <a:ext cx="21431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x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0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en-US" altLang="zh-CN" sz="2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000" b="1" i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0</a:t>
            </a:r>
            <a:endParaRPr lang="zh-CN" altLang="en-US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46" name="组合 134"/>
          <p:cNvGrpSpPr/>
          <p:nvPr/>
        </p:nvGrpSpPr>
        <p:grpSpPr>
          <a:xfrm>
            <a:off x="7515585" y="1560637"/>
            <a:ext cx="1008000" cy="648000"/>
            <a:chOff x="3290936" y="2475318"/>
            <a:chExt cx="1008000" cy="648000"/>
          </a:xfrm>
        </p:grpSpPr>
        <p:sp>
          <p:nvSpPr>
            <p:cNvPr id="47" name="云形标注 46">
              <a:hlinkClick r:id="rId15" action="ppaction://hlinksldjump"/>
            </p:cNvPr>
            <p:cNvSpPr/>
            <p:nvPr/>
          </p:nvSpPr>
          <p:spPr>
            <a:xfrm>
              <a:off x="3290936" y="2475318"/>
              <a:ext cx="1008000" cy="648000"/>
            </a:xfrm>
            <a:prstGeom prst="cloudCallout">
              <a:avLst>
                <a:gd name="adj1" fmla="val -69561"/>
                <a:gd name="adj2" fmla="val -79545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3307640" y="2489266"/>
              <a:ext cx="9589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scalar</a:t>
              </a:r>
              <a:endPara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sp>
        <p:nvSpPr>
          <p:cNvPr id="49" name="Rectangle 3"/>
          <p:cNvSpPr txBox="1">
            <a:spLocks noRot="1" noChangeArrowheads="1"/>
          </p:cNvSpPr>
          <p:nvPr/>
        </p:nvSpPr>
        <p:spPr>
          <a:xfrm>
            <a:off x="539552" y="4504560"/>
            <a:ext cx="432048" cy="50861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9523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704011"/>
              </p:ext>
            </p:extLst>
          </p:nvPr>
        </p:nvGraphicFramePr>
        <p:xfrm>
          <a:off x="918863" y="4586288"/>
          <a:ext cx="1295400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95" name="Equation" r:id="rId16" imgW="685800" imgH="241200" progId="Equation.DSMT4">
                  <p:embed/>
                </p:oleObj>
              </mc:Choice>
              <mc:Fallback>
                <p:oleObj name="Equation" r:id="rId16" imgW="685800" imgH="2412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8863" y="4586288"/>
                        <a:ext cx="1295400" cy="455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" name="组合 49"/>
          <p:cNvGrpSpPr/>
          <p:nvPr/>
        </p:nvGrpSpPr>
        <p:grpSpPr>
          <a:xfrm>
            <a:off x="1703316" y="3228147"/>
            <a:ext cx="614059" cy="400110"/>
            <a:chOff x="1592470" y="3635588"/>
            <a:chExt cx="614059" cy="400110"/>
          </a:xfrm>
        </p:grpSpPr>
        <p:sp>
          <p:nvSpPr>
            <p:cNvPr id="51" name="TextBox 48"/>
            <p:cNvSpPr txBox="1"/>
            <p:nvPr/>
          </p:nvSpPr>
          <p:spPr>
            <a:xfrm>
              <a:off x="1592470" y="3635588"/>
              <a:ext cx="6060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2" name="直接箭头连接符 51" descr="中国教育出版网">
              <a:hlinkClick r:id="rId7" action="ppaction://hlinkfile" tooltip="中国教育出版网"/>
            </p:cNvPr>
            <p:cNvCxnSpPr>
              <a:cxnSpLocks noChangeShapeType="1"/>
            </p:cNvCxnSpPr>
            <p:nvPr/>
          </p:nvCxnSpPr>
          <p:spPr bwMode="auto">
            <a:xfrm flipH="1" flipV="1">
              <a:off x="1738529" y="4027292"/>
              <a:ext cx="468000" cy="0"/>
            </a:xfrm>
            <a:prstGeom prst="straightConnector1">
              <a:avLst/>
            </a:prstGeom>
            <a:noFill/>
            <a:ln w="50800" cap="sq" algn="ctr">
              <a:solidFill>
                <a:srgbClr val="C00000"/>
              </a:solidFill>
              <a:round/>
              <a:headEnd/>
              <a:tailEnd type="arrow" w="med" len="med"/>
            </a:ln>
          </p:spPr>
        </p:cxnSp>
      </p:grp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D1E0D030-CEE2-4E1F-9466-4DB54F3104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141"/>
    </mc:Choice>
    <mc:Fallback>
      <p:transition spd="slow" advTm="356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8674" grpId="0" animBg="1"/>
      <p:bldP spid="110" grpId="0"/>
      <p:bldP spid="38" grpId="0"/>
      <p:bldP spid="42" grpId="0" animBg="1"/>
      <p:bldP spid="95" grpId="0" animBg="1"/>
      <p:bldP spid="103" grpId="0"/>
      <p:bldP spid="105" grpId="0"/>
      <p:bldP spid="121" grpId="0"/>
      <p:bldP spid="122" grpId="0"/>
      <p:bldP spid="124" grpId="0" animBg="1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7300" y="576719"/>
            <a:ext cx="8845182" cy="5816977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3】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如图所示，轻弹簧的劲度系数为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，一端固定，另一端用力缓慢把它由原长拉长△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l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，弹簧弹力做功的绝对值为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W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；继续用力缓慢把它再拉长△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l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（弹簧处于弹性限度内），弹簧弹力做功的绝对值为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W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。则（     ）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 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W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&gt; 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W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</a:p>
          <a:p>
            <a:pPr>
              <a:lnSpc>
                <a:spcPct val="125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B.  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W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W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 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W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&lt; 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W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无法确定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W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W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的大小关系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zh-CN" altLang="en-US" sz="1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5513515" y="2214554"/>
            <a:ext cx="2844699" cy="1966098"/>
            <a:chOff x="5286253" y="2252654"/>
            <a:chExt cx="2844699" cy="1966098"/>
          </a:xfrm>
        </p:grpSpPr>
        <p:grpSp>
          <p:nvGrpSpPr>
            <p:cNvPr id="5" name="组合 4"/>
            <p:cNvGrpSpPr/>
            <p:nvPr/>
          </p:nvGrpSpPr>
          <p:grpSpPr>
            <a:xfrm>
              <a:off x="5286380" y="2420586"/>
              <a:ext cx="1103313" cy="504000"/>
              <a:chOff x="571472" y="2650671"/>
              <a:chExt cx="1103313" cy="504000"/>
            </a:xfrm>
          </p:grpSpPr>
          <p:sp>
            <p:nvSpPr>
              <p:cNvPr id="6" name="未知"/>
              <p:cNvSpPr>
                <a:spLocks/>
              </p:cNvSpPr>
              <p:nvPr/>
            </p:nvSpPr>
            <p:spPr bwMode="auto">
              <a:xfrm>
                <a:off x="703235" y="2835166"/>
                <a:ext cx="971550" cy="215900"/>
              </a:xfrm>
              <a:custGeom>
                <a:avLst/>
                <a:gdLst/>
                <a:ahLst/>
                <a:cxnLst>
                  <a:cxn ang="0">
                    <a:pos x="0" y="140"/>
                  </a:cxn>
                  <a:cxn ang="0">
                    <a:pos x="80" y="0"/>
                  </a:cxn>
                  <a:cxn ang="0">
                    <a:pos x="160" y="280"/>
                  </a:cxn>
                  <a:cxn ang="0">
                    <a:pos x="240" y="0"/>
                  </a:cxn>
                  <a:cxn ang="0">
                    <a:pos x="320" y="280"/>
                  </a:cxn>
                  <a:cxn ang="0">
                    <a:pos x="400" y="0"/>
                  </a:cxn>
                  <a:cxn ang="0">
                    <a:pos x="480" y="280"/>
                  </a:cxn>
                  <a:cxn ang="0">
                    <a:pos x="560" y="0"/>
                  </a:cxn>
                  <a:cxn ang="0">
                    <a:pos x="640" y="280"/>
                  </a:cxn>
                  <a:cxn ang="0">
                    <a:pos x="720" y="0"/>
                  </a:cxn>
                  <a:cxn ang="0">
                    <a:pos x="800" y="280"/>
                  </a:cxn>
                  <a:cxn ang="0">
                    <a:pos x="880" y="0"/>
                  </a:cxn>
                  <a:cxn ang="0">
                    <a:pos x="960" y="280"/>
                  </a:cxn>
                  <a:cxn ang="0">
                    <a:pos x="1040" y="0"/>
                  </a:cxn>
                  <a:cxn ang="0">
                    <a:pos x="1120" y="280"/>
                  </a:cxn>
                  <a:cxn ang="0">
                    <a:pos x="1200" y="0"/>
                  </a:cxn>
                  <a:cxn ang="0">
                    <a:pos x="1280" y="280"/>
                  </a:cxn>
                  <a:cxn ang="0">
                    <a:pos x="1360" y="0"/>
                  </a:cxn>
                  <a:cxn ang="0">
                    <a:pos x="1440" y="280"/>
                  </a:cxn>
                  <a:cxn ang="0">
                    <a:pos x="1520" y="0"/>
                  </a:cxn>
                  <a:cxn ang="0">
                    <a:pos x="1600" y="280"/>
                  </a:cxn>
                  <a:cxn ang="0">
                    <a:pos x="1680" y="140"/>
                  </a:cxn>
                </a:cxnLst>
                <a:rect l="0" t="0" r="r" b="b"/>
                <a:pathLst>
                  <a:path w="1680" h="280">
                    <a:moveTo>
                      <a:pt x="0" y="140"/>
                    </a:moveTo>
                    <a:lnTo>
                      <a:pt x="80" y="0"/>
                    </a:lnTo>
                    <a:lnTo>
                      <a:pt x="160" y="280"/>
                    </a:lnTo>
                    <a:lnTo>
                      <a:pt x="240" y="0"/>
                    </a:lnTo>
                    <a:lnTo>
                      <a:pt x="320" y="280"/>
                    </a:lnTo>
                    <a:lnTo>
                      <a:pt x="400" y="0"/>
                    </a:lnTo>
                    <a:lnTo>
                      <a:pt x="480" y="280"/>
                    </a:lnTo>
                    <a:lnTo>
                      <a:pt x="560" y="0"/>
                    </a:lnTo>
                    <a:lnTo>
                      <a:pt x="640" y="280"/>
                    </a:lnTo>
                    <a:lnTo>
                      <a:pt x="720" y="0"/>
                    </a:lnTo>
                    <a:lnTo>
                      <a:pt x="800" y="280"/>
                    </a:lnTo>
                    <a:lnTo>
                      <a:pt x="880" y="0"/>
                    </a:lnTo>
                    <a:lnTo>
                      <a:pt x="960" y="280"/>
                    </a:lnTo>
                    <a:lnTo>
                      <a:pt x="1040" y="0"/>
                    </a:lnTo>
                    <a:lnTo>
                      <a:pt x="1120" y="280"/>
                    </a:lnTo>
                    <a:lnTo>
                      <a:pt x="1200" y="0"/>
                    </a:lnTo>
                    <a:lnTo>
                      <a:pt x="1280" y="280"/>
                    </a:lnTo>
                    <a:lnTo>
                      <a:pt x="1360" y="0"/>
                    </a:lnTo>
                    <a:lnTo>
                      <a:pt x="1440" y="280"/>
                    </a:lnTo>
                    <a:lnTo>
                      <a:pt x="1520" y="0"/>
                    </a:lnTo>
                    <a:lnTo>
                      <a:pt x="1600" y="280"/>
                    </a:lnTo>
                    <a:lnTo>
                      <a:pt x="1680" y="140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" name="Rectangle 9" descr="宽上对角线"/>
              <p:cNvSpPr>
                <a:spLocks noChangeArrowheads="1"/>
              </p:cNvSpPr>
              <p:nvPr/>
            </p:nvSpPr>
            <p:spPr bwMode="auto">
              <a:xfrm>
                <a:off x="571472" y="2650671"/>
                <a:ext cx="144463" cy="504000"/>
              </a:xfrm>
              <a:prstGeom prst="rect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9525" cap="flat" cmpd="sng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" name="Line 10"/>
              <p:cNvSpPr>
                <a:spLocks noChangeShapeType="1"/>
              </p:cNvSpPr>
              <p:nvPr/>
            </p:nvSpPr>
            <p:spPr bwMode="auto">
              <a:xfrm rot="16200000" flipV="1">
                <a:off x="475585" y="2903287"/>
                <a:ext cx="468000" cy="0"/>
              </a:xfrm>
              <a:prstGeom prst="line">
                <a:avLst/>
              </a:prstGeom>
              <a:noFill/>
              <a:ln w="19050" cap="flat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5572132" y="2252654"/>
              <a:ext cx="6495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原长</a:t>
              </a:r>
              <a:endParaRPr lang="zh-CN" altLang="en-US" dirty="0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5286380" y="3071810"/>
              <a:ext cx="1571763" cy="504000"/>
              <a:chOff x="571472" y="2650671"/>
              <a:chExt cx="1571763" cy="504000"/>
            </a:xfrm>
          </p:grpSpPr>
          <p:sp>
            <p:nvSpPr>
              <p:cNvPr id="15" name="未知"/>
              <p:cNvSpPr>
                <a:spLocks/>
              </p:cNvSpPr>
              <p:nvPr/>
            </p:nvSpPr>
            <p:spPr bwMode="auto">
              <a:xfrm>
                <a:off x="703235" y="2835166"/>
                <a:ext cx="1440000" cy="215900"/>
              </a:xfrm>
              <a:custGeom>
                <a:avLst/>
                <a:gdLst/>
                <a:ahLst/>
                <a:cxnLst>
                  <a:cxn ang="0">
                    <a:pos x="0" y="140"/>
                  </a:cxn>
                  <a:cxn ang="0">
                    <a:pos x="80" y="0"/>
                  </a:cxn>
                  <a:cxn ang="0">
                    <a:pos x="160" y="280"/>
                  </a:cxn>
                  <a:cxn ang="0">
                    <a:pos x="240" y="0"/>
                  </a:cxn>
                  <a:cxn ang="0">
                    <a:pos x="320" y="280"/>
                  </a:cxn>
                  <a:cxn ang="0">
                    <a:pos x="400" y="0"/>
                  </a:cxn>
                  <a:cxn ang="0">
                    <a:pos x="480" y="280"/>
                  </a:cxn>
                  <a:cxn ang="0">
                    <a:pos x="560" y="0"/>
                  </a:cxn>
                  <a:cxn ang="0">
                    <a:pos x="640" y="280"/>
                  </a:cxn>
                  <a:cxn ang="0">
                    <a:pos x="720" y="0"/>
                  </a:cxn>
                  <a:cxn ang="0">
                    <a:pos x="800" y="280"/>
                  </a:cxn>
                  <a:cxn ang="0">
                    <a:pos x="880" y="0"/>
                  </a:cxn>
                  <a:cxn ang="0">
                    <a:pos x="960" y="280"/>
                  </a:cxn>
                  <a:cxn ang="0">
                    <a:pos x="1040" y="0"/>
                  </a:cxn>
                  <a:cxn ang="0">
                    <a:pos x="1120" y="280"/>
                  </a:cxn>
                  <a:cxn ang="0">
                    <a:pos x="1200" y="0"/>
                  </a:cxn>
                  <a:cxn ang="0">
                    <a:pos x="1280" y="280"/>
                  </a:cxn>
                  <a:cxn ang="0">
                    <a:pos x="1360" y="0"/>
                  </a:cxn>
                  <a:cxn ang="0">
                    <a:pos x="1440" y="280"/>
                  </a:cxn>
                  <a:cxn ang="0">
                    <a:pos x="1520" y="0"/>
                  </a:cxn>
                  <a:cxn ang="0">
                    <a:pos x="1600" y="280"/>
                  </a:cxn>
                  <a:cxn ang="0">
                    <a:pos x="1680" y="140"/>
                  </a:cxn>
                </a:cxnLst>
                <a:rect l="0" t="0" r="r" b="b"/>
                <a:pathLst>
                  <a:path w="1680" h="280">
                    <a:moveTo>
                      <a:pt x="0" y="140"/>
                    </a:moveTo>
                    <a:lnTo>
                      <a:pt x="80" y="0"/>
                    </a:lnTo>
                    <a:lnTo>
                      <a:pt x="160" y="280"/>
                    </a:lnTo>
                    <a:lnTo>
                      <a:pt x="240" y="0"/>
                    </a:lnTo>
                    <a:lnTo>
                      <a:pt x="320" y="280"/>
                    </a:lnTo>
                    <a:lnTo>
                      <a:pt x="400" y="0"/>
                    </a:lnTo>
                    <a:lnTo>
                      <a:pt x="480" y="280"/>
                    </a:lnTo>
                    <a:lnTo>
                      <a:pt x="560" y="0"/>
                    </a:lnTo>
                    <a:lnTo>
                      <a:pt x="640" y="280"/>
                    </a:lnTo>
                    <a:lnTo>
                      <a:pt x="720" y="0"/>
                    </a:lnTo>
                    <a:lnTo>
                      <a:pt x="800" y="280"/>
                    </a:lnTo>
                    <a:lnTo>
                      <a:pt x="880" y="0"/>
                    </a:lnTo>
                    <a:lnTo>
                      <a:pt x="960" y="280"/>
                    </a:lnTo>
                    <a:lnTo>
                      <a:pt x="1040" y="0"/>
                    </a:lnTo>
                    <a:lnTo>
                      <a:pt x="1120" y="280"/>
                    </a:lnTo>
                    <a:lnTo>
                      <a:pt x="1200" y="0"/>
                    </a:lnTo>
                    <a:lnTo>
                      <a:pt x="1280" y="280"/>
                    </a:lnTo>
                    <a:lnTo>
                      <a:pt x="1360" y="0"/>
                    </a:lnTo>
                    <a:lnTo>
                      <a:pt x="1440" y="280"/>
                    </a:lnTo>
                    <a:lnTo>
                      <a:pt x="1520" y="0"/>
                    </a:lnTo>
                    <a:lnTo>
                      <a:pt x="1600" y="280"/>
                    </a:lnTo>
                    <a:lnTo>
                      <a:pt x="1680" y="140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" name="Rectangle 9" descr="宽上对角线"/>
              <p:cNvSpPr>
                <a:spLocks noChangeArrowheads="1"/>
              </p:cNvSpPr>
              <p:nvPr/>
            </p:nvSpPr>
            <p:spPr bwMode="auto">
              <a:xfrm>
                <a:off x="571472" y="2650671"/>
                <a:ext cx="144463" cy="504000"/>
              </a:xfrm>
              <a:prstGeom prst="rect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9525" cap="flat" cmpd="sng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7" name="Line 10"/>
              <p:cNvSpPr>
                <a:spLocks noChangeShapeType="1"/>
              </p:cNvSpPr>
              <p:nvPr/>
            </p:nvSpPr>
            <p:spPr bwMode="auto">
              <a:xfrm rot="16200000" flipV="1">
                <a:off x="475585" y="2903287"/>
                <a:ext cx="468000" cy="0"/>
              </a:xfrm>
              <a:prstGeom prst="line">
                <a:avLst/>
              </a:prstGeom>
              <a:noFill/>
              <a:ln w="19050" cap="flat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286253" y="3714752"/>
              <a:ext cx="2039763" cy="504000"/>
              <a:chOff x="571472" y="2650671"/>
              <a:chExt cx="2039763" cy="504000"/>
            </a:xfrm>
          </p:grpSpPr>
          <p:sp>
            <p:nvSpPr>
              <p:cNvPr id="19" name="未知"/>
              <p:cNvSpPr>
                <a:spLocks/>
              </p:cNvSpPr>
              <p:nvPr/>
            </p:nvSpPr>
            <p:spPr bwMode="auto">
              <a:xfrm>
                <a:off x="703235" y="2835166"/>
                <a:ext cx="1908000" cy="215900"/>
              </a:xfrm>
              <a:custGeom>
                <a:avLst/>
                <a:gdLst/>
                <a:ahLst/>
                <a:cxnLst>
                  <a:cxn ang="0">
                    <a:pos x="0" y="140"/>
                  </a:cxn>
                  <a:cxn ang="0">
                    <a:pos x="80" y="0"/>
                  </a:cxn>
                  <a:cxn ang="0">
                    <a:pos x="160" y="280"/>
                  </a:cxn>
                  <a:cxn ang="0">
                    <a:pos x="240" y="0"/>
                  </a:cxn>
                  <a:cxn ang="0">
                    <a:pos x="320" y="280"/>
                  </a:cxn>
                  <a:cxn ang="0">
                    <a:pos x="400" y="0"/>
                  </a:cxn>
                  <a:cxn ang="0">
                    <a:pos x="480" y="280"/>
                  </a:cxn>
                  <a:cxn ang="0">
                    <a:pos x="560" y="0"/>
                  </a:cxn>
                  <a:cxn ang="0">
                    <a:pos x="640" y="280"/>
                  </a:cxn>
                  <a:cxn ang="0">
                    <a:pos x="720" y="0"/>
                  </a:cxn>
                  <a:cxn ang="0">
                    <a:pos x="800" y="280"/>
                  </a:cxn>
                  <a:cxn ang="0">
                    <a:pos x="880" y="0"/>
                  </a:cxn>
                  <a:cxn ang="0">
                    <a:pos x="960" y="280"/>
                  </a:cxn>
                  <a:cxn ang="0">
                    <a:pos x="1040" y="0"/>
                  </a:cxn>
                  <a:cxn ang="0">
                    <a:pos x="1120" y="280"/>
                  </a:cxn>
                  <a:cxn ang="0">
                    <a:pos x="1200" y="0"/>
                  </a:cxn>
                  <a:cxn ang="0">
                    <a:pos x="1280" y="280"/>
                  </a:cxn>
                  <a:cxn ang="0">
                    <a:pos x="1360" y="0"/>
                  </a:cxn>
                  <a:cxn ang="0">
                    <a:pos x="1440" y="280"/>
                  </a:cxn>
                  <a:cxn ang="0">
                    <a:pos x="1520" y="0"/>
                  </a:cxn>
                  <a:cxn ang="0">
                    <a:pos x="1600" y="280"/>
                  </a:cxn>
                  <a:cxn ang="0">
                    <a:pos x="1680" y="140"/>
                  </a:cxn>
                </a:cxnLst>
                <a:rect l="0" t="0" r="r" b="b"/>
                <a:pathLst>
                  <a:path w="1680" h="280">
                    <a:moveTo>
                      <a:pt x="0" y="140"/>
                    </a:moveTo>
                    <a:lnTo>
                      <a:pt x="80" y="0"/>
                    </a:lnTo>
                    <a:lnTo>
                      <a:pt x="160" y="280"/>
                    </a:lnTo>
                    <a:lnTo>
                      <a:pt x="240" y="0"/>
                    </a:lnTo>
                    <a:lnTo>
                      <a:pt x="320" y="280"/>
                    </a:lnTo>
                    <a:lnTo>
                      <a:pt x="400" y="0"/>
                    </a:lnTo>
                    <a:lnTo>
                      <a:pt x="480" y="280"/>
                    </a:lnTo>
                    <a:lnTo>
                      <a:pt x="560" y="0"/>
                    </a:lnTo>
                    <a:lnTo>
                      <a:pt x="640" y="280"/>
                    </a:lnTo>
                    <a:lnTo>
                      <a:pt x="720" y="0"/>
                    </a:lnTo>
                    <a:lnTo>
                      <a:pt x="800" y="280"/>
                    </a:lnTo>
                    <a:lnTo>
                      <a:pt x="880" y="0"/>
                    </a:lnTo>
                    <a:lnTo>
                      <a:pt x="960" y="280"/>
                    </a:lnTo>
                    <a:lnTo>
                      <a:pt x="1040" y="0"/>
                    </a:lnTo>
                    <a:lnTo>
                      <a:pt x="1120" y="280"/>
                    </a:lnTo>
                    <a:lnTo>
                      <a:pt x="1200" y="0"/>
                    </a:lnTo>
                    <a:lnTo>
                      <a:pt x="1280" y="280"/>
                    </a:lnTo>
                    <a:lnTo>
                      <a:pt x="1360" y="0"/>
                    </a:lnTo>
                    <a:lnTo>
                      <a:pt x="1440" y="280"/>
                    </a:lnTo>
                    <a:lnTo>
                      <a:pt x="1520" y="0"/>
                    </a:lnTo>
                    <a:lnTo>
                      <a:pt x="1600" y="280"/>
                    </a:lnTo>
                    <a:lnTo>
                      <a:pt x="1680" y="140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" name="Rectangle 9" descr="宽上对角线"/>
              <p:cNvSpPr>
                <a:spLocks noChangeArrowheads="1"/>
              </p:cNvSpPr>
              <p:nvPr/>
            </p:nvSpPr>
            <p:spPr bwMode="auto">
              <a:xfrm>
                <a:off x="571472" y="2650671"/>
                <a:ext cx="144463" cy="504000"/>
              </a:xfrm>
              <a:prstGeom prst="rect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9525" cap="flat" cmpd="sng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1" name="Line 10"/>
              <p:cNvSpPr>
                <a:spLocks noChangeShapeType="1"/>
              </p:cNvSpPr>
              <p:nvPr/>
            </p:nvSpPr>
            <p:spPr bwMode="auto">
              <a:xfrm rot="16200000" flipV="1">
                <a:off x="475585" y="2903287"/>
                <a:ext cx="468000" cy="0"/>
              </a:xfrm>
              <a:prstGeom prst="line">
                <a:avLst/>
              </a:prstGeom>
              <a:noFill/>
              <a:ln w="19050" cap="flat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22" name="直接箭头连接符 21" descr="中国教育出版网">
              <a:hlinkClick r:id="rId6" action="ppaction://hlinkfile" tooltip="中国教育出版网"/>
            </p:cNvPr>
            <p:cNvCxnSpPr>
              <a:cxnSpLocks noChangeShapeType="1"/>
            </p:cNvCxnSpPr>
            <p:nvPr/>
          </p:nvCxnSpPr>
          <p:spPr bwMode="auto">
            <a:xfrm>
              <a:off x="6858016" y="3357562"/>
              <a:ext cx="468000" cy="1588"/>
            </a:xfrm>
            <a:prstGeom prst="straightConnector1">
              <a:avLst/>
            </a:prstGeom>
            <a:noFill/>
            <a:ln w="25400" cap="sq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23" name="矩形 22"/>
            <p:cNvSpPr/>
            <p:nvPr/>
          </p:nvSpPr>
          <p:spPr>
            <a:xfrm>
              <a:off x="7261244" y="3163886"/>
              <a:ext cx="3898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en-US" altLang="zh-CN" sz="1600" b="1" baseline="-250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1</a:t>
              </a:r>
              <a:endParaRPr lang="zh-CN" altLang="en-US" sz="1600" dirty="0"/>
            </a:p>
          </p:txBody>
        </p:sp>
        <p:cxnSp>
          <p:nvCxnSpPr>
            <p:cNvPr id="24" name="直接箭头连接符 23" descr="中国教育出版网">
              <a:hlinkClick r:id="rId6" action="ppaction://hlinkfile" tooltip="中国教育出版网"/>
            </p:cNvPr>
            <p:cNvCxnSpPr>
              <a:cxnSpLocks noChangeShapeType="1"/>
            </p:cNvCxnSpPr>
            <p:nvPr/>
          </p:nvCxnSpPr>
          <p:spPr bwMode="auto">
            <a:xfrm>
              <a:off x="7325174" y="4026462"/>
              <a:ext cx="468000" cy="1588"/>
            </a:xfrm>
            <a:prstGeom prst="straightConnector1">
              <a:avLst/>
            </a:prstGeom>
            <a:noFill/>
            <a:ln w="25400" cap="sq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25" name="矩形 24"/>
            <p:cNvSpPr/>
            <p:nvPr/>
          </p:nvSpPr>
          <p:spPr>
            <a:xfrm>
              <a:off x="7741102" y="3845486"/>
              <a:ext cx="3898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</a:t>
              </a:r>
              <a:r>
                <a:rPr lang="en-US" altLang="zh-CN" sz="1600" b="1" baseline="-250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2</a:t>
              </a:r>
              <a:endParaRPr lang="zh-CN" altLang="en-US" sz="1600" dirty="0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6385267" y="2765420"/>
              <a:ext cx="478770" cy="454560"/>
              <a:chOff x="6385267" y="2765420"/>
              <a:chExt cx="478770" cy="454560"/>
            </a:xfrm>
          </p:grpSpPr>
          <p:sp>
            <p:nvSpPr>
              <p:cNvPr id="26" name="Line 6"/>
              <p:cNvSpPr>
                <a:spLocks noChangeShapeType="1"/>
              </p:cNvSpPr>
              <p:nvPr/>
            </p:nvSpPr>
            <p:spPr bwMode="auto">
              <a:xfrm rot="16200000">
                <a:off x="6267197" y="3082919"/>
                <a:ext cx="252000" cy="0"/>
              </a:xfrm>
              <a:prstGeom prst="line">
                <a:avLst/>
              </a:prstGeom>
              <a:noFill/>
              <a:ln w="12700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 flipH="1" flipV="1">
                <a:off x="6845316" y="2967980"/>
                <a:ext cx="0" cy="252000"/>
              </a:xfrm>
              <a:prstGeom prst="line">
                <a:avLst/>
              </a:prstGeom>
              <a:noFill/>
              <a:ln w="12700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6385267" y="2765420"/>
                <a:ext cx="478770" cy="338554"/>
                <a:chOff x="1714480" y="2521584"/>
                <a:chExt cx="478770" cy="338554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1720501" y="2521584"/>
                  <a:ext cx="47274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△</a:t>
                  </a:r>
                  <a:r>
                    <a:rPr lang="en-US" altLang="zh-CN" sz="16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 </a:t>
                  </a:r>
                  <a:endParaRPr lang="zh-CN" alt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1" name="直接箭头连接符 30"/>
                <p:cNvCxnSpPr/>
                <p:nvPr/>
              </p:nvCxnSpPr>
              <p:spPr>
                <a:xfrm rot="16200000" flipH="1" flipV="1">
                  <a:off x="1947686" y="2624290"/>
                  <a:ext cx="1588" cy="46800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" name="组合 32"/>
            <p:cNvGrpSpPr/>
            <p:nvPr/>
          </p:nvGrpSpPr>
          <p:grpSpPr>
            <a:xfrm>
              <a:off x="6841212" y="3461806"/>
              <a:ext cx="478770" cy="454560"/>
              <a:chOff x="6385267" y="2765420"/>
              <a:chExt cx="478770" cy="454560"/>
            </a:xfrm>
          </p:grpSpPr>
          <p:sp>
            <p:nvSpPr>
              <p:cNvPr id="34" name="Line 6"/>
              <p:cNvSpPr>
                <a:spLocks noChangeShapeType="1"/>
              </p:cNvSpPr>
              <p:nvPr/>
            </p:nvSpPr>
            <p:spPr bwMode="auto">
              <a:xfrm rot="16200000">
                <a:off x="6267197" y="3082919"/>
                <a:ext cx="252000" cy="0"/>
              </a:xfrm>
              <a:prstGeom prst="line">
                <a:avLst/>
              </a:prstGeom>
              <a:noFill/>
              <a:ln w="12700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" name="Line 23"/>
              <p:cNvSpPr>
                <a:spLocks noChangeShapeType="1"/>
              </p:cNvSpPr>
              <p:nvPr/>
            </p:nvSpPr>
            <p:spPr bwMode="auto">
              <a:xfrm flipH="1" flipV="1">
                <a:off x="6845316" y="2967980"/>
                <a:ext cx="0" cy="252000"/>
              </a:xfrm>
              <a:prstGeom prst="line">
                <a:avLst/>
              </a:prstGeom>
              <a:noFill/>
              <a:ln w="12700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36" name="组合 27"/>
              <p:cNvGrpSpPr/>
              <p:nvPr/>
            </p:nvGrpSpPr>
            <p:grpSpPr>
              <a:xfrm>
                <a:off x="6385267" y="2765420"/>
                <a:ext cx="478770" cy="338554"/>
                <a:chOff x="1714480" y="2521584"/>
                <a:chExt cx="478770" cy="338554"/>
              </a:xfrm>
            </p:grpSpPr>
            <p:sp>
              <p:nvSpPr>
                <p:cNvPr id="37" name="TextBox 36"/>
                <p:cNvSpPr txBox="1"/>
                <p:nvPr/>
              </p:nvSpPr>
              <p:spPr>
                <a:xfrm>
                  <a:off x="1720501" y="2521584"/>
                  <a:ext cx="47274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△</a:t>
                  </a:r>
                  <a:r>
                    <a:rPr lang="en-US" altLang="zh-CN" sz="16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 </a:t>
                  </a:r>
                  <a:endParaRPr lang="zh-CN" alt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8" name="直接箭头连接符 37"/>
                <p:cNvCxnSpPr/>
                <p:nvPr/>
              </p:nvCxnSpPr>
              <p:spPr>
                <a:xfrm rot="16200000" flipH="1" flipV="1">
                  <a:off x="1947686" y="2624290"/>
                  <a:ext cx="1588" cy="46800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0" name="Text Box 63"/>
          <p:cNvSpPr txBox="1">
            <a:spLocks noChangeArrowheads="1"/>
          </p:cNvSpPr>
          <p:nvPr/>
        </p:nvSpPr>
        <p:spPr bwMode="auto">
          <a:xfrm>
            <a:off x="4298948" y="5807092"/>
            <a:ext cx="5893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△</a:t>
            </a:r>
            <a:r>
              <a:rPr lang="en-US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altLang="zh-CN" sz="1600" b="1" i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cxnSp>
        <p:nvCxnSpPr>
          <p:cNvPr id="41" name="直接连接符 112"/>
          <p:cNvCxnSpPr>
            <a:cxnSpLocks noChangeShapeType="1"/>
          </p:cNvCxnSpPr>
          <p:nvPr/>
        </p:nvCxnSpPr>
        <p:spPr bwMode="auto">
          <a:xfrm rot="5400000">
            <a:off x="4321908" y="5584762"/>
            <a:ext cx="5040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/>
          </a:ln>
        </p:spPr>
      </p:cxnSp>
      <p:grpSp>
        <p:nvGrpSpPr>
          <p:cNvPr id="43" name="组合 42"/>
          <p:cNvGrpSpPr/>
          <p:nvPr/>
        </p:nvGrpSpPr>
        <p:grpSpPr>
          <a:xfrm>
            <a:off x="3400300" y="4286256"/>
            <a:ext cx="3243402" cy="1844494"/>
            <a:chOff x="2870262" y="3484460"/>
            <a:chExt cx="3243402" cy="1844494"/>
          </a:xfrm>
        </p:grpSpPr>
        <p:grpSp>
          <p:nvGrpSpPr>
            <p:cNvPr id="44" name="组合 55"/>
            <p:cNvGrpSpPr/>
            <p:nvPr/>
          </p:nvGrpSpPr>
          <p:grpSpPr>
            <a:xfrm>
              <a:off x="2870262" y="3484460"/>
              <a:ext cx="3243402" cy="1844494"/>
              <a:chOff x="2870262" y="3484460"/>
              <a:chExt cx="3243402" cy="1844494"/>
            </a:xfrm>
          </p:grpSpPr>
          <p:sp>
            <p:nvSpPr>
              <p:cNvPr id="47" name="Line 48"/>
              <p:cNvSpPr>
                <a:spLocks noChangeShapeType="1"/>
              </p:cNvSpPr>
              <p:nvPr/>
            </p:nvSpPr>
            <p:spPr bwMode="auto">
              <a:xfrm flipV="1">
                <a:off x="3214081" y="5040922"/>
                <a:ext cx="25920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Line 49"/>
              <p:cNvSpPr>
                <a:spLocks noChangeShapeType="1"/>
              </p:cNvSpPr>
              <p:nvPr/>
            </p:nvSpPr>
            <p:spPr bwMode="auto">
              <a:xfrm flipH="1" flipV="1">
                <a:off x="3203848" y="3627336"/>
                <a:ext cx="0" cy="16200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" name="Text Box 57"/>
              <p:cNvSpPr txBox="1">
                <a:spLocks noChangeArrowheads="1"/>
              </p:cNvSpPr>
              <p:nvPr/>
            </p:nvSpPr>
            <p:spPr bwMode="auto">
              <a:xfrm>
                <a:off x="2898954" y="3484460"/>
                <a:ext cx="5760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 i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F</a:t>
                </a:r>
              </a:p>
            </p:txBody>
          </p:sp>
          <p:sp>
            <p:nvSpPr>
              <p:cNvPr id="50" name="Text Box 58"/>
              <p:cNvSpPr txBox="1">
                <a:spLocks noChangeArrowheads="1"/>
              </p:cNvSpPr>
              <p:nvPr/>
            </p:nvSpPr>
            <p:spPr bwMode="auto">
              <a:xfrm>
                <a:off x="2870262" y="4928844"/>
                <a:ext cx="54961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b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0</a:t>
                </a:r>
              </a:p>
            </p:txBody>
          </p:sp>
          <p:sp>
            <p:nvSpPr>
              <p:cNvPr id="51" name="Text Box 65"/>
              <p:cNvSpPr txBox="1">
                <a:spLocks noChangeArrowheads="1"/>
              </p:cNvSpPr>
              <p:nvPr/>
            </p:nvSpPr>
            <p:spPr bwMode="auto">
              <a:xfrm>
                <a:off x="5756474" y="4850774"/>
                <a:ext cx="3571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b="1" i="1" dirty="0"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x</a:t>
                </a:r>
              </a:p>
            </p:txBody>
          </p:sp>
        </p:grpSp>
        <p:sp>
          <p:nvSpPr>
            <p:cNvPr id="45" name="Line 83"/>
            <p:cNvSpPr>
              <a:spLocks noChangeAspect="1" noChangeShapeType="1"/>
            </p:cNvSpPr>
            <p:nvPr/>
          </p:nvSpPr>
          <p:spPr bwMode="auto">
            <a:xfrm flipV="1">
              <a:off x="3212388" y="3840067"/>
              <a:ext cx="1980000" cy="119949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53" name="直接连接符 112"/>
          <p:cNvCxnSpPr>
            <a:cxnSpLocks noChangeShapeType="1"/>
          </p:cNvCxnSpPr>
          <p:nvPr/>
        </p:nvCxnSpPr>
        <p:spPr bwMode="auto">
          <a:xfrm rot="10800000">
            <a:off x="3754117" y="5347034"/>
            <a:ext cx="7920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54" name="Text Box 63"/>
          <p:cNvSpPr txBox="1">
            <a:spLocks noChangeArrowheads="1"/>
          </p:cNvSpPr>
          <p:nvPr/>
        </p:nvSpPr>
        <p:spPr bwMode="auto">
          <a:xfrm>
            <a:off x="3232140" y="5143512"/>
            <a:ext cx="6571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△</a:t>
            </a:r>
            <a:r>
              <a:rPr lang="en-US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altLang="zh-CN" sz="1600" b="1" i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cxnSp>
        <p:nvCxnSpPr>
          <p:cNvPr id="58" name="直接连接符 112"/>
          <p:cNvCxnSpPr>
            <a:cxnSpLocks noChangeShapeType="1"/>
          </p:cNvCxnSpPr>
          <p:nvPr/>
        </p:nvCxnSpPr>
        <p:spPr bwMode="auto">
          <a:xfrm rot="5400000">
            <a:off x="4866518" y="5361760"/>
            <a:ext cx="10080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59" name="直接连接符 112"/>
          <p:cNvCxnSpPr>
            <a:cxnSpLocks noChangeShapeType="1"/>
          </p:cNvCxnSpPr>
          <p:nvPr/>
        </p:nvCxnSpPr>
        <p:spPr bwMode="auto">
          <a:xfrm rot="10800000">
            <a:off x="3737818" y="4845060"/>
            <a:ext cx="16200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60" name="Text Box 63"/>
          <p:cNvSpPr txBox="1">
            <a:spLocks noChangeArrowheads="1"/>
          </p:cNvSpPr>
          <p:nvPr/>
        </p:nvSpPr>
        <p:spPr bwMode="auto">
          <a:xfrm>
            <a:off x="5143504" y="5811854"/>
            <a:ext cx="5893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△</a:t>
            </a:r>
            <a:r>
              <a:rPr lang="en-US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altLang="zh-CN" sz="1600" b="1" i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1" name="Text Box 63"/>
          <p:cNvSpPr txBox="1">
            <a:spLocks noChangeArrowheads="1"/>
          </p:cNvSpPr>
          <p:nvPr/>
        </p:nvSpPr>
        <p:spPr bwMode="auto">
          <a:xfrm>
            <a:off x="3109902" y="4702184"/>
            <a:ext cx="7285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en-US" altLang="zh-CN" sz="1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△</a:t>
            </a:r>
            <a:r>
              <a:rPr lang="en-US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altLang="zh-CN" sz="1600" b="1" i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2" name="直角三角形 38"/>
          <p:cNvSpPr>
            <a:spLocks noChangeArrowheads="1"/>
          </p:cNvSpPr>
          <p:nvPr/>
        </p:nvSpPr>
        <p:spPr bwMode="auto">
          <a:xfrm rot="16200000">
            <a:off x="3914018" y="5196652"/>
            <a:ext cx="495052" cy="792000"/>
          </a:xfrm>
          <a:prstGeom prst="rtTriangle">
            <a:avLst/>
          </a:prstGeom>
          <a:solidFill>
            <a:srgbClr val="FFFF99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64" name="任意多边形 63"/>
          <p:cNvSpPr/>
          <p:nvPr/>
        </p:nvSpPr>
        <p:spPr>
          <a:xfrm>
            <a:off x="4572000" y="4893734"/>
            <a:ext cx="792000" cy="936000"/>
          </a:xfrm>
          <a:custGeom>
            <a:avLst/>
            <a:gdLst>
              <a:gd name="connsiteX0" fmla="*/ 0 w 804333"/>
              <a:gd name="connsiteY0" fmla="*/ 474134 h 973667"/>
              <a:gd name="connsiteX1" fmla="*/ 8467 w 804333"/>
              <a:gd name="connsiteY1" fmla="*/ 973667 h 973667"/>
              <a:gd name="connsiteX2" fmla="*/ 804333 w 804333"/>
              <a:gd name="connsiteY2" fmla="*/ 973667 h 973667"/>
              <a:gd name="connsiteX3" fmla="*/ 795867 w 804333"/>
              <a:gd name="connsiteY3" fmla="*/ 0 h 973667"/>
              <a:gd name="connsiteX4" fmla="*/ 0 w 804333"/>
              <a:gd name="connsiteY4" fmla="*/ 474134 h 973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333" h="973667">
                <a:moveTo>
                  <a:pt x="0" y="474134"/>
                </a:moveTo>
                <a:lnTo>
                  <a:pt x="8467" y="973667"/>
                </a:lnTo>
                <a:lnTo>
                  <a:pt x="804333" y="973667"/>
                </a:lnTo>
                <a:lnTo>
                  <a:pt x="795867" y="0"/>
                </a:lnTo>
                <a:lnTo>
                  <a:pt x="0" y="474134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4071934" y="5526103"/>
            <a:ext cx="404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W</a:t>
            </a:r>
            <a:r>
              <a:rPr lang="en-US" altLang="zh-CN" sz="1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endParaRPr lang="zh-CN" altLang="en-US" sz="1400" dirty="0"/>
          </a:p>
        </p:txBody>
      </p:sp>
      <p:sp>
        <p:nvSpPr>
          <p:cNvPr id="66" name="矩形 65"/>
          <p:cNvSpPr/>
          <p:nvPr/>
        </p:nvSpPr>
        <p:spPr>
          <a:xfrm>
            <a:off x="4788965" y="5434029"/>
            <a:ext cx="404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W</a:t>
            </a:r>
            <a:r>
              <a:rPr lang="en-US" altLang="zh-CN" sz="1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endParaRPr lang="zh-CN" altLang="en-US" sz="1400" dirty="0"/>
          </a:p>
        </p:txBody>
      </p:sp>
      <p:sp>
        <p:nvSpPr>
          <p:cNvPr id="67" name="Text Box 9"/>
          <p:cNvSpPr txBox="1">
            <a:spLocks noChangeArrowheads="1"/>
          </p:cNvSpPr>
          <p:nvPr/>
        </p:nvSpPr>
        <p:spPr bwMode="auto">
          <a:xfrm>
            <a:off x="3371104" y="1978468"/>
            <a:ext cx="5000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08B38D5C-CE4B-4F35-8D0F-EEF3F895A3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147"/>
    </mc:Choice>
    <mc:Fallback>
      <p:transition spd="slow" advTm="132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 autoUpdateAnimBg="0"/>
      <p:bldP spid="40" grpId="0"/>
      <p:bldP spid="54" grpId="0"/>
      <p:bldP spid="60" grpId="0"/>
      <p:bldP spid="61" grpId="0"/>
      <p:bldP spid="64" grpId="0" animBg="1"/>
      <p:bldP spid="65" grpId="0"/>
      <p:bldP spid="66" grpId="0"/>
      <p:bldP spid="6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5|5.5|5.4|7|10.1|7.5|9.5|36.1|5.5|2.4|9.4|9.7|5.2|7.1|6.7|8.2|56.9|6.1|39.3|24.1|23.1|4.2|31.6|14.3|2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7.1|4.4|15.7|35.2|34.2|31.2|6.8|19.5|22.1|4.4|10.2|7.1|11|7.6|4.8|5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2|2.2|52.3|6.8|2.6|22.1|2.5|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17.9|30.2|50.7|4.2|15.5|1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5.4|11.9|93.1|67.4|33.5|11.4|25.8|63|15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2|11.2|9.2|23.5|17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1|26.2|7|50.1|17.4|63.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7530</TotalTime>
  <Words>670</Words>
  <Application>Microsoft Office PowerPoint</Application>
  <PresentationFormat>全屏显示(4:3)</PresentationFormat>
  <Paragraphs>157</Paragraphs>
  <Slides>12</Slides>
  <Notes>9</Notes>
  <HiddenSlides>0</HiddenSlides>
  <MMClips>12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华文楷体</vt:lpstr>
      <vt:lpstr>华文新魏</vt:lpstr>
      <vt:lpstr>楷体</vt:lpstr>
      <vt:lpstr>宋体</vt:lpstr>
      <vt:lpstr>Arial</vt:lpstr>
      <vt:lpstr>Calibri</vt:lpstr>
      <vt:lpstr>Times New Roman</vt:lpstr>
      <vt:lpstr>Wingdings</vt:lpstr>
      <vt:lpstr>Office 主题</vt:lpstr>
      <vt:lpstr>公式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弹性势能 (Elastic Potential Energy)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zhangyu</dc:creator>
  <cp:lastModifiedBy>张 小鱼</cp:lastModifiedBy>
  <cp:revision>406</cp:revision>
  <dcterms:created xsi:type="dcterms:W3CDTF">2014-10-19T02:03:18Z</dcterms:created>
  <dcterms:modified xsi:type="dcterms:W3CDTF">2019-04-08T14:45:53Z</dcterms:modified>
</cp:coreProperties>
</file>