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4" r:id="rId9"/>
    <p:sldId id="262" r:id="rId10"/>
    <p:sldId id="263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33"/>
  </p:normalViewPr>
  <p:slideViewPr>
    <p:cSldViewPr snapToGrid="0" snapToObjects="1">
      <p:cViewPr varScale="1">
        <p:scale>
          <a:sx n="112" d="100"/>
          <a:sy n="112" d="100"/>
        </p:scale>
        <p:origin x="3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0.png"/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12" Type="http://schemas.openxmlformats.org/officeDocument/2006/relationships/image" Target="../media/image59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56.png"/><Relationship Id="rId5" Type="http://schemas.openxmlformats.org/officeDocument/2006/relationships/image" Target="../media/image2.png"/><Relationship Id="rId10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2.png"/><Relationship Id="rId3" Type="http://schemas.openxmlformats.org/officeDocument/2006/relationships/audio" Target="../media/media12.m4a"/><Relationship Id="rId7" Type="http://schemas.openxmlformats.org/officeDocument/2006/relationships/image" Target="../media/image4.png"/><Relationship Id="rId12" Type="http://schemas.openxmlformats.org/officeDocument/2006/relationships/image" Target="../media/image58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61.png"/><Relationship Id="rId5" Type="http://schemas.openxmlformats.org/officeDocument/2006/relationships/image" Target="../media/image2.png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5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media7.m4a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microsoft.com/office/2007/relationships/media" Target="../media/media7.m4a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6.png"/><Relationship Id="rId2" Type="http://schemas.openxmlformats.org/officeDocument/2006/relationships/audio" Target="../media/media8.m4a"/><Relationship Id="rId16" Type="http://schemas.openxmlformats.org/officeDocument/2006/relationships/image" Target="../media/image46.png"/><Relationship Id="rId1" Type="http://schemas.microsoft.com/office/2007/relationships/media" Target="../media/media8.m4a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1.jpeg"/><Relationship Id="rId9" Type="http://schemas.openxmlformats.org/officeDocument/2006/relationships/image" Target="../media/image39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9.png"/><Relationship Id="rId11" Type="http://schemas.openxmlformats.org/officeDocument/2006/relationships/image" Target="../media/image6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1E1648-A89F-E248-A3FA-AF3A82902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089" y="1447799"/>
            <a:ext cx="10641934" cy="3329581"/>
          </a:xfrm>
        </p:spPr>
        <p:txBody>
          <a:bodyPr/>
          <a:lstStyle/>
          <a:p>
            <a:r>
              <a:rPr kumimoji="1" lang="zh-CN" altLang="en-US" dirty="0"/>
              <a:t>第十三节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化学平衡（上）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ACB648-C25D-F34D-8FA1-307B0E216C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402BCC70-16BC-AF4B-8175-A97C77EE4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1"/>
    </mc:Choice>
    <mc:Fallback xmlns="">
      <p:transition spd="slow" advTm="6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253A68B-A68C-B143-8E45-4929E1718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6099" y="-2277253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1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内容占位符 4" descr="文本&#10;&#10;描述已自动生成">
            <a:extLst>
              <a:ext uri="{FF2B5EF4-FFF2-40B4-BE49-F238E27FC236}">
                <a16:creationId xmlns:a16="http://schemas.microsoft.com/office/drawing/2014/main" id="{E2C8218F-6482-EE49-A2CA-E03111411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893137" y="1022509"/>
            <a:ext cx="6230400" cy="4812982"/>
          </a:xfrm>
          <a:prstGeom prst="rect">
            <a:avLst/>
          </a:prstGeom>
          <a:effectLst/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E9C47C-FA0B-7349-89E4-A61A02CE8E6C}"/>
              </a:ext>
            </a:extLst>
          </p:cNvPr>
          <p:cNvSpPr/>
          <p:nvPr/>
        </p:nvSpPr>
        <p:spPr>
          <a:xfrm>
            <a:off x="7809954" y="1371600"/>
            <a:ext cx="4262984" cy="5372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很明显，下面的方程式经过了翻转再乘二倍的操作，所以先把平衡常数平方再取倒数就可以了。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E6DE451-29C7-1E4B-AD39-3651BB0FD150}"/>
              </a:ext>
            </a:extLst>
          </p:cNvPr>
          <p:cNvSpPr/>
          <p:nvPr/>
        </p:nvSpPr>
        <p:spPr>
          <a:xfrm>
            <a:off x="962844" y="4057650"/>
            <a:ext cx="503831" cy="503831"/>
          </a:xfrm>
          <a:prstGeom prst="ellips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ACDBA250-AD85-784B-B347-BB19F93748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707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19008"/>
    </mc:Choice>
    <mc:Fallback xmlns="">
      <p:transition spd="slow" advTm="11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4AE6196-464C-2C4F-83C3-D8F30C03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431" y="-2228307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Practice 2</a:t>
            </a:r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A042346-724D-204C-B7CA-48373890C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335016" y="1600200"/>
            <a:ext cx="4893019" cy="3596367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87217D5-114E-2545-A360-802E0FCB0B31}"/>
                  </a:ext>
                </a:extLst>
              </p:cNvPr>
              <p:cNvSpPr txBox="1"/>
              <p:nvPr/>
            </p:nvSpPr>
            <p:spPr>
              <a:xfrm>
                <a:off x="438434" y="426526"/>
                <a:ext cx="710649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1600" dirty="0"/>
                  <a:t>A chemist fills a rigid vessel with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sz="1600" dirty="0"/>
                  <a:t>(</a:t>
                </a:r>
                <a:r>
                  <a:rPr lang="en" altLang="zh-CN" sz="1600" i="1" dirty="0"/>
                  <a:t>g</a:t>
                </a:r>
                <a:r>
                  <a:rPr lang="en" altLang="zh-CN" sz="1600" dirty="0"/>
                  <a:t>) at a certain temperature until the pressure of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sz="1600" dirty="0"/>
                  <a:t>(</a:t>
                </a:r>
                <a:r>
                  <a:rPr lang="en" altLang="zh-CN" sz="1600" i="1" dirty="0"/>
                  <a:t>g</a:t>
                </a:r>
                <a:r>
                  <a:rPr lang="en" altLang="zh-CN" sz="1600" dirty="0"/>
                  <a:t>) in the container is 0.83 atm. The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sz="1600" dirty="0"/>
                  <a:t>(</a:t>
                </a:r>
                <a:r>
                  <a:rPr lang="en" altLang="zh-CN" sz="1600" i="1" dirty="0"/>
                  <a:t>g</a:t>
                </a:r>
                <a:r>
                  <a:rPr lang="en" altLang="zh-CN" sz="1600" dirty="0"/>
                  <a:t>) decomposes as the partial pressures of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sz="1600" dirty="0"/>
                  <a:t>(</a:t>
                </a:r>
                <a:r>
                  <a:rPr lang="en" altLang="zh-CN" sz="1600" i="1" dirty="0"/>
                  <a:t>g</a:t>
                </a:r>
                <a:r>
                  <a:rPr lang="en" altLang="zh-CN" sz="1600" dirty="0"/>
                  <a:t>),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" altLang="zh-CN" sz="1600" dirty="0"/>
                  <a:t>(</a:t>
                </a:r>
                <a:r>
                  <a:rPr lang="en" altLang="zh-CN" sz="1600" i="1" dirty="0"/>
                  <a:t>g</a:t>
                </a:r>
                <a:r>
                  <a:rPr lang="en" altLang="zh-CN" sz="1600" dirty="0"/>
                  <a:t>),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" altLang="zh-CN" sz="1600" dirty="0"/>
                  <a:t>(</a:t>
                </a:r>
                <a:r>
                  <a:rPr lang="en" altLang="zh-CN" sz="1600" i="1" dirty="0"/>
                  <a:t>g</a:t>
                </a:r>
                <a:r>
                  <a:rPr lang="en" altLang="zh-CN" sz="1600" dirty="0"/>
                  <a:t>) in the container are monitored over time, as shown in the following graph. A change is made to the system at time </a:t>
                </a:r>
                <a:r>
                  <a:rPr lang="en" altLang="zh-CN" sz="1600" i="1" dirty="0"/>
                  <a:t>t</a:t>
                </a:r>
                <a:r>
                  <a:rPr lang="en" altLang="zh-CN" sz="1600" dirty="0"/>
                  <a:t>1 . </a:t>
                </a:r>
              </a:p>
              <a:p>
                <a:endParaRPr kumimoji="1" lang="zh-CN" altLang="en-US" sz="16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87217D5-114E-2545-A360-802E0FCB0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34" y="426526"/>
                <a:ext cx="7106493" cy="1569660"/>
              </a:xfrm>
              <a:prstGeom prst="rect">
                <a:avLst/>
              </a:prstGeom>
              <a:blipFill>
                <a:blip r:embed="rId10"/>
                <a:stretch>
                  <a:fillRect l="-357" t="-806" r="-8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E20B7DB4-4840-6A4E-A2E7-87DAC5D417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7162" y="36680"/>
            <a:ext cx="5219700" cy="39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AD3C38C-21DF-6246-8B26-178A347DBE2D}"/>
                  </a:ext>
                </a:extLst>
              </p:cNvPr>
              <p:cNvSpPr txBox="1"/>
              <p:nvPr/>
            </p:nvSpPr>
            <p:spPr>
              <a:xfrm>
                <a:off x="438434" y="5049299"/>
                <a:ext cx="768667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1600" dirty="0"/>
                  <a:t>(d) Answer the following based on the graph. </a:t>
                </a:r>
              </a:p>
              <a:p>
                <a:r>
                  <a:rPr lang="en" altLang="zh-CN" sz="1600" dirty="0"/>
                  <a:t>(</a:t>
                </a:r>
                <a:r>
                  <a:rPr lang="en" altLang="zh-CN" sz="1600" dirty="0" err="1"/>
                  <a:t>i</a:t>
                </a:r>
                <a:r>
                  <a:rPr lang="en" altLang="zh-CN" sz="1600" dirty="0"/>
                  <a:t>) . Draw an X on the time axis to show when the system first reached equilibrium. </a:t>
                </a:r>
              </a:p>
              <a:p>
                <a:r>
                  <a:rPr lang="en" altLang="zh-CN" sz="1600" dirty="0"/>
                  <a:t>(ii) . Describe the change that was made to the system at time </a:t>
                </a:r>
                <a:r>
                  <a:rPr lang="en" altLang="zh-CN" sz="1600" i="1" dirty="0"/>
                  <a:t>t</a:t>
                </a:r>
                <a:r>
                  <a:rPr lang="en" altLang="zh-CN" sz="1600" dirty="0"/>
                  <a:t>1. </a:t>
                </a:r>
              </a:p>
              <a:p>
                <a:r>
                  <a:rPr lang="en" altLang="zh-CN" sz="1600" dirty="0"/>
                  <a:t>(iii) . After the change was made at time </a:t>
                </a:r>
                <a:r>
                  <a:rPr lang="en" altLang="zh-CN" sz="1600" i="1" dirty="0"/>
                  <a:t>t</a:t>
                </a:r>
                <a:r>
                  <a:rPr lang="en" altLang="zh-CN" sz="1600" dirty="0"/>
                  <a:t>1 , the partial pressure of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𝑆</m:t>
                    </m:r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" altLang="zh-CN" sz="1600" dirty="0"/>
                  <a:t>(</a:t>
                </a:r>
                <a:r>
                  <a:rPr lang="en" altLang="zh-CN" sz="1600" i="1" dirty="0"/>
                  <a:t>g</a:t>
                </a:r>
                <a:r>
                  <a:rPr lang="en" altLang="zh-CN" sz="1600" dirty="0"/>
                  <a:t>) increased while the partial </a:t>
                </a:r>
              </a:p>
              <a:p>
                <a:r>
                  <a:rPr lang="en" altLang="zh-CN" sz="1600" dirty="0"/>
                  <a:t>pressure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" altLang="zh-CN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" altLang="zh-CN" sz="1600" dirty="0"/>
                  <a:t>(</a:t>
                </a:r>
                <a:r>
                  <a:rPr lang="en" altLang="zh-CN" sz="1600" i="1" dirty="0"/>
                  <a:t>g</a:t>
                </a:r>
                <a:r>
                  <a:rPr lang="en" altLang="zh-CN" sz="1600" dirty="0"/>
                  <a:t>) decreased. Explain this observation. </a:t>
                </a:r>
              </a:p>
              <a:p>
                <a:endParaRPr kumimoji="1" lang="zh-CN" altLang="en-US" sz="16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AD3C38C-21DF-6246-8B26-178A347DB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34" y="5049299"/>
                <a:ext cx="7686675" cy="2062103"/>
              </a:xfrm>
              <a:prstGeom prst="rect">
                <a:avLst/>
              </a:prstGeom>
              <a:blipFill>
                <a:blip r:embed="rId12"/>
                <a:stretch>
                  <a:fillRect l="-330" t="-6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71511A2F-0DDC-9442-B2FD-153633C954E8}"/>
              </a:ext>
            </a:extLst>
          </p:cNvPr>
          <p:cNvSpPr/>
          <p:nvPr/>
        </p:nvSpPr>
        <p:spPr>
          <a:xfrm>
            <a:off x="7870431" y="1211356"/>
            <a:ext cx="4173932" cy="5432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00050" indent="-400050" algn="ctr">
              <a:buAutoNum type="romanLcParenBoth"/>
            </a:pPr>
            <a:r>
              <a:rPr kumimoji="1" lang="zh-CN" altLang="en-US" dirty="0"/>
              <a:t>化学平衡时各物质压强浓度不变，因此</a:t>
            </a:r>
            <a:r>
              <a:rPr kumimoji="1" lang="en-US" altLang="zh-CN" dirty="0"/>
              <a:t>x</a:t>
            </a:r>
            <a:r>
              <a:rPr kumimoji="1" lang="zh-CN" altLang="en-US" dirty="0"/>
              <a:t>画在曲线为水平直线处</a:t>
            </a:r>
            <a:endParaRPr kumimoji="1" lang="en-US" altLang="zh-CN" dirty="0"/>
          </a:p>
          <a:p>
            <a:pPr marL="400050" indent="-400050" algn="ctr">
              <a:buAutoNum type="romanLcParenBoth"/>
            </a:pPr>
            <a:r>
              <a:rPr kumimoji="1" lang="zh-CN" altLang="en-US" dirty="0"/>
              <a:t> 二氧化硫压强突然增加，</a:t>
            </a:r>
            <a:r>
              <a:rPr kumimoji="1" lang="zh-CN" altLang="en-US" dirty="0">
                <a:solidFill>
                  <a:srgbClr val="FF0000"/>
                </a:solidFill>
              </a:rPr>
              <a:t>说明有二氧化硫加入</a:t>
            </a:r>
            <a:endParaRPr kumimoji="1" lang="en-US" altLang="zh-CN" dirty="0"/>
          </a:p>
          <a:p>
            <a:pPr marL="400050" indent="-400050" algn="ctr">
              <a:buAutoNum type="romanLcParenBoth"/>
            </a:pPr>
            <a:r>
              <a:rPr kumimoji="1" lang="zh-CN" altLang="en-US" dirty="0"/>
              <a:t> 生成物浓度（压强）增加，反应商大于平衡常数，反应向左进行，减少了二氧化硫和氧气压强，三氧化硫压强增加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B64DA70-2466-EE46-916C-A35402B1E11F}"/>
                  </a:ext>
                </a:extLst>
              </p:cNvPr>
              <p:cNvSpPr txBox="1"/>
              <p:nvPr/>
            </p:nvSpPr>
            <p:spPr>
              <a:xfrm>
                <a:off x="3171629" y="4591375"/>
                <a:ext cx="384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kumimoji="1" lang="zh-CN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B64DA70-2466-EE46-916C-A35402B1E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629" y="4591375"/>
                <a:ext cx="384228" cy="523220"/>
              </a:xfrm>
              <a:prstGeom prst="rect">
                <a:avLst/>
              </a:prstGeom>
              <a:blipFill>
                <a:blip r:embed="rId13"/>
                <a:stretch>
                  <a:fillRect r="-16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99A7B27-D7FF-BF4B-8D2D-76DA275226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259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35380"/>
    </mc:Choice>
    <mc:Fallback xmlns="">
      <p:transition spd="slow" advTm="33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DA042346-724D-204C-B7CA-48373890C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194257" y="561503"/>
            <a:ext cx="5159252" cy="3792049"/>
          </a:xfrm>
          <a:prstGeom prst="rect">
            <a:avLst/>
          </a:prstGeom>
          <a:effectLst/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BB1B7-4B94-0E41-94ED-71ADF11B9C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2412" y="177003"/>
            <a:ext cx="5219700" cy="393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79E0584-C0AC-1A4C-949E-3A22503D0321}"/>
                  </a:ext>
                </a:extLst>
              </p:cNvPr>
              <p:cNvSpPr txBox="1"/>
              <p:nvPr/>
            </p:nvSpPr>
            <p:spPr>
              <a:xfrm>
                <a:off x="3081635" y="3709641"/>
                <a:ext cx="384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kumimoji="1" lang="zh-CN" alt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79E0584-C0AC-1A4C-949E-3A22503D0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1635" y="3709641"/>
                <a:ext cx="384228" cy="523220"/>
              </a:xfrm>
              <a:prstGeom prst="rect">
                <a:avLst/>
              </a:prstGeom>
              <a:blipFill>
                <a:blip r:embed="rId11"/>
                <a:stretch>
                  <a:fillRect l="-3125" r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文本&#10;&#10;中度可信度描述已自动生成">
            <a:extLst>
              <a:ext uri="{FF2B5EF4-FFF2-40B4-BE49-F238E27FC236}">
                <a16:creationId xmlns:a16="http://schemas.microsoft.com/office/drawing/2014/main" id="{18FDA393-B25D-3744-8CD6-C3939279CC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5563" y="4953626"/>
            <a:ext cx="1812118" cy="7175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43E29D9-C9C9-5145-B438-A8EC18963B10}"/>
              </a:ext>
            </a:extLst>
          </p:cNvPr>
          <p:cNvSpPr txBox="1"/>
          <p:nvPr/>
        </p:nvSpPr>
        <p:spPr>
          <a:xfrm>
            <a:off x="1245317" y="4263137"/>
            <a:ext cx="59757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Use the information above to answer the following.</a:t>
            </a:r>
            <a:br>
              <a:rPr lang="en" altLang="zh-CN" dirty="0"/>
            </a:br>
            <a:r>
              <a:rPr lang="en" altLang="zh-CN" dirty="0"/>
              <a:t>(</a:t>
            </a:r>
            <a:r>
              <a:rPr lang="en" altLang="zh-CN" dirty="0" err="1"/>
              <a:t>i</a:t>
            </a:r>
            <a:r>
              <a:rPr lang="en" altLang="zh-CN" dirty="0"/>
              <a:t>) Write the expression for the equilibrium constant, </a:t>
            </a:r>
            <a:r>
              <a:rPr lang="en" altLang="zh-CN" i="1" dirty="0" err="1"/>
              <a:t>Kp</a:t>
            </a:r>
            <a:r>
              <a:rPr lang="en" altLang="zh-CN" dirty="0"/>
              <a:t>, for the reaction. </a:t>
            </a:r>
          </a:p>
          <a:p>
            <a:endParaRPr lang="en" altLang="zh-CN" dirty="0"/>
          </a:p>
          <a:p>
            <a:endParaRPr lang="en" altLang="zh-CN" dirty="0"/>
          </a:p>
          <a:p>
            <a:r>
              <a:rPr lang="en" altLang="zh-CN" dirty="0"/>
              <a:t>(ii) Determine the value of </a:t>
            </a:r>
            <a:r>
              <a:rPr lang="en" altLang="zh-CN" i="1" dirty="0" err="1"/>
              <a:t>Kp</a:t>
            </a:r>
            <a:r>
              <a:rPr lang="en" altLang="zh-CN" i="1" dirty="0"/>
              <a:t> </a:t>
            </a:r>
            <a:r>
              <a:rPr lang="en" altLang="zh-CN" dirty="0"/>
              <a:t>for the reaction. </a:t>
            </a:r>
          </a:p>
          <a:p>
            <a:endParaRPr kumimoji="1" lang="zh-CN" altLang="en-US" dirty="0"/>
          </a:p>
        </p:txBody>
      </p:sp>
      <p:pic>
        <p:nvPicPr>
          <p:cNvPr id="17" name="图片 16" descr="文本&#10;&#10;中度可信度描述已自动生成">
            <a:extLst>
              <a:ext uri="{FF2B5EF4-FFF2-40B4-BE49-F238E27FC236}">
                <a16:creationId xmlns:a16="http://schemas.microsoft.com/office/drawing/2014/main" id="{3BEF197F-E31A-8249-9C80-12FCA0382D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2247" y="6080792"/>
            <a:ext cx="2641600" cy="6223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4AE6196-464C-2C4F-83C3-D8F30C03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9122" y="-2068247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kumimoji="1" lang="en-US" altLang="zh-CN" sz="3600" dirty="0">
                <a:solidFill>
                  <a:srgbClr val="EBEBEB"/>
                </a:solidFill>
              </a:rPr>
              <a:t>Continued…</a:t>
            </a:r>
            <a:endParaRPr kumimoji="1" lang="en-US" altLang="zh-CN" sz="3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7B8411B3-2B0A-5F46-8BD8-FA847113F4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246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98741"/>
    </mc:Choice>
    <mc:Fallback xmlns="">
      <p:transition spd="slow" advTm="198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4301EDF-DE79-F24B-8243-F0A4EE50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59" y="534168"/>
            <a:ext cx="4557868" cy="16223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可逆反应</a:t>
            </a:r>
            <a:r>
              <a:rPr kumimoji="1" lang="en-US" altLang="zh-CN" sz="3600" dirty="0">
                <a:solidFill>
                  <a:srgbClr val="EBEBEB"/>
                </a:solidFill>
              </a:rPr>
              <a:t>—reversible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reaction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7FAD02-49C1-344F-8466-64B67FA33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386" y="1828800"/>
            <a:ext cx="4867862" cy="3650896"/>
          </a:xfrm>
          <a:prstGeom prst="rect">
            <a:avLst/>
          </a:prstGeom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C1FA9F6-EBDA-C743-A727-462A077DB6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可以正向进行，同时也可以反向进行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在同一时间反应</a:t>
                </a:r>
                <a:endParaRPr kumimoji="1" lang="en-US" altLang="zh-CN" dirty="0">
                  <a:solidFill>
                    <a:srgbClr val="EBEBEB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不能进行到底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产物转化率不等于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100%</a:t>
                </a:r>
              </a:p>
              <a:p>
                <a:r>
                  <a:rPr kumimoji="1" lang="zh-CN" altLang="en-US" dirty="0">
                    <a:solidFill>
                      <a:srgbClr val="EBEBEB"/>
                    </a:solidFill>
                  </a:rPr>
                  <a:t>可逆反应符号</a:t>
                </a:r>
                <a:r>
                  <a:rPr kumimoji="1" lang="en-US" altLang="zh-CN" dirty="0">
                    <a:solidFill>
                      <a:srgbClr val="EBEBEB"/>
                    </a:solidFill>
                  </a:rPr>
                  <a:t>——</a:t>
                </a:r>
                <a:r>
                  <a:rPr kumimoji="1" lang="zh-CN" altLang="en-US" dirty="0">
                    <a:solidFill>
                      <a:srgbClr val="EBEBEB"/>
                    </a:solidFill>
                  </a:rPr>
                  <a:t>将单箭头换成双箭头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solidFill>
                          <a:srgbClr val="EBEBEB"/>
                        </a:solidFill>
                        <a:latin typeface="Cambria Math" panose="02040503050406030204" pitchFamily="18" charset="0"/>
                      </a:rPr>
                      <m:t>⇌</m:t>
                    </m:r>
                  </m:oMath>
                </a14:m>
                <a:endParaRPr kumimoji="1" lang="zh-CN" altLang="en-US" dirty="0">
                  <a:solidFill>
                    <a:srgbClr val="EBEBEB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C1FA9F6-EBDA-C743-A727-462A077DB6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4166509" cy="3785419"/>
              </a:xfrm>
              <a:blipFill>
                <a:blip r:embed="rId5"/>
                <a:stretch>
                  <a:fillRect l="-606" t="-10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 descr="图片包含 图标&#10;&#10;描述已自动生成">
            <a:extLst>
              <a:ext uri="{FF2B5EF4-FFF2-40B4-BE49-F238E27FC236}">
                <a16:creationId xmlns:a16="http://schemas.microsoft.com/office/drawing/2014/main" id="{2DE918AD-7364-3742-85B2-58DBED3224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75"/>
          <a:stretch/>
        </p:blipFill>
        <p:spPr>
          <a:xfrm>
            <a:off x="6147801" y="1143000"/>
            <a:ext cx="5253434" cy="6858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82FEF09-95FE-FC4B-8C1A-1578C53F2B2D}"/>
              </a:ext>
            </a:extLst>
          </p:cNvPr>
          <p:cNvSpPr txBox="1"/>
          <p:nvPr/>
        </p:nvSpPr>
        <p:spPr>
          <a:xfrm>
            <a:off x="6759218" y="5643562"/>
            <a:ext cx="3870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高温时反应向右进行生成二氧化氮，低温时反应向左进行生成四氧化二氮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1CCDEDCC-79F4-9E4B-B1C6-45A2062E4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13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4407"/>
    </mc:Choice>
    <mc:Fallback xmlns="">
      <p:transition spd="slow" advTm="144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15620B9-A3D6-7E4F-B86D-FD82E2DA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33" y="372467"/>
            <a:ext cx="3569014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化学平衡</a:t>
            </a:r>
            <a:r>
              <a:rPr kumimoji="1" lang="en-US" altLang="zh-CN" sz="3600" dirty="0">
                <a:solidFill>
                  <a:srgbClr val="EBEBEB"/>
                </a:solidFill>
              </a:rPr>
              <a:t>—chemical</a:t>
            </a:r>
            <a:r>
              <a:rPr kumimoji="1" lang="zh-CN" altLang="en-US" sz="3600" dirty="0">
                <a:solidFill>
                  <a:srgbClr val="EBEBEB"/>
                </a:solidFill>
              </a:rPr>
              <a:t> </a:t>
            </a:r>
            <a:r>
              <a:rPr kumimoji="1" lang="en-US" altLang="zh-CN" sz="3600" dirty="0">
                <a:solidFill>
                  <a:srgbClr val="EBEBEB"/>
                </a:solidFill>
              </a:rPr>
              <a:t>equilibrium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2118C2-2328-C24F-804A-33AC0C99F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133" y="2735936"/>
            <a:ext cx="3108057" cy="2947415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动态平衡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正逆反应依旧同时且一直发生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正逆反应速率相等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各物质浓度不随时间变化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但不一定相等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气体压强不变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体系颜色不变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若存在有色物质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5" name="图片 4" descr="图形用户界面, 文本, 应用程序&#10;&#10;描述已自动生成">
            <a:extLst>
              <a:ext uri="{FF2B5EF4-FFF2-40B4-BE49-F238E27FC236}">
                <a16:creationId xmlns:a16="http://schemas.microsoft.com/office/drawing/2014/main" id="{5543E2AE-23E1-4645-882E-C50F271FB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91" y="4229301"/>
            <a:ext cx="5646170" cy="2272584"/>
          </a:xfrm>
          <a:prstGeom prst="rect">
            <a:avLst/>
          </a:prstGeom>
          <a:effectLst/>
        </p:spPr>
      </p:pic>
      <p:pic>
        <p:nvPicPr>
          <p:cNvPr id="7" name="图片 6" descr="图片包含 图示&#10;&#10;描述已自动生成">
            <a:extLst>
              <a:ext uri="{FF2B5EF4-FFF2-40B4-BE49-F238E27FC236}">
                <a16:creationId xmlns:a16="http://schemas.microsoft.com/office/drawing/2014/main" id="{B48B2FED-D928-5F48-92DC-7C18F8B78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582" y="864323"/>
            <a:ext cx="5477360" cy="30088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367C81-51B6-6642-831A-450498E76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1486" y="171916"/>
            <a:ext cx="4382422" cy="40110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01BB3F4-4A37-4B49-B1E2-A569FEEE084F}"/>
              </a:ext>
            </a:extLst>
          </p:cNvPr>
          <p:cNvSpPr txBox="1"/>
          <p:nvPr/>
        </p:nvSpPr>
        <p:spPr>
          <a:xfrm>
            <a:off x="10070661" y="208960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正逆反应速率相等</a:t>
            </a:r>
          </a:p>
          <a:p>
            <a:endParaRPr kumimoji="1"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A3547B5-805E-5148-B15E-BBE439A6B5DA}"/>
              </a:ext>
            </a:extLst>
          </p:cNvPr>
          <p:cNvSpPr txBox="1"/>
          <p:nvPr/>
        </p:nvSpPr>
        <p:spPr>
          <a:xfrm>
            <a:off x="10307654" y="4948921"/>
            <a:ext cx="1557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各物质浓度不随时间变化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0CCB14B-0EBF-F747-A058-617FA720F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39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8027"/>
    </mc:Choice>
    <mc:Fallback xmlns="">
      <p:transition spd="slow" advTm="278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525F662-DF5D-034E-8CCD-DEAE1748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98" y="517883"/>
            <a:ext cx="3143515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>
                <a:solidFill>
                  <a:srgbClr val="EBEBEB"/>
                </a:solidFill>
              </a:rPr>
              <a:t>平衡常数</a:t>
            </a:r>
            <a:r>
              <a:rPr kumimoji="1" lang="en-US" altLang="zh-CN" sz="3600">
                <a:solidFill>
                  <a:srgbClr val="EBEBEB"/>
                </a:solidFill>
              </a:rPr>
              <a:t>—equilibrium</a:t>
            </a:r>
            <a:r>
              <a:rPr kumimoji="1" lang="zh-CN" altLang="en-US" sz="3600">
                <a:solidFill>
                  <a:srgbClr val="EBEBEB"/>
                </a:solidFill>
              </a:rPr>
              <a:t> </a:t>
            </a:r>
            <a:r>
              <a:rPr kumimoji="1" lang="en-US" altLang="zh-CN" sz="3600">
                <a:solidFill>
                  <a:srgbClr val="EBEBEB"/>
                </a:solidFill>
              </a:rPr>
              <a:t>constant</a:t>
            </a:r>
            <a:endParaRPr kumimoji="1" lang="zh-CN" altLang="en-US" sz="3600">
              <a:solidFill>
                <a:srgbClr val="EBEBEB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BD2DE8-BFCC-1048-BD71-F9E1A5941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128" y="2408652"/>
            <a:ext cx="3517454" cy="2947415"/>
          </a:xfrm>
        </p:spPr>
        <p:txBody>
          <a:bodyPr>
            <a:noAutofit/>
          </a:bodyPr>
          <a:lstStyle/>
          <a:p>
            <a:r>
              <a:rPr kumimoji="1" lang="zh-CN" altLang="en-US">
                <a:solidFill>
                  <a:srgbClr val="FFFFFF"/>
                </a:solidFill>
              </a:rPr>
              <a:t>在平衡时可利用气体或溶液中物质的浓度计算平衡常数</a:t>
            </a:r>
            <a:endParaRPr kumimoji="1" lang="en-US" altLang="zh-CN">
              <a:solidFill>
                <a:srgbClr val="FFFFFF"/>
              </a:solidFill>
            </a:endParaRPr>
          </a:p>
          <a:p>
            <a:r>
              <a:rPr kumimoji="1" lang="zh-CN" altLang="en-US">
                <a:solidFill>
                  <a:srgbClr val="FFFFFF"/>
                </a:solidFill>
              </a:rPr>
              <a:t>气体的压强可转换为浓度代入平衡常数公式</a:t>
            </a:r>
            <a:endParaRPr kumimoji="1" lang="en-US" altLang="zh-CN">
              <a:solidFill>
                <a:srgbClr val="FFFFFF"/>
              </a:solidFill>
            </a:endParaRPr>
          </a:p>
          <a:p>
            <a:r>
              <a:rPr kumimoji="1" lang="zh-CN" altLang="en-US">
                <a:solidFill>
                  <a:srgbClr val="FFFFFF"/>
                </a:solidFill>
              </a:rPr>
              <a:t>平衡常数越大</a:t>
            </a:r>
            <a:r>
              <a:rPr kumimoji="1" lang="en-US" altLang="zh-CN">
                <a:solidFill>
                  <a:srgbClr val="FFFFFF"/>
                </a:solidFill>
              </a:rPr>
              <a:t>—</a:t>
            </a:r>
            <a:r>
              <a:rPr kumimoji="1" lang="zh-CN" altLang="en-US">
                <a:solidFill>
                  <a:srgbClr val="FFFFFF"/>
                </a:solidFill>
              </a:rPr>
              <a:t>生成物的浓度越大，反应越向右进行</a:t>
            </a:r>
            <a:endParaRPr kumimoji="1" lang="en-US" altLang="zh-CN">
              <a:solidFill>
                <a:srgbClr val="FFFFFF"/>
              </a:solidFill>
            </a:endParaRPr>
          </a:p>
          <a:p>
            <a:r>
              <a:rPr kumimoji="1" lang="zh-CN" altLang="en-US">
                <a:solidFill>
                  <a:srgbClr val="FFFFFF"/>
                </a:solidFill>
              </a:rPr>
              <a:t>平衡常数越小</a:t>
            </a:r>
            <a:r>
              <a:rPr kumimoji="1" lang="en-US" altLang="zh-CN">
                <a:solidFill>
                  <a:srgbClr val="FFFFFF"/>
                </a:solidFill>
              </a:rPr>
              <a:t>—</a:t>
            </a:r>
            <a:r>
              <a:rPr kumimoji="1" lang="zh-CN" altLang="en-US">
                <a:solidFill>
                  <a:srgbClr val="FFFFFF"/>
                </a:solidFill>
              </a:rPr>
              <a:t>反应物的浓度越大，反应越向左进行</a:t>
            </a:r>
            <a:endParaRPr kumimoji="1" lang="en-US" altLang="zh-CN">
              <a:solidFill>
                <a:srgbClr val="FFFFFF"/>
              </a:solidFill>
            </a:endParaRPr>
          </a:p>
          <a:p>
            <a:endParaRPr kumimoji="1"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BE03F6-8E15-E342-8234-04FAB829D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815" y="69053"/>
            <a:ext cx="4197577" cy="517883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3200A9E-A575-644E-810E-CA939814A741}"/>
              </a:ext>
            </a:extLst>
          </p:cNvPr>
          <p:cNvSpPr/>
          <p:nvPr/>
        </p:nvSpPr>
        <p:spPr>
          <a:xfrm>
            <a:off x="6113924" y="689048"/>
            <a:ext cx="3721535" cy="197813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11" name="图片 10" descr="文本&#10;&#10;低可信度描述已自动生成">
            <a:extLst>
              <a:ext uri="{FF2B5EF4-FFF2-40B4-BE49-F238E27FC236}">
                <a16:creationId xmlns:a16="http://schemas.microsoft.com/office/drawing/2014/main" id="{1DCB750C-0408-604E-9FAD-6523CDB20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190" y="1457407"/>
            <a:ext cx="2341200" cy="1107665"/>
          </a:xfrm>
          <a:prstGeom prst="rect">
            <a:avLst/>
          </a:prstGeom>
        </p:spPr>
      </p:pic>
      <p:pic>
        <p:nvPicPr>
          <p:cNvPr id="15" name="图片 14" descr="文本&#10;&#10;中度可信度描述已自动生成">
            <a:extLst>
              <a:ext uri="{FF2B5EF4-FFF2-40B4-BE49-F238E27FC236}">
                <a16:creationId xmlns:a16="http://schemas.microsoft.com/office/drawing/2014/main" id="{281EAA70-FB71-9E41-9267-73179D71E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992" y="3335195"/>
            <a:ext cx="4343400" cy="7747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A8D3DB3-5F92-324B-A75C-7158D9BA2F40}"/>
              </a:ext>
            </a:extLst>
          </p:cNvPr>
          <p:cNvSpPr txBox="1"/>
          <p:nvPr/>
        </p:nvSpPr>
        <p:spPr>
          <a:xfrm>
            <a:off x="6743190" y="298242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气体压强和浓度的关系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AEA9EA3-B6CE-9E44-AE17-E6EB07C48F73}"/>
              </a:ext>
            </a:extLst>
          </p:cNvPr>
          <p:cNvSpPr/>
          <p:nvPr/>
        </p:nvSpPr>
        <p:spPr>
          <a:xfrm>
            <a:off x="6128917" y="4396786"/>
            <a:ext cx="3721535" cy="197813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21" name="图片 20" descr="文本&#10;&#10;描述已自动生成">
            <a:extLst>
              <a:ext uri="{FF2B5EF4-FFF2-40B4-BE49-F238E27FC236}">
                <a16:creationId xmlns:a16="http://schemas.microsoft.com/office/drawing/2014/main" id="{3C03C52E-B7DB-4D4A-987F-87F70947B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826" y="5231492"/>
            <a:ext cx="2279649" cy="911859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9AA93513-C603-FA4A-AE9F-6F18C2CBF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80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34713"/>
    </mc:Choice>
    <mc:Fallback xmlns="">
      <p:transition spd="slow" advTm="234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6E67511-CA42-9B47-90FB-FCD56730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752" y="-61913"/>
            <a:ext cx="3756894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>
                <a:solidFill>
                  <a:srgbClr val="EBEBEB"/>
                </a:solidFill>
              </a:rPr>
              <a:t>操纵平衡表达式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A3CA46-706D-2741-842B-17E1F234D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2" y="2535544"/>
            <a:ext cx="3108057" cy="2947415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将反应翻转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新的平衡常数是原来的倒数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系数乘以一个数</a:t>
            </a:r>
            <a:r>
              <a:rPr kumimoji="1" lang="en-US" altLang="zh-CN" dirty="0">
                <a:solidFill>
                  <a:srgbClr val="FFFFFF"/>
                </a:solidFill>
              </a:rPr>
              <a:t>n—</a:t>
            </a:r>
            <a:r>
              <a:rPr kumimoji="1" lang="zh-CN" altLang="en-US" dirty="0">
                <a:solidFill>
                  <a:srgbClr val="FFFFFF"/>
                </a:solidFill>
              </a:rPr>
              <a:t>新的平衡常数是原来的</a:t>
            </a:r>
            <a:r>
              <a:rPr kumimoji="1" lang="en-US" altLang="zh-CN" dirty="0">
                <a:solidFill>
                  <a:srgbClr val="FFFFFF"/>
                </a:solidFill>
              </a:rPr>
              <a:t>n</a:t>
            </a:r>
            <a:r>
              <a:rPr kumimoji="1" lang="zh-CN" altLang="en-US" dirty="0">
                <a:solidFill>
                  <a:srgbClr val="FFFFFF"/>
                </a:solidFill>
              </a:rPr>
              <a:t>次方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两个或多个反应相加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新的平衡常数是每个反应的平衡常数之积</a:t>
            </a:r>
          </a:p>
        </p:txBody>
      </p:sp>
      <p:pic>
        <p:nvPicPr>
          <p:cNvPr id="6" name="图片 5" descr="图片包含 文本&#10;&#10;描述已自动生成">
            <a:extLst>
              <a:ext uri="{FF2B5EF4-FFF2-40B4-BE49-F238E27FC236}">
                <a16:creationId xmlns:a16="http://schemas.microsoft.com/office/drawing/2014/main" id="{6389048F-0530-C843-9D48-5C469396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976" y="5518422"/>
            <a:ext cx="3512692" cy="1221419"/>
          </a:xfrm>
          <a:prstGeom prst="rect">
            <a:avLst/>
          </a:prstGeom>
        </p:spPr>
      </p:pic>
      <p:pic>
        <p:nvPicPr>
          <p:cNvPr id="8" name="图片 7" descr="图片包含 文本&#10;&#10;描述已自动生成">
            <a:extLst>
              <a:ext uri="{FF2B5EF4-FFF2-40B4-BE49-F238E27FC236}">
                <a16:creationId xmlns:a16="http://schemas.microsoft.com/office/drawing/2014/main" id="{B88EA006-FD2C-AC42-99D5-24B0D1221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114" y="4067140"/>
            <a:ext cx="3072107" cy="1141661"/>
          </a:xfrm>
          <a:prstGeom prst="rect">
            <a:avLst/>
          </a:prstGeom>
        </p:spPr>
      </p:pic>
      <p:pic>
        <p:nvPicPr>
          <p:cNvPr id="12" name="图片 11" descr="箭头&#10;&#10;描述已自动生成">
            <a:extLst>
              <a:ext uri="{FF2B5EF4-FFF2-40B4-BE49-F238E27FC236}">
                <a16:creationId xmlns:a16="http://schemas.microsoft.com/office/drawing/2014/main" id="{CA567EF4-6EBC-6549-A73A-93CF7F715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4991" y="3400064"/>
            <a:ext cx="3512692" cy="501813"/>
          </a:xfrm>
          <a:prstGeom prst="rect">
            <a:avLst/>
          </a:prstGeom>
        </p:spPr>
      </p:pic>
      <p:pic>
        <p:nvPicPr>
          <p:cNvPr id="16" name="图片 15" descr="文本&#10;&#10;低可信度描述已自动生成">
            <a:extLst>
              <a:ext uri="{FF2B5EF4-FFF2-40B4-BE49-F238E27FC236}">
                <a16:creationId xmlns:a16="http://schemas.microsoft.com/office/drawing/2014/main" id="{C09A0C4C-5F8A-2D4A-A684-4E7332860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334" y="2139636"/>
            <a:ext cx="2932428" cy="107592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C76726B-2396-1545-B2A9-DF6F15A17C5C}"/>
              </a:ext>
            </a:extLst>
          </p:cNvPr>
          <p:cNvSpPr txBox="1"/>
          <p:nvPr/>
        </p:nvSpPr>
        <p:spPr>
          <a:xfrm>
            <a:off x="6895546" y="183803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逆反应平衡常数</a:t>
            </a:r>
          </a:p>
        </p:txBody>
      </p:sp>
      <p:pic>
        <p:nvPicPr>
          <p:cNvPr id="23" name="图片 22" descr="图片包含 文本&#10;&#10;描述已自动生成">
            <a:extLst>
              <a:ext uri="{FF2B5EF4-FFF2-40B4-BE49-F238E27FC236}">
                <a16:creationId xmlns:a16="http://schemas.microsoft.com/office/drawing/2014/main" id="{161791AE-0EAC-3949-BAC6-D516C37A45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239" y="829847"/>
            <a:ext cx="2175388" cy="1065497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F5ADB3C1-18D6-1F48-A2ED-0DA1484B3FEB}"/>
              </a:ext>
            </a:extLst>
          </p:cNvPr>
          <p:cNvSpPr txBox="1"/>
          <p:nvPr/>
        </p:nvSpPr>
        <p:spPr>
          <a:xfrm>
            <a:off x="7241795" y="51219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平衡常数</a:t>
            </a:r>
          </a:p>
        </p:txBody>
      </p:sp>
      <p:pic>
        <p:nvPicPr>
          <p:cNvPr id="28" name="图片 27" descr="图片包含 形状&#10;&#10;描述已自动生成">
            <a:extLst>
              <a:ext uri="{FF2B5EF4-FFF2-40B4-BE49-F238E27FC236}">
                <a16:creationId xmlns:a16="http://schemas.microsoft.com/office/drawing/2014/main" id="{CCB175FA-8D5F-8B48-81F1-9A0CF0D5D8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4006" y="26523"/>
            <a:ext cx="3254662" cy="53557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7DDDC6B5-6254-844A-938D-8159C741930B}"/>
              </a:ext>
            </a:extLst>
          </p:cNvPr>
          <p:cNvSpPr txBox="1"/>
          <p:nvPr/>
        </p:nvSpPr>
        <p:spPr>
          <a:xfrm>
            <a:off x="7388867" y="314432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逆反应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2566075-D335-6C44-B6EF-83E05B915B82}"/>
              </a:ext>
            </a:extLst>
          </p:cNvPr>
          <p:cNvSpPr txBox="1"/>
          <p:nvPr/>
        </p:nvSpPr>
        <p:spPr>
          <a:xfrm>
            <a:off x="6916944" y="381807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逆反应平衡常数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C8E10B4-4648-9E48-BA94-274B21C73E64}"/>
              </a:ext>
            </a:extLst>
          </p:cNvPr>
          <p:cNvSpPr txBox="1"/>
          <p:nvPr/>
        </p:nvSpPr>
        <p:spPr>
          <a:xfrm>
            <a:off x="6992718" y="51490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多个反应相加</a:t>
            </a:r>
          </a:p>
        </p:txBody>
      </p:sp>
      <p:pic>
        <p:nvPicPr>
          <p:cNvPr id="9" name="音频 8">
            <a:hlinkClick r:id="" action="ppaction://media"/>
            <a:extLst>
              <a:ext uri="{FF2B5EF4-FFF2-40B4-BE49-F238E27FC236}">
                <a16:creationId xmlns:a16="http://schemas.microsoft.com/office/drawing/2014/main" id="{12872314-AFD7-7241-B7E4-6FF5BA916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19723"/>
    </mc:Choice>
    <mc:Fallback xmlns="">
      <p:transition spd="slow" advTm="319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515115-95FB-41E0-86F3-8744438C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B7B000A-E570-3446-A0A0-70A7479B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5616217" cy="1622321"/>
          </a:xfrm>
        </p:spPr>
        <p:txBody>
          <a:bodyPr>
            <a:normAutofit/>
          </a:bodyPr>
          <a:lstStyle/>
          <a:p>
            <a:r>
              <a:rPr kumimoji="1" lang="zh-CN" altLang="en-US">
                <a:solidFill>
                  <a:srgbClr val="EBEBEB"/>
                </a:solidFill>
              </a:rPr>
              <a:t>反应商</a:t>
            </a:r>
            <a:r>
              <a:rPr kumimoji="1" lang="en-US" altLang="zh-CN">
                <a:solidFill>
                  <a:srgbClr val="EBEBEB"/>
                </a:solidFill>
              </a:rPr>
              <a:t>—reaction</a:t>
            </a:r>
            <a:r>
              <a:rPr kumimoji="1" lang="zh-CN" altLang="en-US">
                <a:solidFill>
                  <a:srgbClr val="EBEBEB"/>
                </a:solidFill>
              </a:rPr>
              <a:t> </a:t>
            </a:r>
            <a:r>
              <a:rPr kumimoji="1" lang="en-US" altLang="zh-CN">
                <a:solidFill>
                  <a:srgbClr val="EBEBEB"/>
                </a:solidFill>
              </a:rPr>
              <a:t>quotient</a:t>
            </a:r>
            <a:endParaRPr kumimoji="1" lang="zh-CN" altLang="en-US">
              <a:solidFill>
                <a:srgbClr val="EBEBEB"/>
              </a:solidFill>
            </a:endParaRP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222A33F-BE2D-4D69-92A0-5DF8B17BA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E1C74D0-9609-468A-9597-5D87C8A42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pic>
        <p:nvPicPr>
          <p:cNvPr id="5" name="图片 4" descr="文本&#10;&#10;中度可信度描述已自动生成">
            <a:extLst>
              <a:ext uri="{FF2B5EF4-FFF2-40B4-BE49-F238E27FC236}">
                <a16:creationId xmlns:a16="http://schemas.microsoft.com/office/drawing/2014/main" id="{D35320A1-C328-9C4A-B1E0-0B371726C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661" y="2993609"/>
            <a:ext cx="3980139" cy="2351898"/>
          </a:xfrm>
          <a:prstGeom prst="rect">
            <a:avLst/>
          </a:prstGeom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137128D-E594-4905-9F76-E385F0831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A9F9A60-D5FF-1E41-9AF7-BD31DB53AD9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1" y="2438400"/>
                <a:ext cx="5616216" cy="3785419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用</a:t>
                </a:r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来表示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计算公式和平衡常数公式一样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将平衡时的浓度换成初始浓度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kumimoji="1" lang="en-US" altLang="zh-CN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反应向左进行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反应向右进行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kumimoji="1" lang="en-US" altLang="zh-CN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反应已达到平衡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A9F9A60-D5FF-1E41-9AF7-BD31DB53AD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1" y="2438400"/>
                <a:ext cx="5616216" cy="3785419"/>
              </a:xfrm>
              <a:blipFill>
                <a:blip r:embed="rId5"/>
                <a:stretch>
                  <a:fillRect l="-450" t="-1338" r="-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 descr="图片包含 游戏机, 钟表, 仪表&#10;&#10;描述已自动生成">
            <a:extLst>
              <a:ext uri="{FF2B5EF4-FFF2-40B4-BE49-F238E27FC236}">
                <a16:creationId xmlns:a16="http://schemas.microsoft.com/office/drawing/2014/main" id="{53805B17-17D0-D945-B6F8-449C35F149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000" y="1698209"/>
            <a:ext cx="4396286" cy="740191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4421BFD7-B657-AD4B-B4CE-4E70DCC79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31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47418"/>
    </mc:Choice>
    <mc:Fallback xmlns="">
      <p:transition spd="slow" advTm="14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0081CAA-21CF-DF4B-9A3D-398535D92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37" y="271235"/>
            <a:ext cx="2773020" cy="1444752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>
                <a:solidFill>
                  <a:srgbClr val="EBEBEB"/>
                </a:solidFill>
              </a:rPr>
              <a:t>平衡问题的解决办法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图片 9" descr="箭头&#10;&#10;中度可信度描述已自动生成">
            <a:extLst>
              <a:ext uri="{FF2B5EF4-FFF2-40B4-BE49-F238E27FC236}">
                <a16:creationId xmlns:a16="http://schemas.microsoft.com/office/drawing/2014/main" id="{43CE727B-4D39-6142-B5EF-7D740103B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374" y="19539"/>
            <a:ext cx="3624262" cy="598291"/>
          </a:xfrm>
          <a:prstGeom prst="rect">
            <a:avLst/>
          </a:prstGeom>
        </p:spPr>
      </p:pic>
      <p:pic>
        <p:nvPicPr>
          <p:cNvPr id="13" name="图片 12" descr="手机屏幕截图&#10;&#10;描述已自动生成">
            <a:extLst>
              <a:ext uri="{FF2B5EF4-FFF2-40B4-BE49-F238E27FC236}">
                <a16:creationId xmlns:a16="http://schemas.microsoft.com/office/drawing/2014/main" id="{E6793168-2F0E-824B-8DD9-18B97755D8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076" b="-1"/>
          <a:stretch/>
        </p:blipFill>
        <p:spPr>
          <a:xfrm>
            <a:off x="4396336" y="506628"/>
            <a:ext cx="4418350" cy="1583550"/>
          </a:xfrm>
          <a:prstGeom prst="rect">
            <a:avLst/>
          </a:prstGeom>
        </p:spPr>
      </p:pic>
      <p:pic>
        <p:nvPicPr>
          <p:cNvPr id="17" name="图片 16" descr="徽标&#10;&#10;低可信度描述已自动生成">
            <a:extLst>
              <a:ext uri="{FF2B5EF4-FFF2-40B4-BE49-F238E27FC236}">
                <a16:creationId xmlns:a16="http://schemas.microsoft.com/office/drawing/2014/main" id="{09CDDFD8-F210-664F-840D-09D477827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8337" y="-5399"/>
            <a:ext cx="2897682" cy="691834"/>
          </a:xfrm>
          <a:prstGeom prst="rect">
            <a:avLst/>
          </a:prstGeom>
        </p:spPr>
      </p:pic>
      <p:pic>
        <p:nvPicPr>
          <p:cNvPr id="22" name="图片 21" descr="图片包含 形状&#10;&#10;描述已自动生成">
            <a:extLst>
              <a:ext uri="{FF2B5EF4-FFF2-40B4-BE49-F238E27FC236}">
                <a16:creationId xmlns:a16="http://schemas.microsoft.com/office/drawing/2014/main" id="{6BED148C-ACB6-C34C-8564-5CD9312D76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9040" y="1057948"/>
            <a:ext cx="1739900" cy="725848"/>
          </a:xfrm>
          <a:prstGeom prst="rect">
            <a:avLst/>
          </a:prstGeom>
        </p:spPr>
      </p:pic>
      <p:pic>
        <p:nvPicPr>
          <p:cNvPr id="24" name="图片 23" descr="文本&#10;&#10;描述已自动生成">
            <a:extLst>
              <a:ext uri="{FF2B5EF4-FFF2-40B4-BE49-F238E27FC236}">
                <a16:creationId xmlns:a16="http://schemas.microsoft.com/office/drawing/2014/main" id="{DFC9535A-7C05-B74F-9231-B35532A3A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3818" y="1987222"/>
            <a:ext cx="5983747" cy="826114"/>
          </a:xfrm>
          <a:prstGeom prst="rect">
            <a:avLst/>
          </a:prstGeom>
        </p:spPr>
      </p:pic>
      <p:pic>
        <p:nvPicPr>
          <p:cNvPr id="26" name="图片 25" descr="文本&#10;&#10;描述已自动生成">
            <a:extLst>
              <a:ext uri="{FF2B5EF4-FFF2-40B4-BE49-F238E27FC236}">
                <a16:creationId xmlns:a16="http://schemas.microsoft.com/office/drawing/2014/main" id="{AB5B1452-5DAD-F340-881C-317D2A40D5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8574" y="6026006"/>
            <a:ext cx="3187700" cy="635000"/>
          </a:xfrm>
          <a:prstGeom prst="rect">
            <a:avLst/>
          </a:prstGeom>
        </p:spPr>
      </p:pic>
      <p:pic>
        <p:nvPicPr>
          <p:cNvPr id="28" name="图片 27" descr="图片包含 文本&#10;&#10;描述已自动生成">
            <a:extLst>
              <a:ext uri="{FF2B5EF4-FFF2-40B4-BE49-F238E27FC236}">
                <a16:creationId xmlns:a16="http://schemas.microsoft.com/office/drawing/2014/main" id="{6810679A-8852-A64C-9F1E-8F1DF2C9CD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8363" y="5956156"/>
            <a:ext cx="3784600" cy="774700"/>
          </a:xfrm>
          <a:prstGeom prst="rect">
            <a:avLst/>
          </a:prstGeom>
        </p:spPr>
      </p:pic>
      <p:pic>
        <p:nvPicPr>
          <p:cNvPr id="30" name="图片 29" descr="图表&#10;&#10;中度可信度描述已自动生成">
            <a:extLst>
              <a:ext uri="{FF2B5EF4-FFF2-40B4-BE49-F238E27FC236}">
                <a16:creationId xmlns:a16="http://schemas.microsoft.com/office/drawing/2014/main" id="{6D899A3C-545E-2348-A1A2-3F7C9A7458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11155" y="4525740"/>
            <a:ext cx="6731000" cy="1117600"/>
          </a:xfrm>
          <a:prstGeom prst="rect">
            <a:avLst/>
          </a:prstGeom>
        </p:spPr>
      </p:pic>
      <p:pic>
        <p:nvPicPr>
          <p:cNvPr id="32" name="图片 31" descr="文本&#10;&#10;中度可信度描述已自动生成">
            <a:extLst>
              <a:ext uri="{FF2B5EF4-FFF2-40B4-BE49-F238E27FC236}">
                <a16:creationId xmlns:a16="http://schemas.microsoft.com/office/drawing/2014/main" id="{B51032D9-37E1-F748-B5EB-5CD238915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36321" y="3694047"/>
            <a:ext cx="3055679" cy="629447"/>
          </a:xfrm>
          <a:prstGeom prst="rect">
            <a:avLst/>
          </a:prstGeom>
        </p:spPr>
      </p:pic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72DD6F60-6AB8-B347-9254-693C6D3B4C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3838" y="3730403"/>
            <a:ext cx="3848100" cy="609600"/>
          </a:xfrm>
          <a:prstGeom prst="rect">
            <a:avLst/>
          </a:prstGeom>
        </p:spPr>
      </p:pic>
      <p:pic>
        <p:nvPicPr>
          <p:cNvPr id="38" name="图片 37" descr="文本&#10;&#10;中度可信度描述已自动生成">
            <a:extLst>
              <a:ext uri="{FF2B5EF4-FFF2-40B4-BE49-F238E27FC236}">
                <a16:creationId xmlns:a16="http://schemas.microsoft.com/office/drawing/2014/main" id="{8321D18C-7754-9C48-95B9-CDFE4DE4A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3141" y="3029332"/>
            <a:ext cx="2273300" cy="41910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BC04C6A0-9E28-114F-B031-5130A4CE79E8}"/>
              </a:ext>
            </a:extLst>
          </p:cNvPr>
          <p:cNvSpPr txBox="1"/>
          <p:nvPr/>
        </p:nvSpPr>
        <p:spPr>
          <a:xfrm>
            <a:off x="6828625" y="3056002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1.</a:t>
            </a:r>
            <a:endParaRPr kumimoji="1" lang="zh-CN" altLang="en-US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22FB2AC-EA12-CA4B-90D0-FC85E41AF53B}"/>
              </a:ext>
            </a:extLst>
          </p:cNvPr>
          <p:cNvSpPr txBox="1"/>
          <p:nvPr/>
        </p:nvSpPr>
        <p:spPr>
          <a:xfrm>
            <a:off x="4359924" y="3840339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2.</a:t>
            </a:r>
            <a:endParaRPr kumimoji="1" lang="zh-CN" altLang="en-US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F8FDAC7-50F3-E74A-A53E-415471739C89}"/>
              </a:ext>
            </a:extLst>
          </p:cNvPr>
          <p:cNvSpPr txBox="1"/>
          <p:nvPr/>
        </p:nvSpPr>
        <p:spPr>
          <a:xfrm>
            <a:off x="8665586" y="384295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3.</a:t>
            </a:r>
            <a:endParaRPr kumimoji="1"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4DFA913-7366-5743-A924-1E963BAB2710}"/>
              </a:ext>
            </a:extLst>
          </p:cNvPr>
          <p:cNvSpPr txBox="1"/>
          <p:nvPr/>
        </p:nvSpPr>
        <p:spPr>
          <a:xfrm>
            <a:off x="4431122" y="491448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4.</a:t>
            </a:r>
            <a:endParaRPr kumimoji="1"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1288D8E-CA38-AC44-A4D7-E2677F017B18}"/>
              </a:ext>
            </a:extLst>
          </p:cNvPr>
          <p:cNvSpPr txBox="1"/>
          <p:nvPr/>
        </p:nvSpPr>
        <p:spPr>
          <a:xfrm>
            <a:off x="4370238" y="616670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5.</a:t>
            </a:r>
            <a:endParaRPr kumimoji="1"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E38BF70-51FE-5E4C-B4ED-5857ACAA46B9}"/>
              </a:ext>
            </a:extLst>
          </p:cNvPr>
          <p:cNvSpPr txBox="1"/>
          <p:nvPr/>
        </p:nvSpPr>
        <p:spPr>
          <a:xfrm>
            <a:off x="8561000" y="6100943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6.</a:t>
            </a:r>
            <a:endParaRPr kumimoji="1" lang="zh-CN" altLang="en-US" dirty="0"/>
          </a:p>
        </p:txBody>
      </p:sp>
      <p:sp>
        <p:nvSpPr>
          <p:cNvPr id="45" name="内容占位符 2">
            <a:extLst>
              <a:ext uri="{FF2B5EF4-FFF2-40B4-BE49-F238E27FC236}">
                <a16:creationId xmlns:a16="http://schemas.microsoft.com/office/drawing/2014/main" id="{A1CC31EF-CAA6-7E4D-A405-E5291C764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27" y="2240587"/>
            <a:ext cx="3493709" cy="3785419"/>
          </a:xfrm>
        </p:spPr>
        <p:txBody>
          <a:bodyPr>
            <a:normAutofit lnSpcReduction="10000"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方法</a:t>
            </a:r>
            <a:r>
              <a:rPr kumimoji="1" lang="en-US" altLang="zh-CN" dirty="0">
                <a:solidFill>
                  <a:srgbClr val="FFFFFF"/>
                </a:solidFill>
              </a:rPr>
              <a:t>——</a:t>
            </a:r>
          </a:p>
          <a:p>
            <a:r>
              <a:rPr kumimoji="1" lang="en-US" altLang="zh-CN" dirty="0">
                <a:solidFill>
                  <a:srgbClr val="FFFFFF"/>
                </a:solidFill>
              </a:rPr>
              <a:t>1.</a:t>
            </a:r>
            <a:r>
              <a:rPr kumimoji="1" lang="zh-CN" altLang="en-US" dirty="0">
                <a:solidFill>
                  <a:srgbClr val="FFFFFF"/>
                </a:solidFill>
              </a:rPr>
              <a:t> 写出化学方程式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2.</a:t>
            </a:r>
            <a:r>
              <a:rPr kumimoji="1" lang="zh-CN" altLang="en-US" dirty="0">
                <a:solidFill>
                  <a:srgbClr val="FFFFFF"/>
                </a:solidFill>
              </a:rPr>
              <a:t> 算出各物质浓度或压强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3.</a:t>
            </a:r>
            <a:r>
              <a:rPr kumimoji="1" lang="zh-CN" altLang="en-US" dirty="0">
                <a:solidFill>
                  <a:srgbClr val="FFFFFF"/>
                </a:solidFill>
              </a:rPr>
              <a:t> 算出反应商，判断反应进行方向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4.</a:t>
            </a:r>
            <a:r>
              <a:rPr kumimoji="1" lang="zh-CN" altLang="en-US" dirty="0">
                <a:solidFill>
                  <a:srgbClr val="FFFFFF"/>
                </a:solidFill>
              </a:rPr>
              <a:t>  列出表格，将初始值，改变量和末值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5.</a:t>
            </a:r>
            <a:r>
              <a:rPr kumimoji="1" lang="zh-CN" altLang="en-US" dirty="0">
                <a:solidFill>
                  <a:srgbClr val="FFFFFF"/>
                </a:solidFill>
              </a:rPr>
              <a:t>根据平衡常数公式列方程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en-US" altLang="zh-CN" dirty="0">
                <a:solidFill>
                  <a:srgbClr val="FFFFFF"/>
                </a:solidFill>
              </a:rPr>
              <a:t>6.</a:t>
            </a:r>
            <a:r>
              <a:rPr kumimoji="1" lang="zh-CN" altLang="en-US" dirty="0">
                <a:solidFill>
                  <a:srgbClr val="FFFFFF"/>
                </a:solidFill>
              </a:rPr>
              <a:t>解方程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55CBEA3-237F-6644-B7BB-A492E9B4F46A}"/>
              </a:ext>
            </a:extLst>
          </p:cNvPr>
          <p:cNvSpPr/>
          <p:nvPr/>
        </p:nvSpPr>
        <p:spPr>
          <a:xfrm>
            <a:off x="10437812" y="686435"/>
            <a:ext cx="1362356" cy="3826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解方程</a:t>
            </a: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DC4B2776-5C67-DD47-B2CC-A192860BAF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105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32261"/>
    </mc:Choice>
    <mc:Fallback xmlns="">
      <p:transition spd="slow" advTm="53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5" grpId="0" build="p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315263-7876-E043-BB39-B1E1B93E7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79" y="193368"/>
            <a:ext cx="3104751" cy="1444750"/>
          </a:xfrm>
        </p:spPr>
        <p:txBody>
          <a:bodyPr anchor="b">
            <a:normAutofit/>
          </a:bodyPr>
          <a:lstStyle/>
          <a:p>
            <a:r>
              <a:rPr kumimoji="1" lang="zh-CN" altLang="en-US" sz="3600" dirty="0"/>
              <a:t>吉布斯自由能与化学平衡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F916B6A-4A1E-4A48-8BC8-1E4776E03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1C5D755C-6A9E-4780-8524-22F98BAC1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AC099B-3614-4184-BF57-F5447D154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57A35D5-F7F3-014C-B0A7-A85276CEBC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9816" y="2040254"/>
                <a:ext cx="3368294" cy="2931307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dirty="0"/>
                  <a:t>气体的体积越大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熵越大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压强越低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熵越大</a:t>
                </a:r>
                <a:r>
                  <a:rPr kumimoji="1" lang="en-US" altLang="zh-CN" dirty="0"/>
                  <a:t>—</a:t>
                </a:r>
                <a:r>
                  <a:rPr kumimoji="1" lang="zh-CN" altLang="en-US" dirty="0"/>
                  <a:t>气体的吉布斯自由能越小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吉布斯自由能也和反应商有关</a:t>
                </a:r>
                <a:endParaRPr kumimoji="1" lang="en-US" altLang="zh-CN" dirty="0"/>
              </a:p>
              <a:p>
                <a:r>
                  <a:rPr kumimoji="1" lang="zh-CN" altLang="en-US" dirty="0"/>
                  <a:t>自由能在化学反应平衡点时最低</a:t>
                </a:r>
                <a:r>
                  <a:rPr kumimoji="1" lang="en-US" altLang="zh-CN" dirty="0"/>
                  <a:t>—</a:t>
                </a:r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kumimoji="1" lang="en-US" altLang="zh-CN" b="0" dirty="0">
                  <a:ea typeface="Cambria Math" panose="02040503050406030204" pitchFamily="18" charset="0"/>
                </a:endParaRPr>
              </a:p>
              <a:p>
                <a:r>
                  <a:rPr kumimoji="1" lang="zh-CN" altLang="en-US" dirty="0"/>
                  <a:t>平衡点时反应商等于平衡常数</a:t>
                </a:r>
                <a:endParaRPr kumimoji="1" lang="en-US" altLang="zh-CN" dirty="0"/>
              </a:p>
              <a:p>
                <a:r>
                  <a:rPr kumimoji="1" lang="zh-CN" altLang="en-US" dirty="0"/>
                  <a:t>平衡常数只和</a:t>
                </a:r>
                <a:r>
                  <a:rPr kumimoji="1" lang="en-US" altLang="zh-CN" dirty="0"/>
                  <a:t>T</a:t>
                </a:r>
                <a:r>
                  <a:rPr kumimoji="1" lang="zh-CN" altLang="en-US" dirty="0"/>
                  <a:t>有关，温度变化会导致平衡常数变化</a:t>
                </a:r>
                <a:endParaRPr kumimoji="1" lang="en-US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57A35D5-F7F3-014C-B0A7-A85276CEBC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9816" y="2040254"/>
                <a:ext cx="3368294" cy="2931307"/>
              </a:xfrm>
              <a:blipFill>
                <a:blip r:embed="rId5"/>
                <a:stretch>
                  <a:fillRect l="-749" t="-1724" b="-52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B42D1C6-2BE8-4446-A86D-4EA3E9716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0394" y="-2"/>
            <a:ext cx="3364831" cy="1831490"/>
          </a:xfrm>
          <a:prstGeom prst="rect">
            <a:avLst/>
          </a:prstGeom>
          <a:effectLst/>
        </p:spPr>
      </p:pic>
      <p:pic>
        <p:nvPicPr>
          <p:cNvPr id="8" name="图片 7" descr="图片包含 表格&#10;&#10;描述已自动生成">
            <a:extLst>
              <a:ext uri="{FF2B5EF4-FFF2-40B4-BE49-F238E27FC236}">
                <a16:creationId xmlns:a16="http://schemas.microsoft.com/office/drawing/2014/main" id="{4C35DBAE-7D05-3B4A-A046-AC61121B2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894" y="19786"/>
            <a:ext cx="4395500" cy="1769189"/>
          </a:xfrm>
          <a:prstGeom prst="rect">
            <a:avLst/>
          </a:prstGeom>
          <a:effectLst/>
        </p:spPr>
      </p:pic>
      <p:pic>
        <p:nvPicPr>
          <p:cNvPr id="6" name="图片 5" descr="图表&#10;&#10;中度可信度描述已自动生成">
            <a:extLst>
              <a:ext uri="{FF2B5EF4-FFF2-40B4-BE49-F238E27FC236}">
                <a16:creationId xmlns:a16="http://schemas.microsoft.com/office/drawing/2014/main" id="{7F12954A-846C-E643-ABE9-E053BEA2F6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0842" y="1764469"/>
            <a:ext cx="2653509" cy="551571"/>
          </a:xfrm>
          <a:prstGeom prst="rect">
            <a:avLst/>
          </a:prstGeom>
          <a:effectLst/>
        </p:spPr>
      </p:pic>
      <p:pic>
        <p:nvPicPr>
          <p:cNvPr id="12" name="图片 11" descr="文本, 信件&#10;&#10;描述已自动生成">
            <a:extLst>
              <a:ext uri="{FF2B5EF4-FFF2-40B4-BE49-F238E27FC236}">
                <a16:creationId xmlns:a16="http://schemas.microsoft.com/office/drawing/2014/main" id="{AF8174C7-E738-FA41-A9A6-27EAA4CCB2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4839" y="1839274"/>
            <a:ext cx="4478298" cy="953531"/>
          </a:xfrm>
          <a:prstGeom prst="rect">
            <a:avLst/>
          </a:prstGeom>
          <a:effectLst/>
        </p:spPr>
      </p:pic>
      <p:pic>
        <p:nvPicPr>
          <p:cNvPr id="16" name="图片 15" descr="文本&#10;&#10;描述已自动生成">
            <a:extLst>
              <a:ext uri="{FF2B5EF4-FFF2-40B4-BE49-F238E27FC236}">
                <a16:creationId xmlns:a16="http://schemas.microsoft.com/office/drawing/2014/main" id="{9CCB1C00-D278-7845-AEBB-62EDB1AD79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514" y="2892549"/>
            <a:ext cx="4392623" cy="1853579"/>
          </a:xfrm>
          <a:prstGeom prst="rect">
            <a:avLst/>
          </a:prstGeom>
        </p:spPr>
      </p:pic>
      <p:pic>
        <p:nvPicPr>
          <p:cNvPr id="18" name="图片 17" descr="徽标&#10;&#10;描述已自动生成">
            <a:extLst>
              <a:ext uri="{FF2B5EF4-FFF2-40B4-BE49-F238E27FC236}">
                <a16:creationId xmlns:a16="http://schemas.microsoft.com/office/drawing/2014/main" id="{D2B5722A-E01B-C845-8CEB-7FFE8112FA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9536" y="4723556"/>
            <a:ext cx="3467100" cy="1003300"/>
          </a:xfrm>
          <a:prstGeom prst="rect">
            <a:avLst/>
          </a:prstGeom>
        </p:spPr>
      </p:pic>
      <p:pic>
        <p:nvPicPr>
          <p:cNvPr id="21" name="图片 20" descr="图表&#10;&#10;中度可信度描述已自动生成">
            <a:extLst>
              <a:ext uri="{FF2B5EF4-FFF2-40B4-BE49-F238E27FC236}">
                <a16:creationId xmlns:a16="http://schemas.microsoft.com/office/drawing/2014/main" id="{B87DA64E-E4C6-2343-A7D6-575C401983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75905" y="5774532"/>
            <a:ext cx="3000750" cy="517896"/>
          </a:xfrm>
          <a:prstGeom prst="rect">
            <a:avLst/>
          </a:prstGeom>
        </p:spPr>
      </p:pic>
      <p:pic>
        <p:nvPicPr>
          <p:cNvPr id="26" name="图片 25" descr="文本&#10;&#10;低可信度描述已自动生成">
            <a:extLst>
              <a:ext uri="{FF2B5EF4-FFF2-40B4-BE49-F238E27FC236}">
                <a16:creationId xmlns:a16="http://schemas.microsoft.com/office/drawing/2014/main" id="{37AE0FCA-BFD9-3449-88C8-5A3F84D9D4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9609" y="3704272"/>
            <a:ext cx="2946400" cy="38100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F7371BD5-87A4-AE49-AD4F-CBC8EA2C0DAB}"/>
              </a:ext>
            </a:extLst>
          </p:cNvPr>
          <p:cNvSpPr txBox="1"/>
          <p:nvPr/>
        </p:nvSpPr>
        <p:spPr>
          <a:xfrm>
            <a:off x="9573154" y="3100068"/>
            <a:ext cx="2011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chemeClr val="bg1"/>
                </a:solidFill>
              </a:rPr>
              <a:t>在平衡点时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23D029AE-A913-E040-9F3B-6439F0951DB5}"/>
                  </a:ext>
                </a:extLst>
              </p:cNvPr>
              <p:cNvSpPr txBox="1"/>
              <p:nvPr/>
            </p:nvSpPr>
            <p:spPr>
              <a:xfrm>
                <a:off x="8992694" y="2254919"/>
                <a:ext cx="3172531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sSup>
                      <m:sSupPr>
                        <m:ctrlP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zh-CN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为</m:t>
                        </m:r>
                        <m:r>
                          <a:rPr kumimoji="1" lang="zh-CN" alt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气体的</m:t>
                        </m:r>
                        <m:r>
                          <a:rPr kumimoji="1" lang="zh-CN" alt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吉布斯自由能</m:t>
                        </m:r>
                        <m:r>
                          <a:rPr kumimoji="1" lang="zh-CN" alt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，</m:t>
                        </m:r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kumimoji="1" lang="en-US" altLang="zh-CN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1" lang="zh-CN" altLang="en-US" dirty="0">
                    <a:solidFill>
                      <a:schemeClr val="bg1"/>
                    </a:solidFill>
                  </a:rPr>
                  <a:t>为气体的标准吉布斯自由能</a:t>
                </a: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23D029AE-A913-E040-9F3B-6439F0951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2694" y="2254919"/>
                <a:ext cx="3172531" cy="652551"/>
              </a:xfrm>
              <a:prstGeom prst="rect">
                <a:avLst/>
              </a:prstGeom>
              <a:blipFill>
                <a:blip r:embed="rId14"/>
                <a:stretch>
                  <a:fillRect l="-1594" b="-134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28">
            <a:extLst>
              <a:ext uri="{FF2B5EF4-FFF2-40B4-BE49-F238E27FC236}">
                <a16:creationId xmlns:a16="http://schemas.microsoft.com/office/drawing/2014/main" id="{22EBFF9F-C100-4C44-A53E-45FE67459F98}"/>
              </a:ext>
            </a:extLst>
          </p:cNvPr>
          <p:cNvSpPr/>
          <p:nvPr/>
        </p:nvSpPr>
        <p:spPr>
          <a:xfrm>
            <a:off x="8403541" y="4358535"/>
            <a:ext cx="3721535" cy="1978136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kumimoji="1" lang="en-US" altLang="zh-CN" dirty="0"/>
              <a:t>AP</a:t>
            </a:r>
            <a:r>
              <a:rPr kumimoji="1" lang="zh-CN" altLang="en-US" dirty="0"/>
              <a:t>化学重要公式</a:t>
            </a:r>
            <a:endParaRPr kumimoji="1" lang="en-US" altLang="zh-CN" dirty="0"/>
          </a:p>
          <a:p>
            <a:pPr algn="ctr">
              <a:spcAft>
                <a:spcPts val="600"/>
              </a:spcAft>
            </a:pPr>
            <a:endParaRPr kumimoji="1" lang="en-US" altLang="zh-CN" dirty="0">
              <a:solidFill>
                <a:srgbClr val="FF0000"/>
              </a:solidFill>
            </a:endParaRPr>
          </a:p>
          <a:p>
            <a:pPr algn="ctr">
              <a:spcAft>
                <a:spcPts val="600"/>
              </a:spcAft>
            </a:pPr>
            <a:endParaRPr kumimoji="1" lang="en-US" altLang="zh-CN" dirty="0"/>
          </a:p>
        </p:txBody>
      </p:sp>
      <p:pic>
        <p:nvPicPr>
          <p:cNvPr id="31" name="图片 30" descr="画着卡通人物&#10;&#10;低可信度描述已自动生成">
            <a:extLst>
              <a:ext uri="{FF2B5EF4-FFF2-40B4-BE49-F238E27FC236}">
                <a16:creationId xmlns:a16="http://schemas.microsoft.com/office/drawing/2014/main" id="{5CDCF18B-D649-1C4B-8FB2-A88C4327282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3807" y="5295402"/>
            <a:ext cx="2555875" cy="711200"/>
          </a:xfrm>
          <a:prstGeom prst="rect">
            <a:avLst/>
          </a:prstGeom>
        </p:spPr>
      </p:pic>
      <p:pic>
        <p:nvPicPr>
          <p:cNvPr id="33" name="图片 32" descr="画着卡通人物&#10;&#10;描述已自动生成">
            <a:extLst>
              <a:ext uri="{FF2B5EF4-FFF2-40B4-BE49-F238E27FC236}">
                <a16:creationId xmlns:a16="http://schemas.microsoft.com/office/drawing/2014/main" id="{0AB8F862-B7F8-9449-A92A-7ADD7DF6BC9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42854" y="5347603"/>
            <a:ext cx="1130300" cy="711200"/>
          </a:xfrm>
          <a:prstGeom prst="rect">
            <a:avLst/>
          </a:prstGeom>
        </p:spPr>
      </p:pic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66AFEE8C-8166-7A46-B4D5-63599FDF0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97"/>
    </mc:Choice>
    <mc:Fallback xmlns="">
      <p:transition spd="slow" advTm="48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741F92C-09C4-CE44-B6DB-F4B72C74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03" y="1132444"/>
            <a:ext cx="3863727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3600" dirty="0">
                <a:solidFill>
                  <a:srgbClr val="EBEBEB"/>
                </a:solidFill>
              </a:rPr>
              <a:t>勒夏特列法则</a:t>
            </a:r>
            <a:r>
              <a:rPr lang="en-US" altLang="zh-CN" sz="3600" dirty="0">
                <a:solidFill>
                  <a:srgbClr val="EBEBEB"/>
                </a:solidFill>
              </a:rPr>
              <a:t>—</a:t>
            </a:r>
            <a:r>
              <a:rPr lang="en" altLang="zh-CN" sz="3600" dirty="0">
                <a:solidFill>
                  <a:srgbClr val="EBEBEB"/>
                </a:solidFill>
              </a:rPr>
              <a:t>Le </a:t>
            </a:r>
            <a:r>
              <a:rPr lang="en" altLang="zh-CN" sz="3600" dirty="0" err="1">
                <a:solidFill>
                  <a:srgbClr val="EBEBEB"/>
                </a:solidFill>
              </a:rPr>
              <a:t>Châtelier’s</a:t>
            </a:r>
            <a:r>
              <a:rPr lang="en" altLang="zh-CN" sz="3600" dirty="0">
                <a:solidFill>
                  <a:srgbClr val="EBEBEB"/>
                </a:solidFill>
              </a:rPr>
              <a:t> Principle </a:t>
            </a:r>
            <a:br>
              <a:rPr lang="en" altLang="zh-CN" sz="3600" dirty="0">
                <a:solidFill>
                  <a:srgbClr val="EBEBEB"/>
                </a:solidFill>
              </a:rPr>
            </a:b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2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7CBABB-B966-5E49-B4C8-E4A8001EE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56" y="2235934"/>
            <a:ext cx="3517454" cy="4193441"/>
          </a:xfrm>
        </p:spPr>
        <p:txBody>
          <a:bodyPr>
            <a:normAutofit lnSpcReduction="10000"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特定因素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反应物生成物浓度，压强，温度的改变</a:t>
            </a:r>
            <a:r>
              <a:rPr kumimoji="1" lang="en-US" altLang="zh-CN" dirty="0">
                <a:solidFill>
                  <a:srgbClr val="FFFFFF"/>
                </a:solidFill>
              </a:rPr>
              <a:t>——</a:t>
            </a:r>
            <a:r>
              <a:rPr kumimoji="1" lang="zh-CN" altLang="en-US" dirty="0">
                <a:solidFill>
                  <a:srgbClr val="FFFFFF"/>
                </a:solidFill>
              </a:rPr>
              <a:t>可影响化学平衡去抵消改变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哈伯制氨法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高温高压催化剂下氮气与氢气反应生成氨气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任意一边浓度增加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反应向对边进行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容器压强增加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反应向分子数少的一边进行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系统温度增加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反应向吸热反应的方向进行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DA283D6-83F7-A447-B1B5-A49FEEE78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317" y="122868"/>
            <a:ext cx="2534772" cy="448632"/>
          </a:xfrm>
          <a:prstGeom prst="rect">
            <a:avLst/>
          </a:prstGeom>
        </p:spPr>
      </p:pic>
      <p:pic>
        <p:nvPicPr>
          <p:cNvPr id="8" name="图片 7" descr="图片包含 图示&#10;&#10;描述已自动生成">
            <a:extLst>
              <a:ext uri="{FF2B5EF4-FFF2-40B4-BE49-F238E27FC236}">
                <a16:creationId xmlns:a16="http://schemas.microsoft.com/office/drawing/2014/main" id="{2BBFAD8F-E995-7948-AD02-ABCA7AFF1F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762" y="643574"/>
            <a:ext cx="4710663" cy="162191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481D3B9-DEED-8843-959C-F07E7E91CCB6}"/>
              </a:ext>
            </a:extLst>
          </p:cNvPr>
          <p:cNvSpPr txBox="1"/>
          <p:nvPr/>
        </p:nvSpPr>
        <p:spPr>
          <a:xfrm>
            <a:off x="5039372" y="2316655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增加反应物浓度使反应向右进行</a:t>
            </a:r>
          </a:p>
        </p:txBody>
      </p:sp>
      <p:pic>
        <p:nvPicPr>
          <p:cNvPr id="12" name="图片 11" descr="杯子里有饮料&#10;&#10;低可信度描述已自动生成">
            <a:extLst>
              <a:ext uri="{FF2B5EF4-FFF2-40B4-BE49-F238E27FC236}">
                <a16:creationId xmlns:a16="http://schemas.microsoft.com/office/drawing/2014/main" id="{1C7DC4AE-2258-F340-9F37-0A49E3C12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2101" y="2620237"/>
            <a:ext cx="4964721" cy="177256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A3BC1C6-8850-A148-B4A1-A9F7262299F3}"/>
              </a:ext>
            </a:extLst>
          </p:cNvPr>
          <p:cNvSpPr txBox="1"/>
          <p:nvPr/>
        </p:nvSpPr>
        <p:spPr>
          <a:xfrm>
            <a:off x="5442749" y="432705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增大压强使反应向右进行</a:t>
            </a:r>
          </a:p>
        </p:txBody>
      </p:sp>
      <p:pic>
        <p:nvPicPr>
          <p:cNvPr id="19" name="图片 18" descr="图片包含 文本&#10;&#10;描述已自动生成">
            <a:extLst>
              <a:ext uri="{FF2B5EF4-FFF2-40B4-BE49-F238E27FC236}">
                <a16:creationId xmlns:a16="http://schemas.microsoft.com/office/drawing/2014/main" id="{56E1C8EB-EE2E-CB4C-B379-04A46C060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6013" y="2577196"/>
            <a:ext cx="2421246" cy="1334703"/>
          </a:xfrm>
          <a:prstGeom prst="rect">
            <a:avLst/>
          </a:prstGeom>
        </p:spPr>
      </p:pic>
      <p:pic>
        <p:nvPicPr>
          <p:cNvPr id="21" name="图片 20" descr="卡通人物&#10;&#10;描述已自动生成">
            <a:extLst>
              <a:ext uri="{FF2B5EF4-FFF2-40B4-BE49-F238E27FC236}">
                <a16:creationId xmlns:a16="http://schemas.microsoft.com/office/drawing/2014/main" id="{C1EC707C-F67D-464A-A1C0-6B5903D0E8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89" y="101872"/>
            <a:ext cx="1560487" cy="44366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BA009-428A-8143-ADE4-0722CECE17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2826" y="4685976"/>
            <a:ext cx="3294534" cy="21685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A63CC90-2BE2-C647-B981-BB789DEE2B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7361" y="4672435"/>
            <a:ext cx="3784640" cy="35652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06708D0-C203-9649-B615-9FCF99D018AF}"/>
              </a:ext>
            </a:extLst>
          </p:cNvPr>
          <p:cNvSpPr txBox="1"/>
          <p:nvPr/>
        </p:nvSpPr>
        <p:spPr>
          <a:xfrm>
            <a:off x="9025844" y="5498588"/>
            <a:ext cx="262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吸热反应增高温度会使反应向右进行生成二氧化氮</a:t>
            </a:r>
          </a:p>
        </p:txBody>
      </p:sp>
      <p:pic>
        <p:nvPicPr>
          <p:cNvPr id="10" name="音频 9">
            <a:hlinkClick r:id="" action="ppaction://media"/>
            <a:extLst>
              <a:ext uri="{FF2B5EF4-FFF2-40B4-BE49-F238E27FC236}">
                <a16:creationId xmlns:a16="http://schemas.microsoft.com/office/drawing/2014/main" id="{6DE18178-3E3A-3242-A9DF-5F8307910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92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51434"/>
    </mc:Choice>
    <mc:Fallback xmlns="">
      <p:transition spd="slow" advTm="55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|51.9|20.7|101.6|16.9|0.9|20.3|1.5|25.3|5|42.1|20.7|2.2|6.5|0.6|7.9|1.6|24.9|2.9|55.7|1.9|50.6|2.4|12.4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5|94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5115</TotalTime>
  <Words>898</Words>
  <Application>Microsoft Macintosh PowerPoint</Application>
  <PresentationFormat>宽屏</PresentationFormat>
  <Paragraphs>91</Paragraphs>
  <Slides>12</Slides>
  <Notes>0</Notes>
  <HiddenSlides>0</HiddenSlides>
  <MMClips>12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Arial</vt:lpstr>
      <vt:lpstr>Cambria Math</vt:lpstr>
      <vt:lpstr>Century Gothic</vt:lpstr>
      <vt:lpstr>Wingdings 3</vt:lpstr>
      <vt:lpstr>离子</vt:lpstr>
      <vt:lpstr>第十三节—化学平衡（上）</vt:lpstr>
      <vt:lpstr>可逆反应—reversible reaction</vt:lpstr>
      <vt:lpstr>化学平衡—chemical equilibrium</vt:lpstr>
      <vt:lpstr>平衡常数—equilibrium constant</vt:lpstr>
      <vt:lpstr>操纵平衡表达式</vt:lpstr>
      <vt:lpstr>反应商—reaction quotient</vt:lpstr>
      <vt:lpstr>平衡问题的解决办法</vt:lpstr>
      <vt:lpstr>吉布斯自由能与化学平衡</vt:lpstr>
      <vt:lpstr>勒夏特列法则—Le Châtelier’s Principle  </vt:lpstr>
      <vt:lpstr>Practice 1</vt:lpstr>
      <vt:lpstr>Practice 2</vt:lpstr>
      <vt:lpstr>Continued…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第十三节—化学平衡</dc:title>
  <dc:creator>Qi Gareth</dc:creator>
  <cp:lastModifiedBy>Qi Gareth</cp:lastModifiedBy>
  <cp:revision>28</cp:revision>
  <dcterms:created xsi:type="dcterms:W3CDTF">2021-07-24T03:13:33Z</dcterms:created>
  <dcterms:modified xsi:type="dcterms:W3CDTF">2021-08-21T03:50:25Z</dcterms:modified>
</cp:coreProperties>
</file>