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74" r:id="rId3"/>
    <p:sldId id="258" r:id="rId4"/>
    <p:sldId id="300" r:id="rId5"/>
    <p:sldId id="257" r:id="rId6"/>
    <p:sldId id="259" r:id="rId7"/>
    <p:sldId id="260" r:id="rId8"/>
    <p:sldId id="261" r:id="rId9"/>
    <p:sldId id="262" r:id="rId10"/>
    <p:sldId id="263" r:id="rId11"/>
    <p:sldId id="264" r:id="rId12"/>
    <p:sldId id="265" r:id="rId13"/>
    <p:sldId id="266" r:id="rId14"/>
    <p:sldId id="272" r:id="rId15"/>
    <p:sldId id="273" r:id="rId16"/>
    <p:sldId id="267" r:id="rId17"/>
    <p:sldId id="268" r:id="rId18"/>
    <p:sldId id="269" r:id="rId19"/>
    <p:sldId id="270" r:id="rId20"/>
    <p:sldId id="271" r:id="rId21"/>
    <p:sldId id="301" r:id="rId22"/>
    <p:sldId id="275" r:id="rId23"/>
    <p:sldId id="276" r:id="rId24"/>
    <p:sldId id="277" r:id="rId25"/>
    <p:sldId id="278" r:id="rId26"/>
    <p:sldId id="279" r:id="rId27"/>
    <p:sldId id="280" r:id="rId28"/>
    <p:sldId id="281" r:id="rId29"/>
    <p:sldId id="282" r:id="rId30"/>
    <p:sldId id="283" r:id="rId31"/>
    <p:sldId id="284" r:id="rId32"/>
    <p:sldId id="302"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00" autoAdjust="0"/>
  </p:normalViewPr>
  <p:slideViewPr>
    <p:cSldViewPr>
      <p:cViewPr varScale="1">
        <p:scale>
          <a:sx n="60" d="100"/>
          <a:sy n="60" d="100"/>
        </p:scale>
        <p:origin x="-10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048A39-B5B4-457D-B8B8-CE0362616B42}" type="datetimeFigureOut">
              <a:rPr lang="zh-CN" altLang="en-US" smtClean="0"/>
              <a:pPr/>
              <a:t>2013/11/10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CC5D1-8088-4B8B-9618-5B72024A82D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5ECC5D1-8088-4B8B-9618-5B72024A82DA}"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520B5AF1-D762-47F6-9AA0-F9568D1488E7}" type="slidenum">
              <a:rPr lang="en-US" altLang="zh-CN" smtClean="0"/>
              <a:pPr eaLnBrk="1" hangingPunct="1"/>
              <a:t>46</a:t>
            </a:fld>
            <a:endParaRPr lang="en-US" altLang="zh-CN"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北京卷开放的不是史观，不要求考生独立阐释自己的观点，而是以课本的历史观点或历史定论为依托，以开放式的答案、答案标准和组答方式为特征。这种开放题不考查考生独立“求异”思维的能力，而是考查考生对历史规律的认知深度和掌握程度，在对史料鉴别、提炼、组合中凝练出自身思想的精华，通过“温故”而“知新”，通过“求同”思维锻炼，为将来大学阶段“求异”思维发展打下坚实的基础。</a:t>
            </a:r>
          </a:p>
          <a:p>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C72739D-238E-47BD-AACC-DF602672BAB1}" type="slidenum">
              <a:rPr lang="en-US" altLang="zh-CN" smtClean="0"/>
              <a:pPr eaLnBrk="1" hangingPunct="1"/>
              <a:t>47</a:t>
            </a:fld>
            <a:endParaRPr lang="en-US" altLang="zh-CN" smtClean="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5ECC5D1-8088-4B8B-9618-5B72024A82DA}"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黑体" pitchFamily="49" charset="-122"/>
                <a:ea typeface="黑体" pitchFamily="49" charset="-122"/>
              </a:rPr>
              <a:t>这是</a:t>
            </a:r>
            <a:r>
              <a:rPr lang="en-US" altLang="zh-CN" sz="1200" dirty="0" smtClean="0">
                <a:latin typeface="黑体" pitchFamily="49" charset="-122"/>
                <a:ea typeface="黑体" pitchFamily="49" charset="-122"/>
              </a:rPr>
              <a:t>10</a:t>
            </a:r>
            <a:r>
              <a:rPr lang="zh-CN" altLang="en-US" sz="1200" dirty="0" smtClean="0">
                <a:latin typeface="黑体" pitchFamily="49" charset="-122"/>
                <a:ea typeface="黑体" pitchFamily="49" charset="-122"/>
              </a:rPr>
              <a:t>月月考题的</a:t>
            </a:r>
            <a:r>
              <a:rPr lang="en-US" altLang="zh-CN" sz="1200" dirty="0" smtClean="0">
                <a:latin typeface="黑体" pitchFamily="49" charset="-122"/>
                <a:ea typeface="黑体" pitchFamily="49" charset="-122"/>
              </a:rPr>
              <a:t>11</a:t>
            </a:r>
            <a:r>
              <a:rPr lang="zh-CN" altLang="en-US" sz="1200" dirty="0" smtClean="0">
                <a:latin typeface="黑体" pitchFamily="49" charset="-122"/>
                <a:ea typeface="黑体" pitchFamily="49" charset="-122"/>
              </a:rPr>
              <a:t>题原题！</a:t>
            </a:r>
          </a:p>
          <a:p>
            <a:endParaRPr lang="zh-CN" altLang="en-US" dirty="0"/>
          </a:p>
        </p:txBody>
      </p:sp>
      <p:sp>
        <p:nvSpPr>
          <p:cNvPr id="4" name="灯片编号占位符 3"/>
          <p:cNvSpPr>
            <a:spLocks noGrp="1"/>
          </p:cNvSpPr>
          <p:nvPr>
            <p:ph type="sldNum" sz="quarter" idx="10"/>
          </p:nvPr>
        </p:nvSpPr>
        <p:spPr/>
        <p:txBody>
          <a:bodyPr/>
          <a:lstStyle/>
          <a:p>
            <a:fld id="{C5ECC5D1-8088-4B8B-9618-5B72024A82DA}"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总复习指导</a:t>
            </a:r>
          </a:p>
          <a:p>
            <a:endParaRPr lang="zh-CN" altLang="en-US" dirty="0"/>
          </a:p>
        </p:txBody>
      </p:sp>
      <p:sp>
        <p:nvSpPr>
          <p:cNvPr id="4" name="灯片编号占位符 3"/>
          <p:cNvSpPr>
            <a:spLocks noGrp="1"/>
          </p:cNvSpPr>
          <p:nvPr>
            <p:ph type="sldNum" sz="quarter" idx="10"/>
          </p:nvPr>
        </p:nvSpPr>
        <p:spPr/>
        <p:txBody>
          <a:bodyPr/>
          <a:lstStyle/>
          <a:p>
            <a:fld id="{C5ECC5D1-8088-4B8B-9618-5B72024A82DA}" type="slidenum">
              <a:rPr lang="zh-CN" altLang="en-US" smtClean="0"/>
              <a:pPr/>
              <a:t>12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近代化就是工业化和工业化相伴随着的政治、经济和文化等方面的变化，就是实现社会转型，由封建社会转变为近代社会。农民阶级领导的太平天国运动肩负起了民主革命的反封建反侵略基本任务，主要目标是推翻清王朝，主要功绩是沉重地打击了专制清王朝，加速了清王朝的衰亡。所以，太平天国运动对中国近代化产生了一定影响，主要表现在政治上。</a:t>
            </a:r>
            <a:endParaRPr lang="zh-CN" altLang="en-US" dirty="0"/>
          </a:p>
        </p:txBody>
      </p:sp>
      <p:sp>
        <p:nvSpPr>
          <p:cNvPr id="4" name="灯片编号占位符 3"/>
          <p:cNvSpPr>
            <a:spLocks noGrp="1"/>
          </p:cNvSpPr>
          <p:nvPr>
            <p:ph type="sldNum" sz="quarter" idx="10"/>
          </p:nvPr>
        </p:nvSpPr>
        <p:spPr/>
        <p:txBody>
          <a:bodyPr/>
          <a:lstStyle/>
          <a:p>
            <a:fld id="{C5ECC5D1-8088-4B8B-9618-5B72024A82DA}" type="slidenum">
              <a:rPr lang="zh-CN" altLang="en-US" smtClean="0"/>
              <a:pPr/>
              <a:t>17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违背历史发展规律的要回避，或改变措辞</a:t>
            </a:r>
            <a:endParaRPr lang="zh-CN" altLang="en-US" dirty="0"/>
          </a:p>
        </p:txBody>
      </p:sp>
      <p:sp>
        <p:nvSpPr>
          <p:cNvPr id="4" name="灯片编号占位符 3"/>
          <p:cNvSpPr>
            <a:spLocks noGrp="1"/>
          </p:cNvSpPr>
          <p:nvPr>
            <p:ph type="sldNum" sz="quarter" idx="10"/>
          </p:nvPr>
        </p:nvSpPr>
        <p:spPr/>
        <p:txBody>
          <a:bodyPr/>
          <a:lstStyle/>
          <a:p>
            <a:fld id="{24DCC587-AAE0-486A-9BFF-3D95B52F61E9}" type="slidenum">
              <a:rPr lang="zh-CN" altLang="en-US" smtClean="0"/>
              <a:pPr/>
              <a:t>38</a:t>
            </a:fld>
            <a:endParaRPr lang="zh-CN" altLang="en-US"/>
          </a:p>
        </p:txBody>
      </p:sp>
    </p:spTree>
    <p:extLst>
      <p:ext uri="{BB962C8B-B14F-4D97-AF65-F5344CB8AC3E}">
        <p14:creationId xmlns="" xmlns:p14="http://schemas.microsoft.com/office/powerpoint/2010/main" val="2362106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违背历史发展规律的要回避，或改变措辞</a:t>
            </a:r>
            <a:endParaRPr lang="zh-CN" altLang="en-US"/>
          </a:p>
        </p:txBody>
      </p:sp>
      <p:sp>
        <p:nvSpPr>
          <p:cNvPr id="4" name="灯片编号占位符 3"/>
          <p:cNvSpPr>
            <a:spLocks noGrp="1"/>
          </p:cNvSpPr>
          <p:nvPr>
            <p:ph type="sldNum" sz="quarter" idx="10"/>
          </p:nvPr>
        </p:nvSpPr>
        <p:spPr/>
        <p:txBody>
          <a:bodyPr/>
          <a:lstStyle/>
          <a:p>
            <a:fld id="{24DCC587-AAE0-486A-9BFF-3D95B52F61E9}" type="slidenum">
              <a:rPr lang="zh-CN" altLang="en-US" smtClean="0"/>
              <a:pPr/>
              <a:t>39</a:t>
            </a:fld>
            <a:endParaRPr lang="zh-CN" altLang="en-US"/>
          </a:p>
        </p:txBody>
      </p:sp>
    </p:spTree>
    <p:extLst>
      <p:ext uri="{BB962C8B-B14F-4D97-AF65-F5344CB8AC3E}">
        <p14:creationId xmlns="" xmlns:p14="http://schemas.microsoft.com/office/powerpoint/2010/main" val="2362106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选择题</a:t>
            </a:r>
            <a:endParaRPr lang="zh-CN" altLang="en-US" dirty="0"/>
          </a:p>
        </p:txBody>
      </p:sp>
      <p:sp>
        <p:nvSpPr>
          <p:cNvPr id="4" name="灯片编号占位符 3"/>
          <p:cNvSpPr>
            <a:spLocks noGrp="1"/>
          </p:cNvSpPr>
          <p:nvPr>
            <p:ph type="sldNum" sz="quarter" idx="10"/>
          </p:nvPr>
        </p:nvSpPr>
        <p:spPr/>
        <p:txBody>
          <a:bodyPr/>
          <a:lstStyle/>
          <a:p>
            <a:fld id="{24DCC587-AAE0-486A-9BFF-3D95B52F61E9}" type="slidenum">
              <a:rPr lang="zh-CN" altLang="en-US" smtClean="0"/>
              <a:pPr/>
              <a:t>43</a:t>
            </a:fld>
            <a:endParaRPr lang="zh-CN" altLang="en-US"/>
          </a:p>
        </p:txBody>
      </p:sp>
    </p:spTree>
    <p:extLst>
      <p:ext uri="{BB962C8B-B14F-4D97-AF65-F5344CB8AC3E}">
        <p14:creationId xmlns="" xmlns:p14="http://schemas.microsoft.com/office/powerpoint/2010/main" val="8934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理解的基础是记忆历史；阶段特征在总复习指导每单元开始的表里，务必重视。用阶段特征带历史知识，高屋建瓴。通史就是按总复习指导整理知识，而不是抛开总复习指导，又不愿意理解教材。价值观是说历史价值和人文价值，而不要纠结教科书或指导里的史实或观点对错，及不用你知道的学术观点去指手画脚。</a:t>
            </a:r>
            <a:endParaRPr lang="zh-CN" altLang="en-US" dirty="0"/>
          </a:p>
        </p:txBody>
      </p:sp>
      <p:sp>
        <p:nvSpPr>
          <p:cNvPr id="4" name="灯片编号占位符 3"/>
          <p:cNvSpPr>
            <a:spLocks noGrp="1"/>
          </p:cNvSpPr>
          <p:nvPr>
            <p:ph type="sldNum" sz="quarter" idx="10"/>
          </p:nvPr>
        </p:nvSpPr>
        <p:spPr/>
        <p:txBody>
          <a:bodyPr/>
          <a:lstStyle/>
          <a:p>
            <a:fld id="{24DCC587-AAE0-486A-9BFF-3D95B52F61E9}" type="slidenum">
              <a:rPr lang="zh-CN" altLang="en-US" smtClean="0"/>
              <a:pPr/>
              <a:t>44</a:t>
            </a:fld>
            <a:endParaRPr lang="zh-CN" altLang="en-US"/>
          </a:p>
        </p:txBody>
      </p:sp>
    </p:spTree>
    <p:extLst>
      <p:ext uri="{BB962C8B-B14F-4D97-AF65-F5344CB8AC3E}">
        <p14:creationId xmlns="" xmlns:p14="http://schemas.microsoft.com/office/powerpoint/2010/main" val="403781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AB41301B-F938-45E0-8402-A67E97052093}" type="datetimeFigureOut">
              <a:rPr lang="zh-CN" altLang="en-US" smtClean="0"/>
              <a:pPr/>
              <a:t>2013/11/10</a:t>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21D1EDBF-C39B-4440-82E7-809FC35377C9}" type="slidenum">
              <a:rPr lang="zh-CN" altLang="en-US" smtClean="0"/>
              <a:pPr/>
              <a:t>‹#›</a:t>
            </a:fld>
            <a:endParaRPr lang="zh-CN"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AB41301B-F938-45E0-8402-A67E97052093}" type="datetimeFigureOut">
              <a:rPr lang="zh-CN" altLang="en-US" smtClean="0"/>
              <a:pPr/>
              <a:t>2013/11/10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D1EDBF-C39B-4440-82E7-809FC35377C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914400" y="274640"/>
            <a:ext cx="55626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AB41301B-F938-45E0-8402-A67E97052093}" type="datetimeFigureOut">
              <a:rPr lang="zh-CN" altLang="en-US" smtClean="0"/>
              <a:pPr/>
              <a:t>2013/11/10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D1EDBF-C39B-4440-82E7-809FC35377C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AB41301B-F938-45E0-8402-A67E97052093}" type="datetimeFigureOut">
              <a:rPr lang="zh-CN" altLang="en-US" smtClean="0"/>
              <a:pPr/>
              <a:t>2013/11/10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D1EDBF-C39B-4440-82E7-809FC35377C9}" type="slidenum">
              <a:rPr lang="zh-CN" altLang="en-US" smtClean="0"/>
              <a:pPr/>
              <a:t>‹#›</a:t>
            </a:fld>
            <a:endParaRPr lang="zh-CN" altLang="en-US"/>
          </a:p>
        </p:txBody>
      </p:sp>
      <p:sp>
        <p:nvSpPr>
          <p:cNvPr id="8" name="内容占位符 7"/>
          <p:cNvSpPr>
            <a:spLocks noGrp="1"/>
          </p:cNvSpPr>
          <p:nvPr>
            <p:ph sz="quarter" idx="1"/>
          </p:nvPr>
        </p:nvSpPr>
        <p:spPr>
          <a:xfrm>
            <a:off x="914400" y="1447800"/>
            <a:ext cx="777240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AB41301B-F938-45E0-8402-A67E97052093}" type="datetimeFigureOut">
              <a:rPr lang="zh-CN" altLang="en-US" smtClean="0"/>
              <a:pPr/>
              <a:t>2013/11/10</a:t>
            </a:fld>
            <a:endParaRPr lang="zh-CN" altLang="en-US"/>
          </a:p>
        </p:txBody>
      </p:sp>
      <p:sp>
        <p:nvSpPr>
          <p:cNvPr id="5" name="页脚占位符 4"/>
          <p:cNvSpPr>
            <a:spLocks noGrp="1"/>
          </p:cNvSpPr>
          <p:nvPr>
            <p:ph type="ftr" sz="quarter" idx="11"/>
          </p:nvPr>
        </p:nvSpPr>
        <p:spPr>
          <a:xfrm>
            <a:off x="800100" y="6172200"/>
            <a:ext cx="4000500" cy="457200"/>
          </a:xfrm>
        </p:spPr>
        <p:txBody>
          <a:bodyPr/>
          <a:lstStyle/>
          <a:p>
            <a:endParaRPr lang="zh-CN"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46304" y="6208776"/>
            <a:ext cx="457200" cy="457200"/>
          </a:xfrm>
        </p:spPr>
        <p:txBody>
          <a:bodyPr/>
          <a:lstStyle/>
          <a:p>
            <a:fld id="{21D1EDBF-C39B-4440-82E7-809FC35377C9}"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AB41301B-F938-45E0-8402-A67E97052093}" type="datetimeFigureOut">
              <a:rPr lang="zh-CN" altLang="en-US" smtClean="0"/>
              <a:pPr/>
              <a:t>2013/11/10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D1EDBF-C39B-4440-82E7-809FC35377C9}" type="slidenum">
              <a:rPr lang="zh-CN" altLang="en-US" smtClean="0"/>
              <a:pPr/>
              <a:t>‹#›</a:t>
            </a:fld>
            <a:endParaRPr lang="zh-CN" altLang="en-US"/>
          </a:p>
        </p:txBody>
      </p:sp>
      <p:sp>
        <p:nvSpPr>
          <p:cNvPr id="9" name="内容占位符 8"/>
          <p:cNvSpPr>
            <a:spLocks noGrp="1"/>
          </p:cNvSpPr>
          <p:nvPr>
            <p:ph sz="quarter" idx="1"/>
          </p:nvPr>
        </p:nvSpPr>
        <p:spPr>
          <a:xfrm>
            <a:off x="91440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93395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AB41301B-F938-45E0-8402-A67E97052093}" type="datetimeFigureOut">
              <a:rPr lang="zh-CN" altLang="en-US" smtClean="0"/>
              <a:pPr/>
              <a:t>2013/11/10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1D1EDBF-C39B-4440-82E7-809FC35377C9}" type="slidenum">
              <a:rPr lang="zh-CN" altLang="en-US" smtClean="0"/>
              <a:pPr/>
              <a:t>‹#›</a:t>
            </a:fld>
            <a:endParaRPr lang="zh-CN" altLang="en-US"/>
          </a:p>
        </p:txBody>
      </p:sp>
      <p:sp>
        <p:nvSpPr>
          <p:cNvPr id="11" name="内容占位符 10"/>
          <p:cNvSpPr>
            <a:spLocks noGrp="1"/>
          </p:cNvSpPr>
          <p:nvPr>
            <p:ph sz="half" idx="2"/>
          </p:nvPr>
        </p:nvSpPr>
        <p:spPr>
          <a:xfrm>
            <a:off x="9144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49530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AB41301B-F938-45E0-8402-A67E97052093}" type="datetimeFigureOut">
              <a:rPr lang="zh-CN" altLang="en-US" smtClean="0"/>
              <a:pPr/>
              <a:t>2013/11/10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D1EDBF-C39B-4440-82E7-809FC35377C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B41301B-F938-45E0-8402-A67E97052093}" type="datetimeFigureOut">
              <a:rPr lang="zh-CN" altLang="en-US" smtClean="0"/>
              <a:pPr/>
              <a:t>2013/11/10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1D1EDBF-C39B-4440-82E7-809FC35377C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14400" y="273050"/>
            <a:ext cx="77724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AB41301B-F938-45E0-8402-A67E97052093}" type="datetimeFigureOut">
              <a:rPr lang="zh-CN" altLang="en-US" smtClean="0"/>
              <a:pPr/>
              <a:t>2013/11/10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D1EDBF-C39B-4440-82E7-809FC35377C9}" type="slidenum">
              <a:rPr lang="zh-CN" altLang="en-US" smtClean="0"/>
              <a:pPr/>
              <a:t>‹#›</a:t>
            </a:fld>
            <a:endParaRPr lang="zh-CN" altLang="en-US"/>
          </a:p>
        </p:txBody>
      </p:sp>
      <p:sp>
        <p:nvSpPr>
          <p:cNvPr id="11" name="内容占位符 10"/>
          <p:cNvSpPr>
            <a:spLocks noGrp="1"/>
          </p:cNvSpPr>
          <p:nvPr>
            <p:ph sz="quarter" idx="1"/>
          </p:nvPr>
        </p:nvSpPr>
        <p:spPr>
          <a:xfrm>
            <a:off x="2971800" y="1600200"/>
            <a:ext cx="5715000" cy="44958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AB41301B-F938-45E0-8402-A67E97052093}" type="datetimeFigureOut">
              <a:rPr lang="zh-CN" altLang="en-US" smtClean="0"/>
              <a:pPr/>
              <a:t>2013/11/10</a:t>
            </a:fld>
            <a:endParaRPr lang="zh-CN" altLang="en-US"/>
          </a:p>
        </p:txBody>
      </p:sp>
      <p:sp>
        <p:nvSpPr>
          <p:cNvPr id="6" name="页脚占位符 5"/>
          <p:cNvSpPr>
            <a:spLocks noGrp="1"/>
          </p:cNvSpPr>
          <p:nvPr>
            <p:ph type="ftr" sz="quarter" idx="11"/>
          </p:nvPr>
        </p:nvSpPr>
        <p:spPr>
          <a:xfrm>
            <a:off x="914400" y="6172200"/>
            <a:ext cx="3886200" cy="457200"/>
          </a:xfrm>
        </p:spPr>
        <p:txBody>
          <a:bodyPr/>
          <a:lstStyle/>
          <a:p>
            <a:endParaRPr lang="zh-CN" altLang="en-US"/>
          </a:p>
        </p:txBody>
      </p:sp>
      <p:sp>
        <p:nvSpPr>
          <p:cNvPr id="7" name="灯片编号占位符 6"/>
          <p:cNvSpPr>
            <a:spLocks noGrp="1"/>
          </p:cNvSpPr>
          <p:nvPr>
            <p:ph type="sldNum" sz="quarter" idx="12"/>
          </p:nvPr>
        </p:nvSpPr>
        <p:spPr>
          <a:xfrm>
            <a:off x="146304" y="6208776"/>
            <a:ext cx="457200" cy="457200"/>
          </a:xfrm>
        </p:spPr>
        <p:txBody>
          <a:bodyPr/>
          <a:lstStyle/>
          <a:p>
            <a:fld id="{21D1EDBF-C39B-4440-82E7-809FC35377C9}" type="slidenum">
              <a:rPr lang="zh-CN" altLang="en-US" smtClean="0"/>
              <a:pPr/>
              <a:t>‹#›</a:t>
            </a:fld>
            <a:endParaRPr lang="zh-CN"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B41301B-F938-45E0-8402-A67E97052093}" type="datetimeFigureOut">
              <a:rPr lang="zh-CN" altLang="en-US" smtClean="0"/>
              <a:pPr/>
              <a:t>2013/11/10</a:t>
            </a:fld>
            <a:endParaRPr lang="zh-CN" altLang="en-US"/>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1D1EDBF-C39B-4440-82E7-809FC35377C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b="1" dirty="0" smtClean="0"/>
              <a:t>2014</a:t>
            </a:r>
            <a:r>
              <a:rPr lang="zh-CN" altLang="en-US" b="1" dirty="0" smtClean="0"/>
              <a:t>届高三期中考试试题分析</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548680"/>
            <a:ext cx="8496944" cy="2677656"/>
          </a:xfrm>
          <a:prstGeom prst="rect">
            <a:avLst/>
          </a:prstGeom>
        </p:spPr>
        <p:txBody>
          <a:bodyPr wrap="square">
            <a:spAutoFit/>
          </a:bodyPr>
          <a:lstStyle/>
          <a:p>
            <a:r>
              <a:rPr lang="en-US" altLang="zh-CN" sz="2800" dirty="0" smtClean="0"/>
              <a:t>18.</a:t>
            </a:r>
            <a:r>
              <a:rPr lang="zh-CN" altLang="en-US" sz="2800" dirty="0" smtClean="0"/>
              <a:t>王安石认为：“公私常以困穷为患者，殆以理财未得其道”，下列变法措施中，与解决这一问题有关的是</a:t>
            </a:r>
          </a:p>
          <a:p>
            <a:r>
              <a:rPr lang="zh-CN" altLang="en-US" sz="2800" dirty="0" smtClean="0"/>
              <a:t>    ①青苗法          ②农田水利法      </a:t>
            </a:r>
            <a:endParaRPr lang="en-US" altLang="zh-CN" sz="2800" dirty="0" smtClean="0"/>
          </a:p>
          <a:p>
            <a:r>
              <a:rPr lang="en-US" altLang="zh-CN" sz="2800" dirty="0" smtClean="0"/>
              <a:t>    </a:t>
            </a:r>
            <a:r>
              <a:rPr lang="zh-CN" altLang="en-US" sz="2800" dirty="0" smtClean="0"/>
              <a:t>③市易法          ④征收算缗</a:t>
            </a:r>
          </a:p>
          <a:p>
            <a:r>
              <a:rPr lang="zh-CN" altLang="en-US" sz="2800" dirty="0" smtClean="0"/>
              <a:t> </a:t>
            </a:r>
            <a:r>
              <a:rPr lang="en-US" altLang="zh-CN" sz="2800" dirty="0" smtClean="0"/>
              <a:t>A.①②③④         B.①②③       C.②③④             D.①③④</a:t>
            </a:r>
            <a:endParaRPr lang="en-US" altLang="zh-CN" sz="2800" dirty="0"/>
          </a:p>
        </p:txBody>
      </p:sp>
      <p:sp>
        <p:nvSpPr>
          <p:cNvPr id="3" name="椭圆 2"/>
          <p:cNvSpPr/>
          <p:nvPr/>
        </p:nvSpPr>
        <p:spPr>
          <a:xfrm>
            <a:off x="7380312" y="404664"/>
            <a:ext cx="864096" cy="7200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p:nvPr/>
        </p:nvCxnSpPr>
        <p:spPr>
          <a:xfrm flipH="1">
            <a:off x="1979712" y="908720"/>
            <a:ext cx="5328592" cy="10081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 name="直接箭头连接符 6"/>
          <p:cNvCxnSpPr/>
          <p:nvPr/>
        </p:nvCxnSpPr>
        <p:spPr>
          <a:xfrm flipH="1">
            <a:off x="4932040" y="908720"/>
            <a:ext cx="2448272" cy="108012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直接箭头连接符 8"/>
          <p:cNvCxnSpPr/>
          <p:nvPr/>
        </p:nvCxnSpPr>
        <p:spPr>
          <a:xfrm flipH="1">
            <a:off x="2051720" y="908720"/>
            <a:ext cx="5256584" cy="158417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0" name="Picture 2"/>
          <p:cNvPicPr>
            <a:picLocks noChangeAspect="1" noChangeArrowheads="1"/>
          </p:cNvPicPr>
          <p:nvPr/>
        </p:nvPicPr>
        <p:blipFill>
          <a:blip r:embed="rId2" cstate="print"/>
          <a:srcRect/>
          <a:stretch>
            <a:fillRect/>
          </a:stretch>
        </p:blipFill>
        <p:spPr bwMode="auto">
          <a:xfrm>
            <a:off x="3059832" y="3284984"/>
            <a:ext cx="5400600" cy="3168352"/>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899592" y="3356992"/>
            <a:ext cx="1543050" cy="3095625"/>
          </a:xfrm>
          <a:prstGeom prst="rect">
            <a:avLst/>
          </a:prstGeom>
          <a:noFill/>
          <a:ln w="9525">
            <a:noFill/>
            <a:miter lim="800000"/>
            <a:headEnd/>
            <a:tailEnd/>
          </a:ln>
        </p:spPr>
      </p:pic>
      <p:sp>
        <p:nvSpPr>
          <p:cNvPr id="12" name="TextBox 11"/>
          <p:cNvSpPr txBox="1"/>
          <p:nvPr/>
        </p:nvSpPr>
        <p:spPr>
          <a:xfrm>
            <a:off x="273586" y="3429000"/>
            <a:ext cx="553998" cy="3096344"/>
          </a:xfrm>
          <a:prstGeom prst="rect">
            <a:avLst/>
          </a:prstGeom>
          <a:noFill/>
        </p:spPr>
        <p:txBody>
          <a:bodyPr vert="eaVert" wrap="square" rtlCol="0">
            <a:spAutoFit/>
          </a:bodyPr>
          <a:lstStyle/>
          <a:p>
            <a:r>
              <a:rPr lang="zh-CN" altLang="en-US" sz="2400" dirty="0" smtClean="0">
                <a:latin typeface="黑体" pitchFamily="49" charset="-122"/>
                <a:ea typeface="黑体" pitchFamily="49" charset="-122"/>
              </a:rPr>
              <a:t>第二单元秦汉时期</a:t>
            </a:r>
            <a:r>
              <a:rPr lang="en-US" altLang="zh-CN" sz="2400" dirty="0" smtClean="0">
                <a:latin typeface="黑体" pitchFamily="49" charset="-122"/>
                <a:ea typeface="黑体" pitchFamily="49" charset="-122"/>
              </a:rPr>
              <a:t>PPT</a:t>
            </a:r>
            <a:endParaRPr lang="zh-CN" altLang="en-US" sz="2400" dirty="0">
              <a:latin typeface="黑体" pitchFamily="49" charset="-122"/>
              <a:ea typeface="黑体" pitchFamily="49" charset="-122"/>
            </a:endParaRPr>
          </a:p>
        </p:txBody>
      </p:sp>
      <p:sp>
        <p:nvSpPr>
          <p:cNvPr id="13" name="右箭头 12"/>
          <p:cNvSpPr/>
          <p:nvPr/>
        </p:nvSpPr>
        <p:spPr>
          <a:xfrm>
            <a:off x="2483768" y="472514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8172400" y="3501008"/>
            <a:ext cx="720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dirty="0" smtClean="0"/>
              <a:t>B</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blinds(horizontal)">
                                      <p:cBhvr>
                                        <p:cTn id="27" dur="500"/>
                                        <p:tgtEl>
                                          <p:spTgt spid="205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332656"/>
            <a:ext cx="8964488" cy="4401205"/>
          </a:xfrm>
          <a:prstGeom prst="rect">
            <a:avLst/>
          </a:prstGeom>
        </p:spPr>
        <p:txBody>
          <a:bodyPr wrap="square">
            <a:spAutoFit/>
          </a:bodyPr>
          <a:lstStyle/>
          <a:p>
            <a:r>
              <a:rPr lang="en-US" altLang="zh-CN" sz="2800" dirty="0" smtClean="0"/>
              <a:t>19.</a:t>
            </a:r>
            <a:r>
              <a:rPr lang="zh-CN" altLang="en-US" sz="2800" dirty="0" smtClean="0"/>
              <a:t>右图是南宋李嵩绘制的</a:t>
            </a:r>
            <a:r>
              <a:rPr lang="en-US" altLang="zh-CN" sz="2800" dirty="0" smtClean="0"/>
              <a:t>《</a:t>
            </a:r>
            <a:r>
              <a:rPr lang="zh-CN" altLang="en-US" sz="2800" dirty="0" smtClean="0"/>
              <a:t>市担婴戏图</a:t>
            </a:r>
            <a:r>
              <a:rPr lang="en-US" altLang="zh-CN" sz="2800" dirty="0" smtClean="0"/>
              <a:t>》</a:t>
            </a:r>
            <a:r>
              <a:rPr lang="zh-CN" altLang="en-US" sz="2800" dirty="0" smtClean="0"/>
              <a:t>，作品以细腻的笔法描绘了一副生动的场景：货郎挑着货担走村串巷，货担上商品琳琅满目，货郎正在招揽生意，一位哺乳的妇女在一群孩童的簇拥下涌向货担。据此可知</a:t>
            </a:r>
          </a:p>
          <a:p>
            <a:r>
              <a:rPr lang="zh-CN" altLang="en-US" sz="2800" dirty="0" smtClean="0"/>
              <a:t>   </a:t>
            </a:r>
            <a:endParaRPr lang="en-US" altLang="zh-CN" sz="2800" dirty="0" smtClean="0"/>
          </a:p>
          <a:p>
            <a:endParaRPr lang="en-US" altLang="zh-CN" sz="2800" dirty="0" smtClean="0"/>
          </a:p>
          <a:p>
            <a:r>
              <a:rPr lang="en-US" altLang="zh-CN" sz="2800" dirty="0" smtClean="0"/>
              <a:t>   </a:t>
            </a:r>
            <a:r>
              <a:rPr lang="zh-CN" altLang="en-US" sz="2800" dirty="0" smtClean="0"/>
              <a:t> </a:t>
            </a:r>
            <a:r>
              <a:rPr lang="en-US" altLang="zh-CN" sz="2800" dirty="0" smtClean="0"/>
              <a:t>A.</a:t>
            </a:r>
            <a:r>
              <a:rPr lang="zh-CN" altLang="en-US" sz="2800" dirty="0" smtClean="0"/>
              <a:t>民俗开始成为绘画题材</a:t>
            </a:r>
          </a:p>
          <a:p>
            <a:r>
              <a:rPr lang="zh-CN" altLang="en-US" sz="2800" dirty="0" smtClean="0"/>
              <a:t>    </a:t>
            </a:r>
            <a:r>
              <a:rPr lang="en-US" altLang="zh-CN" sz="2800" dirty="0" smtClean="0"/>
              <a:t>B.</a:t>
            </a:r>
            <a:r>
              <a:rPr lang="zh-CN" altLang="en-US" sz="2800" dirty="0" smtClean="0"/>
              <a:t>城市商业环境的宽松</a:t>
            </a:r>
          </a:p>
          <a:p>
            <a:r>
              <a:rPr lang="zh-CN" altLang="en-US" sz="2800" dirty="0" smtClean="0"/>
              <a:t>    </a:t>
            </a:r>
            <a:r>
              <a:rPr lang="en-US" altLang="zh-CN" sz="2800" dirty="0" smtClean="0"/>
              <a:t>C.</a:t>
            </a:r>
            <a:r>
              <a:rPr lang="zh-CN" altLang="en-US" sz="2800" dirty="0" smtClean="0"/>
              <a:t>理学对妇女束缚严格</a:t>
            </a:r>
          </a:p>
          <a:p>
            <a:r>
              <a:rPr lang="zh-CN" altLang="en-US" sz="2800" dirty="0" smtClean="0"/>
              <a:t>    </a:t>
            </a:r>
            <a:r>
              <a:rPr lang="en-US" altLang="zh-CN" sz="2800" dirty="0" smtClean="0"/>
              <a:t>D.</a:t>
            </a:r>
            <a:r>
              <a:rPr lang="zh-CN" altLang="en-US" sz="2800" dirty="0" smtClean="0"/>
              <a:t>商品经济在农村的发展</a:t>
            </a:r>
            <a:endParaRPr lang="zh-CN" altLang="en-US" sz="2800" dirty="0"/>
          </a:p>
        </p:txBody>
      </p:sp>
      <p:sp>
        <p:nvSpPr>
          <p:cNvPr id="3" name="椭圆 2"/>
          <p:cNvSpPr/>
          <p:nvPr/>
        </p:nvSpPr>
        <p:spPr>
          <a:xfrm>
            <a:off x="1763688" y="188640"/>
            <a:ext cx="792088" cy="7200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7380312" y="692696"/>
            <a:ext cx="1512168" cy="57606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547664" y="3284984"/>
            <a:ext cx="79208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直接箭头连接符 7"/>
          <p:cNvCxnSpPr/>
          <p:nvPr/>
        </p:nvCxnSpPr>
        <p:spPr>
          <a:xfrm>
            <a:off x="4427984" y="3140968"/>
            <a:ext cx="136815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5868144" y="2852936"/>
            <a:ext cx="3096344"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dirty="0" smtClean="0">
                <a:latin typeface="黑体" pitchFamily="49" charset="-122"/>
                <a:ea typeface="黑体" pitchFamily="49" charset="-122"/>
              </a:rPr>
              <a:t>能证明它是“开始”吗？选它，张择端会不会伤心？</a:t>
            </a:r>
            <a:endParaRPr lang="zh-CN" altLang="en-US" sz="2000" dirty="0">
              <a:latin typeface="黑体" pitchFamily="49" charset="-122"/>
              <a:ea typeface="黑体" pitchFamily="49" charset="-122"/>
            </a:endParaRPr>
          </a:p>
        </p:txBody>
      </p:sp>
      <p:cxnSp>
        <p:nvCxnSpPr>
          <p:cNvPr id="11" name="直接连接符 10"/>
          <p:cNvCxnSpPr/>
          <p:nvPr/>
        </p:nvCxnSpPr>
        <p:spPr>
          <a:xfrm>
            <a:off x="827584" y="3717032"/>
            <a:ext cx="64807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接箭头连接符 12"/>
          <p:cNvCxnSpPr/>
          <p:nvPr/>
        </p:nvCxnSpPr>
        <p:spPr>
          <a:xfrm flipH="1">
            <a:off x="1547664" y="1124744"/>
            <a:ext cx="5904656" cy="25202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乘号 13"/>
          <p:cNvSpPr/>
          <p:nvPr/>
        </p:nvSpPr>
        <p:spPr>
          <a:xfrm>
            <a:off x="4211960" y="2132856"/>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596336" y="1268760"/>
            <a:ext cx="792088" cy="5040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a:stCxn id="17" idx="3"/>
          </p:cNvCxnSpPr>
          <p:nvPr/>
        </p:nvCxnSpPr>
        <p:spPr>
          <a:xfrm flipH="1">
            <a:off x="4067944" y="1698999"/>
            <a:ext cx="3644391" cy="230606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2" name="乘号 21"/>
          <p:cNvSpPr/>
          <p:nvPr/>
        </p:nvSpPr>
        <p:spPr>
          <a:xfrm>
            <a:off x="6084168" y="2276872"/>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259632" y="1196752"/>
            <a:ext cx="792088" cy="5040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220072" y="764704"/>
            <a:ext cx="792088" cy="5040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箭头连接符 27"/>
          <p:cNvCxnSpPr/>
          <p:nvPr/>
        </p:nvCxnSpPr>
        <p:spPr>
          <a:xfrm>
            <a:off x="1475656" y="1700808"/>
            <a:ext cx="144016" cy="26642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直接箭头连接符 29"/>
          <p:cNvCxnSpPr/>
          <p:nvPr/>
        </p:nvCxnSpPr>
        <p:spPr>
          <a:xfrm flipH="1">
            <a:off x="1619672" y="1268760"/>
            <a:ext cx="3672408" cy="30963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4" name="直接箭头连接符 33"/>
          <p:cNvCxnSpPr/>
          <p:nvPr/>
        </p:nvCxnSpPr>
        <p:spPr>
          <a:xfrm flipH="1">
            <a:off x="2843808" y="1124744"/>
            <a:ext cx="4608512" cy="31683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5" name="TextBox 34"/>
          <p:cNvSpPr txBox="1"/>
          <p:nvPr/>
        </p:nvSpPr>
        <p:spPr>
          <a:xfrm>
            <a:off x="7092280" y="4221088"/>
            <a:ext cx="720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dirty="0" smtClean="0"/>
              <a:t>D</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linds(horizont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linds(horizontal)">
                                      <p:cBhvr>
                                        <p:cTn id="58" dur="500"/>
                                        <p:tgtEl>
                                          <p:spTgt spid="19"/>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nodeType="clickEffect">
                                  <p:stCondLst>
                                    <p:cond delay="0"/>
                                  </p:stCondLst>
                                  <p:childTnLst>
                                    <p:animEffect transition="out" filter="blinds(horizontal)">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par>
                                <p:cTn id="70" presetID="3" presetClass="exit" presetSubtype="10" fill="hold" nodeType="withEffect">
                                  <p:stCondLst>
                                    <p:cond delay="0"/>
                                  </p:stCondLst>
                                  <p:childTnLst>
                                    <p:animEffect transition="out" filter="blinds(horizontal)">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3" presetClass="exit" presetSubtype="10" fill="hold" grpId="1" nodeType="withEffect">
                                  <p:stCondLst>
                                    <p:cond delay="0"/>
                                  </p:stCondLst>
                                  <p:childTnLst>
                                    <p:animEffect transition="out" filter="blinds(horizontal)">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blinds(horizontal)">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blinds(horizontal)">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blinds(horizontal)">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blinds(horizontal)">
                                      <p:cBhvr>
                                        <p:cTn id="9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4" grpId="0" animBg="1"/>
      <p:bldP spid="14" grpId="1" animBg="1"/>
      <p:bldP spid="17" grpId="0" animBg="1"/>
      <p:bldP spid="22" grpId="0" animBg="1"/>
      <p:bldP spid="22" grpId="1" animBg="1"/>
      <p:bldP spid="23" grpId="0" animBg="1"/>
      <p:bldP spid="2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476672"/>
            <a:ext cx="8568952" cy="4401205"/>
          </a:xfrm>
          <a:prstGeom prst="rect">
            <a:avLst/>
          </a:prstGeom>
        </p:spPr>
        <p:txBody>
          <a:bodyPr wrap="square">
            <a:spAutoFit/>
          </a:bodyPr>
          <a:lstStyle/>
          <a:p>
            <a:r>
              <a:rPr lang="en-US" altLang="zh-CN" sz="2800" dirty="0" smtClean="0"/>
              <a:t>20.</a:t>
            </a:r>
            <a:r>
              <a:rPr lang="zh-CN" altLang="en-US" sz="2800" dirty="0" smtClean="0"/>
              <a:t>在下列各项所描述的景象中，不可能出现在宋代的是</a:t>
            </a:r>
          </a:p>
          <a:p>
            <a:r>
              <a:rPr lang="zh-CN" altLang="en-US" sz="2800" dirty="0" smtClean="0"/>
              <a:t>    </a:t>
            </a:r>
            <a:r>
              <a:rPr lang="en-US" altLang="zh-CN" sz="2800" dirty="0" smtClean="0"/>
              <a:t>A.</a:t>
            </a:r>
            <a:r>
              <a:rPr lang="zh-CN" altLang="en-US" sz="2800" dirty="0" smtClean="0"/>
              <a:t>酒楼歌馆，直至四鼓方静，而五鼓朝马将动，其有趁早市者，复起开张</a:t>
            </a:r>
          </a:p>
          <a:p>
            <a:r>
              <a:rPr lang="zh-CN" altLang="en-US" sz="2800" dirty="0" smtClean="0"/>
              <a:t>    </a:t>
            </a:r>
            <a:r>
              <a:rPr lang="en-US" altLang="zh-CN" sz="2800" dirty="0" smtClean="0"/>
              <a:t>B</a:t>
            </a:r>
            <a:r>
              <a:rPr lang="zh-CN" altLang="en-US" sz="2800" dirty="0" smtClean="0"/>
              <a:t>．“都城之夜市酒楼极繁盛处”，每晚“人物嘈杂，灯火照天”	</a:t>
            </a:r>
          </a:p>
          <a:p>
            <a:r>
              <a:rPr lang="zh-CN" altLang="en-US" sz="2800" dirty="0" smtClean="0"/>
              <a:t>    </a:t>
            </a:r>
            <a:r>
              <a:rPr lang="en-US" altLang="zh-CN" sz="2800" dirty="0" smtClean="0"/>
              <a:t>C.</a:t>
            </a:r>
            <a:r>
              <a:rPr lang="zh-CN" altLang="en-US" sz="2800" dirty="0" smtClean="0"/>
              <a:t>夜市直至三更尽，才五更又复开市。如耍闹之处，通晓不绝		</a:t>
            </a:r>
          </a:p>
          <a:p>
            <a:r>
              <a:rPr lang="zh-CN" altLang="en-US" sz="2800" dirty="0" smtClean="0"/>
              <a:t>    </a:t>
            </a:r>
            <a:r>
              <a:rPr lang="en-US" altLang="zh-CN" sz="2800" dirty="0" smtClean="0"/>
              <a:t>D.</a:t>
            </a:r>
            <a:r>
              <a:rPr lang="zh-CN" altLang="en-US" sz="2800" dirty="0" smtClean="0"/>
              <a:t>（崇仁坊北街）一街辐辏，遂倾两市，昼夜喧呼，灯火不绝</a:t>
            </a:r>
            <a:endParaRPr lang="zh-CN" altLang="en-US" sz="2800" dirty="0"/>
          </a:p>
        </p:txBody>
      </p:sp>
      <p:sp>
        <p:nvSpPr>
          <p:cNvPr id="3" name="椭圆 2"/>
          <p:cNvSpPr/>
          <p:nvPr/>
        </p:nvSpPr>
        <p:spPr>
          <a:xfrm>
            <a:off x="5364088" y="260648"/>
            <a:ext cx="1152128" cy="7920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7524328" y="332656"/>
            <a:ext cx="792088" cy="7200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331640" y="3717032"/>
            <a:ext cx="1152128" cy="7920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40152" y="3717032"/>
            <a:ext cx="936104" cy="7920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a:off x="2339752" y="4437112"/>
            <a:ext cx="1944216" cy="9361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直接箭头连接符 11"/>
          <p:cNvCxnSpPr/>
          <p:nvPr/>
        </p:nvCxnSpPr>
        <p:spPr>
          <a:xfrm flipH="1">
            <a:off x="4283968" y="4509120"/>
            <a:ext cx="1944216" cy="8640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3563888" y="5445224"/>
            <a:ext cx="1512168"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CN" altLang="en-US" sz="2800" dirty="0" smtClean="0">
                <a:latin typeface="黑体" pitchFamily="49" charset="-122"/>
                <a:ea typeface="黑体" pitchFamily="49" charset="-122"/>
              </a:rPr>
              <a:t>坊、市</a:t>
            </a:r>
            <a:endParaRPr lang="zh-CN" altLang="en-US" sz="2800" dirty="0">
              <a:latin typeface="黑体" pitchFamily="49" charset="-122"/>
              <a:ea typeface="黑体" pitchFamily="49" charset="-122"/>
            </a:endParaRPr>
          </a:p>
        </p:txBody>
      </p:sp>
      <p:cxnSp>
        <p:nvCxnSpPr>
          <p:cNvPr id="15" name="直接连接符 14"/>
          <p:cNvCxnSpPr/>
          <p:nvPr/>
        </p:nvCxnSpPr>
        <p:spPr>
          <a:xfrm>
            <a:off x="1115616" y="2204864"/>
            <a:ext cx="100811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a:off x="2555776" y="2564904"/>
            <a:ext cx="100811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直接连接符 16"/>
          <p:cNvCxnSpPr/>
          <p:nvPr/>
        </p:nvCxnSpPr>
        <p:spPr>
          <a:xfrm>
            <a:off x="1043608" y="3429000"/>
            <a:ext cx="64807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直接连接符 18"/>
          <p:cNvCxnSpPr/>
          <p:nvPr/>
        </p:nvCxnSpPr>
        <p:spPr>
          <a:xfrm>
            <a:off x="539552" y="3861048"/>
            <a:ext cx="122413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7524328" y="5157192"/>
            <a:ext cx="720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dirty="0" smtClean="0"/>
              <a:t>D</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par>
                                <p:cTn id="48" presetID="3" presetClass="entr" presetSubtype="1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linds(horizont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linds(horizontal)">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1" animBg="1"/>
      <p:bldP spid="8" grpId="1" animBg="1"/>
      <p:bldP spid="13"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476672"/>
            <a:ext cx="8892480" cy="4401205"/>
          </a:xfrm>
          <a:prstGeom prst="rect">
            <a:avLst/>
          </a:prstGeom>
        </p:spPr>
        <p:txBody>
          <a:bodyPr wrap="square">
            <a:spAutoFit/>
          </a:bodyPr>
          <a:lstStyle/>
          <a:p>
            <a:r>
              <a:rPr lang="en-US" altLang="zh-CN" sz="2800" dirty="0" smtClean="0"/>
              <a:t>27.</a:t>
            </a:r>
            <a:r>
              <a:rPr lang="zh-CN" altLang="en-US" sz="2800" dirty="0" smtClean="0"/>
              <a:t>有学者认为，在明后期至清前期</a:t>
            </a:r>
            <a:r>
              <a:rPr lang="en-US" altLang="zh-CN" sz="2800" dirty="0" smtClean="0"/>
              <a:t>200</a:t>
            </a:r>
            <a:r>
              <a:rPr lang="zh-CN" altLang="en-US" sz="2800" dirty="0" smtClean="0"/>
              <a:t>余年间，世界白银产量的一半流入中国，拥有一流城市和最为密集、完善的市场网络的中国，成为当时世界经济和贸易的中心区域。然而当时它却没有形成强大的扫荡旧经济基础的革命性变化。材料中中国“没有形成强大的扫荡旧经济基础的革命性变化”的原因是</a:t>
            </a:r>
          </a:p>
          <a:p>
            <a:r>
              <a:rPr lang="zh-CN" altLang="en-US" sz="2800" dirty="0" smtClean="0"/>
              <a:t>    </a:t>
            </a:r>
            <a:r>
              <a:rPr lang="en-US" altLang="zh-CN" sz="2800" dirty="0" smtClean="0"/>
              <a:t>A.</a:t>
            </a:r>
            <a:r>
              <a:rPr lang="zh-CN" altLang="en-US" sz="2800" dirty="0" smtClean="0"/>
              <a:t>因闭关锁国而丧失世界贸易中心地位</a:t>
            </a:r>
          </a:p>
          <a:p>
            <a:r>
              <a:rPr lang="zh-CN" altLang="en-US" sz="2800" dirty="0" smtClean="0"/>
              <a:t>    </a:t>
            </a:r>
            <a:r>
              <a:rPr lang="en-US" altLang="zh-CN" sz="2800" dirty="0" smtClean="0"/>
              <a:t>B.</a:t>
            </a:r>
            <a:r>
              <a:rPr lang="zh-CN" altLang="en-US" sz="2800" dirty="0" smtClean="0"/>
              <a:t>自然经济的抵制和专制统治的阻碍</a:t>
            </a:r>
          </a:p>
          <a:p>
            <a:r>
              <a:rPr lang="zh-CN" altLang="en-US" sz="2800" dirty="0" smtClean="0"/>
              <a:t>    </a:t>
            </a:r>
            <a:r>
              <a:rPr lang="en-US" altLang="zh-CN" sz="2800" dirty="0" smtClean="0"/>
              <a:t>C.</a:t>
            </a:r>
            <a:r>
              <a:rPr lang="zh-CN" altLang="en-US" sz="2800" dirty="0" smtClean="0"/>
              <a:t>工业革命没有对中国产生较大影响</a:t>
            </a:r>
          </a:p>
          <a:p>
            <a:r>
              <a:rPr lang="zh-CN" altLang="en-US" sz="2800" dirty="0" smtClean="0"/>
              <a:t>    </a:t>
            </a:r>
            <a:r>
              <a:rPr lang="en-US" altLang="zh-CN" sz="2800" dirty="0" smtClean="0"/>
              <a:t>D.</a:t>
            </a:r>
            <a:r>
              <a:rPr lang="zh-CN" altLang="en-US" sz="2800" dirty="0" smtClean="0"/>
              <a:t>没有形成资本主义发展所需要的资本和市场</a:t>
            </a:r>
            <a:endParaRPr lang="zh-CN" altLang="en-US" sz="2800" dirty="0"/>
          </a:p>
        </p:txBody>
      </p:sp>
      <p:cxnSp>
        <p:nvCxnSpPr>
          <p:cNvPr id="5" name="直接连接符 4"/>
          <p:cNvCxnSpPr/>
          <p:nvPr/>
        </p:nvCxnSpPr>
        <p:spPr>
          <a:xfrm>
            <a:off x="3923928" y="1772816"/>
            <a:ext cx="468052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直接箭头连接符 6"/>
          <p:cNvCxnSpPr/>
          <p:nvPr/>
        </p:nvCxnSpPr>
        <p:spPr>
          <a:xfrm flipH="1">
            <a:off x="6012160" y="1772816"/>
            <a:ext cx="2088232" cy="13681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直接连接符 8"/>
          <p:cNvCxnSpPr/>
          <p:nvPr/>
        </p:nvCxnSpPr>
        <p:spPr>
          <a:xfrm>
            <a:off x="1979712" y="2204864"/>
            <a:ext cx="720080" cy="0"/>
          </a:xfrm>
          <a:prstGeom prst="line">
            <a:avLst/>
          </a:prstGeom>
        </p:spPr>
        <p:style>
          <a:lnRef idx="3">
            <a:schemeClr val="dk1"/>
          </a:lnRef>
          <a:fillRef idx="0">
            <a:schemeClr val="dk1"/>
          </a:fillRef>
          <a:effectRef idx="2">
            <a:schemeClr val="dk1"/>
          </a:effectRef>
          <a:fontRef idx="minor">
            <a:schemeClr val="tx1"/>
          </a:fontRef>
        </p:style>
      </p:cxnSp>
      <p:sp>
        <p:nvSpPr>
          <p:cNvPr id="10" name="乘号 9"/>
          <p:cNvSpPr/>
          <p:nvPr/>
        </p:nvSpPr>
        <p:spPr>
          <a:xfrm>
            <a:off x="6372200" y="2492896"/>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827584" y="3933056"/>
            <a:ext cx="14401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直接连接符 13"/>
          <p:cNvCxnSpPr/>
          <p:nvPr/>
        </p:nvCxnSpPr>
        <p:spPr>
          <a:xfrm>
            <a:off x="3203848" y="908720"/>
            <a:ext cx="367240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直接箭头连接符 15"/>
          <p:cNvCxnSpPr/>
          <p:nvPr/>
        </p:nvCxnSpPr>
        <p:spPr>
          <a:xfrm flipH="1">
            <a:off x="2051720" y="980728"/>
            <a:ext cx="1512168" cy="331236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乘号 16"/>
          <p:cNvSpPr/>
          <p:nvPr/>
        </p:nvSpPr>
        <p:spPr>
          <a:xfrm>
            <a:off x="2339752" y="2780928"/>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6660232" y="2276872"/>
            <a:ext cx="1368152" cy="0"/>
          </a:xfrm>
          <a:prstGeom prst="line">
            <a:avLst/>
          </a:prstGeom>
        </p:spPr>
        <p:style>
          <a:lnRef idx="3">
            <a:schemeClr val="dk1"/>
          </a:lnRef>
          <a:fillRef idx="0">
            <a:schemeClr val="dk1"/>
          </a:fillRef>
          <a:effectRef idx="2">
            <a:schemeClr val="dk1"/>
          </a:effectRef>
          <a:fontRef idx="minor">
            <a:schemeClr val="tx1"/>
          </a:fontRef>
        </p:style>
      </p:cxnSp>
      <p:cxnSp>
        <p:nvCxnSpPr>
          <p:cNvPr id="21" name="直接箭头连接符 20"/>
          <p:cNvCxnSpPr/>
          <p:nvPr/>
        </p:nvCxnSpPr>
        <p:spPr>
          <a:xfrm>
            <a:off x="2699792" y="2204864"/>
            <a:ext cx="3384376" cy="9361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直接箭头连接符 25"/>
          <p:cNvCxnSpPr/>
          <p:nvPr/>
        </p:nvCxnSpPr>
        <p:spPr>
          <a:xfrm>
            <a:off x="7668344" y="2276872"/>
            <a:ext cx="0" cy="9361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6948264" y="3212976"/>
            <a:ext cx="144016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400" dirty="0" smtClean="0">
                <a:latin typeface="黑体" pitchFamily="49" charset="-122"/>
                <a:ea typeface="黑体" pitchFamily="49" charset="-122"/>
              </a:rPr>
              <a:t>自然经济</a:t>
            </a:r>
            <a:endParaRPr lang="zh-CN" altLang="en-US" sz="2400" dirty="0">
              <a:latin typeface="黑体" pitchFamily="49" charset="-122"/>
              <a:ea typeface="黑体" pitchFamily="49" charset="-122"/>
            </a:endParaRPr>
          </a:p>
        </p:txBody>
      </p:sp>
      <p:cxnSp>
        <p:nvCxnSpPr>
          <p:cNvPr id="28" name="直接连接符 27"/>
          <p:cNvCxnSpPr/>
          <p:nvPr/>
        </p:nvCxnSpPr>
        <p:spPr>
          <a:xfrm>
            <a:off x="755576" y="4293096"/>
            <a:ext cx="1440160" cy="0"/>
          </a:xfrm>
          <a:prstGeom prst="line">
            <a:avLst/>
          </a:prstGeom>
        </p:spPr>
        <p:style>
          <a:lnRef idx="3">
            <a:schemeClr val="accent1"/>
          </a:lnRef>
          <a:fillRef idx="0">
            <a:schemeClr val="accent1"/>
          </a:fillRef>
          <a:effectRef idx="2">
            <a:schemeClr val="accent1"/>
          </a:effectRef>
          <a:fontRef idx="minor">
            <a:schemeClr val="tx1"/>
          </a:fontRef>
        </p:style>
      </p:cxnSp>
      <p:sp>
        <p:nvSpPr>
          <p:cNvPr id="30" name="乘号 29"/>
          <p:cNvSpPr/>
          <p:nvPr/>
        </p:nvSpPr>
        <p:spPr>
          <a:xfrm>
            <a:off x="395536" y="3573016"/>
            <a:ext cx="360040" cy="28803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7524328" y="5157192"/>
            <a:ext cx="720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dirty="0" smtClean="0"/>
              <a:t>D</a:t>
            </a:r>
            <a:endParaRPr lang="zh-CN" altLang="en-US" sz="3600" dirty="0"/>
          </a:p>
        </p:txBody>
      </p:sp>
      <p:sp>
        <p:nvSpPr>
          <p:cNvPr id="32" name="椭圆 31"/>
          <p:cNvSpPr/>
          <p:nvPr/>
        </p:nvSpPr>
        <p:spPr>
          <a:xfrm>
            <a:off x="3635896" y="2564904"/>
            <a:ext cx="936104" cy="5040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1691680" y="5013176"/>
            <a:ext cx="3707904" cy="138499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zh-CN" altLang="en-US" sz="2400" b="1" dirty="0" smtClean="0">
                <a:solidFill>
                  <a:schemeClr val="accent1">
                    <a:lumMod val="75000"/>
                  </a:schemeClr>
                </a:solidFill>
              </a:rPr>
              <a:t>自然经济的抵制主要体现在近代初期列强倾销商品，两次鸦片战争之间</a:t>
            </a:r>
            <a:endParaRPr lang="zh-CN" altLang="en-US" sz="24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3" presetClass="exit" presetSubtype="10" fill="hold" nodeType="withEffect">
                                  <p:stCondLst>
                                    <p:cond delay="0"/>
                                  </p:stCondLst>
                                  <p:childTnLst>
                                    <p:animEffect transition="out" filter="blinds(horizontal)">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linds(horizont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linds(horizontal)">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linds(horizontal)">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linds(horizontal)">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blinds(horizontal)">
                                      <p:cBhvr>
                                        <p:cTn id="74" dur="500"/>
                                        <p:tgtEl>
                                          <p:spTgt spid="16"/>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linds(horizontal)">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blinds(horizontal)">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blinds(horizontal)">
                                      <p:cBhvr>
                                        <p:cTn id="8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7" grpId="0" animBg="1"/>
      <p:bldP spid="27" grpId="0" animBg="1"/>
      <p:bldP spid="30"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476672"/>
            <a:ext cx="8712968" cy="4401205"/>
          </a:xfrm>
          <a:prstGeom prst="rect">
            <a:avLst/>
          </a:prstGeom>
        </p:spPr>
        <p:txBody>
          <a:bodyPr wrap="square">
            <a:spAutoFit/>
          </a:bodyPr>
          <a:lstStyle/>
          <a:p>
            <a:r>
              <a:rPr lang="zh-CN" altLang="en-US" sz="2800" dirty="0" smtClean="0"/>
              <a:t>据资料统计： 在明后期至清前期</a:t>
            </a:r>
            <a:r>
              <a:rPr lang="en-US" altLang="zh-CN" sz="2800" dirty="0" smtClean="0"/>
              <a:t>200</a:t>
            </a:r>
            <a:r>
              <a:rPr lang="zh-CN" altLang="en-US" sz="2800" dirty="0" smtClean="0"/>
              <a:t>余年间，世界白银产量的一半流入中国，拥有一流城市和最为密集、完善的市场网络的中国，成为当时世界经济和贸易的中心区域。然而当时它却没有形成强大的扫荡旧经济基础的革命性变化。对材料中“没有形成强大的扫荡旧经济基础的革命性变化”的准确理解是（指的是）</a:t>
            </a:r>
          </a:p>
          <a:p>
            <a:r>
              <a:rPr lang="en-US" altLang="zh-CN" sz="2800" dirty="0" smtClean="0"/>
              <a:t>A</a:t>
            </a:r>
            <a:r>
              <a:rPr lang="zh-CN" altLang="en-US" sz="2800" dirty="0" smtClean="0"/>
              <a:t>．因实行闭关锁国政策而丧失世贸中心地位</a:t>
            </a:r>
          </a:p>
          <a:p>
            <a:r>
              <a:rPr lang="en-US" altLang="zh-CN" sz="2800" dirty="0" smtClean="0"/>
              <a:t>B</a:t>
            </a:r>
            <a:r>
              <a:rPr lang="zh-CN" altLang="en-US" sz="2800" dirty="0" smtClean="0"/>
              <a:t>．大河流域的农耕文明不适于工商业发展</a:t>
            </a:r>
          </a:p>
          <a:p>
            <a:r>
              <a:rPr lang="en-US" altLang="zh-CN" sz="2800" dirty="0" smtClean="0"/>
              <a:t>C</a:t>
            </a:r>
            <a:r>
              <a:rPr lang="zh-CN" altLang="en-US" sz="2800" dirty="0" smtClean="0"/>
              <a:t>．中国没有出现西方式的工业革命   </a:t>
            </a:r>
          </a:p>
          <a:p>
            <a:r>
              <a:rPr lang="en-US" altLang="zh-CN" sz="2800" dirty="0" smtClean="0"/>
              <a:t>D</a:t>
            </a:r>
            <a:r>
              <a:rPr lang="zh-CN" altLang="en-US" sz="2800" dirty="0" smtClean="0"/>
              <a:t>．没有转化为资本主义发展所需要的资本和市场</a:t>
            </a:r>
            <a:endParaRPr lang="zh-CN" altLang="en-US" sz="2800" dirty="0"/>
          </a:p>
        </p:txBody>
      </p:sp>
      <p:cxnSp>
        <p:nvCxnSpPr>
          <p:cNvPr id="4" name="直接连接符 3"/>
          <p:cNvCxnSpPr/>
          <p:nvPr/>
        </p:nvCxnSpPr>
        <p:spPr>
          <a:xfrm>
            <a:off x="4644008" y="2996952"/>
            <a:ext cx="165618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6588224" y="2996952"/>
            <a:ext cx="129614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直接箭头连接符 7"/>
          <p:cNvCxnSpPr/>
          <p:nvPr/>
        </p:nvCxnSpPr>
        <p:spPr>
          <a:xfrm>
            <a:off x="7524328" y="3068960"/>
            <a:ext cx="0" cy="12961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251520" y="5301208"/>
            <a:ext cx="8496944" cy="954107"/>
          </a:xfrm>
          <a:prstGeom prst="rect">
            <a:avLst/>
          </a:prstGeom>
          <a:noFill/>
        </p:spPr>
        <p:txBody>
          <a:bodyPr wrap="square" rtlCol="0">
            <a:spAutoFit/>
          </a:bodyPr>
          <a:lstStyle/>
          <a:p>
            <a:r>
              <a:rPr lang="zh-CN" altLang="en-US" sz="2800" b="1" dirty="0" smtClean="0">
                <a:solidFill>
                  <a:srgbClr val="FF0000"/>
                </a:solidFill>
              </a:rPr>
              <a:t>这是原题：感觉</a:t>
            </a:r>
            <a:r>
              <a:rPr lang="en-US" altLang="zh-CN" sz="2800" b="1" dirty="0" smtClean="0">
                <a:solidFill>
                  <a:srgbClr val="FF0000"/>
                </a:solidFill>
              </a:rPr>
              <a:t>D</a:t>
            </a:r>
            <a:r>
              <a:rPr lang="zh-CN" altLang="en-US" sz="2800" b="1" dirty="0" smtClean="0">
                <a:solidFill>
                  <a:srgbClr val="FF0000"/>
                </a:solidFill>
              </a:rPr>
              <a:t>表述为原因比较合适，所以把题干改为问原因，结果把</a:t>
            </a:r>
            <a:r>
              <a:rPr lang="en-US" altLang="zh-CN" sz="2800" b="1" dirty="0" smtClean="0">
                <a:solidFill>
                  <a:srgbClr val="FF0000"/>
                </a:solidFill>
              </a:rPr>
              <a:t>B</a:t>
            </a:r>
            <a:r>
              <a:rPr lang="zh-CN" altLang="en-US" sz="2800" b="1" dirty="0" smtClean="0">
                <a:solidFill>
                  <a:srgbClr val="FF0000"/>
                </a:solidFill>
              </a:rPr>
              <a:t>项也改了，</a:t>
            </a:r>
            <a:r>
              <a:rPr lang="zh-CN" altLang="en-US" sz="2800" b="1" dirty="0">
                <a:solidFill>
                  <a:srgbClr val="FF0000"/>
                </a:solidFill>
              </a:rPr>
              <a:t>答案</a:t>
            </a:r>
            <a:r>
              <a:rPr lang="zh-CN" altLang="en-US" sz="2800" b="1" dirty="0" smtClean="0">
                <a:solidFill>
                  <a:srgbClr val="FF0000"/>
                </a:solidFill>
              </a:rPr>
              <a:t>就纠结了。</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692696"/>
            <a:ext cx="8064896" cy="4678204"/>
          </a:xfrm>
          <a:prstGeom prst="rect">
            <a:avLst/>
          </a:prstGeom>
        </p:spPr>
        <p:txBody>
          <a:bodyPr wrap="square">
            <a:spAutoFit/>
          </a:bodyPr>
          <a:lstStyle/>
          <a:p>
            <a:r>
              <a:rPr lang="zh-CN" altLang="en-US" sz="2800" dirty="0" smtClean="0"/>
              <a:t>资料统计：在明后期至清前期</a:t>
            </a:r>
            <a:r>
              <a:rPr lang="en-US" altLang="zh-CN" sz="2800" dirty="0" smtClean="0"/>
              <a:t>200</a:t>
            </a:r>
            <a:r>
              <a:rPr lang="zh-CN" altLang="en-US" sz="2800" dirty="0" smtClean="0"/>
              <a:t>余年间，世界白银产量的一半流入中国，拥有一流城市和最为密集、完善的市场网络的中国，成为当时世界经济和贸易的中心区域。然而它却没有形成强大的扫荡旧经济基础的革命性变化。导致这一情况出现的中国内在的和人为的原因在于</a:t>
            </a:r>
          </a:p>
          <a:p>
            <a:r>
              <a:rPr lang="en-US" altLang="zh-CN" sz="2800" dirty="0" smtClean="0"/>
              <a:t>A</a:t>
            </a:r>
            <a:r>
              <a:rPr lang="zh-CN" altLang="en-US" sz="2800" dirty="0" smtClean="0"/>
              <a:t>．“重农抑商”和“闭关海禁”政策的压制 </a:t>
            </a:r>
          </a:p>
          <a:p>
            <a:r>
              <a:rPr lang="en-US" altLang="zh-CN" sz="2800" dirty="0" smtClean="0"/>
              <a:t>B</a:t>
            </a:r>
            <a:r>
              <a:rPr lang="zh-CN" altLang="en-US" sz="2800" dirty="0" smtClean="0"/>
              <a:t>．大河流域的农耕文明不适于工商业发展 </a:t>
            </a:r>
          </a:p>
          <a:p>
            <a:r>
              <a:rPr lang="en-US" altLang="zh-CN" sz="2800" dirty="0" smtClean="0"/>
              <a:t>C</a:t>
            </a:r>
            <a:r>
              <a:rPr lang="zh-CN" altLang="en-US" sz="2800" dirty="0" smtClean="0"/>
              <a:t>．由于鸦片大量流入导致白银大量外流 </a:t>
            </a:r>
          </a:p>
          <a:p>
            <a:r>
              <a:rPr lang="en-US" altLang="zh-CN" sz="2800" dirty="0" smtClean="0"/>
              <a:t>D</a:t>
            </a:r>
            <a:r>
              <a:rPr lang="zh-CN" altLang="en-US" sz="2800" dirty="0" smtClean="0"/>
              <a:t>．英国工业革命后对中国进行商品输出 </a:t>
            </a:r>
          </a:p>
          <a:p>
            <a:endParaRPr lang="zh-CN" altLang="en-US" dirty="0"/>
          </a:p>
        </p:txBody>
      </p:sp>
      <p:cxnSp>
        <p:nvCxnSpPr>
          <p:cNvPr id="4" name="直接连接符 3"/>
          <p:cNvCxnSpPr/>
          <p:nvPr/>
        </p:nvCxnSpPr>
        <p:spPr>
          <a:xfrm>
            <a:off x="2195736" y="3212976"/>
            <a:ext cx="144016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TextBox 4"/>
          <p:cNvSpPr txBox="1"/>
          <p:nvPr/>
        </p:nvSpPr>
        <p:spPr>
          <a:xfrm>
            <a:off x="7524328" y="5157192"/>
            <a:ext cx="720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dirty="0" smtClean="0"/>
              <a:t>A</a:t>
            </a:r>
            <a:endParaRPr lang="zh-CN" altLang="en-US" sz="3600" dirty="0"/>
          </a:p>
        </p:txBody>
      </p:sp>
      <p:sp>
        <p:nvSpPr>
          <p:cNvPr id="6" name="TextBox 5"/>
          <p:cNvSpPr txBox="1"/>
          <p:nvPr/>
        </p:nvSpPr>
        <p:spPr>
          <a:xfrm>
            <a:off x="395536" y="5480357"/>
            <a:ext cx="6912768"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800" b="1" dirty="0" smtClean="0">
                <a:solidFill>
                  <a:srgbClr val="FF0000"/>
                </a:solidFill>
              </a:rPr>
              <a:t>看看这样的表述，是不是也比“自然经济”做原因要好？</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76672"/>
            <a:ext cx="8748464" cy="3970318"/>
          </a:xfrm>
          <a:prstGeom prst="rect">
            <a:avLst/>
          </a:prstGeom>
        </p:spPr>
        <p:txBody>
          <a:bodyPr wrap="square">
            <a:spAutoFit/>
          </a:bodyPr>
          <a:lstStyle/>
          <a:p>
            <a:r>
              <a:rPr lang="en-US" altLang="zh-CN" sz="2800" dirty="0" smtClean="0"/>
              <a:t>30</a:t>
            </a:r>
            <a:r>
              <a:rPr lang="zh-CN" altLang="en-US" sz="2800" dirty="0" smtClean="0"/>
              <a:t>．</a:t>
            </a:r>
            <a:r>
              <a:rPr lang="en-US" altLang="zh-CN" sz="2800" dirty="0" smtClean="0"/>
              <a:t>《</a:t>
            </a:r>
            <a:r>
              <a:rPr lang="zh-CN" altLang="en-US" sz="2800" dirty="0" smtClean="0"/>
              <a:t>鸦片战争：一个帝国的沉迷和另一个帝国的堕落</a:t>
            </a:r>
            <a:r>
              <a:rPr lang="en-US" altLang="zh-CN" sz="2800" dirty="0" smtClean="0"/>
              <a:t>》</a:t>
            </a:r>
            <a:r>
              <a:rPr lang="zh-CN" altLang="en-US" sz="2800" dirty="0" smtClean="0"/>
              <a:t>中写道：“当英舰突破虎门要塞，沿江北上，开向马乌涌炮台时，珠江两岸聚集了数以万计的当地居民，平静地观看自己的朝廷与英国的战事，好像观看两个不相干的人争斗。”材料主要说明</a:t>
            </a:r>
          </a:p>
          <a:p>
            <a:r>
              <a:rPr lang="en-US" altLang="zh-CN" sz="2800" dirty="0" smtClean="0"/>
              <a:t>A.</a:t>
            </a:r>
            <a:r>
              <a:rPr lang="zh-CN" altLang="en-US" sz="2800" dirty="0" smtClean="0"/>
              <a:t>国人对世界形势一无所知          </a:t>
            </a:r>
          </a:p>
          <a:p>
            <a:r>
              <a:rPr lang="en-US" altLang="zh-CN" sz="2800" dirty="0" smtClean="0"/>
              <a:t>B.</a:t>
            </a:r>
            <a:r>
              <a:rPr lang="zh-CN" altLang="en-US" sz="2800" dirty="0" smtClean="0"/>
              <a:t>普通民众对战争比较茫然</a:t>
            </a:r>
          </a:p>
          <a:p>
            <a:r>
              <a:rPr lang="en-US" altLang="zh-CN" sz="2800" dirty="0" smtClean="0"/>
              <a:t>C.</a:t>
            </a:r>
            <a:r>
              <a:rPr lang="zh-CN" altLang="en-US" sz="2800" dirty="0" smtClean="0"/>
              <a:t>英军笼络了广东下层民众          </a:t>
            </a:r>
          </a:p>
          <a:p>
            <a:r>
              <a:rPr lang="en-US" altLang="zh-CN" sz="2800" dirty="0" smtClean="0"/>
              <a:t>D.</a:t>
            </a:r>
            <a:r>
              <a:rPr lang="zh-CN" altLang="en-US" sz="2800" dirty="0" smtClean="0"/>
              <a:t>清政府已完全失去人民支持</a:t>
            </a:r>
            <a:endParaRPr lang="zh-CN" altLang="en-US" sz="2800" dirty="0"/>
          </a:p>
        </p:txBody>
      </p:sp>
      <p:cxnSp>
        <p:nvCxnSpPr>
          <p:cNvPr id="4" name="直接连接符 3"/>
          <p:cNvCxnSpPr/>
          <p:nvPr/>
        </p:nvCxnSpPr>
        <p:spPr>
          <a:xfrm>
            <a:off x="5652120" y="2204864"/>
            <a:ext cx="295232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251520" y="2564904"/>
            <a:ext cx="165618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直接连接符 7"/>
          <p:cNvCxnSpPr/>
          <p:nvPr/>
        </p:nvCxnSpPr>
        <p:spPr>
          <a:xfrm>
            <a:off x="1331640" y="908720"/>
            <a:ext cx="129614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直接连接符 9"/>
          <p:cNvCxnSpPr/>
          <p:nvPr/>
        </p:nvCxnSpPr>
        <p:spPr>
          <a:xfrm>
            <a:off x="611560" y="3068960"/>
            <a:ext cx="64807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直接连接符 10"/>
          <p:cNvCxnSpPr/>
          <p:nvPr/>
        </p:nvCxnSpPr>
        <p:spPr>
          <a:xfrm>
            <a:off x="1691680" y="3068960"/>
            <a:ext cx="122413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直接箭头连接符 13"/>
          <p:cNvCxnSpPr/>
          <p:nvPr/>
        </p:nvCxnSpPr>
        <p:spPr>
          <a:xfrm>
            <a:off x="4427984" y="2780928"/>
            <a:ext cx="50405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4932040" y="2420888"/>
            <a:ext cx="3528392"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dirty="0" smtClean="0">
                <a:latin typeface="黑体" pitchFamily="49" charset="-122"/>
                <a:ea typeface="黑体" pitchFamily="49" charset="-122"/>
              </a:rPr>
              <a:t>与世界形势无关；“国人”太绝对，林则徐、魏源等人不是。</a:t>
            </a:r>
            <a:endParaRPr lang="zh-CN" altLang="en-US" sz="2000" dirty="0">
              <a:latin typeface="黑体" pitchFamily="49" charset="-122"/>
              <a:ea typeface="黑体" pitchFamily="49" charset="-122"/>
            </a:endParaRPr>
          </a:p>
        </p:txBody>
      </p:sp>
      <p:sp>
        <p:nvSpPr>
          <p:cNvPr id="16" name="乘号 15"/>
          <p:cNvSpPr/>
          <p:nvPr/>
        </p:nvSpPr>
        <p:spPr>
          <a:xfrm>
            <a:off x="2051720" y="3861048"/>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乘号 16"/>
          <p:cNvSpPr/>
          <p:nvPr/>
        </p:nvSpPr>
        <p:spPr>
          <a:xfrm>
            <a:off x="1475656" y="3429000"/>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p:nvPr/>
        </p:nvCxnSpPr>
        <p:spPr>
          <a:xfrm flipH="1">
            <a:off x="3707904" y="2276872"/>
            <a:ext cx="2376264" cy="8640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直接箭头连接符 22"/>
          <p:cNvCxnSpPr/>
          <p:nvPr/>
        </p:nvCxnSpPr>
        <p:spPr>
          <a:xfrm flipH="1">
            <a:off x="1835696" y="1772816"/>
            <a:ext cx="4608512" cy="13681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直接连接符 24"/>
          <p:cNvCxnSpPr/>
          <p:nvPr/>
        </p:nvCxnSpPr>
        <p:spPr>
          <a:xfrm>
            <a:off x="6372200" y="1772816"/>
            <a:ext cx="1152128" cy="0"/>
          </a:xfrm>
          <a:prstGeom prst="line">
            <a:avLst/>
          </a:prstGeom>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7524328" y="5157192"/>
            <a:ext cx="720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dirty="0" smtClean="0"/>
              <a:t>B</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linds(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linds(horizontal)">
                                      <p:cBhvr>
                                        <p:cTn id="6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332656"/>
            <a:ext cx="8496944" cy="2677656"/>
          </a:xfrm>
          <a:prstGeom prst="rect">
            <a:avLst/>
          </a:prstGeom>
        </p:spPr>
        <p:txBody>
          <a:bodyPr wrap="square">
            <a:spAutoFit/>
          </a:bodyPr>
          <a:lstStyle/>
          <a:p>
            <a:r>
              <a:rPr lang="en-US" altLang="zh-CN" sz="2800" dirty="0" smtClean="0"/>
              <a:t>35.</a:t>
            </a:r>
            <a:r>
              <a:rPr lang="zh-CN" altLang="en-US" sz="2800" dirty="0" smtClean="0"/>
              <a:t>有人认为“太平天国运动为中国的近代化减少了阻力”，这一说法的主要依据是</a:t>
            </a:r>
          </a:p>
          <a:p>
            <a:r>
              <a:rPr lang="en-US" altLang="zh-CN" sz="2800" dirty="0" smtClean="0"/>
              <a:t>A.《</a:t>
            </a:r>
            <a:r>
              <a:rPr lang="zh-CN" altLang="en-US" sz="2800" dirty="0" smtClean="0"/>
              <a:t>天朝田亩制度</a:t>
            </a:r>
            <a:r>
              <a:rPr lang="en-US" altLang="zh-CN" sz="2800" dirty="0" smtClean="0"/>
              <a:t>》</a:t>
            </a:r>
            <a:r>
              <a:rPr lang="zh-CN" altLang="en-US" sz="2800" dirty="0" smtClean="0"/>
              <a:t>具有革命性        </a:t>
            </a:r>
            <a:endParaRPr lang="en-US" altLang="zh-CN" sz="2800" dirty="0" smtClean="0"/>
          </a:p>
          <a:p>
            <a:r>
              <a:rPr lang="en-US" altLang="zh-CN" sz="2800" dirty="0" smtClean="0"/>
              <a:t>B.</a:t>
            </a:r>
            <a:r>
              <a:rPr lang="zh-CN" altLang="en-US" sz="2800" dirty="0" smtClean="0"/>
              <a:t>太平天国运动沉重打击了清朝统治</a:t>
            </a:r>
          </a:p>
          <a:p>
            <a:r>
              <a:rPr lang="en-US" altLang="zh-CN" sz="2800" dirty="0" smtClean="0"/>
              <a:t>C.《</a:t>
            </a:r>
            <a:r>
              <a:rPr lang="zh-CN" altLang="en-US" sz="2800" dirty="0" smtClean="0"/>
              <a:t>资政新篇</a:t>
            </a:r>
            <a:r>
              <a:rPr lang="en-US" altLang="zh-CN" sz="2800" dirty="0" smtClean="0"/>
              <a:t>》</a:t>
            </a:r>
            <a:r>
              <a:rPr lang="zh-CN" altLang="en-US" sz="2800" dirty="0" smtClean="0"/>
              <a:t>要求发展资本主义      </a:t>
            </a:r>
            <a:endParaRPr lang="en-US" altLang="zh-CN" sz="2800" dirty="0" smtClean="0"/>
          </a:p>
          <a:p>
            <a:r>
              <a:rPr lang="en-US" altLang="zh-CN" sz="2800" dirty="0" smtClean="0"/>
              <a:t>D.</a:t>
            </a:r>
            <a:r>
              <a:rPr lang="zh-CN" altLang="en-US" sz="2800" dirty="0" smtClean="0"/>
              <a:t>拜上帝教吸收了西方文化</a:t>
            </a:r>
            <a:endParaRPr lang="zh-CN" altLang="en-US" sz="2800" dirty="0"/>
          </a:p>
        </p:txBody>
      </p:sp>
      <p:sp>
        <p:nvSpPr>
          <p:cNvPr id="3" name="矩形 2"/>
          <p:cNvSpPr/>
          <p:nvPr/>
        </p:nvSpPr>
        <p:spPr>
          <a:xfrm>
            <a:off x="179512" y="3861048"/>
            <a:ext cx="8568952" cy="2677656"/>
          </a:xfrm>
          <a:prstGeom prst="rect">
            <a:avLst/>
          </a:prstGeom>
        </p:spPr>
        <p:txBody>
          <a:bodyPr wrap="square">
            <a:spAutoFit/>
          </a:bodyPr>
          <a:lstStyle/>
          <a:p>
            <a:r>
              <a:rPr lang="en-US" altLang="zh-CN" sz="2800" dirty="0" smtClean="0"/>
              <a:t>《</a:t>
            </a:r>
            <a:r>
              <a:rPr lang="zh-CN" altLang="en-US" sz="2800" dirty="0" smtClean="0"/>
              <a:t>总复习</a:t>
            </a:r>
            <a:r>
              <a:rPr lang="en-US" altLang="zh-CN" sz="2800" dirty="0" smtClean="0"/>
              <a:t>》P73</a:t>
            </a:r>
            <a:r>
              <a:rPr lang="zh-CN" altLang="en-US" sz="2800" dirty="0" smtClean="0"/>
              <a:t>太平天国运动对中国近代化产生了一定影响，这主要表现在它</a:t>
            </a:r>
          </a:p>
          <a:p>
            <a:r>
              <a:rPr lang="en-US" altLang="zh-CN" sz="2800" dirty="0" smtClean="0"/>
              <a:t>A.</a:t>
            </a:r>
            <a:r>
              <a:rPr lang="zh-CN" altLang="en-US" sz="2800" dirty="0" smtClean="0"/>
              <a:t>否定了封建土地所有制</a:t>
            </a:r>
          </a:p>
          <a:p>
            <a:r>
              <a:rPr lang="en-US" altLang="zh-CN" sz="2800" dirty="0" smtClean="0"/>
              <a:t>B.</a:t>
            </a:r>
            <a:r>
              <a:rPr lang="zh-CN" altLang="en-US" sz="2800" dirty="0" smtClean="0"/>
              <a:t>动摇了清朝的统治基础</a:t>
            </a:r>
          </a:p>
          <a:p>
            <a:r>
              <a:rPr lang="en-US" altLang="zh-CN" sz="2800" dirty="0" smtClean="0"/>
              <a:t>C.</a:t>
            </a:r>
            <a:r>
              <a:rPr lang="zh-CN" altLang="en-US" sz="2800" dirty="0" smtClean="0"/>
              <a:t>打击了外国侵略势力</a:t>
            </a:r>
          </a:p>
          <a:p>
            <a:r>
              <a:rPr lang="en-US" altLang="zh-CN" sz="2800" dirty="0" smtClean="0"/>
              <a:t>D.</a:t>
            </a:r>
            <a:r>
              <a:rPr lang="zh-CN" altLang="en-US" sz="2800" dirty="0" smtClean="0"/>
              <a:t>实施了发展资本主义的方案</a:t>
            </a:r>
            <a:endParaRPr lang="zh-CN" altLang="en-US" sz="2800" dirty="0"/>
          </a:p>
        </p:txBody>
      </p:sp>
      <p:cxnSp>
        <p:nvCxnSpPr>
          <p:cNvPr id="5" name="直接箭头连接符 4"/>
          <p:cNvCxnSpPr/>
          <p:nvPr/>
        </p:nvCxnSpPr>
        <p:spPr>
          <a:xfrm>
            <a:off x="5580112" y="2348880"/>
            <a:ext cx="50405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6084168" y="1700808"/>
            <a:ext cx="2592288"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dirty="0" smtClean="0">
                <a:latin typeface="黑体" pitchFamily="49" charset="-122"/>
                <a:ea typeface="黑体" pitchFamily="49" charset="-122"/>
              </a:rPr>
              <a:t>实施了吗？没实施如何减少阻力？</a:t>
            </a:r>
            <a:endParaRPr lang="zh-CN" altLang="en-US" sz="2000" dirty="0">
              <a:latin typeface="黑体" pitchFamily="49" charset="-122"/>
              <a:ea typeface="黑体" pitchFamily="49" charset="-122"/>
            </a:endParaRPr>
          </a:p>
        </p:txBody>
      </p:sp>
      <p:sp>
        <p:nvSpPr>
          <p:cNvPr id="8" name="TextBox 7"/>
          <p:cNvSpPr txBox="1"/>
          <p:nvPr/>
        </p:nvSpPr>
        <p:spPr>
          <a:xfrm>
            <a:off x="7596336" y="4869160"/>
            <a:ext cx="720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dirty="0" smtClean="0"/>
              <a:t>B</a:t>
            </a:r>
            <a:endParaRPr lang="zh-CN" altLang="en-US" sz="3600" dirty="0"/>
          </a:p>
        </p:txBody>
      </p:sp>
      <p:sp>
        <p:nvSpPr>
          <p:cNvPr id="12" name="椭圆 11"/>
          <p:cNvSpPr/>
          <p:nvPr/>
        </p:nvSpPr>
        <p:spPr>
          <a:xfrm>
            <a:off x="5940152" y="188640"/>
            <a:ext cx="1224136" cy="7920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a:off x="5292080" y="1412776"/>
            <a:ext cx="36004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5652120" y="1196752"/>
            <a:ext cx="172819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dirty="0" smtClean="0">
                <a:latin typeface="黑体" pitchFamily="49" charset="-122"/>
                <a:ea typeface="黑体" pitchFamily="49" charset="-122"/>
              </a:rPr>
              <a:t>与近代化无关</a:t>
            </a:r>
            <a:endParaRPr lang="zh-CN" altLang="en-US" sz="2000" dirty="0">
              <a:latin typeface="黑体" pitchFamily="49" charset="-122"/>
              <a:ea typeface="黑体" pitchFamily="49" charset="-122"/>
            </a:endParaRPr>
          </a:p>
        </p:txBody>
      </p:sp>
      <p:cxnSp>
        <p:nvCxnSpPr>
          <p:cNvPr id="18" name="直接箭头连接符 17"/>
          <p:cNvCxnSpPr/>
          <p:nvPr/>
        </p:nvCxnSpPr>
        <p:spPr>
          <a:xfrm>
            <a:off x="4644008" y="2708920"/>
            <a:ext cx="50405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5148064" y="2564904"/>
            <a:ext cx="288032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dirty="0" smtClean="0">
                <a:latin typeface="黑体" pitchFamily="49" charset="-122"/>
                <a:ea typeface="黑体" pitchFamily="49" charset="-122"/>
              </a:rPr>
              <a:t>拜上帝教与近代化无关</a:t>
            </a:r>
            <a:endParaRPr lang="zh-CN" altLang="en-US" sz="2000" dirty="0">
              <a:latin typeface="黑体" pitchFamily="49" charset="-122"/>
              <a:ea typeface="黑体" pitchFamily="49" charset="-122"/>
            </a:endParaRPr>
          </a:p>
        </p:txBody>
      </p:sp>
      <p:cxnSp>
        <p:nvCxnSpPr>
          <p:cNvPr id="22" name="直接箭头连接符 21"/>
          <p:cNvCxnSpPr/>
          <p:nvPr/>
        </p:nvCxnSpPr>
        <p:spPr>
          <a:xfrm>
            <a:off x="827584" y="1988840"/>
            <a:ext cx="0" cy="108012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5" name="TextBox 24"/>
          <p:cNvSpPr txBox="1"/>
          <p:nvPr/>
        </p:nvSpPr>
        <p:spPr>
          <a:xfrm>
            <a:off x="539552" y="3068960"/>
            <a:ext cx="4536504"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dirty="0" smtClean="0">
                <a:latin typeface="黑体" pitchFamily="49" charset="-122"/>
                <a:ea typeface="黑体" pitchFamily="49" charset="-122"/>
              </a:rPr>
              <a:t>加速清王朝衰亡，为近代化减少阻力；洋务运动开启了中国的近代化。</a:t>
            </a:r>
            <a:endParaRPr lang="zh-CN" altLang="en-US" sz="2000"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linds(horizontal)">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5" grpId="0" animBg="1"/>
      <p:bldP spid="19"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692696"/>
            <a:ext cx="7776864" cy="2246769"/>
          </a:xfrm>
          <a:prstGeom prst="rect">
            <a:avLst/>
          </a:prstGeom>
        </p:spPr>
        <p:txBody>
          <a:bodyPr wrap="square">
            <a:spAutoFit/>
          </a:bodyPr>
          <a:lstStyle/>
          <a:p>
            <a:r>
              <a:rPr lang="en-US" altLang="zh-CN" sz="2800" dirty="0" smtClean="0"/>
              <a:t>38.</a:t>
            </a:r>
            <a:r>
              <a:rPr lang="zh-CN" altLang="en-US" sz="2800" dirty="0" smtClean="0"/>
              <a:t>洋务运动时期，有一类企业是“由官总其大纲，察其利病，而听该商董等自立条议，悦服众商”。采用这种经营管理方式的企业是</a:t>
            </a:r>
          </a:p>
          <a:p>
            <a:r>
              <a:rPr lang="zh-CN" altLang="en-US" sz="2800" dirty="0" smtClean="0"/>
              <a:t> </a:t>
            </a:r>
            <a:r>
              <a:rPr lang="en-US" altLang="zh-CN" sz="2800" dirty="0" smtClean="0"/>
              <a:t>A.</a:t>
            </a:r>
            <a:r>
              <a:rPr lang="zh-CN" altLang="en-US" sz="2800" dirty="0" smtClean="0"/>
              <a:t>江南制造总局               </a:t>
            </a:r>
            <a:r>
              <a:rPr lang="en-US" altLang="zh-CN" sz="2800" dirty="0" smtClean="0"/>
              <a:t>B.</a:t>
            </a:r>
            <a:r>
              <a:rPr lang="zh-CN" altLang="en-US" sz="2800" dirty="0" smtClean="0"/>
              <a:t>轮船招商局    </a:t>
            </a:r>
            <a:endParaRPr lang="en-US" altLang="zh-CN" sz="2800" dirty="0" smtClean="0"/>
          </a:p>
          <a:p>
            <a:r>
              <a:rPr lang="zh-CN" altLang="en-US" sz="2800" dirty="0" smtClean="0"/>
              <a:t> </a:t>
            </a:r>
            <a:r>
              <a:rPr lang="en-US" altLang="zh-CN" sz="2800" dirty="0" smtClean="0"/>
              <a:t>C.</a:t>
            </a:r>
            <a:r>
              <a:rPr lang="zh-CN" altLang="en-US" sz="2800" dirty="0" smtClean="0"/>
              <a:t>发昌机器厂                   </a:t>
            </a:r>
            <a:r>
              <a:rPr lang="en-US" altLang="zh-CN" sz="2800" dirty="0" smtClean="0"/>
              <a:t>D.</a:t>
            </a:r>
            <a:r>
              <a:rPr lang="zh-CN" altLang="en-US" sz="2800" dirty="0" smtClean="0"/>
              <a:t>大生纱厂</a:t>
            </a:r>
            <a:endParaRPr lang="zh-CN" altLang="en-US" sz="2800" dirty="0"/>
          </a:p>
        </p:txBody>
      </p:sp>
      <p:cxnSp>
        <p:nvCxnSpPr>
          <p:cNvPr id="4" name="直接连接符 3"/>
          <p:cNvCxnSpPr/>
          <p:nvPr/>
        </p:nvCxnSpPr>
        <p:spPr>
          <a:xfrm>
            <a:off x="6156176" y="1052736"/>
            <a:ext cx="194421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直接连接符 5"/>
          <p:cNvCxnSpPr/>
          <p:nvPr/>
        </p:nvCxnSpPr>
        <p:spPr>
          <a:xfrm>
            <a:off x="2699792" y="1556792"/>
            <a:ext cx="273630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直接箭头连接符 7"/>
          <p:cNvCxnSpPr/>
          <p:nvPr/>
        </p:nvCxnSpPr>
        <p:spPr>
          <a:xfrm>
            <a:off x="6444208" y="1052736"/>
            <a:ext cx="936104" cy="31683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直接箭头连接符 9"/>
          <p:cNvCxnSpPr/>
          <p:nvPr/>
        </p:nvCxnSpPr>
        <p:spPr>
          <a:xfrm>
            <a:off x="3491880" y="1556792"/>
            <a:ext cx="3888432" cy="26642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6660232" y="4221088"/>
            <a:ext cx="165618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CN" altLang="en-US" sz="2800" dirty="0" smtClean="0">
                <a:latin typeface="黑体" pitchFamily="49" charset="-122"/>
                <a:ea typeface="黑体" pitchFamily="49" charset="-122"/>
              </a:rPr>
              <a:t>官督商办</a:t>
            </a:r>
            <a:endParaRPr lang="zh-CN" altLang="en-US" sz="2800" dirty="0">
              <a:latin typeface="黑体" pitchFamily="49" charset="-122"/>
              <a:ea typeface="黑体" pitchFamily="49" charset="-122"/>
            </a:endParaRPr>
          </a:p>
        </p:txBody>
      </p:sp>
      <p:sp>
        <p:nvSpPr>
          <p:cNvPr id="12" name="椭圆 11"/>
          <p:cNvSpPr/>
          <p:nvPr/>
        </p:nvSpPr>
        <p:spPr>
          <a:xfrm>
            <a:off x="755576" y="620688"/>
            <a:ext cx="1512168" cy="57606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395536" y="5013176"/>
            <a:ext cx="8496944" cy="954107"/>
          </a:xfrm>
          <a:prstGeom prst="rect">
            <a:avLst/>
          </a:prstGeom>
          <a:noFill/>
        </p:spPr>
        <p:txBody>
          <a:bodyPr wrap="square" rtlCol="0">
            <a:spAutoFit/>
          </a:bodyPr>
          <a:lstStyle/>
          <a:p>
            <a:r>
              <a:rPr lang="zh-CN" altLang="en-US" sz="2800" dirty="0" smtClean="0">
                <a:latin typeface="黑体" pitchFamily="49" charset="-122"/>
                <a:ea typeface="黑体" pitchFamily="49" charset="-122"/>
              </a:rPr>
              <a:t>所学：洋务运动中的军事企业主要是官办，民用企业主要方式是官督商办。</a:t>
            </a:r>
            <a:endParaRPr lang="zh-CN" altLang="en-US" sz="2800" dirty="0">
              <a:latin typeface="黑体" pitchFamily="49" charset="-122"/>
              <a:ea typeface="黑体" pitchFamily="49" charset="-122"/>
            </a:endParaRPr>
          </a:p>
        </p:txBody>
      </p:sp>
      <p:cxnSp>
        <p:nvCxnSpPr>
          <p:cNvPr id="15" name="直接箭头连接符 14"/>
          <p:cNvCxnSpPr/>
          <p:nvPr/>
        </p:nvCxnSpPr>
        <p:spPr>
          <a:xfrm>
            <a:off x="2411760" y="2708920"/>
            <a:ext cx="1008112" cy="8640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直接箭头连接符 17"/>
          <p:cNvCxnSpPr/>
          <p:nvPr/>
        </p:nvCxnSpPr>
        <p:spPr>
          <a:xfrm flipH="1">
            <a:off x="3419872" y="2780928"/>
            <a:ext cx="936104" cy="7200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2195736" y="3573016"/>
            <a:ext cx="266429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CN" altLang="en-US" sz="2400" dirty="0" smtClean="0">
                <a:latin typeface="黑体" pitchFamily="49" charset="-122"/>
                <a:ea typeface="黑体" pitchFamily="49" charset="-122"/>
              </a:rPr>
              <a:t>民族资本主义企业（私人资本）</a:t>
            </a:r>
            <a:endParaRPr lang="zh-CN" altLang="en-US" sz="2400" dirty="0">
              <a:latin typeface="黑体" pitchFamily="49" charset="-122"/>
              <a:ea typeface="黑体" pitchFamily="49" charset="-122"/>
            </a:endParaRPr>
          </a:p>
        </p:txBody>
      </p:sp>
      <p:sp>
        <p:nvSpPr>
          <p:cNvPr id="20" name="TextBox 19"/>
          <p:cNvSpPr txBox="1"/>
          <p:nvPr/>
        </p:nvSpPr>
        <p:spPr>
          <a:xfrm>
            <a:off x="7020272" y="5589240"/>
            <a:ext cx="720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dirty="0" smtClean="0"/>
              <a:t>B</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620688"/>
            <a:ext cx="8496944" cy="2677656"/>
          </a:xfrm>
          <a:prstGeom prst="rect">
            <a:avLst/>
          </a:prstGeom>
        </p:spPr>
        <p:txBody>
          <a:bodyPr wrap="square">
            <a:spAutoFit/>
          </a:bodyPr>
          <a:lstStyle/>
          <a:p>
            <a:r>
              <a:rPr lang="en-US" altLang="zh-CN" sz="2800" dirty="0" smtClean="0"/>
              <a:t>41.</a:t>
            </a:r>
            <a:r>
              <a:rPr lang="zh-CN" altLang="en-US" sz="2800" dirty="0" smtClean="0"/>
              <a:t>学者李侃</a:t>
            </a:r>
            <a:r>
              <a:rPr lang="en-US" altLang="zh-CN" sz="2800" dirty="0" smtClean="0"/>
              <a:t>《</a:t>
            </a:r>
            <a:r>
              <a:rPr lang="zh-CN" altLang="en-US" sz="2800" dirty="0" smtClean="0"/>
              <a:t>中国近代史</a:t>
            </a:r>
            <a:r>
              <a:rPr lang="en-US" altLang="zh-CN" sz="2800" dirty="0" smtClean="0"/>
              <a:t>》</a:t>
            </a:r>
            <a:r>
              <a:rPr lang="zh-CN" altLang="en-US" sz="2800" dirty="0" smtClean="0"/>
              <a:t>记载：“（中国）</a:t>
            </a:r>
            <a:r>
              <a:rPr lang="en-US" altLang="zh-CN" sz="2800" dirty="0" smtClean="0"/>
              <a:t>1898 </a:t>
            </a:r>
            <a:r>
              <a:rPr lang="zh-CN" altLang="en-US" sz="2800" dirty="0" smtClean="0"/>
              <a:t>年进口货物总值比</a:t>
            </a:r>
            <a:r>
              <a:rPr lang="en-US" altLang="zh-CN" sz="2800" dirty="0" smtClean="0"/>
              <a:t>1894</a:t>
            </a:r>
            <a:r>
              <a:rPr lang="zh-CN" altLang="en-US" sz="2800" dirty="0" smtClean="0"/>
              <a:t>年增加了</a:t>
            </a:r>
            <a:r>
              <a:rPr lang="en-US" altLang="zh-CN" sz="2800" dirty="0" smtClean="0"/>
              <a:t>29.3</a:t>
            </a:r>
            <a:r>
              <a:rPr lang="zh-CN" altLang="en-US" sz="2800" dirty="0" smtClean="0"/>
              <a:t>％”。这说明</a:t>
            </a:r>
          </a:p>
          <a:p>
            <a:r>
              <a:rPr lang="zh-CN" altLang="en-US" sz="2800" dirty="0" smtClean="0"/>
              <a:t> </a:t>
            </a:r>
            <a:r>
              <a:rPr lang="en-US" altLang="zh-CN" sz="2800" dirty="0" smtClean="0"/>
              <a:t>A.《</a:t>
            </a:r>
            <a:r>
              <a:rPr lang="zh-CN" altLang="en-US" sz="2800" dirty="0" smtClean="0"/>
              <a:t>马关条约</a:t>
            </a:r>
            <a:r>
              <a:rPr lang="en-US" altLang="zh-CN" sz="2800" dirty="0" smtClean="0"/>
              <a:t>》</a:t>
            </a:r>
            <a:r>
              <a:rPr lang="zh-CN" altLang="en-US" sz="2800" dirty="0" smtClean="0"/>
              <a:t>允许投资设厂          </a:t>
            </a:r>
            <a:endParaRPr lang="en-US" altLang="zh-CN" sz="2800" dirty="0" smtClean="0"/>
          </a:p>
          <a:p>
            <a:r>
              <a:rPr lang="en-US" altLang="zh-CN" sz="2800" dirty="0" smtClean="0"/>
              <a:t>B.</a:t>
            </a:r>
            <a:r>
              <a:rPr lang="zh-CN" altLang="en-US" sz="2800" dirty="0" smtClean="0"/>
              <a:t>列强加紧资本输出</a:t>
            </a:r>
          </a:p>
          <a:p>
            <a:r>
              <a:rPr lang="en-US" altLang="zh-CN" sz="2800" dirty="0" smtClean="0"/>
              <a:t>C.</a:t>
            </a:r>
            <a:r>
              <a:rPr lang="zh-CN" altLang="en-US" sz="2800" dirty="0" smtClean="0"/>
              <a:t>工业革命开始                      </a:t>
            </a:r>
            <a:endParaRPr lang="en-US" altLang="zh-CN" sz="2800" dirty="0" smtClean="0"/>
          </a:p>
          <a:p>
            <a:r>
              <a:rPr lang="en-US" altLang="zh-CN" sz="2800" dirty="0" smtClean="0"/>
              <a:t>D.</a:t>
            </a:r>
            <a:r>
              <a:rPr lang="zh-CN" altLang="en-US" sz="2800" dirty="0" smtClean="0"/>
              <a:t>列强扩大商品倾销</a:t>
            </a:r>
            <a:endParaRPr lang="zh-CN" altLang="en-US" sz="2800" dirty="0"/>
          </a:p>
        </p:txBody>
      </p:sp>
      <p:sp>
        <p:nvSpPr>
          <p:cNvPr id="3" name="椭圆 2"/>
          <p:cNvSpPr/>
          <p:nvPr/>
        </p:nvSpPr>
        <p:spPr>
          <a:xfrm>
            <a:off x="395536" y="980728"/>
            <a:ext cx="1512168" cy="5040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051720" y="2636912"/>
            <a:ext cx="1656184" cy="7200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a:off x="1403648" y="1484784"/>
            <a:ext cx="792088" cy="122413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971600" y="4509120"/>
            <a:ext cx="7200800"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zh-CN"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马关条约</a:t>
            </a:r>
            <a:r>
              <a:rPr lang="en-US" altLang="zh-CN"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中规定：列强商品运销内地免征内地税，所以便于其商品倾销。</a:t>
            </a:r>
            <a:endParaRPr lang="zh-CN" altLang="en-US" sz="2800" dirty="0">
              <a:latin typeface="黑体" pitchFamily="49" charset="-122"/>
              <a:ea typeface="黑体" pitchFamily="49" charset="-122"/>
            </a:endParaRPr>
          </a:p>
        </p:txBody>
      </p:sp>
      <p:sp>
        <p:nvSpPr>
          <p:cNvPr id="9" name="TextBox 8"/>
          <p:cNvSpPr txBox="1"/>
          <p:nvPr/>
        </p:nvSpPr>
        <p:spPr>
          <a:xfrm>
            <a:off x="7020272" y="5589240"/>
            <a:ext cx="720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dirty="0" smtClean="0"/>
              <a:t>D</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79512" y="1503367"/>
            <a:ext cx="871296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1-5</a:t>
            </a:r>
            <a:r>
              <a:rPr kumimoji="0" lang="zh-CN" altLang="en-US"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a:t>
            </a: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BACCD            </a:t>
            </a: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6-10</a:t>
            </a:r>
            <a:r>
              <a:rPr kumimoji="0" lang="zh-CN" altLang="en-US"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a:t>
            </a: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BDCAC      </a:t>
            </a:r>
            <a:endPar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11-15</a:t>
            </a:r>
            <a:r>
              <a:rPr kumimoji="0" lang="zh-CN" altLang="en-US"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a:t>
            </a: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DBAB</a:t>
            </a:r>
            <a:r>
              <a:rPr kumimoji="0" lang="en-US" altLang="zh-CN" sz="4800" b="0" i="0" u="none" strike="noStrike" cap="none" normalizeH="0" baseline="0" dirty="0" smtClean="0">
                <a:ln>
                  <a:noFill/>
                </a:ln>
                <a:effectLst/>
                <a:latin typeface="Calibri" pitchFamily="34" charset="0"/>
                <a:ea typeface="宋体" pitchFamily="2" charset="-122"/>
                <a:cs typeface="Times New Roman" pitchFamily="18" charset="0"/>
              </a:rPr>
              <a:t>C</a:t>
            </a: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      </a:t>
            </a:r>
            <a:r>
              <a:rPr lang="en-US" altLang="zh-CN" sz="4800" dirty="0" smtClean="0">
                <a:solidFill>
                  <a:srgbClr val="000000"/>
                </a:solidFill>
                <a:latin typeface="Calibri" pitchFamily="34" charset="0"/>
                <a:ea typeface="宋体" pitchFamily="2" charset="-122"/>
                <a:cs typeface="Times New Roman" pitchFamily="18" charset="0"/>
              </a:rPr>
              <a:t>16-20</a:t>
            </a:r>
            <a:r>
              <a:rPr lang="zh-CN" altLang="en-US" sz="4800" dirty="0" smtClean="0">
                <a:solidFill>
                  <a:srgbClr val="000000"/>
                </a:solidFill>
                <a:latin typeface="Calibri" pitchFamily="34" charset="0"/>
                <a:ea typeface="宋体" pitchFamily="2" charset="-122"/>
                <a:cs typeface="Times New Roman" pitchFamily="18" charset="0"/>
              </a:rPr>
              <a:t>：</a:t>
            </a: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ACBDD     </a:t>
            </a:r>
            <a:endPar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21-25</a:t>
            </a:r>
            <a:r>
              <a:rPr kumimoji="0" lang="zh-CN" altLang="en-US"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a:t>
            </a: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ACBCC </a:t>
            </a:r>
            <a:r>
              <a:rPr lang="en-US" altLang="zh-CN" sz="4800" dirty="0" smtClean="0">
                <a:latin typeface="Arial" pitchFamily="34" charset="0"/>
                <a:ea typeface="宋体" pitchFamily="2" charset="-122"/>
                <a:cs typeface="Times New Roman" pitchFamily="18" charset="0"/>
              </a:rPr>
              <a:t>    </a:t>
            </a: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26-30</a:t>
            </a:r>
            <a:r>
              <a:rPr kumimoji="0" lang="zh-CN" altLang="en-US"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a:t>
            </a: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B</a:t>
            </a:r>
            <a:r>
              <a:rPr kumimoji="0" lang="en-US" altLang="zh-CN" sz="4800" b="0" i="0" u="none" strike="noStrike" cap="none" normalizeH="0" baseline="0" dirty="0" smtClean="0">
                <a:ln>
                  <a:noFill/>
                </a:ln>
                <a:effectLst/>
                <a:latin typeface="Calibri" pitchFamily="34" charset="0"/>
                <a:ea typeface="宋体" pitchFamily="2" charset="-122"/>
                <a:cs typeface="Times New Roman" pitchFamily="18" charset="0"/>
              </a:rPr>
              <a:t>D</a:t>
            </a: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CDB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31-35</a:t>
            </a:r>
            <a:r>
              <a:rPr kumimoji="0" lang="zh-CN" altLang="en-US"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a:t>
            </a: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ACBDB      36-40</a:t>
            </a:r>
            <a:r>
              <a:rPr kumimoji="0" lang="zh-CN" altLang="en-US"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a:t>
            </a: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CABAC      </a:t>
            </a:r>
          </a:p>
          <a:p>
            <a:pPr marL="0" marR="0" lvl="0" indent="0" algn="l" defTabSz="914400" rtl="0" eaLnBrk="1" fontAlgn="base" latinLnBrk="0" hangingPunct="1">
              <a:lnSpc>
                <a:spcPct val="100000"/>
              </a:lnSpc>
              <a:spcBef>
                <a:spcPct val="0"/>
              </a:spcBef>
              <a:spcAft>
                <a:spcPct val="0"/>
              </a:spcAft>
              <a:buClrTx/>
              <a:buSzTx/>
              <a:buFontTx/>
              <a:buNone/>
              <a:tabLst/>
            </a:pPr>
            <a:r>
              <a:rPr lang="en-US" altLang="zh-CN" sz="4800" dirty="0" smtClean="0">
                <a:solidFill>
                  <a:srgbClr val="000000"/>
                </a:solidFill>
                <a:latin typeface="Calibri" pitchFamily="34" charset="0"/>
                <a:ea typeface="宋体" pitchFamily="2" charset="-122"/>
                <a:cs typeface="Times New Roman" pitchFamily="18" charset="0"/>
              </a:rPr>
              <a:t>41-45</a:t>
            </a:r>
            <a:r>
              <a:rPr lang="zh-CN" altLang="en-US" sz="4800" dirty="0" smtClean="0">
                <a:solidFill>
                  <a:srgbClr val="000000"/>
                </a:solidFill>
                <a:latin typeface="Calibri" pitchFamily="34" charset="0"/>
                <a:ea typeface="宋体" pitchFamily="2" charset="-122"/>
                <a:cs typeface="Times New Roman" pitchFamily="18" charset="0"/>
              </a:rPr>
              <a:t>：</a:t>
            </a: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DACBD     </a:t>
            </a:r>
            <a:r>
              <a:rPr kumimoji="0" lang="en-US" altLang="zh-CN" sz="4800" b="0" i="0" u="none" strike="noStrike" cap="none" normalizeH="0" dirty="0" smtClean="0">
                <a:ln>
                  <a:noFill/>
                </a:ln>
                <a:solidFill>
                  <a:srgbClr val="000000"/>
                </a:solidFill>
                <a:effectLst/>
                <a:latin typeface="Calibri" pitchFamily="34" charset="0"/>
                <a:ea typeface="宋体" pitchFamily="2" charset="-122"/>
                <a:cs typeface="Times New Roman" pitchFamily="18" charset="0"/>
              </a:rPr>
              <a:t> </a:t>
            </a: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46-48</a:t>
            </a:r>
            <a:r>
              <a:rPr kumimoji="0" lang="zh-CN" altLang="en-US"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a:t>
            </a:r>
            <a:r>
              <a:rPr kumimoji="0" lang="en-US" altLang="zh-CN" sz="48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CDB</a:t>
            </a:r>
            <a:endParaRPr kumimoji="0" lang="en-US" altLang="zh-CN" sz="4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404664"/>
            <a:ext cx="8352928" cy="3539430"/>
          </a:xfrm>
          <a:prstGeom prst="rect">
            <a:avLst/>
          </a:prstGeom>
        </p:spPr>
        <p:txBody>
          <a:bodyPr wrap="square">
            <a:spAutoFit/>
          </a:bodyPr>
          <a:lstStyle/>
          <a:p>
            <a:r>
              <a:rPr lang="en-US" altLang="zh-CN" sz="2800" dirty="0" smtClean="0"/>
              <a:t>46.</a:t>
            </a:r>
            <a:r>
              <a:rPr lang="zh-CN" altLang="en-US" sz="2800" dirty="0" smtClean="0"/>
              <a:t>孙中山以为“欧美强矣，其民实困，观大同盟罢工与无政府党、社会党之日炽，社会革命其将不远”。为此，孙中山</a:t>
            </a:r>
          </a:p>
          <a:p>
            <a:r>
              <a:rPr lang="zh-CN" altLang="en-US" sz="2800" dirty="0" smtClean="0"/>
              <a:t> </a:t>
            </a:r>
            <a:endParaRPr lang="en-US" altLang="zh-CN" sz="2800" dirty="0" smtClean="0"/>
          </a:p>
          <a:p>
            <a:r>
              <a:rPr lang="en-US" altLang="zh-CN" sz="2800" dirty="0" smtClean="0"/>
              <a:t>A.</a:t>
            </a:r>
            <a:r>
              <a:rPr lang="zh-CN" altLang="en-US" sz="2800" dirty="0" smtClean="0"/>
              <a:t>反对学习欧美                      </a:t>
            </a:r>
            <a:endParaRPr lang="en-US" altLang="zh-CN" sz="2800" dirty="0" smtClean="0"/>
          </a:p>
          <a:p>
            <a:r>
              <a:rPr lang="en-US" altLang="zh-CN" sz="2800" dirty="0" smtClean="0"/>
              <a:t>B.</a:t>
            </a:r>
            <a:r>
              <a:rPr lang="zh-CN" altLang="en-US" sz="2800" dirty="0" smtClean="0"/>
              <a:t>主张建立资产阶级共和国</a:t>
            </a:r>
          </a:p>
          <a:p>
            <a:r>
              <a:rPr lang="en-US" altLang="zh-CN" sz="2800" dirty="0" smtClean="0"/>
              <a:t>C.</a:t>
            </a:r>
            <a:r>
              <a:rPr lang="zh-CN" altLang="en-US" sz="2800" dirty="0" smtClean="0"/>
              <a:t>主张平均地权                      </a:t>
            </a:r>
            <a:endParaRPr lang="en-US" altLang="zh-CN" sz="2800" dirty="0" smtClean="0"/>
          </a:p>
          <a:p>
            <a:r>
              <a:rPr lang="en-US" altLang="zh-CN" sz="2800" dirty="0" smtClean="0"/>
              <a:t>D.</a:t>
            </a:r>
            <a:r>
              <a:rPr lang="zh-CN" altLang="en-US" sz="2800" dirty="0" smtClean="0"/>
              <a:t>明确反对帝国主义</a:t>
            </a:r>
            <a:endParaRPr lang="zh-CN" altLang="en-US" sz="2800" dirty="0"/>
          </a:p>
        </p:txBody>
      </p:sp>
      <p:sp>
        <p:nvSpPr>
          <p:cNvPr id="4" name="椭圆 3"/>
          <p:cNvSpPr/>
          <p:nvPr/>
        </p:nvSpPr>
        <p:spPr>
          <a:xfrm>
            <a:off x="5364088" y="836712"/>
            <a:ext cx="1512168" cy="6480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a:stCxn id="4" idx="4"/>
          </p:cNvCxnSpPr>
          <p:nvPr/>
        </p:nvCxnSpPr>
        <p:spPr>
          <a:xfrm flipH="1">
            <a:off x="5364088" y="1484784"/>
            <a:ext cx="756084" cy="14401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4572000" y="2996952"/>
            <a:ext cx="1872208"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800" dirty="0" smtClean="0">
                <a:latin typeface="黑体" pitchFamily="49" charset="-122"/>
                <a:ea typeface="黑体" pitchFamily="49" charset="-122"/>
              </a:rPr>
              <a:t>民生主义</a:t>
            </a:r>
            <a:endParaRPr lang="zh-CN" altLang="en-US" sz="2800" dirty="0">
              <a:latin typeface="黑体" pitchFamily="49" charset="-122"/>
              <a:ea typeface="黑体" pitchFamily="49" charset="-122"/>
            </a:endParaRPr>
          </a:p>
        </p:txBody>
      </p:sp>
      <p:cxnSp>
        <p:nvCxnSpPr>
          <p:cNvPr id="13" name="直接箭头连接符 12"/>
          <p:cNvCxnSpPr/>
          <p:nvPr/>
        </p:nvCxnSpPr>
        <p:spPr>
          <a:xfrm flipH="1">
            <a:off x="3203848" y="3212976"/>
            <a:ext cx="122413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7380312" y="3789040"/>
            <a:ext cx="720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dirty="0" smtClean="0"/>
              <a:t>C</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88640"/>
            <a:ext cx="7024744" cy="601136"/>
          </a:xfrm>
        </p:spPr>
        <p:txBody>
          <a:bodyPr>
            <a:normAutofit fontScale="90000"/>
          </a:bodyPr>
          <a:lstStyle/>
          <a:p>
            <a:r>
              <a:rPr lang="en-US" altLang="zh-CN" dirty="0" smtClean="0">
                <a:solidFill>
                  <a:srgbClr val="FF0000"/>
                </a:solidFill>
              </a:rPr>
              <a:t>46.</a:t>
            </a:r>
            <a:r>
              <a:rPr lang="zh-CN" altLang="en-US" dirty="0" smtClean="0">
                <a:solidFill>
                  <a:srgbClr val="FF0000"/>
                </a:solidFill>
              </a:rPr>
              <a:t>上课讲过</a:t>
            </a:r>
            <a:endParaRPr lang="zh-CN" altLang="en-US" dirty="0">
              <a:solidFill>
                <a:srgbClr val="FF0000"/>
              </a:solidFill>
            </a:endParaRPr>
          </a:p>
        </p:txBody>
      </p:sp>
      <p:sp>
        <p:nvSpPr>
          <p:cNvPr id="3" name="内容占位符 2"/>
          <p:cNvSpPr>
            <a:spLocks noGrp="1"/>
          </p:cNvSpPr>
          <p:nvPr>
            <p:ph idx="1"/>
          </p:nvPr>
        </p:nvSpPr>
        <p:spPr>
          <a:xfrm>
            <a:off x="323528" y="908720"/>
            <a:ext cx="7920880" cy="1008112"/>
          </a:xfrm>
        </p:spPr>
        <p:txBody>
          <a:bodyPr>
            <a:normAutofit/>
          </a:bodyPr>
          <a:lstStyle/>
          <a:p>
            <a:r>
              <a:rPr lang="zh-CN" altLang="en-US" sz="2800" b="1" dirty="0" smtClean="0"/>
              <a:t>第九单元</a:t>
            </a:r>
            <a:r>
              <a:rPr lang="en-US" altLang="zh-CN" sz="2800" b="1" dirty="0" err="1" smtClean="0"/>
              <a:t>ppt</a:t>
            </a:r>
            <a:r>
              <a:rPr lang="zh-CN" altLang="en-US" sz="2800" b="1" dirty="0" smtClean="0"/>
              <a:t>，为避免欧美革命的弊端，孙中山要怎样？题干中</a:t>
            </a:r>
            <a:r>
              <a:rPr lang="zh-CN" altLang="en-US" sz="2800" b="1" dirty="0" smtClean="0">
                <a:solidFill>
                  <a:srgbClr val="FF0000"/>
                </a:solidFill>
              </a:rPr>
              <a:t>社会革命</a:t>
            </a:r>
            <a:r>
              <a:rPr lang="zh-CN" altLang="en-US" sz="2800" b="1" dirty="0" smtClean="0"/>
              <a:t>是什么？</a:t>
            </a:r>
            <a:endParaRPr lang="zh-CN" altLang="en-US" sz="28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4936" y="1916832"/>
            <a:ext cx="6552728" cy="4336829"/>
          </a:xfrm>
          <a:prstGeom prst="rect">
            <a:avLst/>
          </a:prstGeom>
          <a:ln/>
        </p:spPr>
        <p:style>
          <a:lnRef idx="2">
            <a:schemeClr val="accent2"/>
          </a:lnRef>
          <a:fillRef idx="1">
            <a:schemeClr val="lt1"/>
          </a:fillRef>
          <a:effectRef idx="0">
            <a:schemeClr val="accent2"/>
          </a:effectRef>
          <a:fontRef idx="minor">
            <a:schemeClr val="dk1"/>
          </a:fontRef>
        </p:style>
      </p:pic>
      <p:sp>
        <p:nvSpPr>
          <p:cNvPr id="4" name="圆角矩形 3"/>
          <p:cNvSpPr/>
          <p:nvPr/>
        </p:nvSpPr>
        <p:spPr>
          <a:xfrm>
            <a:off x="1004936" y="4005064"/>
            <a:ext cx="6411380" cy="10801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189082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9144000" cy="1368152"/>
          </a:xfrm>
        </p:spPr>
        <p:txBody>
          <a:bodyPr>
            <a:normAutofit/>
          </a:bodyPr>
          <a:lstStyle/>
          <a:p>
            <a:r>
              <a:rPr lang="en-US" altLang="zh-CN" sz="3200" b="1" dirty="0" smtClean="0">
                <a:solidFill>
                  <a:srgbClr val="002060"/>
                </a:solidFill>
              </a:rPr>
              <a:t>49</a:t>
            </a:r>
            <a:r>
              <a:rPr lang="en-US" altLang="zh-CN" sz="3200" b="1" dirty="0">
                <a:solidFill>
                  <a:srgbClr val="002060"/>
                </a:solidFill>
              </a:rPr>
              <a:t>.</a:t>
            </a:r>
            <a:r>
              <a:rPr lang="zh-CN" altLang="en-US" sz="3200" b="1" dirty="0" smtClean="0">
                <a:solidFill>
                  <a:srgbClr val="002060"/>
                </a:solidFill>
              </a:rPr>
              <a:t>古代</a:t>
            </a:r>
            <a:r>
              <a:rPr lang="zh-CN" altLang="en-US" sz="3200" b="1" dirty="0">
                <a:solidFill>
                  <a:srgbClr val="002060"/>
                </a:solidFill>
              </a:rPr>
              <a:t>中国政治文明成果斐然，近代中国历经东西文明对接，浴火重生。</a:t>
            </a:r>
          </a:p>
        </p:txBody>
      </p:sp>
      <p:sp>
        <p:nvSpPr>
          <p:cNvPr id="3" name="内容占位符 2"/>
          <p:cNvSpPr>
            <a:spLocks noGrp="1"/>
          </p:cNvSpPr>
          <p:nvPr>
            <p:ph idx="1"/>
          </p:nvPr>
        </p:nvSpPr>
        <p:spPr>
          <a:xfrm>
            <a:off x="395536" y="1844824"/>
            <a:ext cx="8280920" cy="4248472"/>
          </a:xfrm>
        </p:spPr>
        <p:txBody>
          <a:bodyPr/>
          <a:lstStyle/>
          <a:p>
            <a:pPr>
              <a:lnSpc>
                <a:spcPct val="120000"/>
              </a:lnSpc>
            </a:pPr>
            <a:r>
              <a:rPr lang="zh-CN" altLang="en-US" dirty="0"/>
              <a:t>⑴据材料，指出战国时期</a:t>
            </a:r>
            <a:r>
              <a:rPr lang="zh-CN" altLang="en-US" b="1" dirty="0"/>
              <a:t>政治领域</a:t>
            </a:r>
            <a:r>
              <a:rPr lang="zh-CN" altLang="en-US" dirty="0"/>
              <a:t>中发生的变化。</a:t>
            </a:r>
            <a:r>
              <a:rPr lang="zh-CN" altLang="en-US" dirty="0" smtClean="0"/>
              <a:t>举例说明</a:t>
            </a:r>
            <a:r>
              <a:rPr lang="zh-CN" altLang="en-US" dirty="0"/>
              <a:t>战国时期</a:t>
            </a:r>
            <a:r>
              <a:rPr lang="zh-CN" altLang="en-US" b="1" dirty="0">
                <a:solidFill>
                  <a:srgbClr val="FF0000"/>
                </a:solidFill>
              </a:rPr>
              <a:t>法律</a:t>
            </a:r>
            <a:r>
              <a:rPr lang="zh-CN" altLang="en-US" dirty="0"/>
              <a:t>对新政治秩序的维护作用。（</a:t>
            </a:r>
            <a:r>
              <a:rPr lang="en-US" altLang="zh-CN" dirty="0"/>
              <a:t>4</a:t>
            </a:r>
            <a:r>
              <a:rPr lang="zh-CN" altLang="en-US" dirty="0"/>
              <a:t>分</a:t>
            </a:r>
            <a:r>
              <a:rPr lang="zh-CN" altLang="en-US" dirty="0" smtClean="0"/>
              <a:t>）</a:t>
            </a:r>
            <a:endParaRPr lang="en-US" altLang="zh-CN" dirty="0" smtClean="0"/>
          </a:p>
          <a:p>
            <a:pPr>
              <a:lnSpc>
                <a:spcPct val="120000"/>
              </a:lnSpc>
            </a:pPr>
            <a:r>
              <a:rPr lang="zh-CN" altLang="en-US" b="1" dirty="0" smtClean="0">
                <a:solidFill>
                  <a:srgbClr val="FF0000"/>
                </a:solidFill>
              </a:rPr>
              <a:t>变化</a:t>
            </a:r>
            <a:r>
              <a:rPr lang="zh-CN" altLang="en-US" dirty="0" smtClean="0"/>
              <a:t>：①</a:t>
            </a:r>
            <a:r>
              <a:rPr lang="zh-CN" altLang="en-US" b="1" dirty="0" smtClean="0">
                <a:solidFill>
                  <a:srgbClr val="0033CC"/>
                </a:solidFill>
              </a:rPr>
              <a:t>材料信息要用全</a:t>
            </a:r>
            <a:r>
              <a:rPr lang="zh-CN" altLang="en-US" dirty="0" smtClean="0"/>
              <a:t>（法律成为新秩序的工具</a:t>
            </a:r>
            <a:r>
              <a:rPr lang="zh-CN" altLang="en-US" dirty="0" smtClean="0"/>
              <a:t>）  </a:t>
            </a:r>
            <a:endParaRPr lang="en-US" altLang="zh-CN" dirty="0" smtClean="0"/>
          </a:p>
          <a:p>
            <a:pPr>
              <a:lnSpc>
                <a:spcPct val="120000"/>
              </a:lnSpc>
              <a:buNone/>
            </a:pPr>
            <a:r>
              <a:rPr lang="en-US" altLang="zh-CN" dirty="0" smtClean="0"/>
              <a:t>                  </a:t>
            </a:r>
            <a:r>
              <a:rPr lang="zh-CN" altLang="en-US" dirty="0" smtClean="0"/>
              <a:t>②</a:t>
            </a:r>
            <a:r>
              <a:rPr lang="zh-CN" altLang="en-US" dirty="0" smtClean="0"/>
              <a:t>旧制度瓦解不能写许多否定句。</a:t>
            </a:r>
            <a:endParaRPr lang="en-US" altLang="zh-CN" dirty="0" smtClean="0"/>
          </a:p>
          <a:p>
            <a:pPr>
              <a:lnSpc>
                <a:spcPct val="120000"/>
              </a:lnSpc>
            </a:pPr>
            <a:r>
              <a:rPr lang="zh-CN" altLang="en-US" b="1" dirty="0" smtClean="0">
                <a:solidFill>
                  <a:srgbClr val="FF0000"/>
                </a:solidFill>
              </a:rPr>
              <a:t>举例</a:t>
            </a:r>
            <a:r>
              <a:rPr lang="zh-CN" altLang="en-US" dirty="0" smtClean="0"/>
              <a:t>：举</a:t>
            </a:r>
            <a:r>
              <a:rPr lang="en-US" altLang="zh-CN" dirty="0" smtClean="0"/>
              <a:t>1-2</a:t>
            </a:r>
            <a:r>
              <a:rPr lang="zh-CN" altLang="en-US" dirty="0" smtClean="0"/>
              <a:t>例，</a:t>
            </a:r>
            <a:r>
              <a:rPr lang="zh-CN" altLang="en-US" b="1" dirty="0" smtClean="0">
                <a:solidFill>
                  <a:srgbClr val="FF0000"/>
                </a:solidFill>
              </a:rPr>
              <a:t>要突出重点</a:t>
            </a:r>
            <a:r>
              <a:rPr lang="en-US" altLang="zh-CN" b="1" dirty="0" smtClean="0">
                <a:solidFill>
                  <a:srgbClr val="FF0000"/>
                </a:solidFill>
              </a:rPr>
              <a:t>——</a:t>
            </a:r>
            <a:r>
              <a:rPr lang="zh-CN" altLang="en-US" b="1" dirty="0" smtClean="0">
                <a:solidFill>
                  <a:srgbClr val="FF0000"/>
                </a:solidFill>
              </a:rPr>
              <a:t>法律</a:t>
            </a:r>
            <a:r>
              <a:rPr lang="zh-CN" altLang="en-US" dirty="0" smtClean="0"/>
              <a:t>。最好的例子是</a:t>
            </a:r>
            <a:r>
              <a:rPr lang="en-US" altLang="zh-CN" dirty="0" smtClean="0"/>
              <a:t>《</a:t>
            </a:r>
            <a:r>
              <a:rPr lang="zh-CN" altLang="en-US" dirty="0" smtClean="0"/>
              <a:t>法经</a:t>
            </a:r>
            <a:r>
              <a:rPr lang="en-US" altLang="zh-CN" dirty="0" smtClean="0"/>
              <a:t>》《</a:t>
            </a:r>
            <a:r>
              <a:rPr lang="zh-CN" altLang="en-US" dirty="0" smtClean="0"/>
              <a:t>秦律</a:t>
            </a:r>
            <a:r>
              <a:rPr lang="en-US" altLang="zh-CN" dirty="0" smtClean="0"/>
              <a:t>》</a:t>
            </a:r>
            <a:r>
              <a:rPr lang="zh-CN" altLang="en-US" dirty="0" smtClean="0"/>
              <a:t>什伍连坐？还是写土地私有制度？</a:t>
            </a:r>
            <a:endParaRPr lang="zh-CN" altLang="en-US" dirty="0"/>
          </a:p>
        </p:txBody>
      </p:sp>
    </p:spTree>
    <p:extLst>
      <p:ext uri="{BB962C8B-B14F-4D97-AF65-F5344CB8AC3E}">
        <p14:creationId xmlns="" xmlns:p14="http://schemas.microsoft.com/office/powerpoint/2010/main" val="134245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332656"/>
            <a:ext cx="7024744" cy="1143000"/>
          </a:xfrm>
        </p:spPr>
        <p:txBody>
          <a:bodyPr/>
          <a:lstStyle/>
          <a:p>
            <a:r>
              <a:rPr lang="zh-CN" altLang="en-US" b="1" dirty="0" smtClean="0">
                <a:solidFill>
                  <a:srgbClr val="002060"/>
                </a:solidFill>
              </a:rPr>
              <a:t>逻辑关系</a:t>
            </a:r>
            <a:r>
              <a:rPr lang="en-US" altLang="zh-CN" b="1" dirty="0" smtClean="0">
                <a:solidFill>
                  <a:srgbClr val="002060"/>
                </a:solidFill>
              </a:rPr>
              <a:t>——</a:t>
            </a:r>
            <a:r>
              <a:rPr lang="zh-CN" altLang="en-US" b="1" dirty="0" smtClean="0">
                <a:solidFill>
                  <a:srgbClr val="FF0000"/>
                </a:solidFill>
              </a:rPr>
              <a:t>周六的课很重要</a:t>
            </a:r>
            <a:endParaRPr lang="zh-CN" altLang="en-US" b="1" dirty="0">
              <a:solidFill>
                <a:srgbClr val="FF0000"/>
              </a:solidFill>
            </a:endParaRPr>
          </a:p>
        </p:txBody>
      </p:sp>
      <p:sp>
        <p:nvSpPr>
          <p:cNvPr id="3" name="内容占位符 2"/>
          <p:cNvSpPr>
            <a:spLocks noGrp="1"/>
          </p:cNvSpPr>
          <p:nvPr>
            <p:ph idx="1"/>
          </p:nvPr>
        </p:nvSpPr>
        <p:spPr>
          <a:xfrm>
            <a:off x="683568" y="1844824"/>
            <a:ext cx="3024336" cy="3508977"/>
          </a:xfrm>
        </p:spPr>
        <p:txBody>
          <a:bodyPr>
            <a:normAutofit fontScale="92500"/>
          </a:bodyPr>
          <a:lstStyle/>
          <a:p>
            <a:r>
              <a:rPr lang="zh-CN" altLang="en-US" b="1" dirty="0" smtClean="0"/>
              <a:t>法律制度应该是和各种制度并列的</a:t>
            </a:r>
            <a:endParaRPr lang="en-US" altLang="zh-CN" b="1" dirty="0" smtClean="0"/>
          </a:p>
          <a:p>
            <a:r>
              <a:rPr lang="zh-CN" altLang="en-US" b="1" dirty="0" smtClean="0"/>
              <a:t>所以举法律的例子，不应该写“土地制度”“选官制度”</a:t>
            </a:r>
            <a:endParaRPr lang="en-US" altLang="zh-CN" b="1" dirty="0" smtClean="0"/>
          </a:p>
          <a:p>
            <a:endParaRPr lang="en-US" altLang="zh-CN" b="1" dirty="0" smtClean="0"/>
          </a:p>
          <a:p>
            <a:r>
              <a:rPr lang="zh-CN" altLang="en-US" b="1" dirty="0" smtClean="0">
                <a:solidFill>
                  <a:srgbClr val="FF0000"/>
                </a:solidFill>
              </a:rPr>
              <a:t>但是可以怎样表述你的意思</a:t>
            </a:r>
            <a:r>
              <a:rPr lang="zh-CN" altLang="en-US" b="1" dirty="0" smtClean="0"/>
              <a:t>？</a:t>
            </a:r>
            <a:endParaRPr lang="zh-CN" altLang="en-US" b="1"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23928" y="1916832"/>
            <a:ext cx="4860743" cy="280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5991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60648"/>
            <a:ext cx="8892480" cy="1368152"/>
          </a:xfrm>
        </p:spPr>
        <p:txBody>
          <a:bodyPr>
            <a:normAutofit/>
          </a:bodyPr>
          <a:lstStyle/>
          <a:p>
            <a:r>
              <a:rPr lang="en-US" altLang="zh-CN" sz="3200" b="1" dirty="0" smtClean="0">
                <a:solidFill>
                  <a:srgbClr val="002060"/>
                </a:solidFill>
              </a:rPr>
              <a:t>49</a:t>
            </a:r>
            <a:r>
              <a:rPr lang="en-US" altLang="zh-CN" sz="3200" b="1" dirty="0">
                <a:solidFill>
                  <a:srgbClr val="002060"/>
                </a:solidFill>
              </a:rPr>
              <a:t>.</a:t>
            </a:r>
            <a:r>
              <a:rPr lang="zh-CN" altLang="en-US" sz="3200" b="1" dirty="0" smtClean="0">
                <a:solidFill>
                  <a:srgbClr val="002060"/>
                </a:solidFill>
              </a:rPr>
              <a:t>古代</a:t>
            </a:r>
            <a:r>
              <a:rPr lang="zh-CN" altLang="en-US" sz="3200" b="1" dirty="0">
                <a:solidFill>
                  <a:srgbClr val="002060"/>
                </a:solidFill>
              </a:rPr>
              <a:t>中国政治文明成果斐然，近代中国历经东西文明对接，浴火重生。</a:t>
            </a:r>
          </a:p>
        </p:txBody>
      </p:sp>
      <p:sp>
        <p:nvSpPr>
          <p:cNvPr id="3" name="内容占位符 2"/>
          <p:cNvSpPr>
            <a:spLocks noGrp="1"/>
          </p:cNvSpPr>
          <p:nvPr>
            <p:ph idx="1"/>
          </p:nvPr>
        </p:nvSpPr>
        <p:spPr>
          <a:xfrm>
            <a:off x="395536" y="1988840"/>
            <a:ext cx="8208912" cy="4248472"/>
          </a:xfrm>
        </p:spPr>
        <p:txBody>
          <a:bodyPr>
            <a:normAutofit/>
          </a:bodyPr>
          <a:lstStyle/>
          <a:p>
            <a:pPr>
              <a:lnSpc>
                <a:spcPct val="120000"/>
              </a:lnSpc>
              <a:buNone/>
            </a:pPr>
            <a:r>
              <a:rPr lang="zh-CN" altLang="zh-CN" sz="2800" b="1" dirty="0"/>
              <a:t>⑵结合所学，从政治领域方面</a:t>
            </a:r>
            <a:r>
              <a:rPr lang="zh-CN" altLang="zh-CN" sz="2800" b="1" dirty="0" smtClean="0">
                <a:solidFill>
                  <a:srgbClr val="FF0000"/>
                </a:solidFill>
              </a:rPr>
              <a:t>论证</a:t>
            </a:r>
            <a:r>
              <a:rPr lang="zh-CN" altLang="zh-CN" sz="2800" b="1" dirty="0"/>
              <a:t>上述观点。（</a:t>
            </a:r>
            <a:r>
              <a:rPr lang="en-US" altLang="zh-CN" sz="2800" b="1" dirty="0"/>
              <a:t>5</a:t>
            </a:r>
            <a:r>
              <a:rPr lang="zh-CN" altLang="zh-CN" sz="2800" b="1" dirty="0"/>
              <a:t>分</a:t>
            </a:r>
            <a:r>
              <a:rPr lang="zh-CN" altLang="zh-CN" sz="2800" b="1" dirty="0" smtClean="0"/>
              <a:t>）</a:t>
            </a:r>
            <a:endParaRPr lang="en-US" altLang="zh-CN" sz="2800" b="1" dirty="0" smtClean="0"/>
          </a:p>
          <a:p>
            <a:pPr lvl="1">
              <a:lnSpc>
                <a:spcPct val="120000"/>
              </a:lnSpc>
            </a:pPr>
            <a:r>
              <a:rPr lang="zh-CN" altLang="en-US" sz="2800" b="1" dirty="0">
                <a:solidFill>
                  <a:srgbClr val="002060"/>
                </a:solidFill>
              </a:rPr>
              <a:t>论证</a:t>
            </a:r>
            <a:r>
              <a:rPr lang="zh-CN" altLang="en-US" sz="2800" b="1" dirty="0" smtClean="0">
                <a:solidFill>
                  <a:srgbClr val="002060"/>
                </a:solidFill>
              </a:rPr>
              <a:t>题怎么答？先写什么？</a:t>
            </a:r>
            <a:endParaRPr lang="en-US" altLang="zh-CN" sz="2800" b="1" dirty="0" smtClean="0">
              <a:solidFill>
                <a:srgbClr val="002060"/>
              </a:solidFill>
            </a:endParaRPr>
          </a:p>
          <a:p>
            <a:pPr lvl="1">
              <a:lnSpc>
                <a:spcPct val="120000"/>
              </a:lnSpc>
            </a:pPr>
            <a:r>
              <a:rPr lang="zh-CN" altLang="en-US" sz="2800" b="1" dirty="0">
                <a:solidFill>
                  <a:srgbClr val="002060"/>
                </a:solidFill>
              </a:rPr>
              <a:t>哪</a:t>
            </a:r>
            <a:r>
              <a:rPr lang="zh-CN" altLang="en-US" sz="2800" b="1" dirty="0" smtClean="0">
                <a:solidFill>
                  <a:srgbClr val="002060"/>
                </a:solidFill>
              </a:rPr>
              <a:t>句是观点？</a:t>
            </a:r>
            <a:endParaRPr lang="en-US" altLang="zh-CN" sz="2800" b="1" dirty="0" smtClean="0">
              <a:solidFill>
                <a:srgbClr val="002060"/>
              </a:solidFill>
            </a:endParaRPr>
          </a:p>
          <a:p>
            <a:pPr lvl="1">
              <a:lnSpc>
                <a:spcPct val="120000"/>
              </a:lnSpc>
            </a:pPr>
            <a:r>
              <a:rPr lang="zh-CN" altLang="en-US" sz="2800" b="1" dirty="0" smtClean="0">
                <a:solidFill>
                  <a:srgbClr val="002060"/>
                </a:solidFill>
              </a:rPr>
              <a:t>选择</a:t>
            </a:r>
            <a:r>
              <a:rPr lang="zh-CN" altLang="en-US" sz="2800" b="1" dirty="0" smtClean="0">
                <a:solidFill>
                  <a:srgbClr val="002060"/>
                </a:solidFill>
              </a:rPr>
              <a:t>什么证据最</a:t>
            </a:r>
            <a:r>
              <a:rPr lang="zh-CN" altLang="en-US" sz="2800" b="1" dirty="0" smtClean="0">
                <a:solidFill>
                  <a:srgbClr val="002060"/>
                </a:solidFill>
              </a:rPr>
              <a:t>符合材料提示？答北魏可以不？</a:t>
            </a:r>
            <a:endParaRPr lang="en-US" altLang="zh-CN" sz="2800" b="1" dirty="0" smtClean="0">
              <a:solidFill>
                <a:srgbClr val="002060"/>
              </a:solidFill>
            </a:endParaRPr>
          </a:p>
          <a:p>
            <a:pPr lvl="1">
              <a:lnSpc>
                <a:spcPct val="120000"/>
              </a:lnSpc>
            </a:pPr>
            <a:r>
              <a:rPr lang="zh-CN" altLang="en-US" sz="2800" b="1" dirty="0" smtClean="0">
                <a:solidFill>
                  <a:srgbClr val="002060"/>
                </a:solidFill>
              </a:rPr>
              <a:t>证据</a:t>
            </a:r>
            <a:r>
              <a:rPr lang="zh-CN" altLang="en-US" sz="2800" b="1" dirty="0" smtClean="0">
                <a:solidFill>
                  <a:srgbClr val="002060"/>
                </a:solidFill>
              </a:rPr>
              <a:t>要</a:t>
            </a:r>
            <a:r>
              <a:rPr lang="zh-CN" altLang="en-US" sz="2800" b="1" dirty="0" smtClean="0">
                <a:solidFill>
                  <a:srgbClr val="002060"/>
                </a:solidFill>
              </a:rPr>
              <a:t>按时间顺序写</a:t>
            </a:r>
            <a:endParaRPr lang="en-US" altLang="zh-CN" sz="2800" b="1" dirty="0" smtClean="0">
              <a:solidFill>
                <a:srgbClr val="002060"/>
              </a:solidFill>
            </a:endParaRPr>
          </a:p>
          <a:p>
            <a:pPr lvl="1">
              <a:lnSpc>
                <a:spcPct val="120000"/>
              </a:lnSpc>
            </a:pPr>
            <a:r>
              <a:rPr lang="zh-CN" altLang="en-US" sz="2800" b="1" dirty="0">
                <a:solidFill>
                  <a:srgbClr val="002060"/>
                </a:solidFill>
              </a:rPr>
              <a:t>要</a:t>
            </a:r>
            <a:r>
              <a:rPr lang="zh-CN" altLang="en-US" sz="2800" b="1" dirty="0" smtClean="0">
                <a:solidFill>
                  <a:srgbClr val="002060"/>
                </a:solidFill>
              </a:rPr>
              <a:t>有</a:t>
            </a:r>
            <a:r>
              <a:rPr lang="zh-CN" altLang="en-US" sz="2800" b="1" dirty="0" smtClean="0">
                <a:solidFill>
                  <a:srgbClr val="002060"/>
                </a:solidFill>
              </a:rPr>
              <a:t>结论，呼应</a:t>
            </a:r>
            <a:r>
              <a:rPr lang="zh-CN" altLang="en-US" sz="2800" b="1" dirty="0" smtClean="0">
                <a:solidFill>
                  <a:srgbClr val="002060"/>
                </a:solidFill>
              </a:rPr>
              <a:t>观点</a:t>
            </a:r>
            <a:endParaRPr lang="zh-CN" altLang="en-US" sz="2800" b="1" dirty="0">
              <a:solidFill>
                <a:srgbClr val="002060"/>
              </a:solidFill>
            </a:endParaRPr>
          </a:p>
        </p:txBody>
      </p:sp>
    </p:spTree>
    <p:extLst>
      <p:ext uri="{BB962C8B-B14F-4D97-AF65-F5344CB8AC3E}">
        <p14:creationId xmlns="" xmlns:p14="http://schemas.microsoft.com/office/powerpoint/2010/main" val="300471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60648"/>
            <a:ext cx="8712968" cy="1368152"/>
          </a:xfrm>
        </p:spPr>
        <p:txBody>
          <a:bodyPr>
            <a:normAutofit/>
          </a:bodyPr>
          <a:lstStyle/>
          <a:p>
            <a:r>
              <a:rPr lang="en-US" altLang="zh-CN" sz="3200" b="1" dirty="0" smtClean="0">
                <a:solidFill>
                  <a:srgbClr val="002060"/>
                </a:solidFill>
              </a:rPr>
              <a:t>49</a:t>
            </a:r>
            <a:r>
              <a:rPr lang="en-US" altLang="zh-CN" sz="3200" b="1" dirty="0">
                <a:solidFill>
                  <a:srgbClr val="002060"/>
                </a:solidFill>
              </a:rPr>
              <a:t>.</a:t>
            </a:r>
            <a:r>
              <a:rPr lang="zh-CN" altLang="en-US" sz="3200" b="1" dirty="0" smtClean="0">
                <a:solidFill>
                  <a:srgbClr val="002060"/>
                </a:solidFill>
              </a:rPr>
              <a:t>古代</a:t>
            </a:r>
            <a:r>
              <a:rPr lang="zh-CN" altLang="en-US" sz="3200" b="1" dirty="0">
                <a:solidFill>
                  <a:srgbClr val="002060"/>
                </a:solidFill>
              </a:rPr>
              <a:t>中国政治文明成果斐然，近代中国历经东西文明对接，浴火重生。</a:t>
            </a:r>
          </a:p>
        </p:txBody>
      </p:sp>
      <p:sp>
        <p:nvSpPr>
          <p:cNvPr id="3" name="内容占位符 2"/>
          <p:cNvSpPr>
            <a:spLocks noGrp="1"/>
          </p:cNvSpPr>
          <p:nvPr>
            <p:ph idx="1"/>
          </p:nvPr>
        </p:nvSpPr>
        <p:spPr>
          <a:xfrm>
            <a:off x="323528" y="1628800"/>
            <a:ext cx="8496944" cy="2088232"/>
          </a:xfrm>
        </p:spPr>
        <p:txBody>
          <a:bodyPr>
            <a:noAutofit/>
          </a:bodyPr>
          <a:lstStyle/>
          <a:p>
            <a:pPr>
              <a:lnSpc>
                <a:spcPct val="120000"/>
              </a:lnSpc>
            </a:pPr>
            <a:r>
              <a:rPr lang="zh-CN" altLang="zh-CN" sz="2800" dirty="0"/>
              <a:t>⑶概括</a:t>
            </a:r>
            <a:r>
              <a:rPr lang="zh-CN" altLang="zh-CN" sz="2800" b="1" dirty="0">
                <a:solidFill>
                  <a:srgbClr val="FF0000"/>
                </a:solidFill>
              </a:rPr>
              <a:t>民国建立前后</a:t>
            </a:r>
            <a:r>
              <a:rPr lang="zh-CN" altLang="zh-CN" sz="2800" dirty="0"/>
              <a:t>的社会现象。结合</a:t>
            </a:r>
            <a:r>
              <a:rPr lang="zh-CN" altLang="zh-CN" sz="2800" b="1" dirty="0">
                <a:solidFill>
                  <a:srgbClr val="FF0000"/>
                </a:solidFill>
              </a:rPr>
              <a:t>时代背景</a:t>
            </a:r>
            <a:r>
              <a:rPr lang="zh-CN" altLang="zh-CN" sz="2800" dirty="0"/>
              <a:t>，说明产生上述现象的原因。（</a:t>
            </a:r>
            <a:r>
              <a:rPr lang="en-US" altLang="zh-CN" sz="2800" dirty="0"/>
              <a:t>4</a:t>
            </a:r>
            <a:r>
              <a:rPr lang="zh-CN" altLang="zh-CN" sz="2800" dirty="0"/>
              <a:t>分</a:t>
            </a:r>
            <a:r>
              <a:rPr lang="zh-CN" altLang="zh-CN" sz="2800" dirty="0" smtClean="0"/>
              <a:t>）</a:t>
            </a:r>
            <a:endParaRPr lang="en-US" altLang="zh-CN" sz="2800" dirty="0" smtClean="0"/>
          </a:p>
          <a:p>
            <a:pPr>
              <a:lnSpc>
                <a:spcPct val="120000"/>
              </a:lnSpc>
              <a:buNone/>
            </a:pPr>
            <a:r>
              <a:rPr lang="zh-CN" altLang="en-US" sz="2800" b="1" dirty="0" smtClean="0"/>
              <a:t>    民国</a:t>
            </a:r>
            <a:r>
              <a:rPr lang="zh-CN" altLang="en-US" sz="2800" b="1" dirty="0" smtClean="0"/>
              <a:t>建立前后：前到什么时间？后到什么时间？其实就是</a:t>
            </a:r>
            <a:r>
              <a:rPr lang="en-US" altLang="zh-CN" sz="2800" b="1" dirty="0" smtClean="0"/>
              <a:t>1911-1912</a:t>
            </a:r>
            <a:r>
              <a:rPr lang="zh-CN" altLang="en-US" sz="2800" b="1" dirty="0" smtClean="0"/>
              <a:t>的</a:t>
            </a:r>
            <a:r>
              <a:rPr lang="zh-CN" altLang="en-US" sz="2800" b="1" dirty="0" smtClean="0"/>
              <a:t>史实。</a:t>
            </a:r>
            <a:endParaRPr lang="zh-CN" altLang="en-US" sz="2800" b="1" dirty="0"/>
          </a:p>
        </p:txBody>
      </p:sp>
      <p:sp>
        <p:nvSpPr>
          <p:cNvPr id="4" name="矩形 3"/>
          <p:cNvSpPr/>
          <p:nvPr/>
        </p:nvSpPr>
        <p:spPr>
          <a:xfrm>
            <a:off x="1115616" y="3933056"/>
            <a:ext cx="7056784"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altLang="zh-CN" dirty="0"/>
              <a:t>20</a:t>
            </a:r>
            <a:r>
              <a:rPr lang="zh-CN" altLang="zh-CN" dirty="0"/>
              <a:t>世纪初，中国社会正处于巨变，黄远庸在《远生遗著》中称：“晚清时代，国之现象，亦惫甚矣。然人心勃勃，犹有莫大之希望，立宪党曰，吾国立宪，则强盛可立致；革命党曰，吾国革命而易共和，则法美不足言。</a:t>
            </a:r>
            <a:endParaRPr lang="zh-CN" altLang="en-US" dirty="0"/>
          </a:p>
        </p:txBody>
      </p:sp>
      <p:sp>
        <p:nvSpPr>
          <p:cNvPr id="5" name="TextBox 4"/>
          <p:cNvSpPr txBox="1"/>
          <p:nvPr/>
        </p:nvSpPr>
        <p:spPr>
          <a:xfrm>
            <a:off x="1115616" y="5301208"/>
            <a:ext cx="7056784" cy="954107"/>
          </a:xfrm>
          <a:prstGeom prst="rect">
            <a:avLst/>
          </a:prstGeom>
          <a:noFill/>
        </p:spPr>
        <p:txBody>
          <a:bodyPr wrap="square" rtlCol="0">
            <a:spAutoFit/>
          </a:bodyPr>
          <a:lstStyle/>
          <a:p>
            <a:r>
              <a:rPr lang="zh-CN" altLang="en-US" sz="2800" b="1" dirty="0" smtClean="0">
                <a:solidFill>
                  <a:srgbClr val="FF0000"/>
                </a:solidFill>
              </a:rPr>
              <a:t>这段</a:t>
            </a:r>
            <a:r>
              <a:rPr lang="zh-CN" altLang="en-US" sz="2800" b="1" dirty="0" smtClean="0">
                <a:solidFill>
                  <a:srgbClr val="0033CC"/>
                </a:solidFill>
              </a:rPr>
              <a:t>主要</a:t>
            </a:r>
            <a:r>
              <a:rPr lang="zh-CN" altLang="en-US" sz="2800" b="1" dirty="0" smtClean="0">
                <a:solidFill>
                  <a:srgbClr val="FF0000"/>
                </a:solidFill>
              </a:rPr>
              <a:t>要表现的社会现象是什么？</a:t>
            </a:r>
            <a:endParaRPr lang="en-US" altLang="zh-CN" sz="2800" b="1" dirty="0" smtClean="0">
              <a:solidFill>
                <a:srgbClr val="FF0000"/>
              </a:solidFill>
            </a:endParaRPr>
          </a:p>
          <a:p>
            <a:r>
              <a:rPr lang="zh-CN" altLang="en-US" sz="2800" b="1" dirty="0" smtClean="0">
                <a:solidFill>
                  <a:srgbClr val="0033CC"/>
                </a:solidFill>
              </a:rPr>
              <a:t>概括</a:t>
            </a:r>
            <a:r>
              <a:rPr lang="zh-CN" altLang="en-US" sz="2800" b="1" dirty="0" smtClean="0">
                <a:solidFill>
                  <a:srgbClr val="FF0000"/>
                </a:solidFill>
              </a:rPr>
              <a:t>能不能</a:t>
            </a:r>
            <a:r>
              <a:rPr lang="zh-CN" altLang="en-US" sz="2800" b="1" dirty="0" smtClean="0">
                <a:solidFill>
                  <a:srgbClr val="FF0000"/>
                </a:solidFill>
              </a:rPr>
              <a:t>写具体事件、派别</a:t>
            </a:r>
            <a:r>
              <a:rPr lang="zh-CN" altLang="en-US" sz="2800" b="1" dirty="0" smtClean="0">
                <a:solidFill>
                  <a:srgbClr val="FF0000"/>
                </a:solidFill>
              </a:rPr>
              <a:t>的主张？</a:t>
            </a:r>
            <a:endParaRPr lang="zh-CN" altLang="en-US" sz="2800" b="1" dirty="0">
              <a:solidFill>
                <a:srgbClr val="FF0000"/>
              </a:solidFill>
            </a:endParaRPr>
          </a:p>
        </p:txBody>
      </p:sp>
    </p:spTree>
    <p:extLst>
      <p:ext uri="{BB962C8B-B14F-4D97-AF65-F5344CB8AC3E}">
        <p14:creationId xmlns="" xmlns:p14="http://schemas.microsoft.com/office/powerpoint/2010/main" val="284983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60648"/>
            <a:ext cx="9144000" cy="1143000"/>
          </a:xfrm>
        </p:spPr>
        <p:txBody>
          <a:bodyPr>
            <a:normAutofit/>
          </a:bodyPr>
          <a:lstStyle/>
          <a:p>
            <a:r>
              <a:rPr lang="en-US" altLang="zh-CN" sz="3200" b="1" dirty="0" smtClean="0">
                <a:solidFill>
                  <a:srgbClr val="002060"/>
                </a:solidFill>
              </a:rPr>
              <a:t>50.</a:t>
            </a:r>
            <a:r>
              <a:rPr lang="zh-CN" altLang="zh-CN" sz="3200" b="1" dirty="0">
                <a:solidFill>
                  <a:srgbClr val="002060"/>
                </a:solidFill>
              </a:rPr>
              <a:t>社会经济方面出现的新现象，反映了历史的变迁。</a:t>
            </a:r>
            <a:endParaRPr lang="zh-CN" altLang="en-US" sz="3200" b="1" dirty="0">
              <a:solidFill>
                <a:srgbClr val="002060"/>
              </a:solidFill>
            </a:endParaRPr>
          </a:p>
        </p:txBody>
      </p:sp>
      <p:sp>
        <p:nvSpPr>
          <p:cNvPr id="3" name="内容占位符 2"/>
          <p:cNvSpPr>
            <a:spLocks noGrp="1"/>
          </p:cNvSpPr>
          <p:nvPr>
            <p:ph idx="1"/>
          </p:nvPr>
        </p:nvSpPr>
        <p:spPr>
          <a:xfrm>
            <a:off x="0" y="1556792"/>
            <a:ext cx="8892480" cy="4392488"/>
          </a:xfrm>
        </p:spPr>
        <p:txBody>
          <a:bodyPr>
            <a:noAutofit/>
          </a:bodyPr>
          <a:lstStyle/>
          <a:p>
            <a:pPr>
              <a:lnSpc>
                <a:spcPct val="120000"/>
              </a:lnSpc>
            </a:pPr>
            <a:r>
              <a:rPr lang="zh-CN" altLang="zh-CN" sz="2800" b="1" dirty="0">
                <a:solidFill>
                  <a:srgbClr val="FF0000"/>
                </a:solidFill>
              </a:rPr>
              <a:t>交子，富民十六户主之</a:t>
            </a:r>
            <a:r>
              <a:rPr lang="zh-CN" altLang="zh-CN" sz="2800" dirty="0"/>
              <a:t>，后富民赀稍衰，不能偿所负，争讼不息。转运使薛田、张若谷请置</a:t>
            </a:r>
            <a:r>
              <a:rPr lang="zh-CN" altLang="zh-CN" sz="2800" b="1" dirty="0">
                <a:solidFill>
                  <a:srgbClr val="FF0000"/>
                </a:solidFill>
              </a:rPr>
              <a:t>益州（今成都）交子务</a:t>
            </a:r>
            <a:r>
              <a:rPr lang="zh-CN" altLang="zh-CN" sz="2800" dirty="0"/>
              <a:t>，以榷其出入，私造者禁之，仁宗从其议</a:t>
            </a:r>
            <a:r>
              <a:rPr lang="zh-CN" altLang="zh-CN" sz="2800" dirty="0" smtClean="0"/>
              <a:t>。</a:t>
            </a:r>
            <a:endParaRPr lang="en-US" altLang="zh-CN" sz="2800" dirty="0" smtClean="0"/>
          </a:p>
          <a:p>
            <a:pPr>
              <a:lnSpc>
                <a:spcPct val="120000"/>
              </a:lnSpc>
            </a:pPr>
            <a:r>
              <a:rPr lang="zh-CN" altLang="zh-CN" sz="2800" dirty="0"/>
              <a:t>⑴依据材料一，结合所学，概括秦半两钱与汉五铢钱的</a:t>
            </a:r>
            <a:r>
              <a:rPr lang="zh-CN" altLang="zh-CN" sz="2800" b="1" dirty="0">
                <a:solidFill>
                  <a:srgbClr val="FF0000"/>
                </a:solidFill>
              </a:rPr>
              <a:t>相同点</a:t>
            </a:r>
            <a:r>
              <a:rPr lang="zh-CN" altLang="zh-CN" sz="2800" dirty="0"/>
              <a:t>，并指出宋代货币出现了什么新特点。（</a:t>
            </a:r>
            <a:r>
              <a:rPr lang="en-US" altLang="zh-CN" sz="2800" dirty="0"/>
              <a:t>4</a:t>
            </a:r>
            <a:r>
              <a:rPr lang="zh-CN" altLang="zh-CN" sz="2800" dirty="0"/>
              <a:t>分</a:t>
            </a:r>
            <a:r>
              <a:rPr lang="zh-CN" altLang="zh-CN" sz="2800" dirty="0" smtClean="0"/>
              <a:t>）</a:t>
            </a:r>
            <a:endParaRPr lang="en-US" altLang="zh-CN" sz="2800" dirty="0" smtClean="0"/>
          </a:p>
          <a:p>
            <a:pPr>
              <a:lnSpc>
                <a:spcPct val="120000"/>
              </a:lnSpc>
            </a:pPr>
            <a:r>
              <a:rPr lang="zh-CN" altLang="en-US" sz="2800" b="1" dirty="0" smtClean="0">
                <a:solidFill>
                  <a:schemeClr val="tx1">
                    <a:lumMod val="95000"/>
                    <a:lumOff val="5000"/>
                  </a:schemeClr>
                </a:solidFill>
              </a:rPr>
              <a:t>相同点可以写形状么？</a:t>
            </a:r>
            <a:endParaRPr lang="en-US" altLang="zh-CN" sz="2800" b="1" dirty="0" smtClean="0">
              <a:solidFill>
                <a:schemeClr val="tx1">
                  <a:lumMod val="95000"/>
                  <a:lumOff val="5000"/>
                </a:schemeClr>
              </a:solidFill>
            </a:endParaRPr>
          </a:p>
          <a:p>
            <a:pPr>
              <a:lnSpc>
                <a:spcPct val="120000"/>
              </a:lnSpc>
            </a:pPr>
            <a:r>
              <a:rPr lang="zh-CN" altLang="en-US" sz="2800" b="1" dirty="0">
                <a:solidFill>
                  <a:schemeClr val="tx1">
                    <a:lumMod val="95000"/>
                    <a:lumOff val="5000"/>
                  </a:schemeClr>
                </a:solidFill>
              </a:rPr>
              <a:t>交子</a:t>
            </a:r>
            <a:r>
              <a:rPr lang="zh-CN" altLang="en-US" sz="2800" b="1" dirty="0" smtClean="0">
                <a:solidFill>
                  <a:schemeClr val="tx1">
                    <a:lumMod val="95000"/>
                    <a:lumOff val="5000"/>
                  </a:schemeClr>
                </a:solidFill>
              </a:rPr>
              <a:t>务是官府设置的机构。</a:t>
            </a:r>
            <a:r>
              <a:rPr lang="zh-CN" altLang="en-US" sz="2800" b="1" dirty="0" smtClean="0">
                <a:solidFill>
                  <a:srgbClr val="FF0000"/>
                </a:solidFill>
              </a:rPr>
              <a:t>“富民</a:t>
            </a:r>
            <a:r>
              <a:rPr lang="en-US" altLang="zh-CN" sz="2800" b="1" dirty="0" smtClean="0">
                <a:solidFill>
                  <a:srgbClr val="FF0000"/>
                </a:solidFill>
              </a:rPr>
              <a:t>……</a:t>
            </a:r>
            <a:r>
              <a:rPr lang="zh-CN" altLang="en-US" sz="2800" b="1" dirty="0" smtClean="0">
                <a:solidFill>
                  <a:srgbClr val="FF0000"/>
                </a:solidFill>
              </a:rPr>
              <a:t>交子务”</a:t>
            </a:r>
            <a:r>
              <a:rPr lang="zh-CN" altLang="en-US" sz="2800" b="1" dirty="0" smtClean="0">
                <a:solidFill>
                  <a:schemeClr val="tx1">
                    <a:lumMod val="95000"/>
                    <a:lumOff val="5000"/>
                  </a:schemeClr>
                </a:solidFill>
              </a:rPr>
              <a:t>说明什么？</a:t>
            </a:r>
            <a:endParaRPr lang="en-US" altLang="zh-CN" sz="2800" b="1" dirty="0" smtClean="0">
              <a:solidFill>
                <a:schemeClr val="tx1">
                  <a:lumMod val="95000"/>
                  <a:lumOff val="5000"/>
                </a:schemeClr>
              </a:solidFill>
            </a:endParaRPr>
          </a:p>
        </p:txBody>
      </p:sp>
    </p:spTree>
    <p:extLst>
      <p:ext uri="{BB962C8B-B14F-4D97-AF65-F5344CB8AC3E}">
        <p14:creationId xmlns="" xmlns:p14="http://schemas.microsoft.com/office/powerpoint/2010/main" val="14701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normAutofit/>
          </a:bodyPr>
          <a:lstStyle/>
          <a:p>
            <a:r>
              <a:rPr lang="en-US" altLang="zh-CN" sz="3200" b="1" dirty="0" smtClean="0">
                <a:solidFill>
                  <a:srgbClr val="002060"/>
                </a:solidFill>
              </a:rPr>
              <a:t>50.</a:t>
            </a:r>
            <a:r>
              <a:rPr lang="zh-CN" altLang="zh-CN" sz="3200" b="1" dirty="0">
                <a:solidFill>
                  <a:srgbClr val="002060"/>
                </a:solidFill>
              </a:rPr>
              <a:t>社会经济方面出现的新现象，反映了历史的变迁。</a:t>
            </a:r>
            <a:endParaRPr lang="zh-CN" altLang="en-US" sz="3200" b="1" dirty="0">
              <a:solidFill>
                <a:srgbClr val="002060"/>
              </a:solidFill>
            </a:endParaRPr>
          </a:p>
        </p:txBody>
      </p:sp>
      <p:sp>
        <p:nvSpPr>
          <p:cNvPr id="3" name="内容占位符 2"/>
          <p:cNvSpPr>
            <a:spLocks noGrp="1"/>
          </p:cNvSpPr>
          <p:nvPr>
            <p:ph idx="1"/>
          </p:nvPr>
        </p:nvSpPr>
        <p:spPr>
          <a:xfrm>
            <a:off x="0" y="1196752"/>
            <a:ext cx="8640960" cy="4392488"/>
          </a:xfrm>
        </p:spPr>
        <p:txBody>
          <a:bodyPr>
            <a:noAutofit/>
          </a:bodyPr>
          <a:lstStyle/>
          <a:p>
            <a:pPr>
              <a:lnSpc>
                <a:spcPct val="120000"/>
              </a:lnSpc>
            </a:pPr>
            <a:r>
              <a:rPr lang="zh-CN" altLang="zh-CN" sz="2800" dirty="0"/>
              <a:t>⑵依据材料二，结合所学，指出隋唐时期的经济</a:t>
            </a:r>
            <a:r>
              <a:rPr lang="zh-CN" altLang="zh-CN" sz="2800" b="1" dirty="0">
                <a:solidFill>
                  <a:srgbClr val="FF0000"/>
                </a:solidFill>
              </a:rPr>
              <a:t>新</a:t>
            </a:r>
            <a:r>
              <a:rPr lang="zh-CN" altLang="zh-CN" sz="2800" dirty="0"/>
              <a:t>现象，并归纳这些现象出现的社会条件。（</a:t>
            </a:r>
            <a:r>
              <a:rPr lang="en-US" altLang="zh-CN" sz="2800" dirty="0"/>
              <a:t>5</a:t>
            </a:r>
            <a:r>
              <a:rPr lang="zh-CN" altLang="zh-CN" sz="2800" dirty="0"/>
              <a:t>分</a:t>
            </a:r>
            <a:r>
              <a:rPr lang="zh-CN" altLang="zh-CN" sz="2800" dirty="0" smtClean="0"/>
              <a:t>）</a:t>
            </a:r>
            <a:endParaRPr lang="en-US" altLang="zh-CN" sz="2800" dirty="0" smtClean="0"/>
          </a:p>
          <a:p>
            <a:pPr>
              <a:lnSpc>
                <a:spcPct val="120000"/>
              </a:lnSpc>
            </a:pPr>
            <a:r>
              <a:rPr lang="zh-CN" altLang="en-US" sz="2800" b="1" dirty="0">
                <a:solidFill>
                  <a:schemeClr val="tx1">
                    <a:lumMod val="95000"/>
                    <a:lumOff val="5000"/>
                  </a:schemeClr>
                </a:solidFill>
              </a:rPr>
              <a:t>新</a:t>
            </a:r>
            <a:r>
              <a:rPr lang="zh-CN" altLang="en-US" sz="2800" b="1" dirty="0" smtClean="0">
                <a:solidFill>
                  <a:schemeClr val="tx1">
                    <a:lumMod val="95000"/>
                    <a:lumOff val="5000"/>
                  </a:schemeClr>
                </a:solidFill>
              </a:rPr>
              <a:t>现象：外商云集是以前朝代少有的，哪里看出外商云集？</a:t>
            </a:r>
            <a:endParaRPr lang="en-US" altLang="zh-CN" sz="2800" b="1" dirty="0" smtClean="0">
              <a:solidFill>
                <a:schemeClr val="tx1">
                  <a:lumMod val="95000"/>
                  <a:lumOff val="5000"/>
                </a:schemeClr>
              </a:solidFill>
            </a:endParaRPr>
          </a:p>
          <a:p>
            <a:pPr>
              <a:lnSpc>
                <a:spcPct val="120000"/>
              </a:lnSpc>
            </a:pPr>
            <a:r>
              <a:rPr lang="zh-CN" altLang="en-US" sz="2800" b="1" dirty="0" smtClean="0">
                <a:solidFill>
                  <a:schemeClr val="tx1">
                    <a:lumMod val="95000"/>
                    <a:lumOff val="5000"/>
                  </a:schemeClr>
                </a:solidFill>
              </a:rPr>
              <a:t>关于交通便利的写法：专有名词</a:t>
            </a:r>
            <a:r>
              <a:rPr lang="en-US" altLang="zh-CN" sz="2800" b="1" dirty="0" smtClean="0">
                <a:solidFill>
                  <a:schemeClr val="tx1">
                    <a:lumMod val="95000"/>
                    <a:lumOff val="5000"/>
                  </a:schemeClr>
                </a:solidFill>
              </a:rPr>
              <a:t>+</a:t>
            </a:r>
            <a:r>
              <a:rPr lang="zh-CN" altLang="en-US" sz="2800" b="1" dirty="0" smtClean="0">
                <a:solidFill>
                  <a:schemeClr val="tx1">
                    <a:lumMod val="95000"/>
                    <a:lumOff val="5000"/>
                  </a:schemeClr>
                </a:solidFill>
              </a:rPr>
              <a:t>交通便利</a:t>
            </a:r>
            <a:endParaRPr lang="en-US" altLang="zh-CN" sz="2800" b="1" dirty="0" smtClean="0">
              <a:solidFill>
                <a:schemeClr val="tx1">
                  <a:lumMod val="95000"/>
                  <a:lumOff val="5000"/>
                </a:schemeClr>
              </a:solidFill>
            </a:endParaRPr>
          </a:p>
          <a:p>
            <a:pPr>
              <a:lnSpc>
                <a:spcPct val="120000"/>
              </a:lnSpc>
            </a:pPr>
            <a:r>
              <a:rPr lang="zh-CN" altLang="en-US" sz="2800" b="1" dirty="0" smtClean="0">
                <a:solidFill>
                  <a:schemeClr val="tx1">
                    <a:lumMod val="95000"/>
                    <a:lumOff val="5000"/>
                  </a:schemeClr>
                </a:solidFill>
              </a:rPr>
              <a:t>经济繁荣对于这题来说太宽泛，主要说城市商业</a:t>
            </a:r>
            <a:endParaRPr lang="en-US" altLang="zh-CN" sz="2800" b="1" dirty="0" smtClean="0">
              <a:solidFill>
                <a:schemeClr val="tx1">
                  <a:lumMod val="95000"/>
                  <a:lumOff val="5000"/>
                </a:schemeClr>
              </a:solidFill>
            </a:endParaRPr>
          </a:p>
          <a:p>
            <a:pPr>
              <a:lnSpc>
                <a:spcPct val="120000"/>
              </a:lnSpc>
            </a:pPr>
            <a:r>
              <a:rPr lang="zh-CN" altLang="en-US" sz="2800" dirty="0" smtClean="0"/>
              <a:t>“</a:t>
            </a:r>
            <a:r>
              <a:rPr lang="zh-CN" altLang="zh-CN" sz="2800" b="1" dirty="0" smtClean="0">
                <a:solidFill>
                  <a:srgbClr val="FF0000"/>
                </a:solidFill>
              </a:rPr>
              <a:t>令</a:t>
            </a:r>
            <a:r>
              <a:rPr lang="zh-CN" altLang="zh-CN" sz="2800" dirty="0"/>
              <a:t>王公百官及天下长吏，无得与人争利，先于扬州置邸肆贸易者，罢之。</a:t>
            </a:r>
            <a:r>
              <a:rPr lang="zh-CN" altLang="zh-CN" sz="2800" b="1" dirty="0" smtClean="0">
                <a:solidFill>
                  <a:srgbClr val="FF0000"/>
                </a:solidFill>
              </a:rPr>
              <a:t>先是</a:t>
            </a:r>
            <a:r>
              <a:rPr lang="en-US" altLang="zh-CN" sz="2800" dirty="0" smtClean="0"/>
              <a:t>……</a:t>
            </a:r>
            <a:r>
              <a:rPr lang="zh-CN" altLang="en-US" sz="2800" dirty="0" smtClean="0"/>
              <a:t>”这段要表达何意？</a:t>
            </a:r>
            <a:endParaRPr lang="en-US" altLang="zh-CN" sz="2800" b="1" dirty="0" smtClean="0">
              <a:solidFill>
                <a:schemeClr val="tx1">
                  <a:lumMod val="95000"/>
                  <a:lumOff val="5000"/>
                </a:schemeClr>
              </a:solidFill>
            </a:endParaRPr>
          </a:p>
        </p:txBody>
      </p:sp>
    </p:spTree>
    <p:extLst>
      <p:ext uri="{BB962C8B-B14F-4D97-AF65-F5344CB8AC3E}">
        <p14:creationId xmlns="" xmlns:p14="http://schemas.microsoft.com/office/powerpoint/2010/main" val="395764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8686800" cy="1143000"/>
          </a:xfrm>
        </p:spPr>
        <p:txBody>
          <a:bodyPr>
            <a:normAutofit fontScale="90000"/>
          </a:bodyPr>
          <a:lstStyle/>
          <a:p>
            <a:r>
              <a:rPr lang="en-US" altLang="zh-CN" dirty="0" smtClean="0">
                <a:solidFill>
                  <a:srgbClr val="002060"/>
                </a:solidFill>
              </a:rPr>
              <a:t>50.</a:t>
            </a:r>
            <a:r>
              <a:rPr lang="zh-CN" altLang="zh-CN" dirty="0">
                <a:solidFill>
                  <a:srgbClr val="002060"/>
                </a:solidFill>
              </a:rPr>
              <a:t>社会经济方面出现的</a:t>
            </a:r>
            <a:r>
              <a:rPr lang="zh-CN" altLang="zh-CN" b="1" dirty="0">
                <a:solidFill>
                  <a:srgbClr val="002060"/>
                </a:solidFill>
              </a:rPr>
              <a:t>新</a:t>
            </a:r>
            <a:r>
              <a:rPr lang="zh-CN" altLang="zh-CN" dirty="0">
                <a:solidFill>
                  <a:srgbClr val="002060"/>
                </a:solidFill>
              </a:rPr>
              <a:t>现象，反映了历史的变迁。</a:t>
            </a:r>
            <a:endParaRPr lang="zh-CN" altLang="en-US" dirty="0">
              <a:solidFill>
                <a:srgbClr val="002060"/>
              </a:solidFill>
            </a:endParaRPr>
          </a:p>
        </p:txBody>
      </p:sp>
      <p:sp>
        <p:nvSpPr>
          <p:cNvPr id="3" name="内容占位符 2"/>
          <p:cNvSpPr>
            <a:spLocks noGrp="1"/>
          </p:cNvSpPr>
          <p:nvPr>
            <p:ph idx="1"/>
          </p:nvPr>
        </p:nvSpPr>
        <p:spPr>
          <a:xfrm>
            <a:off x="323528" y="1628800"/>
            <a:ext cx="8136904" cy="3508977"/>
          </a:xfrm>
        </p:spPr>
        <p:txBody>
          <a:bodyPr>
            <a:normAutofit/>
          </a:bodyPr>
          <a:lstStyle/>
          <a:p>
            <a:r>
              <a:rPr lang="zh-CN" altLang="zh-CN" sz="2800" dirty="0"/>
              <a:t>⑶结合所学，从中国近代经济变迁的角度，对材料三进行</a:t>
            </a:r>
            <a:r>
              <a:rPr lang="zh-CN" altLang="zh-CN" sz="2800" b="1" dirty="0">
                <a:solidFill>
                  <a:srgbClr val="FF0000"/>
                </a:solidFill>
              </a:rPr>
              <a:t>解读</a:t>
            </a:r>
            <a:r>
              <a:rPr lang="zh-CN" altLang="zh-CN" sz="2800" dirty="0"/>
              <a:t>。（</a:t>
            </a:r>
            <a:r>
              <a:rPr lang="en-US" altLang="zh-CN" sz="2800" dirty="0"/>
              <a:t>6</a:t>
            </a:r>
            <a:r>
              <a:rPr lang="zh-CN" altLang="zh-CN" sz="2800" dirty="0"/>
              <a:t>分）</a:t>
            </a:r>
            <a:r>
              <a:rPr lang="en-US" altLang="zh-CN" sz="2800" dirty="0"/>
              <a:t/>
            </a:r>
            <a:br>
              <a:rPr lang="en-US" altLang="zh-CN" sz="2800" dirty="0"/>
            </a:br>
            <a:r>
              <a:rPr lang="zh-CN" altLang="zh-CN" sz="2800" dirty="0"/>
              <a:t>要求：提取信息充分总结和归纳准确、完整；解释和分析逻辑清晰</a:t>
            </a:r>
            <a:r>
              <a:rPr lang="zh-CN" altLang="zh-CN" sz="2800" dirty="0" smtClean="0"/>
              <a:t>。</a:t>
            </a:r>
            <a:endParaRPr lang="en-US" altLang="zh-CN" sz="2800" dirty="0" smtClean="0"/>
          </a:p>
          <a:p>
            <a:endParaRPr lang="zh-CN" altLang="zh-CN" sz="2800" dirty="0"/>
          </a:p>
          <a:p>
            <a:r>
              <a:rPr lang="zh-CN" altLang="en-US" sz="2800" b="1" dirty="0" smtClean="0">
                <a:solidFill>
                  <a:srgbClr val="FF0000"/>
                </a:solidFill>
              </a:rPr>
              <a:t>解读的格式是什么？</a:t>
            </a:r>
            <a:endParaRPr lang="zh-CN" altLang="en-US" sz="2800" b="1" dirty="0">
              <a:solidFill>
                <a:srgbClr val="FF0000"/>
              </a:solidFill>
            </a:endParaRPr>
          </a:p>
        </p:txBody>
      </p:sp>
    </p:spTree>
    <p:extLst>
      <p:ext uri="{BB962C8B-B14F-4D97-AF65-F5344CB8AC3E}">
        <p14:creationId xmlns="" xmlns:p14="http://schemas.microsoft.com/office/powerpoint/2010/main" val="4048811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0"/>
            <a:ext cx="8229600" cy="720080"/>
          </a:xfrm>
        </p:spPr>
        <p:txBody>
          <a:bodyPr>
            <a:normAutofit fontScale="90000"/>
          </a:bodyPr>
          <a:lstStyle/>
          <a:p>
            <a:r>
              <a:rPr lang="zh-CN" altLang="en-US" dirty="0" smtClean="0">
                <a:solidFill>
                  <a:srgbClr val="002060"/>
                </a:solidFill>
              </a:rPr>
              <a:t>“解读”题解题方法</a:t>
            </a:r>
            <a:endParaRPr lang="zh-CN" altLang="en-US" dirty="0">
              <a:solidFill>
                <a:srgbClr val="002060"/>
              </a:solidFill>
            </a:endParaRPr>
          </a:p>
        </p:txBody>
      </p:sp>
      <p:sp>
        <p:nvSpPr>
          <p:cNvPr id="3" name="内容占位符 2"/>
          <p:cNvSpPr>
            <a:spLocks noGrp="1"/>
          </p:cNvSpPr>
          <p:nvPr>
            <p:ph idx="1"/>
          </p:nvPr>
        </p:nvSpPr>
        <p:spPr>
          <a:xfrm>
            <a:off x="251520" y="764704"/>
            <a:ext cx="8640960" cy="4320480"/>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nSpc>
                <a:spcPct val="150000"/>
              </a:lnSpc>
            </a:pPr>
            <a:r>
              <a:rPr lang="en-US" altLang="zh-CN" b="1" dirty="0" smtClean="0"/>
              <a:t>    </a:t>
            </a:r>
            <a:r>
              <a:rPr lang="zh-CN" altLang="zh-CN" b="1" dirty="0" smtClean="0"/>
              <a:t>材料</a:t>
            </a:r>
            <a:r>
              <a:rPr lang="zh-CN" altLang="zh-CN" b="1" dirty="0"/>
              <a:t>四</a:t>
            </a:r>
            <a:r>
              <a:rPr lang="en-US" altLang="zh-CN" b="1" dirty="0"/>
              <a:t>  </a:t>
            </a:r>
            <a:r>
              <a:rPr lang="zh-CN" altLang="zh-CN" b="1" dirty="0"/>
              <a:t>自</a:t>
            </a:r>
            <a:r>
              <a:rPr lang="en-US" altLang="zh-CN" b="1" dirty="0"/>
              <a:t>19</a:t>
            </a:r>
            <a:r>
              <a:rPr lang="zh-CN" altLang="zh-CN" b="1" dirty="0"/>
              <a:t>世纪初，关于宪法是否明确授权联邦政府帮助地方治理河道的问题，美国国会一直存在争论，</a:t>
            </a:r>
            <a:r>
              <a:rPr lang="en-US" altLang="zh-CN" b="1" dirty="0"/>
              <a:t>1817</a:t>
            </a:r>
            <a:r>
              <a:rPr lang="zh-CN" altLang="zh-CN" b="1" dirty="0"/>
              <a:t>年和</a:t>
            </a:r>
            <a:r>
              <a:rPr lang="en-US" altLang="zh-CN" b="1" dirty="0"/>
              <a:t>1822</a:t>
            </a:r>
            <a:r>
              <a:rPr lang="zh-CN" altLang="zh-CN" b="1" dirty="0"/>
              <a:t>年，美国总统两次否决了联邦政府资助地方改善交通的议案，</a:t>
            </a:r>
            <a:r>
              <a:rPr lang="en-US" altLang="zh-CN" b="1" dirty="0"/>
              <a:t>1824</a:t>
            </a:r>
            <a:r>
              <a:rPr lang="zh-CN" altLang="zh-CN" b="1" dirty="0"/>
              <a:t>年最高法院法官认定，宪法允许联邦政府资助和承担河道改良项目，但联邦政府的权限从改良河道扩大到流域治理、防洪灌溉，又经历了一个多世纪。其间，仍有很多议员认为，联邦政府建设防洪工程过多干预了各州的权力。</a:t>
            </a:r>
            <a:r>
              <a:rPr lang="en-US" altLang="zh-CN" b="1" dirty="0"/>
              <a:t>1935</a:t>
            </a:r>
            <a:r>
              <a:rPr lang="zh-CN" altLang="zh-CN" b="1" dirty="0"/>
              <a:t>年全国内发生洪灾，</a:t>
            </a:r>
            <a:r>
              <a:rPr lang="en-US" altLang="zh-CN" b="1" dirty="0"/>
              <a:t>100</a:t>
            </a:r>
            <a:r>
              <a:rPr lang="zh-CN" altLang="zh-CN" b="1" dirty="0"/>
              <a:t>多项防洪议案提交到国会，</a:t>
            </a:r>
            <a:r>
              <a:rPr lang="en-US" altLang="zh-CN" b="1" dirty="0"/>
              <a:t>1936</a:t>
            </a:r>
            <a:r>
              <a:rPr lang="zh-CN" altLang="zh-CN" b="1" dirty="0"/>
              <a:t>年总统签署《防洪法》，授权联邦政府在全国范围内建设防洪工程，地方需要提供相应的建设土地和空间。</a:t>
            </a:r>
          </a:p>
          <a:p>
            <a:pPr>
              <a:lnSpc>
                <a:spcPct val="150000"/>
              </a:lnSpc>
            </a:pPr>
            <a:r>
              <a:rPr lang="zh-CN" altLang="zh-CN" b="1" dirty="0"/>
              <a:t>结合所学，</a:t>
            </a:r>
            <a:r>
              <a:rPr lang="zh-CN" altLang="zh-CN" b="1" dirty="0">
                <a:solidFill>
                  <a:srgbClr val="FF0000"/>
                </a:solidFill>
              </a:rPr>
              <a:t>从美国政治权力分配的角度</a:t>
            </a:r>
            <a:r>
              <a:rPr lang="zh-CN" altLang="zh-CN" b="1" dirty="0"/>
              <a:t>，对材料四进行解读。（</a:t>
            </a:r>
            <a:r>
              <a:rPr lang="en-US" altLang="zh-CN" b="1" dirty="0"/>
              <a:t>12</a:t>
            </a:r>
            <a:r>
              <a:rPr lang="zh-CN" altLang="zh-CN" b="1" dirty="0"/>
              <a:t>分）</a:t>
            </a:r>
          </a:p>
          <a:p>
            <a:pPr>
              <a:lnSpc>
                <a:spcPct val="150000"/>
              </a:lnSpc>
            </a:pPr>
            <a:r>
              <a:rPr lang="zh-CN" altLang="zh-CN" b="1" dirty="0"/>
              <a:t>要求：提取信息充分；总结和归纳准确、完整；解释和分析逻辑清晰</a:t>
            </a:r>
            <a:r>
              <a:rPr lang="zh-CN" altLang="zh-CN" b="1" dirty="0" smtClean="0"/>
              <a:t>。</a:t>
            </a:r>
            <a:endParaRPr lang="zh-CN" altLang="zh-CN" b="1" dirty="0"/>
          </a:p>
        </p:txBody>
      </p:sp>
      <p:sp>
        <p:nvSpPr>
          <p:cNvPr id="4" name="圆角矩形 3"/>
          <p:cNvSpPr/>
          <p:nvPr/>
        </p:nvSpPr>
        <p:spPr>
          <a:xfrm>
            <a:off x="3923928" y="764704"/>
            <a:ext cx="3312368" cy="504056"/>
          </a:xfrm>
          <a:prstGeom prst="roundRect">
            <a:avLst/>
          </a:prstGeom>
          <a:solidFill>
            <a:srgbClr val="F1A88B">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7164288" y="1196752"/>
            <a:ext cx="1728192" cy="360040"/>
          </a:xfrm>
          <a:prstGeom prst="roundRect">
            <a:avLst/>
          </a:prstGeom>
          <a:solidFill>
            <a:srgbClr val="F1A88B">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804248" y="1628800"/>
            <a:ext cx="1928972" cy="360040"/>
          </a:xfrm>
          <a:prstGeom prst="roundRect">
            <a:avLst/>
          </a:prstGeom>
          <a:solidFill>
            <a:schemeClr val="bg2">
              <a:alpha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6516216" y="2060848"/>
            <a:ext cx="2232248" cy="288032"/>
          </a:xfrm>
          <a:prstGeom prst="roundRect">
            <a:avLst/>
          </a:prstGeom>
          <a:solidFill>
            <a:schemeClr val="bg2">
              <a:alpha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940152" y="2780928"/>
            <a:ext cx="2952328" cy="360040"/>
          </a:xfrm>
          <a:prstGeom prst="roundRect">
            <a:avLst/>
          </a:prstGeom>
          <a:solidFill>
            <a:srgbClr val="FFFF00">
              <a:alpha val="45000"/>
            </a:srgb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067944" y="3212976"/>
            <a:ext cx="3456384" cy="360040"/>
          </a:xfrm>
          <a:prstGeom prst="roundRect">
            <a:avLst/>
          </a:prstGeom>
          <a:solidFill>
            <a:srgbClr val="FFFF00">
              <a:alpha val="45000"/>
            </a:srgb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44981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404664"/>
            <a:ext cx="889248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1.</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历史学家郭沫若说：</a:t>
            </a:r>
            <a:r>
              <a:rPr kumimoji="0" lang="zh-CN" altLang="en-US" sz="2800" b="0" i="0" u="none" strike="noStrike" cap="none" normalizeH="0" baseline="0" dirty="0" smtClean="0">
                <a:ln>
                  <a:noFill/>
                </a:ln>
                <a:solidFill>
                  <a:srgbClr val="000000"/>
                </a:solidFill>
                <a:effectLst/>
                <a:latin typeface="Arial"/>
                <a:ea typeface="宋体" pitchFamily="2" charset="-122"/>
                <a:cs typeface="Times New Roman" pitchFamily="18" charset="0"/>
              </a:rPr>
              <a:t>“</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卜辞契于龟骨，其契之精而字之美，每令吾辈数千载后人神往。</a:t>
            </a:r>
            <a:r>
              <a:rPr kumimoji="0" lang="zh-CN" altLang="en-US" sz="2800" b="0" i="0" u="none" strike="noStrike" cap="none" normalizeH="0" baseline="0" dirty="0" smtClean="0">
                <a:ln>
                  <a:noFill/>
                </a:ln>
                <a:solidFill>
                  <a:srgbClr val="000000"/>
                </a:solidFill>
                <a:effectLst/>
                <a:latin typeface="Arial"/>
                <a:ea typeface="宋体" pitchFamily="2" charset="-122"/>
                <a:cs typeface="Times New Roman" pitchFamily="18" charset="0"/>
              </a:rPr>
              <a:t>”</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对甲骨文的认识正确的是</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A.</a:t>
            </a:r>
            <a:r>
              <a:rPr kumimoji="0" lang="zh-CN" altLang="en-US" sz="28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甲骨文是一种图画文字</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              </a:t>
            </a:r>
            <a:endPar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B.</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文字的审美可以跨越时空界限</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C.</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甲骨文是一种成熟的书法艺术       </a:t>
            </a:r>
            <a:endPar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D.</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奠定了秦朝统一文字的基础</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cxnSp>
        <p:nvCxnSpPr>
          <p:cNvPr id="5" name="直接连接符 4"/>
          <p:cNvCxnSpPr/>
          <p:nvPr/>
        </p:nvCxnSpPr>
        <p:spPr>
          <a:xfrm>
            <a:off x="3131840" y="2204864"/>
            <a:ext cx="1296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直接箭头连接符 5"/>
          <p:cNvCxnSpPr/>
          <p:nvPr/>
        </p:nvCxnSpPr>
        <p:spPr>
          <a:xfrm>
            <a:off x="4572000" y="1988840"/>
            <a:ext cx="86409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5580112" y="1556792"/>
            <a:ext cx="2952328"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dirty="0" smtClean="0">
                <a:latin typeface="黑体" pitchFamily="49" charset="-122"/>
                <a:ea typeface="黑体" pitchFamily="49" charset="-122"/>
              </a:rPr>
              <a:t>指文字雏形，原始文字；甲骨文是成熟文字。</a:t>
            </a:r>
            <a:endParaRPr lang="zh-CN" altLang="en-US" sz="2000" dirty="0">
              <a:latin typeface="黑体" pitchFamily="49" charset="-122"/>
              <a:ea typeface="黑体" pitchFamily="49" charset="-122"/>
            </a:endParaRPr>
          </a:p>
        </p:txBody>
      </p:sp>
      <p:cxnSp>
        <p:nvCxnSpPr>
          <p:cNvPr id="9" name="直接箭头连接符 8"/>
          <p:cNvCxnSpPr/>
          <p:nvPr/>
        </p:nvCxnSpPr>
        <p:spPr>
          <a:xfrm flipH="1">
            <a:off x="1691680" y="1268760"/>
            <a:ext cx="1656184" cy="10081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乘号 9"/>
          <p:cNvSpPr/>
          <p:nvPr/>
        </p:nvSpPr>
        <p:spPr>
          <a:xfrm>
            <a:off x="4788024" y="1700808"/>
            <a:ext cx="432048"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3131840" y="3068960"/>
            <a:ext cx="237626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直接箭头连接符 12"/>
          <p:cNvCxnSpPr/>
          <p:nvPr/>
        </p:nvCxnSpPr>
        <p:spPr>
          <a:xfrm>
            <a:off x="5580112" y="2852936"/>
            <a:ext cx="86409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6444208" y="2636912"/>
            <a:ext cx="252028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dirty="0" smtClean="0">
                <a:latin typeface="黑体" pitchFamily="49" charset="-122"/>
                <a:ea typeface="黑体" pitchFamily="49" charset="-122"/>
              </a:rPr>
              <a:t>魏晋以后，自觉阶段</a:t>
            </a:r>
            <a:endParaRPr lang="zh-CN" altLang="en-US" sz="2000" dirty="0">
              <a:latin typeface="黑体" pitchFamily="49" charset="-122"/>
              <a:ea typeface="黑体" pitchFamily="49" charset="-122"/>
            </a:endParaRPr>
          </a:p>
        </p:txBody>
      </p:sp>
      <p:sp>
        <p:nvSpPr>
          <p:cNvPr id="15" name="TextBox 14"/>
          <p:cNvSpPr txBox="1"/>
          <p:nvPr/>
        </p:nvSpPr>
        <p:spPr>
          <a:xfrm>
            <a:off x="6516216" y="3717032"/>
            <a:ext cx="792088"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dirty="0" smtClean="0">
                <a:latin typeface="黑体" pitchFamily="49" charset="-122"/>
                <a:ea typeface="黑体" pitchFamily="49" charset="-122"/>
              </a:rPr>
              <a:t>大篆</a:t>
            </a:r>
            <a:endParaRPr lang="zh-CN" altLang="en-US" sz="2000" dirty="0">
              <a:latin typeface="黑体" pitchFamily="49" charset="-122"/>
              <a:ea typeface="黑体" pitchFamily="49" charset="-122"/>
            </a:endParaRPr>
          </a:p>
        </p:txBody>
      </p:sp>
      <p:cxnSp>
        <p:nvCxnSpPr>
          <p:cNvPr id="17" name="直接箭头连接符 16"/>
          <p:cNvCxnSpPr/>
          <p:nvPr/>
        </p:nvCxnSpPr>
        <p:spPr>
          <a:xfrm>
            <a:off x="5148064" y="3284984"/>
            <a:ext cx="1296144"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乘号 17"/>
          <p:cNvSpPr/>
          <p:nvPr/>
        </p:nvSpPr>
        <p:spPr>
          <a:xfrm>
            <a:off x="5796136" y="2564904"/>
            <a:ext cx="432048"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乘号 18"/>
          <p:cNvSpPr/>
          <p:nvPr/>
        </p:nvSpPr>
        <p:spPr>
          <a:xfrm>
            <a:off x="5652120" y="3284984"/>
            <a:ext cx="432048"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5696" y="1268760"/>
            <a:ext cx="3672408" cy="0"/>
          </a:xfrm>
          <a:prstGeom prst="line">
            <a:avLst/>
          </a:prstGeom>
        </p:spPr>
        <p:style>
          <a:lnRef idx="3">
            <a:schemeClr val="accent1"/>
          </a:lnRef>
          <a:fillRef idx="0">
            <a:schemeClr val="accent1"/>
          </a:fillRef>
          <a:effectRef idx="2">
            <a:schemeClr val="accent1"/>
          </a:effectRef>
          <a:fontRef idx="minor">
            <a:schemeClr val="tx1"/>
          </a:fontRef>
        </p:style>
      </p:cxnSp>
      <p:sp>
        <p:nvSpPr>
          <p:cNvPr id="22" name="笑脸 21"/>
          <p:cNvSpPr/>
          <p:nvPr/>
        </p:nvSpPr>
        <p:spPr>
          <a:xfrm>
            <a:off x="2555776" y="1412776"/>
            <a:ext cx="504056" cy="432048"/>
          </a:xfrm>
          <a:prstGeom prst="smileyFac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3" name="TextBox 22"/>
          <p:cNvSpPr txBox="1"/>
          <p:nvPr/>
        </p:nvSpPr>
        <p:spPr>
          <a:xfrm>
            <a:off x="827584" y="4365104"/>
            <a:ext cx="7776864" cy="830997"/>
          </a:xfrm>
          <a:prstGeom prst="rect">
            <a:avLst/>
          </a:prstGeom>
          <a:noFill/>
        </p:spPr>
        <p:txBody>
          <a:bodyPr wrap="square" rtlCol="0">
            <a:spAutoFit/>
          </a:bodyPr>
          <a:lstStyle/>
          <a:p>
            <a:r>
              <a:rPr lang="zh-CN" altLang="en-US" sz="2400" dirty="0" smtClean="0">
                <a:latin typeface="黑体" pitchFamily="49" charset="-122"/>
                <a:ea typeface="黑体" pitchFamily="49" charset="-122"/>
              </a:rPr>
              <a:t>必修三</a:t>
            </a:r>
            <a:r>
              <a:rPr lang="en-US" altLang="zh-CN" sz="2400" dirty="0" smtClean="0">
                <a:latin typeface="黑体" pitchFamily="49" charset="-122"/>
                <a:ea typeface="黑体" pitchFamily="49" charset="-122"/>
              </a:rPr>
              <a:t>P46</a:t>
            </a:r>
            <a:r>
              <a:rPr lang="zh-CN" altLang="en-US" sz="2400" dirty="0" smtClean="0">
                <a:latin typeface="黑体" pitchFamily="49" charset="-122"/>
                <a:ea typeface="黑体" pitchFamily="49" charset="-122"/>
              </a:rPr>
              <a:t>：“汉字按照甲骨文、大篆、小篆、隶书、楷书的脉络演变发展”</a:t>
            </a:r>
            <a:endParaRPr lang="zh-CN" altLang="en-US" sz="2400" dirty="0">
              <a:latin typeface="黑体" pitchFamily="49" charset="-122"/>
              <a:ea typeface="黑体" pitchFamily="49" charset="-122"/>
            </a:endParaRPr>
          </a:p>
        </p:txBody>
      </p:sp>
      <p:sp>
        <p:nvSpPr>
          <p:cNvPr id="24" name="TextBox 23"/>
          <p:cNvSpPr txBox="1"/>
          <p:nvPr/>
        </p:nvSpPr>
        <p:spPr>
          <a:xfrm>
            <a:off x="4139952" y="5733256"/>
            <a:ext cx="720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dirty="0" smtClean="0"/>
              <a:t>B</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linds(horizont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linds(horizontal)">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linds(horizontal)">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linds(horizontal)">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P spid="15" grpId="0" animBg="1"/>
      <p:bldP spid="18" grpId="0" animBg="1"/>
      <p:bldP spid="19" grpId="0" animBg="1"/>
      <p:bldP spid="22" grpId="0" animBg="1"/>
      <p:bldP spid="23"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16632"/>
            <a:ext cx="8305800" cy="708688"/>
          </a:xfrm>
        </p:spPr>
        <p:txBody>
          <a:bodyPr>
            <a:normAutofit fontScale="90000"/>
          </a:bodyPr>
          <a:lstStyle/>
          <a:p>
            <a:r>
              <a:rPr lang="zh-CN" altLang="en-US" dirty="0" smtClean="0">
                <a:solidFill>
                  <a:srgbClr val="002060"/>
                </a:solidFill>
              </a:rPr>
              <a:t>解题方法</a:t>
            </a:r>
            <a:endParaRPr lang="zh-CN" altLang="en-US" dirty="0">
              <a:solidFill>
                <a:srgbClr val="002060"/>
              </a:solidFill>
            </a:endParaRPr>
          </a:p>
        </p:txBody>
      </p:sp>
      <p:sp>
        <p:nvSpPr>
          <p:cNvPr id="4" name="矩形 3"/>
          <p:cNvSpPr/>
          <p:nvPr/>
        </p:nvSpPr>
        <p:spPr>
          <a:xfrm>
            <a:off x="179512" y="6093296"/>
            <a:ext cx="8681435" cy="646331"/>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en-US" b="1" dirty="0" smtClean="0">
                <a:solidFill>
                  <a:srgbClr val="FF0000"/>
                </a:solidFill>
              </a:rPr>
              <a:t>总结：</a:t>
            </a:r>
            <a:r>
              <a:rPr lang="zh-CN" altLang="zh-CN" b="1" dirty="0" smtClean="0">
                <a:solidFill>
                  <a:srgbClr val="FF0000"/>
                </a:solidFill>
              </a:rPr>
              <a:t>美国</a:t>
            </a:r>
            <a:r>
              <a:rPr lang="zh-CN" altLang="zh-CN" b="1" dirty="0">
                <a:solidFill>
                  <a:srgbClr val="FF0000"/>
                </a:solidFill>
              </a:rPr>
              <a:t>政治权力分配的特点</a:t>
            </a:r>
            <a:r>
              <a:rPr lang="zh-CN" altLang="zh-CN" b="1" dirty="0">
                <a:solidFill>
                  <a:srgbClr val="0000FF"/>
                </a:solidFill>
              </a:rPr>
              <a:t>是权力制衡</a:t>
            </a:r>
            <a:r>
              <a:rPr lang="zh-CN" altLang="zh-CN" b="1" dirty="0" smtClean="0">
                <a:solidFill>
                  <a:srgbClr val="0000FF"/>
                </a:solidFill>
              </a:rPr>
              <a:t>。</a:t>
            </a:r>
            <a:r>
              <a:rPr lang="zh-CN" altLang="en-US" b="1" dirty="0">
                <a:solidFill>
                  <a:srgbClr val="0000FF"/>
                </a:solidFill>
              </a:rPr>
              <a:t>①</a:t>
            </a:r>
            <a:r>
              <a:rPr lang="zh-CN" altLang="zh-CN" b="1" dirty="0" smtClean="0">
                <a:solidFill>
                  <a:srgbClr val="0000FF"/>
                </a:solidFill>
              </a:rPr>
              <a:t>表现</a:t>
            </a:r>
            <a:r>
              <a:rPr lang="zh-CN" altLang="zh-CN" b="1" dirty="0">
                <a:solidFill>
                  <a:srgbClr val="0000FF"/>
                </a:solidFill>
              </a:rPr>
              <a:t>为中央机构之间的三权分立</a:t>
            </a:r>
            <a:r>
              <a:rPr lang="zh-CN" altLang="zh-CN" b="1" dirty="0" smtClean="0">
                <a:solidFill>
                  <a:srgbClr val="0000FF"/>
                </a:solidFill>
              </a:rPr>
              <a:t>，</a:t>
            </a:r>
            <a:r>
              <a:rPr lang="zh-CN" altLang="en-US" b="1" dirty="0" smtClean="0">
                <a:solidFill>
                  <a:srgbClr val="0000FF"/>
                </a:solidFill>
              </a:rPr>
              <a:t>②</a:t>
            </a:r>
            <a:r>
              <a:rPr lang="zh-CN" altLang="zh-CN" b="1" dirty="0" smtClean="0">
                <a:solidFill>
                  <a:srgbClr val="0000FF"/>
                </a:solidFill>
              </a:rPr>
              <a:t>表现</a:t>
            </a:r>
            <a:r>
              <a:rPr lang="zh-CN" altLang="zh-CN" b="1" dirty="0">
                <a:solidFill>
                  <a:srgbClr val="0000FF"/>
                </a:solidFill>
              </a:rPr>
              <a:t>为联邦制下中央与地方之间的权力分割</a:t>
            </a:r>
            <a:r>
              <a:rPr lang="zh-CN" altLang="zh-CN" b="1" dirty="0" smtClean="0">
                <a:solidFill>
                  <a:srgbClr val="0000FF"/>
                </a:solidFill>
              </a:rPr>
              <a:t>。</a:t>
            </a:r>
            <a:r>
              <a:rPr lang="zh-CN" altLang="zh-CN" b="1" dirty="0" smtClean="0">
                <a:solidFill>
                  <a:srgbClr val="FF0000"/>
                </a:solidFill>
              </a:rPr>
              <a:t>联邦政府</a:t>
            </a:r>
            <a:r>
              <a:rPr lang="zh-CN" altLang="zh-CN" b="1" dirty="0">
                <a:solidFill>
                  <a:srgbClr val="FF0000"/>
                </a:solidFill>
              </a:rPr>
              <a:t>的权力有扩大趋势</a:t>
            </a:r>
            <a:endParaRPr lang="zh-CN" altLang="en-US" b="1" dirty="0">
              <a:solidFill>
                <a:srgbClr val="FF0000"/>
              </a:solidFill>
            </a:endParaRPr>
          </a:p>
        </p:txBody>
      </p:sp>
      <p:sp>
        <p:nvSpPr>
          <p:cNvPr id="5" name="矩形 4"/>
          <p:cNvSpPr/>
          <p:nvPr/>
        </p:nvSpPr>
        <p:spPr>
          <a:xfrm>
            <a:off x="259809" y="4529591"/>
            <a:ext cx="3888433" cy="13399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40000"/>
              </a:lnSpc>
            </a:pPr>
            <a:r>
              <a:rPr lang="en-US" altLang="zh-CN" sz="2000" b="1" dirty="0" smtClean="0"/>
              <a:t>1935</a:t>
            </a:r>
            <a:r>
              <a:rPr lang="zh-CN" altLang="zh-CN" sz="2000" b="1" dirty="0"/>
              <a:t>年全国内发生</a:t>
            </a:r>
            <a:r>
              <a:rPr lang="zh-CN" altLang="zh-CN" sz="2000" b="1" dirty="0" smtClean="0"/>
              <a:t>洪灾</a:t>
            </a:r>
            <a:r>
              <a:rPr lang="en-US" altLang="zh-CN" sz="2000" b="1" dirty="0" smtClean="0"/>
              <a:t>……1936</a:t>
            </a:r>
            <a:r>
              <a:rPr lang="zh-CN" altLang="zh-CN" sz="2000" b="1" dirty="0"/>
              <a:t>年总统签署《防洪法》，授权</a:t>
            </a:r>
            <a:r>
              <a:rPr lang="zh-CN" altLang="zh-CN" sz="2000" b="1" dirty="0" smtClean="0"/>
              <a:t>联邦政府</a:t>
            </a:r>
            <a:r>
              <a:rPr lang="en-US" altLang="zh-CN" sz="2000" b="1" dirty="0" smtClean="0"/>
              <a:t>……</a:t>
            </a:r>
            <a:r>
              <a:rPr lang="zh-CN" altLang="zh-CN" sz="2000" b="1" dirty="0" smtClean="0"/>
              <a:t>，</a:t>
            </a:r>
            <a:r>
              <a:rPr lang="zh-CN" altLang="zh-CN" sz="2000" b="1" dirty="0"/>
              <a:t>地方需要</a:t>
            </a:r>
            <a:r>
              <a:rPr lang="zh-CN" altLang="zh-CN" sz="2000" b="1" dirty="0" smtClean="0"/>
              <a:t>提供</a:t>
            </a:r>
            <a:r>
              <a:rPr lang="en-US" altLang="zh-CN" sz="2000" b="1" dirty="0" smtClean="0"/>
              <a:t>……</a:t>
            </a:r>
            <a:endParaRPr lang="zh-CN" altLang="zh-CN" sz="2000" b="1" dirty="0"/>
          </a:p>
        </p:txBody>
      </p:sp>
      <p:sp>
        <p:nvSpPr>
          <p:cNvPr id="6" name="矩形 5"/>
          <p:cNvSpPr/>
          <p:nvPr/>
        </p:nvSpPr>
        <p:spPr>
          <a:xfrm>
            <a:off x="251520" y="824449"/>
            <a:ext cx="3888432"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zh-CN" sz="2000" b="1" dirty="0">
                <a:solidFill>
                  <a:srgbClr val="FF0000"/>
                </a:solidFill>
              </a:rPr>
              <a:t>宪法是否明确授权</a:t>
            </a:r>
            <a:r>
              <a:rPr lang="zh-CN" altLang="zh-CN" sz="2000" b="1" dirty="0" smtClean="0">
                <a:solidFill>
                  <a:srgbClr val="FF0000"/>
                </a:solidFill>
              </a:rPr>
              <a:t>联邦政府</a:t>
            </a:r>
            <a:r>
              <a:rPr lang="zh-CN" altLang="zh-CN" sz="2000" b="1" dirty="0" smtClean="0">
                <a:solidFill>
                  <a:prstClr val="black"/>
                </a:solidFill>
              </a:rPr>
              <a:t>的</a:t>
            </a:r>
            <a:r>
              <a:rPr lang="zh-CN" altLang="zh-CN" sz="2000" b="1" dirty="0">
                <a:solidFill>
                  <a:prstClr val="black"/>
                </a:solidFill>
              </a:rPr>
              <a:t>问题，美国国会一直存在</a:t>
            </a:r>
            <a:r>
              <a:rPr lang="zh-CN" altLang="zh-CN" sz="2000" b="1" dirty="0" smtClean="0">
                <a:solidFill>
                  <a:prstClr val="black"/>
                </a:solidFill>
              </a:rPr>
              <a:t>争论</a:t>
            </a:r>
            <a:endParaRPr lang="zh-CN" altLang="en-US" sz="2000" dirty="0"/>
          </a:p>
        </p:txBody>
      </p:sp>
      <p:sp>
        <p:nvSpPr>
          <p:cNvPr id="7" name="矩形 6"/>
          <p:cNvSpPr/>
          <p:nvPr/>
        </p:nvSpPr>
        <p:spPr>
          <a:xfrm>
            <a:off x="251520" y="1640057"/>
            <a:ext cx="3888432"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zh-CN" sz="2000" b="1" dirty="0">
                <a:solidFill>
                  <a:srgbClr val="FF0000"/>
                </a:solidFill>
              </a:rPr>
              <a:t>美国总统两次否决</a:t>
            </a:r>
            <a:r>
              <a:rPr lang="zh-CN" altLang="zh-CN" sz="2000" b="1" dirty="0">
                <a:solidFill>
                  <a:prstClr val="black"/>
                </a:solidFill>
              </a:rPr>
              <a:t>了联邦政府资助地方的议案</a:t>
            </a:r>
            <a:endParaRPr lang="zh-CN" altLang="en-US" sz="2000" b="1" dirty="0">
              <a:solidFill>
                <a:prstClr val="black"/>
              </a:solidFill>
            </a:endParaRPr>
          </a:p>
        </p:txBody>
      </p:sp>
      <p:sp>
        <p:nvSpPr>
          <p:cNvPr id="8" name="矩形 7"/>
          <p:cNvSpPr/>
          <p:nvPr/>
        </p:nvSpPr>
        <p:spPr>
          <a:xfrm>
            <a:off x="4828499" y="1178392"/>
            <a:ext cx="4032448" cy="923330"/>
          </a:xfrm>
          <a:prstGeom prst="rect">
            <a:avLst/>
          </a:prstGeom>
          <a:ln>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zh-CN" b="1" dirty="0">
                <a:solidFill>
                  <a:srgbClr val="0000FF"/>
                </a:solidFill>
              </a:rPr>
              <a:t>由于美国宪法没有明确授权联邦政府帮助地方治理河流，导致总统两次否决国会提出的议案。</a:t>
            </a:r>
            <a:endParaRPr lang="zh-CN" altLang="en-US" b="1" dirty="0">
              <a:solidFill>
                <a:srgbClr val="0000FF"/>
              </a:solidFill>
            </a:endParaRPr>
          </a:p>
        </p:txBody>
      </p:sp>
      <p:sp>
        <p:nvSpPr>
          <p:cNvPr id="9" name="矩形 8"/>
          <p:cNvSpPr/>
          <p:nvPr/>
        </p:nvSpPr>
        <p:spPr>
          <a:xfrm>
            <a:off x="251521" y="2505492"/>
            <a:ext cx="3888432"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zh-CN" sz="2000" b="1" dirty="0" smtClean="0">
                <a:solidFill>
                  <a:srgbClr val="FF0000"/>
                </a:solidFill>
              </a:rPr>
              <a:t>最高法院</a:t>
            </a:r>
            <a:r>
              <a:rPr lang="zh-CN" altLang="zh-CN" sz="2000" b="1" dirty="0">
                <a:solidFill>
                  <a:srgbClr val="FF0000"/>
                </a:solidFill>
              </a:rPr>
              <a:t>法官认定，宪法允许联邦政府</a:t>
            </a:r>
            <a:r>
              <a:rPr lang="zh-CN" altLang="zh-CN" sz="2000" b="1" dirty="0">
                <a:solidFill>
                  <a:prstClr val="black"/>
                </a:solidFill>
              </a:rPr>
              <a:t>资助和承担河道改良</a:t>
            </a:r>
            <a:r>
              <a:rPr lang="zh-CN" altLang="zh-CN" sz="2000" b="1" dirty="0" smtClean="0">
                <a:solidFill>
                  <a:prstClr val="black"/>
                </a:solidFill>
              </a:rPr>
              <a:t>项目</a:t>
            </a:r>
            <a:endParaRPr lang="zh-CN" altLang="en-US" sz="2000" dirty="0"/>
          </a:p>
        </p:txBody>
      </p:sp>
      <p:sp>
        <p:nvSpPr>
          <p:cNvPr id="10" name="矩形 9"/>
          <p:cNvSpPr/>
          <p:nvPr/>
        </p:nvSpPr>
        <p:spPr>
          <a:xfrm>
            <a:off x="251521" y="3356992"/>
            <a:ext cx="3888432"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zh-CN" sz="2000" b="1" dirty="0">
                <a:solidFill>
                  <a:schemeClr val="tx1"/>
                </a:solidFill>
              </a:rPr>
              <a:t>但联邦政府的权限从改良河道扩大到</a:t>
            </a:r>
            <a:r>
              <a:rPr lang="en-US" altLang="zh-CN" sz="2000" b="1" dirty="0">
                <a:solidFill>
                  <a:schemeClr val="tx1"/>
                </a:solidFill>
              </a:rPr>
              <a:t>……</a:t>
            </a:r>
            <a:r>
              <a:rPr lang="zh-CN" altLang="zh-CN" sz="2000" b="1" dirty="0">
                <a:solidFill>
                  <a:schemeClr val="tx1"/>
                </a:solidFill>
              </a:rPr>
              <a:t>有很多议员认为，</a:t>
            </a:r>
            <a:r>
              <a:rPr lang="zh-CN" altLang="zh-CN" sz="2000" b="1" dirty="0">
                <a:solidFill>
                  <a:srgbClr val="FF0000"/>
                </a:solidFill>
              </a:rPr>
              <a:t>联邦政府过多干预了各州的权力</a:t>
            </a:r>
            <a:r>
              <a:rPr lang="zh-CN" altLang="zh-CN" sz="2000" b="1" dirty="0">
                <a:solidFill>
                  <a:schemeClr val="tx1"/>
                </a:solidFill>
              </a:rPr>
              <a:t>。</a:t>
            </a:r>
            <a:endParaRPr lang="zh-CN" altLang="en-US" sz="2000" b="1" dirty="0">
              <a:solidFill>
                <a:schemeClr val="tx1"/>
              </a:solidFill>
            </a:endParaRPr>
          </a:p>
        </p:txBody>
      </p:sp>
      <p:sp>
        <p:nvSpPr>
          <p:cNvPr id="11" name="矩形 10"/>
          <p:cNvSpPr/>
          <p:nvPr/>
        </p:nvSpPr>
        <p:spPr>
          <a:xfrm>
            <a:off x="4838541" y="2756827"/>
            <a:ext cx="4032448" cy="1200329"/>
          </a:xfrm>
          <a:prstGeom prst="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zh-CN" b="1" dirty="0">
                <a:solidFill>
                  <a:srgbClr val="0000FF"/>
                </a:solidFill>
              </a:rPr>
              <a:t>最高法院法官对宪法相关条例的解释，解决了联邦政府可以治理河流的法律问题，但是仍然没有理顺联邦和地方在治理河流方面的权力关系</a:t>
            </a:r>
            <a:endParaRPr lang="zh-CN" altLang="en-US" b="1" dirty="0">
              <a:solidFill>
                <a:srgbClr val="0000FF"/>
              </a:solidFill>
            </a:endParaRPr>
          </a:p>
        </p:txBody>
      </p:sp>
      <p:sp>
        <p:nvSpPr>
          <p:cNvPr id="12" name="矩形 11"/>
          <p:cNvSpPr/>
          <p:nvPr/>
        </p:nvSpPr>
        <p:spPr>
          <a:xfrm>
            <a:off x="4828499" y="4460919"/>
            <a:ext cx="4032448" cy="646331"/>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b="1" dirty="0">
                <a:solidFill>
                  <a:srgbClr val="0000FF"/>
                </a:solidFill>
              </a:rPr>
              <a:t>20</a:t>
            </a:r>
            <a:r>
              <a:rPr lang="zh-CN" altLang="zh-CN" b="1" dirty="0">
                <a:solidFill>
                  <a:srgbClr val="0000FF"/>
                </a:solidFill>
              </a:rPr>
              <a:t>世纪</a:t>
            </a:r>
            <a:r>
              <a:rPr lang="en-US" altLang="zh-CN" b="1" dirty="0">
                <a:solidFill>
                  <a:srgbClr val="0000FF"/>
                </a:solidFill>
              </a:rPr>
              <a:t>30</a:t>
            </a:r>
            <a:r>
              <a:rPr lang="zh-CN" altLang="zh-CN" b="1" dirty="0">
                <a:solidFill>
                  <a:srgbClr val="0000FF"/>
                </a:solidFill>
              </a:rPr>
              <a:t>年代的</a:t>
            </a:r>
            <a:r>
              <a:rPr lang="zh-CN" altLang="zh-CN" b="1" dirty="0" smtClean="0">
                <a:solidFill>
                  <a:srgbClr val="0000FF"/>
                </a:solidFill>
              </a:rPr>
              <a:t>经济危机</a:t>
            </a:r>
            <a:r>
              <a:rPr lang="zh-CN" altLang="en-US" b="1" dirty="0" smtClean="0">
                <a:solidFill>
                  <a:srgbClr val="0000FF"/>
                </a:solidFill>
              </a:rPr>
              <a:t>，</a:t>
            </a:r>
            <a:r>
              <a:rPr lang="zh-CN" altLang="zh-CN" b="1" dirty="0" smtClean="0">
                <a:solidFill>
                  <a:srgbClr val="0000FF"/>
                </a:solidFill>
              </a:rPr>
              <a:t>要求</a:t>
            </a:r>
            <a:r>
              <a:rPr lang="zh-CN" altLang="zh-CN" b="1" dirty="0">
                <a:solidFill>
                  <a:srgbClr val="0000FF"/>
                </a:solidFill>
              </a:rPr>
              <a:t>联邦政府更多干预地方经济事务</a:t>
            </a:r>
            <a:endParaRPr lang="zh-CN" altLang="en-US" b="1" dirty="0">
              <a:solidFill>
                <a:srgbClr val="0000FF"/>
              </a:solidFill>
            </a:endParaRPr>
          </a:p>
        </p:txBody>
      </p:sp>
      <p:sp>
        <p:nvSpPr>
          <p:cNvPr id="13" name="矩形 12"/>
          <p:cNvSpPr/>
          <p:nvPr/>
        </p:nvSpPr>
        <p:spPr>
          <a:xfrm>
            <a:off x="4838541" y="5199582"/>
            <a:ext cx="4022406" cy="646331"/>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zh-CN" b="1" dirty="0">
                <a:solidFill>
                  <a:srgbClr val="0000FF"/>
                </a:solidFill>
              </a:rPr>
              <a:t>罗斯福新政加强了联邦政府的权力</a:t>
            </a:r>
            <a:r>
              <a:rPr lang="zh-CN" altLang="zh-CN" b="1" dirty="0" smtClean="0">
                <a:solidFill>
                  <a:srgbClr val="0000FF"/>
                </a:solidFill>
              </a:rPr>
              <a:t>。为总统</a:t>
            </a:r>
            <a:r>
              <a:rPr lang="zh-CN" altLang="zh-CN" b="1" dirty="0">
                <a:solidFill>
                  <a:srgbClr val="0000FF"/>
                </a:solidFill>
              </a:rPr>
              <a:t>签署《防洪法》创造了条件。</a:t>
            </a:r>
          </a:p>
        </p:txBody>
      </p:sp>
      <p:sp>
        <p:nvSpPr>
          <p:cNvPr id="14" name="右大括号 13"/>
          <p:cNvSpPr/>
          <p:nvPr/>
        </p:nvSpPr>
        <p:spPr>
          <a:xfrm>
            <a:off x="4283968" y="993726"/>
            <a:ext cx="288032" cy="1283146"/>
          </a:xfrm>
          <a:prstGeom prst="rightBrace">
            <a:avLst>
              <a:gd name="adj1" fmla="val 41556"/>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15" name="右大括号 14"/>
          <p:cNvSpPr/>
          <p:nvPr/>
        </p:nvSpPr>
        <p:spPr>
          <a:xfrm>
            <a:off x="4283968" y="2859435"/>
            <a:ext cx="288032" cy="1283146"/>
          </a:xfrm>
          <a:prstGeom prst="rightBrace">
            <a:avLst>
              <a:gd name="adj1" fmla="val 41556"/>
              <a:gd name="adj2" fmla="val 50000"/>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sp>
        <p:nvSpPr>
          <p:cNvPr id="16" name="右大括号 15"/>
          <p:cNvSpPr/>
          <p:nvPr/>
        </p:nvSpPr>
        <p:spPr>
          <a:xfrm>
            <a:off x="4283968" y="4535785"/>
            <a:ext cx="288032" cy="1283146"/>
          </a:xfrm>
          <a:prstGeom prst="rightBrace">
            <a:avLst>
              <a:gd name="adj1" fmla="val 41556"/>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sp>
        <p:nvSpPr>
          <p:cNvPr id="17" name="椭圆形标注 16"/>
          <p:cNvSpPr/>
          <p:nvPr/>
        </p:nvSpPr>
        <p:spPr>
          <a:xfrm>
            <a:off x="3275856" y="0"/>
            <a:ext cx="4032448" cy="993726"/>
          </a:xfrm>
          <a:prstGeom prst="wedgeEllipseCallout">
            <a:avLst>
              <a:gd name="adj1" fmla="val -53529"/>
              <a:gd name="adj2" fmla="val 51800"/>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400" b="1" dirty="0" smtClean="0"/>
              <a:t>体现宪法</a:t>
            </a:r>
            <a:r>
              <a:rPr lang="en-US" altLang="zh-CN" sz="2400" b="1" dirty="0" smtClean="0"/>
              <a:t>-</a:t>
            </a:r>
            <a:r>
              <a:rPr lang="zh-CN" altLang="en-US" sz="2400" b="1" dirty="0" smtClean="0"/>
              <a:t>政府</a:t>
            </a:r>
            <a:r>
              <a:rPr lang="en-US" altLang="zh-CN" sz="2400" b="1" dirty="0" smtClean="0"/>
              <a:t>-</a:t>
            </a:r>
            <a:r>
              <a:rPr lang="zh-CN" altLang="en-US" sz="2400" b="1" dirty="0" smtClean="0"/>
              <a:t>总统之关系</a:t>
            </a:r>
            <a:endParaRPr lang="zh-CN" altLang="en-US" sz="2400" b="1" dirty="0"/>
          </a:p>
        </p:txBody>
      </p:sp>
      <p:sp>
        <p:nvSpPr>
          <p:cNvPr id="18" name="椭圆形标注 17"/>
          <p:cNvSpPr/>
          <p:nvPr/>
        </p:nvSpPr>
        <p:spPr>
          <a:xfrm>
            <a:off x="2411760" y="1640057"/>
            <a:ext cx="4032448" cy="993726"/>
          </a:xfrm>
          <a:prstGeom prst="wedgeEllipseCallout">
            <a:avLst>
              <a:gd name="adj1" fmla="val -40609"/>
              <a:gd name="adj2" fmla="val 52870"/>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400" b="1" dirty="0" smtClean="0"/>
              <a:t>体现最高法院</a:t>
            </a:r>
            <a:r>
              <a:rPr lang="en-US" altLang="zh-CN" sz="2400" b="1" dirty="0" smtClean="0"/>
              <a:t>-</a:t>
            </a:r>
            <a:r>
              <a:rPr lang="zh-CN" altLang="en-US" sz="2400" b="1" dirty="0" smtClean="0"/>
              <a:t>宪法；中央与地方关系</a:t>
            </a:r>
            <a:endParaRPr lang="zh-CN" altLang="en-US" sz="2400" b="1" dirty="0"/>
          </a:p>
        </p:txBody>
      </p:sp>
      <p:sp>
        <p:nvSpPr>
          <p:cNvPr id="19" name="椭圆形标注 18"/>
          <p:cNvSpPr/>
          <p:nvPr/>
        </p:nvSpPr>
        <p:spPr>
          <a:xfrm>
            <a:off x="3201943" y="3542059"/>
            <a:ext cx="4032448" cy="993726"/>
          </a:xfrm>
          <a:prstGeom prst="wedgeEllipseCallout">
            <a:avLst>
              <a:gd name="adj1" fmla="val -31380"/>
              <a:gd name="adj2" fmla="val 61430"/>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400" b="1" dirty="0" smtClean="0"/>
              <a:t>经济危机；国家干预；罗斯福新政</a:t>
            </a:r>
            <a:endParaRPr lang="zh-CN" altLang="en-US" sz="2400" b="1" dirty="0"/>
          </a:p>
        </p:txBody>
      </p:sp>
    </p:spTree>
    <p:extLst>
      <p:ext uri="{BB962C8B-B14F-4D97-AF65-F5344CB8AC3E}">
        <p14:creationId xmlns="" xmlns:p14="http://schemas.microsoft.com/office/powerpoint/2010/main" val="192506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randombar(horizontal)">
                                      <p:cBhvr>
                                        <p:cTn id="35"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par>
                          <p:cTn id="45" fill="hold">
                            <p:stCondLst>
                              <p:cond delay="1000"/>
                            </p:stCondLst>
                            <p:childTnLst>
                              <p:par>
                                <p:cTn id="46" presetID="14" presetClass="entr" presetSubtype="1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horizont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randombar(horizontal)">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0"/>
            <a:ext cx="8229600" cy="1143000"/>
          </a:xfrm>
        </p:spPr>
        <p:txBody>
          <a:bodyPr/>
          <a:lstStyle/>
          <a:p>
            <a:r>
              <a:rPr lang="zh-CN" altLang="en-US" b="1" dirty="0" smtClean="0">
                <a:solidFill>
                  <a:srgbClr val="002060"/>
                </a:solidFill>
              </a:rPr>
              <a:t>解题方法</a:t>
            </a:r>
            <a:endParaRPr lang="zh-CN" altLang="en-US" b="1" dirty="0">
              <a:solidFill>
                <a:srgbClr val="002060"/>
              </a:solidFill>
            </a:endParaRPr>
          </a:p>
        </p:txBody>
      </p:sp>
      <p:sp>
        <p:nvSpPr>
          <p:cNvPr id="3" name="内容占位符 2"/>
          <p:cNvSpPr>
            <a:spLocks noGrp="1"/>
          </p:cNvSpPr>
          <p:nvPr>
            <p:ph idx="1"/>
          </p:nvPr>
        </p:nvSpPr>
        <p:spPr>
          <a:xfrm>
            <a:off x="395536" y="2468880"/>
            <a:ext cx="8229600" cy="2472288"/>
          </a:xfrm>
        </p:spPr>
        <p:txBody>
          <a:bodyPr>
            <a:normAutofit/>
          </a:bodyPr>
          <a:lstStyle/>
          <a:p>
            <a:pPr>
              <a:lnSpc>
                <a:spcPct val="150000"/>
              </a:lnSpc>
            </a:pPr>
            <a:r>
              <a:rPr lang="en-US" altLang="zh-CN" sz="2800" b="1" dirty="0" smtClean="0"/>
              <a:t>1</a:t>
            </a:r>
            <a:r>
              <a:rPr lang="en-US" altLang="zh-CN" sz="2800" b="1" dirty="0" smtClean="0"/>
              <a:t>.</a:t>
            </a:r>
            <a:r>
              <a:rPr lang="zh-CN" altLang="en-US" sz="2800" b="1" dirty="0" smtClean="0"/>
              <a:t>归纳总结</a:t>
            </a:r>
            <a:r>
              <a:rPr lang="zh-CN" altLang="en-US" sz="2800" b="1" dirty="0" smtClean="0">
                <a:solidFill>
                  <a:srgbClr val="FF0000"/>
                </a:solidFill>
              </a:rPr>
              <a:t>现象</a:t>
            </a:r>
            <a:endParaRPr lang="en-US" altLang="zh-CN" sz="2800" b="1" dirty="0" smtClean="0"/>
          </a:p>
          <a:p>
            <a:pPr>
              <a:lnSpc>
                <a:spcPct val="150000"/>
              </a:lnSpc>
            </a:pPr>
            <a:r>
              <a:rPr lang="en-US" altLang="zh-CN" sz="2800" b="1" dirty="0" smtClean="0"/>
              <a:t>2</a:t>
            </a:r>
            <a:r>
              <a:rPr lang="en-US" altLang="zh-CN" sz="2800" b="1" dirty="0" smtClean="0"/>
              <a:t>.</a:t>
            </a:r>
            <a:r>
              <a:rPr lang="zh-CN" altLang="en-US" sz="2800" b="1" dirty="0" smtClean="0"/>
              <a:t>从题目设置的</a:t>
            </a:r>
            <a:r>
              <a:rPr lang="zh-CN" altLang="en-US" sz="2800" b="1" dirty="0" smtClean="0">
                <a:solidFill>
                  <a:srgbClr val="002060"/>
                </a:solidFill>
              </a:rPr>
              <a:t>角度</a:t>
            </a:r>
            <a:r>
              <a:rPr lang="zh-CN" altLang="en-US" sz="2800" b="1" dirty="0" smtClean="0">
                <a:solidFill>
                  <a:srgbClr val="FF0000"/>
                </a:solidFill>
              </a:rPr>
              <a:t>解释</a:t>
            </a:r>
            <a:r>
              <a:rPr lang="zh-CN" altLang="en-US" sz="2800" b="1" dirty="0" smtClean="0">
                <a:solidFill>
                  <a:srgbClr val="FF0000"/>
                </a:solidFill>
              </a:rPr>
              <a:t>或</a:t>
            </a:r>
            <a:r>
              <a:rPr lang="zh-CN" altLang="en-US" sz="2800" b="1" dirty="0" smtClean="0">
                <a:solidFill>
                  <a:srgbClr val="FF0000"/>
                </a:solidFill>
              </a:rPr>
              <a:t>分析现象</a:t>
            </a:r>
            <a:r>
              <a:rPr lang="zh-CN" altLang="en-US" sz="2800" b="1" dirty="0" smtClean="0"/>
              <a:t>（用学</a:t>
            </a:r>
            <a:r>
              <a:rPr lang="zh-CN" altLang="en-US" sz="2800" b="1" dirty="0" smtClean="0"/>
              <a:t>过的概念、史实、名词、逻辑</a:t>
            </a:r>
            <a:r>
              <a:rPr lang="zh-CN" altLang="en-US" sz="2800" b="1" dirty="0" smtClean="0"/>
              <a:t>）</a:t>
            </a:r>
            <a:r>
              <a:rPr lang="en-US" altLang="zh-CN" sz="2800" b="1" dirty="0" smtClean="0"/>
              <a:t>【</a:t>
            </a:r>
            <a:r>
              <a:rPr lang="zh-CN" altLang="en-US" sz="2800" b="1" dirty="0" smtClean="0"/>
              <a:t>体现你认识的高度</a:t>
            </a:r>
            <a:r>
              <a:rPr lang="en-US" altLang="zh-CN" sz="2800" b="1" dirty="0" smtClean="0"/>
              <a:t>】</a:t>
            </a:r>
            <a:endParaRPr lang="en-US" altLang="zh-CN" sz="2800" b="1" dirty="0" smtClean="0">
              <a:solidFill>
                <a:srgbClr val="FF0000"/>
              </a:solidFill>
            </a:endParaRPr>
          </a:p>
        </p:txBody>
      </p:sp>
      <p:sp>
        <p:nvSpPr>
          <p:cNvPr id="4" name="矩形 3"/>
          <p:cNvSpPr/>
          <p:nvPr/>
        </p:nvSpPr>
        <p:spPr>
          <a:xfrm>
            <a:off x="395536" y="1268760"/>
            <a:ext cx="8208912"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zh-CN" sz="2800" dirty="0" smtClean="0"/>
              <a:t>要求：提取信息充分总结和归纳准确、完整；解释和分析逻辑清晰。</a:t>
            </a:r>
            <a:endParaRPr lang="zh-CN" altLang="en-US" sz="2800" dirty="0"/>
          </a:p>
        </p:txBody>
      </p:sp>
      <p:cxnSp>
        <p:nvCxnSpPr>
          <p:cNvPr id="6" name="直接箭头连接符 5"/>
          <p:cNvCxnSpPr/>
          <p:nvPr/>
        </p:nvCxnSpPr>
        <p:spPr>
          <a:xfrm flipH="1">
            <a:off x="3275856" y="1700808"/>
            <a:ext cx="1584176" cy="11521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直接箭头连接符 8"/>
          <p:cNvCxnSpPr/>
          <p:nvPr/>
        </p:nvCxnSpPr>
        <p:spPr>
          <a:xfrm flipH="1">
            <a:off x="6228184" y="1700808"/>
            <a:ext cx="1656184" cy="158417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97189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linds(horizontal)">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0"/>
            <a:ext cx="8229600" cy="1143000"/>
          </a:xfrm>
        </p:spPr>
        <p:txBody>
          <a:bodyPr/>
          <a:lstStyle/>
          <a:p>
            <a:r>
              <a:rPr lang="zh-CN" altLang="en-US" dirty="0" smtClean="0">
                <a:solidFill>
                  <a:srgbClr val="002060"/>
                </a:solidFill>
              </a:rPr>
              <a:t>解题方法</a:t>
            </a:r>
            <a:endParaRPr lang="zh-CN" altLang="en-US" dirty="0">
              <a:solidFill>
                <a:srgbClr val="002060"/>
              </a:solidFill>
            </a:endParaRPr>
          </a:p>
        </p:txBody>
      </p:sp>
      <p:sp>
        <p:nvSpPr>
          <p:cNvPr id="3" name="内容占位符 2"/>
          <p:cNvSpPr>
            <a:spLocks noGrp="1"/>
          </p:cNvSpPr>
          <p:nvPr>
            <p:ph idx="1"/>
          </p:nvPr>
        </p:nvSpPr>
        <p:spPr>
          <a:xfrm>
            <a:off x="395536" y="2468880"/>
            <a:ext cx="8229600" cy="4389120"/>
          </a:xfrm>
        </p:spPr>
        <p:txBody>
          <a:bodyPr>
            <a:normAutofit/>
          </a:bodyPr>
          <a:lstStyle/>
          <a:p>
            <a:pPr>
              <a:lnSpc>
                <a:spcPct val="150000"/>
              </a:lnSpc>
            </a:pPr>
            <a:r>
              <a:rPr lang="en-US" altLang="zh-CN" sz="2800" b="1" dirty="0" smtClean="0"/>
              <a:t>1</a:t>
            </a:r>
            <a:r>
              <a:rPr lang="en-US" altLang="zh-CN" sz="2800" b="1" dirty="0" smtClean="0"/>
              <a:t>.</a:t>
            </a:r>
            <a:r>
              <a:rPr lang="zh-CN" altLang="en-US" sz="2800" b="1" dirty="0" smtClean="0"/>
              <a:t>体现</a:t>
            </a:r>
            <a:r>
              <a:rPr lang="zh-CN" altLang="en-US" sz="2800" b="1" dirty="0" smtClean="0">
                <a:solidFill>
                  <a:srgbClr val="FF0000"/>
                </a:solidFill>
              </a:rPr>
              <a:t>现象</a:t>
            </a:r>
            <a:r>
              <a:rPr lang="zh-CN" altLang="en-US" sz="2800" b="1" dirty="0" smtClean="0"/>
              <a:t>（提取信息充分）</a:t>
            </a:r>
            <a:endParaRPr lang="en-US" altLang="zh-CN" sz="2800" b="1" dirty="0" smtClean="0"/>
          </a:p>
          <a:p>
            <a:pPr>
              <a:lnSpc>
                <a:spcPct val="150000"/>
              </a:lnSpc>
            </a:pPr>
            <a:r>
              <a:rPr lang="en-US" altLang="zh-CN" sz="2800" b="1" dirty="0" smtClean="0"/>
              <a:t>2</a:t>
            </a:r>
            <a:r>
              <a:rPr lang="en-US" altLang="zh-CN" sz="2800" b="1" dirty="0" smtClean="0"/>
              <a:t>.</a:t>
            </a:r>
            <a:r>
              <a:rPr lang="zh-CN" altLang="en-US" sz="2800" b="1" dirty="0" smtClean="0"/>
              <a:t>体现现象</a:t>
            </a:r>
            <a:r>
              <a:rPr lang="zh-CN" altLang="en-US" sz="2800" b="1" dirty="0" smtClean="0"/>
              <a:t>的</a:t>
            </a:r>
            <a:r>
              <a:rPr lang="zh-CN" altLang="en-US" sz="2800" b="1" dirty="0" smtClean="0">
                <a:solidFill>
                  <a:srgbClr val="FF0000"/>
                </a:solidFill>
              </a:rPr>
              <a:t>原因</a:t>
            </a:r>
            <a:r>
              <a:rPr lang="zh-CN" altLang="en-US" sz="2800" b="1" dirty="0" smtClean="0"/>
              <a:t>（涉及学过的概念、史实、名词、逻辑），</a:t>
            </a:r>
            <a:r>
              <a:rPr lang="zh-CN" altLang="en-US" sz="2800" b="1" dirty="0" smtClean="0">
                <a:solidFill>
                  <a:srgbClr val="FF0000"/>
                </a:solidFill>
              </a:rPr>
              <a:t>解释或分析</a:t>
            </a:r>
            <a:endParaRPr lang="en-US" altLang="zh-CN" sz="2800" b="1" dirty="0" smtClean="0">
              <a:solidFill>
                <a:srgbClr val="FF0000"/>
              </a:solidFill>
            </a:endParaRPr>
          </a:p>
          <a:p>
            <a:pPr>
              <a:lnSpc>
                <a:spcPct val="150000"/>
              </a:lnSpc>
            </a:pPr>
            <a:r>
              <a:rPr lang="en-US" altLang="zh-CN" sz="2800" b="1" dirty="0" smtClean="0"/>
              <a:t>3.</a:t>
            </a:r>
            <a:r>
              <a:rPr lang="zh-CN" altLang="en-US" sz="2800" b="1" dirty="0" smtClean="0">
                <a:solidFill>
                  <a:srgbClr val="FF0000"/>
                </a:solidFill>
              </a:rPr>
              <a:t>总结</a:t>
            </a:r>
            <a:endParaRPr lang="en-US" altLang="zh-CN" sz="2800" b="1" dirty="0" smtClean="0">
              <a:solidFill>
                <a:srgbClr val="FF0000"/>
              </a:solidFill>
            </a:endParaRPr>
          </a:p>
          <a:p>
            <a:pPr lvl="1">
              <a:lnSpc>
                <a:spcPct val="150000"/>
              </a:lnSpc>
            </a:pPr>
            <a:r>
              <a:rPr lang="zh-CN" altLang="en-US" sz="2800" b="1" dirty="0" smtClean="0"/>
              <a:t>①从题目设置的角度得出结论</a:t>
            </a:r>
            <a:endParaRPr lang="en-US" altLang="zh-CN" sz="2800" b="1" dirty="0" smtClean="0"/>
          </a:p>
          <a:p>
            <a:pPr lvl="1">
              <a:lnSpc>
                <a:spcPct val="150000"/>
              </a:lnSpc>
            </a:pPr>
            <a:r>
              <a:rPr lang="zh-CN" altLang="en-US" sz="2800" b="1" dirty="0" smtClean="0"/>
              <a:t>②趋势类</a:t>
            </a:r>
            <a:endParaRPr lang="zh-CN" altLang="en-US" sz="2800" b="1" dirty="0"/>
          </a:p>
        </p:txBody>
      </p:sp>
      <p:sp>
        <p:nvSpPr>
          <p:cNvPr id="4" name="矩形 3"/>
          <p:cNvSpPr/>
          <p:nvPr/>
        </p:nvSpPr>
        <p:spPr>
          <a:xfrm>
            <a:off x="395536" y="1268760"/>
            <a:ext cx="8208912"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zh-CN" altLang="zh-CN" sz="2800" dirty="0" smtClean="0"/>
              <a:t>要求：提取信息充分总结和归纳准确、完整；解释和分析逻辑清晰。</a:t>
            </a:r>
            <a:endParaRPr lang="zh-CN" altLang="en-US" sz="2800" dirty="0"/>
          </a:p>
        </p:txBody>
      </p:sp>
    </p:spTree>
    <p:extLst>
      <p:ext uri="{BB962C8B-B14F-4D97-AF65-F5344CB8AC3E}">
        <p14:creationId xmlns="" xmlns:p14="http://schemas.microsoft.com/office/powerpoint/2010/main" val="397189122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115616" y="476672"/>
            <a:ext cx="7024744" cy="504056"/>
          </a:xfrm>
        </p:spPr>
        <p:txBody>
          <a:bodyPr>
            <a:normAutofit fontScale="90000"/>
          </a:bodyPr>
          <a:lstStyle/>
          <a:p>
            <a:r>
              <a:rPr lang="zh-CN" altLang="en-US" dirty="0" smtClean="0"/>
              <a:t>列表分析本题</a:t>
            </a:r>
            <a:endParaRPr lang="zh-CN" altLang="en-US" dirty="0"/>
          </a:p>
        </p:txBody>
      </p:sp>
      <p:graphicFrame>
        <p:nvGraphicFramePr>
          <p:cNvPr id="5" name="表格 4"/>
          <p:cNvGraphicFramePr>
            <a:graphicFrameLocks noGrp="1"/>
          </p:cNvGraphicFramePr>
          <p:nvPr>
            <p:extLst>
              <p:ext uri="{D42A27DB-BD31-4B8C-83A1-F6EECF244321}">
                <p14:modId xmlns="" xmlns:p14="http://schemas.microsoft.com/office/powerpoint/2010/main" val="3223041864"/>
              </p:ext>
            </p:extLst>
          </p:nvPr>
        </p:nvGraphicFramePr>
        <p:xfrm>
          <a:off x="539552" y="980728"/>
          <a:ext cx="6421711" cy="4527368"/>
        </p:xfrm>
        <a:graphic>
          <a:graphicData uri="http://schemas.openxmlformats.org/drawingml/2006/table">
            <a:tbl>
              <a:tblPr firstRow="1" bandRow="1">
                <a:tableStyleId>{00A15C55-8517-42AA-B614-E9B94910E393}</a:tableStyleId>
              </a:tblPr>
              <a:tblGrid>
                <a:gridCol w="4752528"/>
                <a:gridCol w="1669183"/>
              </a:tblGrid>
              <a:tr h="412568">
                <a:tc>
                  <a:txBody>
                    <a:bodyPr/>
                    <a:lstStyle/>
                    <a:p>
                      <a:pPr algn="ctr"/>
                      <a:r>
                        <a:rPr lang="zh-CN" altLang="en-US" dirty="0" smtClean="0">
                          <a:effectLst>
                            <a:outerShdw blurRad="38100" dist="38100" dir="2700000" algn="tl">
                              <a:srgbClr val="000000">
                                <a:alpha val="43137"/>
                              </a:srgbClr>
                            </a:outerShdw>
                          </a:effectLst>
                        </a:rPr>
                        <a:t>材料原文</a:t>
                      </a:r>
                      <a:endParaRPr lang="zh-CN" altLang="en-US" dirty="0">
                        <a:effectLst>
                          <a:outerShdw blurRad="38100" dist="38100" dir="2700000" algn="tl">
                            <a:srgbClr val="000000">
                              <a:alpha val="43137"/>
                            </a:srgbClr>
                          </a:outerShdw>
                        </a:effectLst>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zh-CN" altLang="en-US" dirty="0" smtClean="0">
                          <a:effectLst>
                            <a:outerShdw blurRad="38100" dist="38100" dir="2700000" algn="tl">
                              <a:srgbClr val="000000">
                                <a:alpha val="43137"/>
                              </a:srgbClr>
                            </a:outerShdw>
                          </a:effectLst>
                        </a:rPr>
                        <a:t>信息解读</a:t>
                      </a:r>
                      <a:endParaRPr lang="zh-CN" altLang="en-US" dirty="0">
                        <a:effectLst>
                          <a:outerShdw blurRad="38100" dist="38100" dir="2700000" algn="tl">
                            <a:srgbClr val="000000">
                              <a:alpha val="43137"/>
                            </a:srgbClr>
                          </a:outerShdw>
                        </a:effectLst>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1171608">
                <a:tc>
                  <a:txBody>
                    <a:bodyPr/>
                    <a:lstStyle/>
                    <a:p>
                      <a:r>
                        <a:rPr lang="en-US" altLang="zh-CN" sz="1800" kern="1200" dirty="0" smtClean="0">
                          <a:solidFill>
                            <a:schemeClr val="dk1"/>
                          </a:solidFill>
                          <a:effectLst/>
                          <a:latin typeface="+mn-lt"/>
                          <a:ea typeface="+mn-ea"/>
                          <a:cs typeface="+mn-cs"/>
                        </a:rPr>
                        <a:t>1861</a:t>
                      </a:r>
                      <a:r>
                        <a:rPr lang="zh-CN" altLang="zh-CN" sz="1800" kern="1200" dirty="0" smtClean="0">
                          <a:solidFill>
                            <a:schemeClr val="dk1"/>
                          </a:solidFill>
                          <a:effectLst/>
                          <a:latin typeface="+mn-lt"/>
                          <a:ea typeface="+mn-ea"/>
                          <a:cs typeface="+mn-cs"/>
                        </a:rPr>
                        <a:t>年在上海、镇江两海关附设邮政部，上海有</a:t>
                      </a:r>
                      <a:r>
                        <a:rPr lang="zh-CN" altLang="zh-CN" sz="1800" b="1" kern="1200" dirty="0" smtClean="0">
                          <a:solidFill>
                            <a:srgbClr val="FF0000"/>
                          </a:solidFill>
                          <a:effectLst/>
                          <a:latin typeface="+mn-lt"/>
                          <a:ea typeface="+mn-ea"/>
                          <a:cs typeface="+mn-cs"/>
                        </a:rPr>
                        <a:t>新式邮政的雏形</a:t>
                      </a:r>
                      <a:r>
                        <a:rPr lang="zh-CN" altLang="zh-CN" sz="1800" kern="1200" dirty="0" smtClean="0">
                          <a:solidFill>
                            <a:schemeClr val="dk1"/>
                          </a:solidFill>
                          <a:effectLst/>
                          <a:latin typeface="+mn-lt"/>
                          <a:ea typeface="+mn-ea"/>
                          <a:cs typeface="+mn-cs"/>
                        </a:rPr>
                        <a:t>自此开始</a:t>
                      </a:r>
                      <a:r>
                        <a:rPr lang="en-US" altLang="zh-CN" sz="1800" kern="1200" dirty="0" smtClean="0">
                          <a:solidFill>
                            <a:schemeClr val="dk1"/>
                          </a:solidFill>
                          <a:effectLst/>
                          <a:latin typeface="+mn-lt"/>
                          <a:ea typeface="+mn-ea"/>
                          <a:cs typeface="+mn-cs"/>
                        </a:rPr>
                        <a:t>……</a:t>
                      </a:r>
                      <a:r>
                        <a:rPr lang="zh-CN" altLang="zh-CN" sz="1800" kern="1200" dirty="0" smtClean="0">
                          <a:solidFill>
                            <a:schemeClr val="dk1"/>
                          </a:solidFill>
                          <a:effectLst/>
                          <a:latin typeface="+mn-lt"/>
                          <a:ea typeface="+mn-ea"/>
                          <a:cs typeface="+mn-cs"/>
                        </a:rPr>
                        <a:t>到</a:t>
                      </a:r>
                      <a:r>
                        <a:rPr lang="en-US" altLang="zh-CN" sz="1800" kern="1200" dirty="0" smtClean="0">
                          <a:solidFill>
                            <a:schemeClr val="dk1"/>
                          </a:solidFill>
                          <a:effectLst/>
                          <a:latin typeface="+mn-lt"/>
                          <a:ea typeface="+mn-ea"/>
                          <a:cs typeface="+mn-cs"/>
                        </a:rPr>
                        <a:t>1896</a:t>
                      </a:r>
                      <a:r>
                        <a:rPr lang="zh-CN" altLang="zh-CN" sz="1800" kern="1200" dirty="0" smtClean="0">
                          <a:solidFill>
                            <a:schemeClr val="dk1"/>
                          </a:solidFill>
                          <a:effectLst/>
                          <a:latin typeface="+mn-lt"/>
                          <a:ea typeface="+mn-ea"/>
                          <a:cs typeface="+mn-cs"/>
                        </a:rPr>
                        <a:t>年，</a:t>
                      </a:r>
                      <a:r>
                        <a:rPr lang="zh-CN" altLang="zh-CN" sz="1800" b="1" kern="1200" dirty="0" smtClean="0">
                          <a:solidFill>
                            <a:srgbClr val="0033CC"/>
                          </a:solidFill>
                          <a:effectLst/>
                          <a:latin typeface="+mn-lt"/>
                          <a:ea typeface="+mn-ea"/>
                          <a:cs typeface="+mn-cs"/>
                        </a:rPr>
                        <a:t>全国</a:t>
                      </a:r>
                      <a:r>
                        <a:rPr lang="en-US" altLang="zh-CN" sz="1800" kern="1200" dirty="0" smtClean="0">
                          <a:solidFill>
                            <a:schemeClr val="dk1"/>
                          </a:solidFill>
                          <a:effectLst/>
                          <a:latin typeface="+mn-lt"/>
                          <a:ea typeface="+mn-ea"/>
                          <a:cs typeface="+mn-cs"/>
                        </a:rPr>
                        <a:t>24</a:t>
                      </a:r>
                      <a:r>
                        <a:rPr lang="zh-CN" altLang="zh-CN" sz="1800" kern="1200" dirty="0" smtClean="0">
                          <a:solidFill>
                            <a:schemeClr val="dk1"/>
                          </a:solidFill>
                          <a:effectLst/>
                          <a:latin typeface="+mn-lt"/>
                          <a:ea typeface="+mn-ea"/>
                          <a:cs typeface="+mn-cs"/>
                        </a:rPr>
                        <a:t>处海关普设邮局。</a:t>
                      </a:r>
                      <a:r>
                        <a:rPr lang="en-US" altLang="zh-CN" sz="1800" kern="1200" dirty="0" smtClean="0">
                          <a:solidFill>
                            <a:schemeClr val="dk1"/>
                          </a:solidFill>
                          <a:effectLst/>
                          <a:latin typeface="+mn-lt"/>
                          <a:ea typeface="+mn-ea"/>
                          <a:cs typeface="+mn-cs"/>
                        </a:rPr>
                        <a:t>1878</a:t>
                      </a:r>
                      <a:r>
                        <a:rPr lang="zh-CN" altLang="zh-CN" sz="1800" kern="1200" dirty="0" smtClean="0">
                          <a:solidFill>
                            <a:schemeClr val="dk1"/>
                          </a:solidFill>
                          <a:effectLst/>
                          <a:latin typeface="+mn-lt"/>
                          <a:ea typeface="+mn-ea"/>
                          <a:cs typeface="+mn-cs"/>
                        </a:rPr>
                        <a:t>年，清政府</a:t>
                      </a:r>
                      <a:r>
                        <a:rPr lang="en-US" altLang="zh-CN" sz="1800" kern="1200" dirty="0" smtClean="0">
                          <a:solidFill>
                            <a:schemeClr val="dk1"/>
                          </a:solidFill>
                          <a:effectLst/>
                          <a:latin typeface="+mn-lt"/>
                          <a:ea typeface="+mn-ea"/>
                          <a:cs typeface="+mn-cs"/>
                        </a:rPr>
                        <a:t>……</a:t>
                      </a:r>
                      <a:r>
                        <a:rPr lang="zh-CN" altLang="zh-CN" sz="1800" b="1" kern="1200" dirty="0" smtClean="0">
                          <a:solidFill>
                            <a:srgbClr val="0033CC"/>
                          </a:solidFill>
                          <a:effectLst/>
                          <a:latin typeface="+mn-lt"/>
                          <a:ea typeface="+mn-ea"/>
                          <a:cs typeface="+mn-cs"/>
                        </a:rPr>
                        <a:t>划全国为</a:t>
                      </a:r>
                      <a:r>
                        <a:rPr lang="en-US" altLang="zh-CN" sz="1800" kern="1200" dirty="0" smtClean="0">
                          <a:solidFill>
                            <a:schemeClr val="dk1"/>
                          </a:solidFill>
                          <a:effectLst/>
                          <a:latin typeface="+mn-lt"/>
                          <a:ea typeface="+mn-ea"/>
                          <a:cs typeface="+mn-cs"/>
                        </a:rPr>
                        <a:t>35</a:t>
                      </a:r>
                      <a:r>
                        <a:rPr lang="zh-CN" altLang="zh-CN" sz="1800" kern="1200" dirty="0" smtClean="0">
                          <a:solidFill>
                            <a:schemeClr val="dk1"/>
                          </a:solidFill>
                          <a:effectLst/>
                          <a:latin typeface="+mn-lt"/>
                          <a:ea typeface="+mn-ea"/>
                          <a:cs typeface="+mn-cs"/>
                        </a:rPr>
                        <a:t>个邮区</a:t>
                      </a:r>
                      <a:endParaRPr lang="zh-CN" altLang="en-US"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lang="zh-CN" altLang="en-US" dirty="0" smtClean="0"/>
                        <a:t>现代邮政</a:t>
                      </a:r>
                      <a:r>
                        <a:rPr lang="zh-CN" altLang="en-US" b="1" u="sng" dirty="0" smtClean="0">
                          <a:solidFill>
                            <a:srgbClr val="FF0000"/>
                          </a:solidFill>
                        </a:rPr>
                        <a:t>从上海发端</a:t>
                      </a:r>
                      <a:r>
                        <a:rPr lang="zh-CN" altLang="en-US" dirty="0" smtClean="0"/>
                        <a:t>推广到全国。</a:t>
                      </a:r>
                      <a:endParaRPr lang="zh-CN" altLang="en-US"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412568">
                <a:tc>
                  <a:txBody>
                    <a:bodyPr/>
                    <a:lstStyle/>
                    <a:p>
                      <a:r>
                        <a:rPr lang="en-US" altLang="zh-CN" sz="1800" kern="1200" dirty="0" smtClean="0">
                          <a:solidFill>
                            <a:schemeClr val="dk1"/>
                          </a:solidFill>
                          <a:effectLst/>
                          <a:latin typeface="+mn-lt"/>
                          <a:ea typeface="+mn-ea"/>
                          <a:cs typeface="+mn-cs"/>
                        </a:rPr>
                        <a:t>1867</a:t>
                      </a:r>
                      <a:r>
                        <a:rPr lang="zh-CN" altLang="zh-CN" sz="1800" kern="1200" dirty="0" smtClean="0">
                          <a:solidFill>
                            <a:schemeClr val="dk1"/>
                          </a:solidFill>
                          <a:effectLst/>
                          <a:latin typeface="+mn-lt"/>
                          <a:ea typeface="+mn-ea"/>
                          <a:cs typeface="+mn-cs"/>
                        </a:rPr>
                        <a:t>年总税务司（</a:t>
                      </a:r>
                      <a:r>
                        <a:rPr lang="zh-CN" altLang="zh-CN" sz="1800" b="1" kern="1200" dirty="0" smtClean="0">
                          <a:solidFill>
                            <a:srgbClr val="FF0000"/>
                          </a:solidFill>
                          <a:effectLst/>
                          <a:latin typeface="+mn-lt"/>
                          <a:ea typeface="+mn-ea"/>
                          <a:cs typeface="+mn-cs"/>
                        </a:rPr>
                        <a:t>官名，掌全国关税行政及海关人员任免</a:t>
                      </a:r>
                      <a:r>
                        <a:rPr lang="zh-CN" altLang="zh-CN" sz="1800" kern="1200" dirty="0" smtClean="0">
                          <a:solidFill>
                            <a:schemeClr val="dk1"/>
                          </a:solidFill>
                          <a:effectLst/>
                          <a:latin typeface="+mn-lt"/>
                          <a:ea typeface="+mn-ea"/>
                          <a:cs typeface="+mn-cs"/>
                        </a:rPr>
                        <a:t>）赫德（英国人，担任大清海关总税务司</a:t>
                      </a:r>
                      <a:r>
                        <a:rPr lang="en-US" altLang="zh-CN" sz="1800" kern="1200" dirty="0" smtClean="0">
                          <a:solidFill>
                            <a:schemeClr val="dk1"/>
                          </a:solidFill>
                          <a:effectLst/>
                          <a:latin typeface="+mn-lt"/>
                          <a:ea typeface="+mn-ea"/>
                          <a:cs typeface="+mn-cs"/>
                        </a:rPr>
                        <a:t>45</a:t>
                      </a:r>
                      <a:r>
                        <a:rPr lang="zh-CN" altLang="zh-CN" sz="1800" kern="1200" dirty="0" smtClean="0">
                          <a:solidFill>
                            <a:schemeClr val="dk1"/>
                          </a:solidFill>
                          <a:effectLst/>
                          <a:latin typeface="+mn-lt"/>
                          <a:ea typeface="+mn-ea"/>
                          <a:cs typeface="+mn-cs"/>
                        </a:rPr>
                        <a:t>年。）公布了邮件封发时刻表与邮资标准。</a:t>
                      </a:r>
                      <a:r>
                        <a:rPr lang="en-US" altLang="zh-CN" sz="1800" kern="1200" dirty="0" smtClean="0">
                          <a:solidFill>
                            <a:schemeClr val="dk1"/>
                          </a:solidFill>
                          <a:effectLst/>
                          <a:latin typeface="+mn-lt"/>
                          <a:ea typeface="+mn-ea"/>
                          <a:cs typeface="+mn-cs"/>
                        </a:rPr>
                        <a:t>……</a:t>
                      </a:r>
                      <a:r>
                        <a:rPr lang="zh-CN" altLang="zh-CN" sz="1800" kern="1200" dirty="0" smtClean="0">
                          <a:solidFill>
                            <a:schemeClr val="dk1"/>
                          </a:solidFill>
                          <a:effectLst/>
                          <a:latin typeface="+mn-lt"/>
                          <a:ea typeface="+mn-ea"/>
                          <a:cs typeface="+mn-cs"/>
                        </a:rPr>
                        <a:t>派洋员德璀琳在沪设邮局并推至全国</a:t>
                      </a:r>
                      <a:endParaRPr lang="zh-CN" altLang="en-US"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lang="zh-CN" altLang="en-US" dirty="0" smtClean="0"/>
                        <a:t>最初，</a:t>
                      </a:r>
                      <a:r>
                        <a:rPr lang="zh-CN" altLang="en-US" b="1" u="sng" dirty="0" smtClean="0">
                          <a:solidFill>
                            <a:srgbClr val="FF0000"/>
                          </a:solidFill>
                        </a:rPr>
                        <a:t>邮政控制在洋人手里</a:t>
                      </a:r>
                      <a:endParaRPr lang="zh-CN" altLang="en-US" b="1" u="sng" dirty="0">
                        <a:solidFill>
                          <a:srgbClr val="FF0000"/>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412568">
                <a:tc>
                  <a:txBody>
                    <a:bodyPr/>
                    <a:lstStyle/>
                    <a:p>
                      <a:r>
                        <a:rPr lang="zh-CN" altLang="zh-CN" sz="1800" kern="1200" dirty="0" smtClean="0">
                          <a:solidFill>
                            <a:schemeClr val="dk1"/>
                          </a:solidFill>
                          <a:effectLst/>
                          <a:latin typeface="+mn-lt"/>
                          <a:ea typeface="+mn-ea"/>
                          <a:cs typeface="+mn-cs"/>
                        </a:rPr>
                        <a:t>在清廷的支持下，吴焕计划以上海为中心在全国各大城市</a:t>
                      </a:r>
                      <a:r>
                        <a:rPr lang="zh-CN" altLang="zh-CN" sz="1800" b="1" kern="1200" dirty="0" smtClean="0">
                          <a:solidFill>
                            <a:srgbClr val="FF0000"/>
                          </a:solidFill>
                          <a:effectLst/>
                          <a:latin typeface="+mn-lt"/>
                          <a:ea typeface="+mn-ea"/>
                          <a:cs typeface="+mn-cs"/>
                        </a:rPr>
                        <a:t>普设邮政机构</a:t>
                      </a:r>
                      <a:r>
                        <a:rPr lang="zh-CN" altLang="zh-CN" sz="1800" kern="1200" dirty="0" smtClean="0">
                          <a:solidFill>
                            <a:schemeClr val="dk1"/>
                          </a:solidFill>
                          <a:effectLst/>
                          <a:latin typeface="+mn-lt"/>
                          <a:ea typeface="+mn-ea"/>
                          <a:cs typeface="+mn-cs"/>
                        </a:rPr>
                        <a:t>谋夺洋邮之利。</a:t>
                      </a:r>
                      <a:r>
                        <a:rPr lang="en-US" altLang="zh-CN" sz="1800" kern="1200" dirty="0" smtClean="0">
                          <a:solidFill>
                            <a:schemeClr val="dk1"/>
                          </a:solidFill>
                          <a:effectLst/>
                          <a:latin typeface="+mn-lt"/>
                          <a:ea typeface="+mn-ea"/>
                          <a:cs typeface="+mn-cs"/>
                        </a:rPr>
                        <a:t>……</a:t>
                      </a:r>
                      <a:r>
                        <a:rPr lang="zh-CN" altLang="zh-CN" sz="1800" kern="1200" dirty="0" smtClean="0">
                          <a:solidFill>
                            <a:schemeClr val="dk1"/>
                          </a:solidFill>
                          <a:effectLst/>
                          <a:latin typeface="+mn-lt"/>
                          <a:ea typeface="+mn-ea"/>
                          <a:cs typeface="+mn-cs"/>
                        </a:rPr>
                        <a:t>后由</a:t>
                      </a:r>
                      <a:r>
                        <a:rPr lang="zh-CN" altLang="zh-CN" sz="1800" b="1" kern="1200" dirty="0" smtClean="0">
                          <a:solidFill>
                            <a:srgbClr val="FF0000"/>
                          </a:solidFill>
                          <a:effectLst/>
                          <a:latin typeface="+mn-lt"/>
                          <a:ea typeface="+mn-ea"/>
                          <a:cs typeface="+mn-cs"/>
                        </a:rPr>
                        <a:t>邮传部</a:t>
                      </a:r>
                      <a:r>
                        <a:rPr lang="zh-CN" altLang="zh-CN" sz="1800" kern="1200" dirty="0" smtClean="0">
                          <a:solidFill>
                            <a:schemeClr val="dk1"/>
                          </a:solidFill>
                          <a:effectLst/>
                          <a:latin typeface="+mn-lt"/>
                          <a:ea typeface="+mn-ea"/>
                          <a:cs typeface="+mn-cs"/>
                        </a:rPr>
                        <a:t>（</a:t>
                      </a:r>
                      <a:r>
                        <a:rPr lang="en-US" altLang="zh-CN" sz="1800" kern="1200" dirty="0" smtClean="0">
                          <a:solidFill>
                            <a:schemeClr val="dk1"/>
                          </a:solidFill>
                          <a:effectLst/>
                          <a:latin typeface="+mn-lt"/>
                          <a:ea typeface="+mn-ea"/>
                          <a:cs typeface="+mn-cs"/>
                        </a:rPr>
                        <a:t>1907</a:t>
                      </a:r>
                      <a:r>
                        <a:rPr lang="zh-CN" altLang="zh-CN" sz="1800" kern="1200" dirty="0" smtClean="0">
                          <a:solidFill>
                            <a:schemeClr val="dk1"/>
                          </a:solidFill>
                          <a:effectLst/>
                          <a:latin typeface="+mn-lt"/>
                          <a:ea typeface="+mn-ea"/>
                          <a:cs typeface="+mn-cs"/>
                        </a:rPr>
                        <a:t>年设，主管邮政、电讯、交通等事项）直辖。民国后改由交通部管辖。</a:t>
                      </a:r>
                      <a:endParaRPr lang="zh-CN" altLang="en-US"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lang="zh-CN" altLang="en-US" dirty="0" smtClean="0"/>
                        <a:t>清政府</a:t>
                      </a:r>
                      <a:r>
                        <a:rPr lang="zh-CN" altLang="en-US" b="1" u="sng" dirty="0" smtClean="0">
                          <a:solidFill>
                            <a:srgbClr val="FF0000"/>
                          </a:solidFill>
                        </a:rPr>
                        <a:t>设置专门机构</a:t>
                      </a:r>
                      <a:r>
                        <a:rPr lang="zh-CN" altLang="en-US" dirty="0" smtClean="0"/>
                        <a:t>管理邮政，</a:t>
                      </a:r>
                      <a:r>
                        <a:rPr lang="zh-CN" altLang="en-US" dirty="0" smtClean="0">
                          <a:solidFill>
                            <a:srgbClr val="FF0000"/>
                          </a:solidFill>
                        </a:rPr>
                        <a:t>与洋人争利</a:t>
                      </a:r>
                      <a:endParaRPr lang="zh-CN" altLang="en-US" dirty="0">
                        <a:solidFill>
                          <a:srgbClr val="FF0000"/>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bl>
          </a:graphicData>
        </a:graphic>
      </p:graphicFrame>
      <p:sp>
        <p:nvSpPr>
          <p:cNvPr id="6" name="圆角矩形 5"/>
          <p:cNvSpPr/>
          <p:nvPr/>
        </p:nvSpPr>
        <p:spPr>
          <a:xfrm>
            <a:off x="7129573" y="908720"/>
            <a:ext cx="1440160" cy="43204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b="1" dirty="0" smtClean="0">
                <a:effectLst>
                  <a:outerShdw blurRad="38100" dist="38100" dir="2700000" algn="tl">
                    <a:srgbClr val="000000">
                      <a:alpha val="43137"/>
                    </a:srgbClr>
                  </a:outerShdw>
                </a:effectLst>
              </a:rPr>
              <a:t>结论</a:t>
            </a:r>
            <a:endParaRPr lang="zh-CN" altLang="en-US" b="1" dirty="0">
              <a:effectLst>
                <a:outerShdw blurRad="38100" dist="38100" dir="2700000" algn="tl">
                  <a:srgbClr val="000000">
                    <a:alpha val="43137"/>
                  </a:srgbClr>
                </a:outerShdw>
              </a:effectLst>
            </a:endParaRPr>
          </a:p>
        </p:txBody>
      </p:sp>
      <p:sp>
        <p:nvSpPr>
          <p:cNvPr id="7" name="右箭头 6"/>
          <p:cNvSpPr/>
          <p:nvPr/>
        </p:nvSpPr>
        <p:spPr>
          <a:xfrm>
            <a:off x="6990783" y="1844824"/>
            <a:ext cx="4320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7452320" y="1412776"/>
            <a:ext cx="1224136" cy="1296144"/>
          </a:xfrm>
          <a:prstGeom prst="round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0033CC"/>
                </a:solidFill>
              </a:rPr>
              <a:t>新式邮政，推动近代经济发展</a:t>
            </a:r>
            <a:endParaRPr lang="zh-CN" altLang="en-US" dirty="0">
              <a:solidFill>
                <a:srgbClr val="0033CC"/>
              </a:solidFill>
            </a:endParaRPr>
          </a:p>
        </p:txBody>
      </p:sp>
      <p:sp>
        <p:nvSpPr>
          <p:cNvPr id="10" name="圆角矩形 9"/>
          <p:cNvSpPr/>
          <p:nvPr/>
        </p:nvSpPr>
        <p:spPr>
          <a:xfrm>
            <a:off x="7206807" y="3771540"/>
            <a:ext cx="1440160" cy="1296144"/>
          </a:xfrm>
          <a:prstGeom prst="roundRect">
            <a:avLst/>
          </a:prstGeom>
          <a:solidFill>
            <a:srgbClr val="A386A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列强控制经济主权，说明近代化的艰难</a:t>
            </a:r>
          </a:p>
        </p:txBody>
      </p:sp>
      <p:sp>
        <p:nvSpPr>
          <p:cNvPr id="11" name="椭圆形标注 10"/>
          <p:cNvSpPr/>
          <p:nvPr/>
        </p:nvSpPr>
        <p:spPr>
          <a:xfrm>
            <a:off x="4572000" y="44624"/>
            <a:ext cx="2952328" cy="720080"/>
          </a:xfrm>
          <a:prstGeom prst="wedgeEllipseCallout">
            <a:avLst>
              <a:gd name="adj1" fmla="val 54513"/>
              <a:gd name="adj2" fmla="val 88141"/>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b="1" dirty="0" smtClean="0"/>
              <a:t>要求从近代经济</a:t>
            </a:r>
            <a:r>
              <a:rPr lang="zh-CN" altLang="en-US" b="1" dirty="0" smtClean="0"/>
              <a:t>变迁</a:t>
            </a:r>
            <a:r>
              <a:rPr lang="zh-CN" altLang="en-US" b="1" dirty="0" smtClean="0">
                <a:solidFill>
                  <a:srgbClr val="002060"/>
                </a:solidFill>
              </a:rPr>
              <a:t>角度</a:t>
            </a:r>
            <a:r>
              <a:rPr lang="zh-CN" altLang="en-US" b="1" dirty="0" smtClean="0"/>
              <a:t>答</a:t>
            </a:r>
            <a:endParaRPr lang="zh-CN" altLang="en-US" b="1" dirty="0"/>
          </a:p>
        </p:txBody>
      </p:sp>
      <p:sp>
        <p:nvSpPr>
          <p:cNvPr id="12" name="右箭头 11"/>
          <p:cNvSpPr/>
          <p:nvPr/>
        </p:nvSpPr>
        <p:spPr>
          <a:xfrm rot="17444929">
            <a:off x="6425475" y="3432384"/>
            <a:ext cx="179855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2352704">
            <a:off x="6867207" y="3168595"/>
            <a:ext cx="1111246" cy="343643"/>
          </a:xfrm>
          <a:prstGeom prst="rightArrow">
            <a:avLst/>
          </a:prstGeom>
          <a:solidFill>
            <a:srgbClr val="A386A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3" name="圆角矩形 12"/>
          <p:cNvSpPr/>
          <p:nvPr/>
        </p:nvSpPr>
        <p:spPr>
          <a:xfrm>
            <a:off x="6516216" y="5229200"/>
            <a:ext cx="2053517" cy="1224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b="1" dirty="0" smtClean="0"/>
              <a:t>教材：使信息传递更便捷，改变人们的生活方式</a:t>
            </a:r>
            <a:endParaRPr lang="zh-CN" altLang="en-US" b="1"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1563" y="2085651"/>
            <a:ext cx="8534400" cy="44005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572000" y="6093296"/>
            <a:ext cx="3744416" cy="369332"/>
          </a:xfrm>
          <a:prstGeom prst="rect">
            <a:avLst/>
          </a:prstGeom>
          <a:noFill/>
        </p:spPr>
        <p:txBody>
          <a:bodyPr wrap="square" rtlCol="0">
            <a:spAutoFit/>
          </a:bodyPr>
          <a:lstStyle/>
          <a:p>
            <a:r>
              <a:rPr lang="zh-CN" altLang="en-US" b="1" dirty="0" smtClean="0">
                <a:solidFill>
                  <a:srgbClr val="FF0000"/>
                </a:solidFill>
              </a:rPr>
              <a:t>教材必修二</a:t>
            </a:r>
            <a:r>
              <a:rPr lang="en-US" altLang="zh-CN" b="1" dirty="0" smtClean="0">
                <a:solidFill>
                  <a:srgbClr val="FF0000"/>
                </a:solidFill>
              </a:rPr>
              <a:t>p71</a:t>
            </a:r>
            <a:endParaRPr lang="zh-CN" altLang="en-US" b="1" dirty="0">
              <a:solidFill>
                <a:srgbClr val="FF0000"/>
              </a:solidFill>
            </a:endParaRPr>
          </a:p>
        </p:txBody>
      </p:sp>
    </p:spTree>
    <p:extLst>
      <p:ext uri="{BB962C8B-B14F-4D97-AF65-F5344CB8AC3E}">
        <p14:creationId xmlns="" xmlns:p14="http://schemas.microsoft.com/office/powerpoint/2010/main" val="278345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circle(in)">
                                      <p:cBhvr>
                                        <p:cTn id="34" dur="500"/>
                                        <p:tgtEl>
                                          <p:spTgt spid="205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9" grpId="0" animBg="1"/>
      <p:bldP spid="13"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60648"/>
            <a:ext cx="8712968" cy="1080120"/>
          </a:xfrm>
        </p:spPr>
        <p:txBody>
          <a:bodyPr>
            <a:normAutofit/>
          </a:bodyPr>
          <a:lstStyle/>
          <a:p>
            <a:r>
              <a:rPr lang="en-US" altLang="zh-CN" sz="2800" dirty="0" smtClean="0">
                <a:solidFill>
                  <a:srgbClr val="002060"/>
                </a:solidFill>
              </a:rPr>
              <a:t>51.</a:t>
            </a:r>
            <a:r>
              <a:rPr lang="zh-CN" altLang="zh-CN" sz="2800" dirty="0">
                <a:solidFill>
                  <a:srgbClr val="002060"/>
                </a:solidFill>
              </a:rPr>
              <a:t>文化是具有</a:t>
            </a:r>
            <a:r>
              <a:rPr lang="zh-CN" altLang="zh-CN" sz="2800" b="1" dirty="0">
                <a:solidFill>
                  <a:srgbClr val="002060"/>
                </a:solidFill>
              </a:rPr>
              <a:t>继承性和延续性</a:t>
            </a:r>
            <a:r>
              <a:rPr lang="zh-CN" altLang="zh-CN" sz="2800" dirty="0">
                <a:solidFill>
                  <a:srgbClr val="002060"/>
                </a:solidFill>
              </a:rPr>
              <a:t>的，新的文化的创造是以</a:t>
            </a:r>
            <a:r>
              <a:rPr lang="zh-CN" altLang="zh-CN" sz="2800" b="1" dirty="0">
                <a:solidFill>
                  <a:srgbClr val="002060"/>
                </a:solidFill>
              </a:rPr>
              <a:t>对传统文化的继承和弘扬</a:t>
            </a:r>
            <a:r>
              <a:rPr lang="zh-CN" altLang="zh-CN" sz="2800" dirty="0">
                <a:solidFill>
                  <a:srgbClr val="002060"/>
                </a:solidFill>
              </a:rPr>
              <a:t>为基础的。</a:t>
            </a:r>
            <a:endParaRPr lang="zh-CN" altLang="en-US" sz="2800" dirty="0">
              <a:solidFill>
                <a:srgbClr val="002060"/>
              </a:solidFill>
            </a:endParaRPr>
          </a:p>
        </p:txBody>
      </p:sp>
      <p:sp>
        <p:nvSpPr>
          <p:cNvPr id="3" name="内容占位符 2"/>
          <p:cNvSpPr>
            <a:spLocks noGrp="1"/>
          </p:cNvSpPr>
          <p:nvPr>
            <p:ph idx="1"/>
          </p:nvPr>
        </p:nvSpPr>
        <p:spPr>
          <a:xfrm>
            <a:off x="323528" y="1628800"/>
            <a:ext cx="8640960" cy="4536504"/>
          </a:xfrm>
        </p:spPr>
        <p:txBody>
          <a:bodyPr>
            <a:normAutofit/>
          </a:bodyPr>
          <a:lstStyle/>
          <a:p>
            <a:r>
              <a:rPr lang="zh-CN" altLang="en-US" dirty="0" smtClean="0"/>
              <a:t>（</a:t>
            </a:r>
            <a:r>
              <a:rPr lang="en-US" altLang="zh-CN" dirty="0" smtClean="0"/>
              <a:t>1</a:t>
            </a:r>
            <a:r>
              <a:rPr lang="zh-CN" altLang="en-US" dirty="0" smtClean="0"/>
              <a:t>）材料里的“守旧而又</a:t>
            </a:r>
            <a:r>
              <a:rPr lang="zh-CN" altLang="en-US" b="1" dirty="0" smtClean="0">
                <a:solidFill>
                  <a:srgbClr val="FF0000"/>
                </a:solidFill>
              </a:rPr>
              <a:t>维新</a:t>
            </a:r>
            <a:r>
              <a:rPr lang="zh-CN" altLang="en-US" dirty="0" smtClean="0"/>
              <a:t>，复古而又</a:t>
            </a:r>
            <a:r>
              <a:rPr lang="zh-CN" altLang="en-US" b="1" dirty="0" smtClean="0">
                <a:solidFill>
                  <a:srgbClr val="FF0000"/>
                </a:solidFill>
              </a:rPr>
              <a:t>开明</a:t>
            </a:r>
            <a:r>
              <a:rPr lang="zh-CN" altLang="en-US" dirty="0" smtClean="0"/>
              <a:t>”提示什么？</a:t>
            </a:r>
            <a:endParaRPr lang="en-US" altLang="zh-CN" dirty="0"/>
          </a:p>
          <a:p>
            <a:r>
              <a:rPr lang="zh-CN" altLang="en-US" dirty="0" smtClean="0"/>
              <a:t>汉代儒家“守旧”的“复古”的是指什么？答什么能符合题意（</a:t>
            </a:r>
            <a:r>
              <a:rPr lang="zh-CN" altLang="en-US" b="1" dirty="0" smtClean="0">
                <a:solidFill>
                  <a:srgbClr val="0033CC"/>
                </a:solidFill>
              </a:rPr>
              <a:t>在汉代成为主流的原因，是仁还是礼？哪个比较符合汉武帝的需要？</a:t>
            </a:r>
            <a:r>
              <a:rPr lang="zh-CN" altLang="en-US" dirty="0" smtClean="0"/>
              <a:t>）</a:t>
            </a:r>
            <a:endParaRPr lang="en-US" altLang="zh-CN" dirty="0" smtClean="0"/>
          </a:p>
          <a:p>
            <a:r>
              <a:rPr lang="zh-CN" altLang="en-US" dirty="0" smtClean="0"/>
              <a:t>“</a:t>
            </a:r>
            <a:r>
              <a:rPr lang="zh-CN" altLang="en-US" b="1" dirty="0" smtClean="0">
                <a:solidFill>
                  <a:srgbClr val="FF0000"/>
                </a:solidFill>
              </a:rPr>
              <a:t>维新</a:t>
            </a:r>
            <a:r>
              <a:rPr lang="zh-CN" altLang="en-US" dirty="0" smtClean="0"/>
              <a:t>”在哪里？能不能只写“汉代儒学进一步发展”？</a:t>
            </a:r>
            <a:endParaRPr lang="en-US" altLang="zh-CN" dirty="0" smtClean="0"/>
          </a:p>
          <a:p>
            <a:r>
              <a:rPr lang="zh-CN" altLang="en-US" b="1" dirty="0" smtClean="0">
                <a:solidFill>
                  <a:srgbClr val="0033CC"/>
                </a:solidFill>
              </a:rPr>
              <a:t>答案的逻辑</a:t>
            </a:r>
            <a:r>
              <a:rPr lang="zh-CN" altLang="en-US" dirty="0" smtClean="0"/>
              <a:t>：</a:t>
            </a:r>
            <a:r>
              <a:rPr lang="zh-CN" altLang="en-US" b="1" dirty="0" smtClean="0">
                <a:solidFill>
                  <a:srgbClr val="FF0000"/>
                </a:solidFill>
              </a:rPr>
              <a:t>①</a:t>
            </a:r>
            <a:r>
              <a:rPr lang="zh-CN" altLang="en-US" dirty="0" smtClean="0"/>
              <a:t>汉代儒家继承的什么思想是有利于汉统治的；</a:t>
            </a:r>
            <a:r>
              <a:rPr lang="zh-CN" altLang="en-US" b="1" dirty="0">
                <a:solidFill>
                  <a:srgbClr val="FF0000"/>
                </a:solidFill>
              </a:rPr>
              <a:t>②</a:t>
            </a:r>
            <a:r>
              <a:rPr lang="zh-CN" altLang="en-US" dirty="0" smtClean="0"/>
              <a:t>汉代儒学的“维新”更适合时代需要（需要答出新的儒学内容和时代需要是什么）；</a:t>
            </a:r>
            <a:r>
              <a:rPr lang="zh-CN" altLang="en-US" b="1" dirty="0">
                <a:solidFill>
                  <a:srgbClr val="FF0000"/>
                </a:solidFill>
              </a:rPr>
              <a:t>③</a:t>
            </a:r>
            <a:r>
              <a:rPr lang="zh-CN" altLang="en-US" dirty="0" smtClean="0"/>
              <a:t>谁用这个思想？（汉武帝的因素）</a:t>
            </a:r>
            <a:endParaRPr lang="zh-CN" altLang="en-US" dirty="0"/>
          </a:p>
        </p:txBody>
      </p:sp>
    </p:spTree>
    <p:extLst>
      <p:ext uri="{BB962C8B-B14F-4D97-AF65-F5344CB8AC3E}">
        <p14:creationId xmlns="" xmlns:p14="http://schemas.microsoft.com/office/powerpoint/2010/main" val="205159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32656"/>
            <a:ext cx="8712968" cy="1080120"/>
          </a:xfrm>
        </p:spPr>
        <p:txBody>
          <a:bodyPr>
            <a:normAutofit/>
          </a:bodyPr>
          <a:lstStyle/>
          <a:p>
            <a:r>
              <a:rPr lang="en-US" altLang="zh-CN" sz="2800" dirty="0" smtClean="0">
                <a:solidFill>
                  <a:srgbClr val="002060"/>
                </a:solidFill>
              </a:rPr>
              <a:t>51.</a:t>
            </a:r>
            <a:r>
              <a:rPr lang="zh-CN" altLang="zh-CN" sz="2800" dirty="0">
                <a:solidFill>
                  <a:srgbClr val="002060"/>
                </a:solidFill>
              </a:rPr>
              <a:t>文化是具有</a:t>
            </a:r>
            <a:r>
              <a:rPr lang="zh-CN" altLang="zh-CN" sz="2800" b="1" dirty="0">
                <a:solidFill>
                  <a:srgbClr val="002060"/>
                </a:solidFill>
              </a:rPr>
              <a:t>继承性和延续性</a:t>
            </a:r>
            <a:r>
              <a:rPr lang="zh-CN" altLang="zh-CN" sz="2800" dirty="0">
                <a:solidFill>
                  <a:srgbClr val="002060"/>
                </a:solidFill>
              </a:rPr>
              <a:t>的，新的文化的创造是以</a:t>
            </a:r>
            <a:r>
              <a:rPr lang="zh-CN" altLang="zh-CN" sz="2800" b="1" dirty="0">
                <a:solidFill>
                  <a:srgbClr val="002060"/>
                </a:solidFill>
              </a:rPr>
              <a:t>对传统文化的继承和弘扬</a:t>
            </a:r>
            <a:r>
              <a:rPr lang="zh-CN" altLang="zh-CN" sz="2800" dirty="0">
                <a:solidFill>
                  <a:srgbClr val="002060"/>
                </a:solidFill>
              </a:rPr>
              <a:t>为基础的。</a:t>
            </a:r>
            <a:endParaRPr lang="zh-CN" altLang="en-US" sz="2800" dirty="0">
              <a:solidFill>
                <a:srgbClr val="002060"/>
              </a:solidFill>
            </a:endParaRPr>
          </a:p>
        </p:txBody>
      </p:sp>
      <p:sp>
        <p:nvSpPr>
          <p:cNvPr id="3" name="内容占位符 2"/>
          <p:cNvSpPr>
            <a:spLocks noGrp="1"/>
          </p:cNvSpPr>
          <p:nvPr>
            <p:ph idx="1"/>
          </p:nvPr>
        </p:nvSpPr>
        <p:spPr>
          <a:xfrm>
            <a:off x="395536" y="1628800"/>
            <a:ext cx="8424936" cy="4536504"/>
          </a:xfrm>
        </p:spPr>
        <p:txBody>
          <a:bodyPr>
            <a:normAutofit/>
          </a:bodyPr>
          <a:lstStyle/>
          <a:p>
            <a:pPr>
              <a:lnSpc>
                <a:spcPct val="150000"/>
              </a:lnSpc>
            </a:pPr>
            <a:r>
              <a:rPr lang="zh-CN" altLang="en-US" dirty="0" smtClean="0"/>
              <a:t>（</a:t>
            </a:r>
            <a:r>
              <a:rPr lang="en-US" altLang="zh-CN" dirty="0" smtClean="0"/>
              <a:t>2</a:t>
            </a:r>
            <a:r>
              <a:rPr lang="zh-CN" altLang="en-US" dirty="0" smtClean="0"/>
              <a:t>）表述要准确：</a:t>
            </a:r>
            <a:endParaRPr lang="en-US" altLang="zh-CN" dirty="0" smtClean="0"/>
          </a:p>
          <a:p>
            <a:pPr>
              <a:lnSpc>
                <a:spcPct val="150000"/>
              </a:lnSpc>
            </a:pPr>
            <a:r>
              <a:rPr lang="zh-CN" altLang="en-US" dirty="0" smtClean="0"/>
              <a:t>“</a:t>
            </a:r>
            <a:r>
              <a:rPr lang="zh-CN" altLang="en-US" b="1" dirty="0" smtClean="0">
                <a:solidFill>
                  <a:srgbClr val="FF0000"/>
                </a:solidFill>
              </a:rPr>
              <a:t>君主专制的顶峰</a:t>
            </a:r>
            <a:r>
              <a:rPr lang="zh-CN" altLang="en-US" dirty="0" smtClean="0"/>
              <a:t>”：这种话只能写在哪个时间？对应哪件事？</a:t>
            </a:r>
            <a:endParaRPr lang="en-US" altLang="zh-CN" dirty="0" smtClean="0"/>
          </a:p>
          <a:p>
            <a:pPr>
              <a:lnSpc>
                <a:spcPct val="150000"/>
              </a:lnSpc>
            </a:pPr>
            <a:r>
              <a:rPr lang="zh-CN" altLang="en-US" b="1" dirty="0" smtClean="0">
                <a:solidFill>
                  <a:srgbClr val="FF0000"/>
                </a:solidFill>
              </a:rPr>
              <a:t>商品经济发展与资本主义萌芽</a:t>
            </a:r>
            <a:r>
              <a:rPr lang="zh-CN" altLang="en-US" dirty="0" smtClean="0"/>
              <a:t>，写的时候先写谁？谁是谁的原因？</a:t>
            </a:r>
          </a:p>
        </p:txBody>
      </p:sp>
    </p:spTree>
    <p:extLst>
      <p:ext uri="{BB962C8B-B14F-4D97-AF65-F5344CB8AC3E}">
        <p14:creationId xmlns="" xmlns:p14="http://schemas.microsoft.com/office/powerpoint/2010/main" val="127259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032" y="332656"/>
            <a:ext cx="8712968" cy="1080120"/>
          </a:xfrm>
        </p:spPr>
        <p:txBody>
          <a:bodyPr>
            <a:normAutofit/>
          </a:bodyPr>
          <a:lstStyle/>
          <a:p>
            <a:r>
              <a:rPr lang="en-US" altLang="zh-CN" sz="2800" dirty="0" smtClean="0">
                <a:solidFill>
                  <a:srgbClr val="002060"/>
                </a:solidFill>
              </a:rPr>
              <a:t>51.</a:t>
            </a:r>
            <a:r>
              <a:rPr lang="zh-CN" altLang="zh-CN" sz="2800" dirty="0">
                <a:solidFill>
                  <a:srgbClr val="002060"/>
                </a:solidFill>
              </a:rPr>
              <a:t>文化是具有</a:t>
            </a:r>
            <a:r>
              <a:rPr lang="zh-CN" altLang="zh-CN" sz="2800" b="1" dirty="0">
                <a:solidFill>
                  <a:srgbClr val="002060"/>
                </a:solidFill>
              </a:rPr>
              <a:t>继承性和延续性</a:t>
            </a:r>
            <a:r>
              <a:rPr lang="zh-CN" altLang="zh-CN" sz="2800" dirty="0">
                <a:solidFill>
                  <a:srgbClr val="002060"/>
                </a:solidFill>
              </a:rPr>
              <a:t>的，新的文化的创造是以</a:t>
            </a:r>
            <a:r>
              <a:rPr lang="zh-CN" altLang="zh-CN" sz="2800" b="1" dirty="0">
                <a:solidFill>
                  <a:srgbClr val="002060"/>
                </a:solidFill>
              </a:rPr>
              <a:t>对传统文化的继承和弘扬</a:t>
            </a:r>
            <a:r>
              <a:rPr lang="zh-CN" altLang="zh-CN" sz="2800" dirty="0">
                <a:solidFill>
                  <a:srgbClr val="002060"/>
                </a:solidFill>
              </a:rPr>
              <a:t>为基础的。</a:t>
            </a:r>
            <a:endParaRPr lang="zh-CN" altLang="en-US" sz="2800" dirty="0">
              <a:solidFill>
                <a:srgbClr val="002060"/>
              </a:solidFill>
            </a:endParaRPr>
          </a:p>
        </p:txBody>
      </p:sp>
      <p:sp>
        <p:nvSpPr>
          <p:cNvPr id="3" name="内容占位符 2"/>
          <p:cNvSpPr>
            <a:spLocks noGrp="1"/>
          </p:cNvSpPr>
          <p:nvPr>
            <p:ph idx="1"/>
          </p:nvPr>
        </p:nvSpPr>
        <p:spPr>
          <a:xfrm>
            <a:off x="395536" y="1844824"/>
            <a:ext cx="8748464" cy="4536504"/>
          </a:xfrm>
        </p:spPr>
        <p:txBody>
          <a:bodyPr>
            <a:normAutofit/>
          </a:bodyPr>
          <a:lstStyle/>
          <a:p>
            <a:r>
              <a:rPr lang="en-US" altLang="zh-CN" dirty="0" smtClean="0"/>
              <a:t>    </a:t>
            </a:r>
            <a:r>
              <a:rPr lang="zh-CN" altLang="zh-CN" b="1" dirty="0" smtClean="0">
                <a:solidFill>
                  <a:srgbClr val="FF0000"/>
                </a:solidFill>
              </a:rPr>
              <a:t>梁启超</a:t>
            </a:r>
            <a:r>
              <a:rPr lang="zh-CN" altLang="zh-CN" dirty="0"/>
              <a:t>在《清代学术概论》概括清代学术思潮为“以复古为解放”。</a:t>
            </a:r>
          </a:p>
          <a:p>
            <a:r>
              <a:rPr lang="zh-CN" altLang="zh-CN" dirty="0"/>
              <a:t>⑶依据材料和所学，举例</a:t>
            </a:r>
            <a:r>
              <a:rPr lang="zh-CN" altLang="zh-CN" b="1" i="1" u="sng" dirty="0">
                <a:solidFill>
                  <a:schemeClr val="accent1">
                    <a:lumMod val="75000"/>
                  </a:schemeClr>
                </a:solidFill>
              </a:rPr>
              <a:t>说明</a:t>
            </a:r>
            <a:r>
              <a:rPr lang="zh-CN" altLang="zh-CN" b="1" dirty="0">
                <a:solidFill>
                  <a:srgbClr val="FF0000"/>
                </a:solidFill>
              </a:rPr>
              <a:t>晚清</a:t>
            </a:r>
            <a:r>
              <a:rPr lang="zh-CN" altLang="zh-CN" dirty="0"/>
              <a:t>的“以复古为解放”。（</a:t>
            </a:r>
            <a:r>
              <a:rPr lang="en-US" altLang="zh-CN" dirty="0"/>
              <a:t>3</a:t>
            </a:r>
            <a:r>
              <a:rPr lang="zh-CN" altLang="zh-CN" dirty="0"/>
              <a:t>分</a:t>
            </a:r>
            <a:r>
              <a:rPr lang="zh-CN" altLang="zh-CN" dirty="0" smtClean="0"/>
              <a:t>）</a:t>
            </a:r>
            <a:endParaRPr lang="en-US" altLang="zh-CN" dirty="0" smtClean="0"/>
          </a:p>
          <a:p>
            <a:endParaRPr lang="en-US" altLang="zh-CN" dirty="0"/>
          </a:p>
          <a:p>
            <a:r>
              <a:rPr lang="zh-CN" altLang="en-US" dirty="0" smtClean="0"/>
              <a:t>看清时间：能写黄宗羲、顾炎武么？</a:t>
            </a:r>
            <a:endParaRPr lang="en-US" altLang="zh-CN" dirty="0" smtClean="0"/>
          </a:p>
          <a:p>
            <a:r>
              <a:rPr lang="zh-CN" altLang="en-US" dirty="0" smtClean="0"/>
              <a:t>看清要求：</a:t>
            </a:r>
            <a:r>
              <a:rPr lang="zh-CN" altLang="zh-CN" dirty="0"/>
              <a:t> “</a:t>
            </a:r>
            <a:r>
              <a:rPr lang="zh-CN" altLang="zh-CN" b="1" dirty="0">
                <a:solidFill>
                  <a:srgbClr val="FF0000"/>
                </a:solidFill>
              </a:rPr>
              <a:t>以复古为解放</a:t>
            </a:r>
            <a:r>
              <a:rPr lang="zh-CN" altLang="zh-CN" dirty="0" smtClean="0"/>
              <a:t>”</a:t>
            </a:r>
            <a:r>
              <a:rPr lang="zh-CN" altLang="en-US" dirty="0" smtClean="0"/>
              <a:t>，能写洋务运动么？</a:t>
            </a:r>
            <a:endParaRPr lang="en-US" altLang="zh-CN" dirty="0" smtClean="0"/>
          </a:p>
          <a:p>
            <a:r>
              <a:rPr lang="zh-CN" altLang="en-US" dirty="0" smtClean="0"/>
              <a:t>看清题目的提示：</a:t>
            </a:r>
            <a:r>
              <a:rPr lang="zh-CN" altLang="en-US" b="1" u="sng" dirty="0" smtClean="0">
                <a:solidFill>
                  <a:srgbClr val="0033CC"/>
                </a:solidFill>
              </a:rPr>
              <a:t>提示你最好写谁</a:t>
            </a:r>
            <a:r>
              <a:rPr lang="zh-CN" altLang="en-US" dirty="0" smtClean="0"/>
              <a:t>？</a:t>
            </a:r>
          </a:p>
        </p:txBody>
      </p:sp>
      <p:cxnSp>
        <p:nvCxnSpPr>
          <p:cNvPr id="6" name="直接箭头连接符 5"/>
          <p:cNvCxnSpPr/>
          <p:nvPr/>
        </p:nvCxnSpPr>
        <p:spPr>
          <a:xfrm>
            <a:off x="1979712" y="2204864"/>
            <a:ext cx="2520280" cy="266429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8354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32656"/>
            <a:ext cx="8748464" cy="1584176"/>
          </a:xfrm>
        </p:spPr>
        <p:txBody>
          <a:bodyPr>
            <a:normAutofit/>
          </a:bodyPr>
          <a:lstStyle/>
          <a:p>
            <a:r>
              <a:rPr lang="en-US" altLang="zh-CN" sz="2800" b="1" dirty="0" smtClean="0">
                <a:solidFill>
                  <a:srgbClr val="002060"/>
                </a:solidFill>
              </a:rPr>
              <a:t>52.</a:t>
            </a:r>
            <a:r>
              <a:rPr lang="zh-CN" altLang="zh-CN" sz="2800" b="1" dirty="0">
                <a:solidFill>
                  <a:srgbClr val="002060"/>
                </a:solidFill>
              </a:rPr>
              <a:t> ⑴上述材料反映了战国时期秦国怎样的社会风气？这一风尚在商鞅变法后于秦国更盛，请结合所学指出其更盛的原因。（</a:t>
            </a:r>
            <a:r>
              <a:rPr lang="en-US" altLang="zh-CN" sz="2800" b="1" dirty="0">
                <a:solidFill>
                  <a:srgbClr val="002060"/>
                </a:solidFill>
              </a:rPr>
              <a:t>4</a:t>
            </a:r>
            <a:r>
              <a:rPr lang="zh-CN" altLang="zh-CN" sz="2800" b="1" dirty="0">
                <a:solidFill>
                  <a:srgbClr val="002060"/>
                </a:solidFill>
              </a:rPr>
              <a:t>分）</a:t>
            </a:r>
            <a:endParaRPr lang="zh-CN" altLang="en-US" sz="2800" b="1" dirty="0">
              <a:solidFill>
                <a:srgbClr val="002060"/>
              </a:solidFill>
            </a:endParaRPr>
          </a:p>
        </p:txBody>
      </p:sp>
      <p:sp>
        <p:nvSpPr>
          <p:cNvPr id="3" name="内容占位符 2"/>
          <p:cNvSpPr>
            <a:spLocks noGrp="1"/>
          </p:cNvSpPr>
          <p:nvPr>
            <p:ph idx="1"/>
          </p:nvPr>
        </p:nvSpPr>
        <p:spPr>
          <a:xfrm>
            <a:off x="323528" y="2276872"/>
            <a:ext cx="8820472" cy="1080120"/>
          </a:xfrm>
        </p:spPr>
        <p:txBody>
          <a:bodyPr>
            <a:normAutofit/>
          </a:bodyPr>
          <a:lstStyle/>
          <a:p>
            <a:r>
              <a:rPr lang="zh-CN" altLang="en-US" b="1" dirty="0" smtClean="0">
                <a:solidFill>
                  <a:srgbClr val="FF0000"/>
                </a:solidFill>
              </a:rPr>
              <a:t>商鞅变法对应“风气”的内容，</a:t>
            </a:r>
            <a:r>
              <a:rPr lang="zh-CN" altLang="en-US" dirty="0" smtClean="0"/>
              <a:t>答什么符合题意要求？</a:t>
            </a:r>
          </a:p>
        </p:txBody>
      </p:sp>
    </p:spTree>
    <p:extLst>
      <p:ext uri="{BB962C8B-B14F-4D97-AF65-F5344CB8AC3E}">
        <p14:creationId xmlns="" xmlns:p14="http://schemas.microsoft.com/office/powerpoint/2010/main" val="5279652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548680"/>
            <a:ext cx="8208912" cy="2376264"/>
          </a:xfrm>
        </p:spPr>
        <p:txBody>
          <a:bodyPr>
            <a:normAutofit fontScale="90000"/>
          </a:bodyPr>
          <a:lstStyle/>
          <a:p>
            <a:r>
              <a:rPr lang="en-US" altLang="zh-CN" sz="2800" b="1" dirty="0" smtClean="0"/>
              <a:t>52.</a:t>
            </a:r>
            <a:br>
              <a:rPr lang="en-US" altLang="zh-CN" sz="2800" b="1" dirty="0" smtClean="0"/>
            </a:br>
            <a:r>
              <a:rPr lang="zh-CN" altLang="zh-CN" sz="2400" dirty="0" smtClean="0"/>
              <a:t>材料</a:t>
            </a:r>
            <a:r>
              <a:rPr lang="zh-CN" altLang="zh-CN" sz="2400" dirty="0"/>
              <a:t>二</a:t>
            </a:r>
            <a:r>
              <a:rPr lang="en-US" altLang="zh-CN" sz="2400" dirty="0"/>
              <a:t>  </a:t>
            </a:r>
            <a:r>
              <a:rPr lang="zh-CN" altLang="zh-CN" sz="2400" b="1" dirty="0">
                <a:solidFill>
                  <a:srgbClr val="FF0000"/>
                </a:solidFill>
              </a:rPr>
              <a:t>在服饰上，明初对于服装的色彩和用料限定甚严</a:t>
            </a:r>
            <a:r>
              <a:rPr lang="zh-CN" altLang="zh-CN" sz="2400" dirty="0"/>
              <a:t>……但至晚明</a:t>
            </a:r>
            <a:r>
              <a:rPr lang="en-US" altLang="zh-CN" sz="2400" dirty="0"/>
              <a:t>,</a:t>
            </a:r>
            <a:r>
              <a:rPr lang="zh-CN" altLang="zh-CN" sz="2400" dirty="0"/>
              <a:t>“</a:t>
            </a:r>
            <a:r>
              <a:rPr lang="zh-CN" altLang="zh-CN" sz="2400" b="1" dirty="0">
                <a:solidFill>
                  <a:srgbClr val="0033CC"/>
                </a:solidFill>
              </a:rPr>
              <a:t>团龙、立龙</a:t>
            </a:r>
            <a:r>
              <a:rPr lang="zh-CN" altLang="zh-CN" sz="2400" dirty="0"/>
              <a:t>”却已成为平常百姓常用的服装花纹。……</a:t>
            </a:r>
            <a:r>
              <a:rPr lang="zh-CN" altLang="zh-CN" sz="2400" b="1" dirty="0">
                <a:solidFill>
                  <a:srgbClr val="FF0000"/>
                </a:solidFill>
              </a:rPr>
              <a:t>明初严禁庶民厅房逾三间</a:t>
            </a:r>
            <a:r>
              <a:rPr lang="zh-CN" altLang="zh-CN" sz="2400" dirty="0"/>
              <a:t>，但到明后期，则“江南富翁……</a:t>
            </a:r>
            <a:r>
              <a:rPr lang="zh-CN" altLang="zh-CN" sz="2400" b="1" dirty="0">
                <a:solidFill>
                  <a:srgbClr val="0033CC"/>
                </a:solidFill>
              </a:rPr>
              <a:t>五间七间，九架十架</a:t>
            </a:r>
            <a:r>
              <a:rPr lang="zh-CN" altLang="zh-CN" sz="2400" dirty="0"/>
              <a:t>，犹为常耳……”。</a:t>
            </a:r>
            <a:br>
              <a:rPr lang="zh-CN" altLang="zh-CN" sz="2400" dirty="0"/>
            </a:br>
            <a:r>
              <a:rPr lang="zh-CN" altLang="zh-CN" sz="2400" dirty="0"/>
              <a:t>——摘自冯天瑜《中华文化史》</a:t>
            </a:r>
          </a:p>
        </p:txBody>
      </p:sp>
      <p:sp>
        <p:nvSpPr>
          <p:cNvPr id="3" name="内容占位符 2"/>
          <p:cNvSpPr>
            <a:spLocks noGrp="1"/>
          </p:cNvSpPr>
          <p:nvPr>
            <p:ph idx="1"/>
          </p:nvPr>
        </p:nvSpPr>
        <p:spPr>
          <a:xfrm>
            <a:off x="755576" y="3284984"/>
            <a:ext cx="7848872" cy="1008112"/>
          </a:xfrm>
        </p:spPr>
        <p:txBody>
          <a:bodyPr>
            <a:normAutofit fontScale="92500"/>
          </a:bodyPr>
          <a:lstStyle/>
          <a:p>
            <a:r>
              <a:rPr lang="zh-CN" altLang="en-US" b="1" dirty="0" smtClean="0">
                <a:solidFill>
                  <a:srgbClr val="FF0000"/>
                </a:solidFill>
              </a:rPr>
              <a:t>与时代特征相关的，必须一眼看出</a:t>
            </a:r>
            <a:endParaRPr lang="en-US" altLang="zh-CN" b="1" dirty="0" smtClean="0">
              <a:solidFill>
                <a:srgbClr val="FF0000"/>
              </a:solidFill>
            </a:endParaRPr>
          </a:p>
          <a:p>
            <a:r>
              <a:rPr lang="zh-CN" altLang="en-US" b="1" dirty="0" smtClean="0">
                <a:solidFill>
                  <a:srgbClr val="0033CC"/>
                </a:solidFill>
              </a:rPr>
              <a:t>同样类型的题，我们做过的：统练二、千里之行</a:t>
            </a:r>
            <a:r>
              <a:rPr lang="en-US" altLang="zh-CN" b="1" dirty="0" smtClean="0">
                <a:solidFill>
                  <a:srgbClr val="0033CC"/>
                </a:solidFill>
              </a:rPr>
              <a:t>p20</a:t>
            </a:r>
            <a:endParaRPr lang="zh-CN" altLang="en-US" b="1" dirty="0" smtClean="0">
              <a:solidFill>
                <a:srgbClr val="0033CC"/>
              </a:solidFill>
            </a:endParaRPr>
          </a:p>
        </p:txBody>
      </p:sp>
      <p:sp>
        <p:nvSpPr>
          <p:cNvPr id="4" name="椭圆形标注 3"/>
          <p:cNvSpPr/>
          <p:nvPr/>
        </p:nvSpPr>
        <p:spPr>
          <a:xfrm>
            <a:off x="3563888" y="0"/>
            <a:ext cx="4680520" cy="1052736"/>
          </a:xfrm>
          <a:prstGeom prst="wedgeEllipseCallout">
            <a:avLst>
              <a:gd name="adj1" fmla="val -43935"/>
              <a:gd name="adj2" fmla="val 54359"/>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b="1" dirty="0" smtClean="0"/>
              <a:t>明初为什么这么规定？这句话的用处是什么？它和时代特征有没有关系？</a:t>
            </a:r>
            <a:endParaRPr lang="zh-CN" altLang="en-US" b="1" dirty="0"/>
          </a:p>
        </p:txBody>
      </p:sp>
      <p:sp>
        <p:nvSpPr>
          <p:cNvPr id="5" name="椭圆形标注 4"/>
          <p:cNvSpPr/>
          <p:nvPr/>
        </p:nvSpPr>
        <p:spPr>
          <a:xfrm>
            <a:off x="5724128" y="2204864"/>
            <a:ext cx="3419872" cy="1052736"/>
          </a:xfrm>
          <a:prstGeom prst="wedgeEllipseCallout">
            <a:avLst>
              <a:gd name="adj1" fmla="val -78574"/>
              <a:gd name="adj2" fmla="val -105161"/>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400" b="1" dirty="0" smtClean="0"/>
              <a:t>看懂了第一句，这句说明什么？</a:t>
            </a:r>
            <a:endParaRPr lang="zh-CN" altLang="en-US" sz="2400" b="1" dirty="0"/>
          </a:p>
        </p:txBody>
      </p:sp>
      <p:pic>
        <p:nvPicPr>
          <p:cNvPr id="307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491" y="4238930"/>
            <a:ext cx="5112568" cy="2519721"/>
          </a:xfrm>
          <a:prstGeom prst="rect">
            <a:avLst/>
          </a:prstGeom>
          <a:ln/>
        </p:spPr>
        <p:style>
          <a:lnRef idx="2">
            <a:schemeClr val="accent2"/>
          </a:lnRef>
          <a:fillRef idx="1">
            <a:schemeClr val="lt1"/>
          </a:fillRef>
          <a:effectRef idx="0">
            <a:schemeClr val="accent2"/>
          </a:effectRef>
          <a:fontRef idx="minor">
            <a:schemeClr val="dk1"/>
          </a:fontRef>
        </p:style>
      </p:pic>
      <p:sp>
        <p:nvSpPr>
          <p:cNvPr id="9" name="矩形 8"/>
          <p:cNvSpPr/>
          <p:nvPr/>
        </p:nvSpPr>
        <p:spPr>
          <a:xfrm>
            <a:off x="5220072" y="4238929"/>
            <a:ext cx="3672408" cy="230832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altLang="zh-CN" b="0" i="0" u="none" strike="noStrike" baseline="0" dirty="0" smtClean="0">
                <a:solidFill>
                  <a:srgbClr val="000000"/>
                </a:solidFill>
                <a:latin typeface="Times New Roman"/>
              </a:rPr>
              <a:t>7</a:t>
            </a:r>
            <a:r>
              <a:rPr lang="zh-CN" altLang="en-US" b="0" i="0" u="none" strike="noStrike" baseline="0" dirty="0" smtClean="0">
                <a:solidFill>
                  <a:srgbClr val="000000"/>
                </a:solidFill>
                <a:latin typeface="宋体"/>
                <a:ea typeface="宋体"/>
              </a:rPr>
              <a:t>．</a:t>
            </a:r>
            <a:r>
              <a:rPr lang="zh-CN" altLang="en-US" b="1" i="0" u="none" strike="noStrike" baseline="0" dirty="0" smtClean="0">
                <a:solidFill>
                  <a:srgbClr val="0033CC"/>
                </a:solidFill>
                <a:latin typeface="宋体"/>
                <a:ea typeface="宋体"/>
              </a:rPr>
              <a:t>明北京城</a:t>
            </a:r>
            <a:r>
              <a:rPr lang="zh-CN" altLang="en-US" b="0" i="0" u="none" strike="noStrike" baseline="0" dirty="0" smtClean="0">
                <a:solidFill>
                  <a:srgbClr val="000000"/>
                </a:solidFill>
                <a:latin typeface="宋体"/>
                <a:ea typeface="宋体"/>
              </a:rPr>
              <a:t>继承了中国历代都城“</a:t>
            </a:r>
            <a:r>
              <a:rPr lang="zh-CN" altLang="en-US" b="1" i="0" u="none" strike="noStrike" baseline="0" dirty="0" smtClean="0">
                <a:solidFill>
                  <a:srgbClr val="FF0000"/>
                </a:solidFill>
                <a:latin typeface="宋体"/>
                <a:ea typeface="宋体"/>
              </a:rPr>
              <a:t>多重方城，中轴突出</a:t>
            </a:r>
            <a:r>
              <a:rPr lang="zh-CN" altLang="en-US" b="0" i="0" u="none" strike="noStrike" baseline="0" dirty="0" smtClean="0">
                <a:solidFill>
                  <a:srgbClr val="000000"/>
                </a:solidFill>
                <a:latin typeface="宋体"/>
                <a:ea typeface="宋体"/>
              </a:rPr>
              <a:t>”、“左祖右社，面朝后市”的特色。这体现了明清时期</a:t>
            </a:r>
          </a:p>
          <a:p>
            <a:r>
              <a:rPr lang="en-US" altLang="zh-CN" b="0" i="0" u="none" strike="noStrike" baseline="0" dirty="0" smtClean="0">
                <a:solidFill>
                  <a:srgbClr val="000000"/>
                </a:solidFill>
                <a:latin typeface="Times New Roman"/>
                <a:ea typeface="宋体"/>
              </a:rPr>
              <a:t>A</a:t>
            </a:r>
            <a:r>
              <a:rPr lang="zh-CN" altLang="en-US" b="0" i="0" u="none" strike="noStrike" baseline="0" dirty="0" smtClean="0">
                <a:solidFill>
                  <a:srgbClr val="000000"/>
                </a:solidFill>
                <a:latin typeface="宋体"/>
                <a:ea typeface="宋体"/>
              </a:rPr>
              <a:t>．城市建制开始趋于成熟</a:t>
            </a:r>
            <a:endParaRPr lang="en-US" altLang="zh-CN" b="0" i="0" u="none" strike="noStrike" baseline="0" dirty="0" smtClean="0">
              <a:solidFill>
                <a:srgbClr val="000000"/>
              </a:solidFill>
              <a:latin typeface="宋体"/>
              <a:ea typeface="宋体"/>
            </a:endParaRPr>
          </a:p>
          <a:p>
            <a:r>
              <a:rPr lang="en-US" altLang="zh-CN" b="0" i="0" u="none" strike="noStrike" baseline="0" dirty="0" smtClean="0">
                <a:solidFill>
                  <a:srgbClr val="000000"/>
                </a:solidFill>
                <a:latin typeface="Times New Roman"/>
                <a:ea typeface="宋体"/>
              </a:rPr>
              <a:t>B</a:t>
            </a:r>
            <a:r>
              <a:rPr lang="zh-CN" altLang="en-US" b="0" i="0" u="none" strike="noStrike" baseline="0" dirty="0" smtClean="0">
                <a:solidFill>
                  <a:srgbClr val="000000"/>
                </a:solidFill>
                <a:latin typeface="宋体"/>
                <a:ea typeface="宋体"/>
              </a:rPr>
              <a:t>．经济重心回到北方</a:t>
            </a:r>
          </a:p>
          <a:p>
            <a:r>
              <a:rPr lang="en-US" altLang="zh-CN" b="0" i="0" u="none" strike="noStrike" baseline="0" dirty="0" smtClean="0">
                <a:solidFill>
                  <a:srgbClr val="000000"/>
                </a:solidFill>
                <a:latin typeface="Times New Roman"/>
                <a:ea typeface="宋体"/>
              </a:rPr>
              <a:t>C</a:t>
            </a:r>
            <a:r>
              <a:rPr lang="zh-CN" altLang="en-US" b="0" i="0" u="none" strike="noStrike" baseline="0" dirty="0" smtClean="0">
                <a:solidFill>
                  <a:srgbClr val="000000"/>
                </a:solidFill>
                <a:latin typeface="宋体"/>
                <a:ea typeface="宋体"/>
              </a:rPr>
              <a:t>．中央集权制度不断衰落</a:t>
            </a:r>
            <a:endParaRPr lang="en-US" altLang="zh-CN" b="0" i="0" u="none" strike="noStrike" baseline="0" dirty="0" smtClean="0">
              <a:solidFill>
                <a:srgbClr val="000000"/>
              </a:solidFill>
              <a:latin typeface="宋体"/>
              <a:ea typeface="宋体"/>
            </a:endParaRPr>
          </a:p>
          <a:p>
            <a:r>
              <a:rPr lang="en-US" altLang="zh-CN" b="0" i="0" u="none" strike="noStrike" baseline="0" dirty="0" smtClean="0">
                <a:solidFill>
                  <a:srgbClr val="000000"/>
                </a:solidFill>
                <a:latin typeface="Times New Roman"/>
                <a:ea typeface="宋体"/>
              </a:rPr>
              <a:t>D</a:t>
            </a:r>
            <a:r>
              <a:rPr lang="zh-CN" altLang="en-US" b="0" i="0" u="none" strike="noStrike" baseline="0" dirty="0" smtClean="0">
                <a:solidFill>
                  <a:srgbClr val="000000"/>
                </a:solidFill>
                <a:latin typeface="宋体"/>
                <a:ea typeface="宋体"/>
              </a:rPr>
              <a:t>．君主专制日益强化</a:t>
            </a:r>
            <a:endParaRPr lang="zh-CN" altLang="en-US" dirty="0"/>
          </a:p>
        </p:txBody>
      </p:sp>
    </p:spTree>
    <p:extLst>
      <p:ext uri="{BB962C8B-B14F-4D97-AF65-F5344CB8AC3E}">
        <p14:creationId xmlns="" xmlns:p14="http://schemas.microsoft.com/office/powerpoint/2010/main" val="353210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2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32"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plus(out)">
                                      <p:cBhvr>
                                        <p:cTn id="27" dur="25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3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plus(out)">
                                      <p:cBhvr>
                                        <p:cTn id="32"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611559" y="764704"/>
            <a:ext cx="7920881" cy="459432"/>
          </a:xfrm>
          <a:prstGeom prst="roundRect">
            <a:avLst/>
          </a:prstGeom>
          <a:effectLst>
            <a:outerShdw blurRad="50800" dist="38100" dir="5400000" algn="t"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400" b="1" dirty="0" smtClean="0"/>
              <a:t>能写：君主专制削弱吗？同样的题还见过：</a:t>
            </a:r>
            <a:endParaRPr lang="zh-CN" altLang="en-US" sz="2400" b="1" dirty="0"/>
          </a:p>
        </p:txBody>
      </p:sp>
      <p:pic>
        <p:nvPicPr>
          <p:cNvPr id="5123" name="Picture 3"/>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179512" y="1412775"/>
            <a:ext cx="7272808" cy="4977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圆角矩形 6"/>
          <p:cNvSpPr/>
          <p:nvPr/>
        </p:nvSpPr>
        <p:spPr>
          <a:xfrm>
            <a:off x="4716016" y="116632"/>
            <a:ext cx="3384376" cy="468111"/>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400" b="1" dirty="0" smtClean="0"/>
              <a:t>《</a:t>
            </a:r>
            <a:r>
              <a:rPr lang="zh-CN" altLang="en-US" sz="2400" b="1" dirty="0" smtClean="0"/>
              <a:t>千里之行</a:t>
            </a:r>
            <a:r>
              <a:rPr lang="en-US" altLang="zh-CN" sz="2400" b="1" dirty="0" smtClean="0"/>
              <a:t>》p7</a:t>
            </a:r>
            <a:endParaRPr lang="zh-CN" altLang="en-US" sz="2400" b="1" dirty="0"/>
          </a:p>
        </p:txBody>
      </p:sp>
      <p:sp>
        <p:nvSpPr>
          <p:cNvPr id="8" name="圆角矩形 7"/>
          <p:cNvSpPr/>
          <p:nvPr/>
        </p:nvSpPr>
        <p:spPr>
          <a:xfrm>
            <a:off x="3131840" y="4797152"/>
            <a:ext cx="3960440" cy="50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7200292" y="2204864"/>
            <a:ext cx="1943708" cy="38884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zh-CN" altLang="en-US" sz="2400" b="1" dirty="0" smtClean="0">
                <a:solidFill>
                  <a:srgbClr val="0033CC"/>
                </a:solidFill>
              </a:rPr>
              <a:t>话说熟能生巧：</a:t>
            </a:r>
            <a:endParaRPr lang="en-US" altLang="zh-CN" sz="2400" b="1" dirty="0" smtClean="0">
              <a:solidFill>
                <a:srgbClr val="0033CC"/>
              </a:solidFill>
            </a:endParaRPr>
          </a:p>
          <a:p>
            <a:r>
              <a:rPr lang="zh-CN" altLang="en-US" sz="2400" b="1" dirty="0" smtClean="0">
                <a:solidFill>
                  <a:srgbClr val="FF0000"/>
                </a:solidFill>
              </a:rPr>
              <a:t>①</a:t>
            </a:r>
            <a:r>
              <a:rPr lang="zh-CN" altLang="en-US" sz="2400" b="1" dirty="0" smtClean="0">
                <a:solidFill>
                  <a:srgbClr val="0033CC"/>
                </a:solidFill>
              </a:rPr>
              <a:t>要理解老师的讲解</a:t>
            </a:r>
            <a:endParaRPr lang="en-US" altLang="zh-CN" sz="2400" b="1" dirty="0" smtClean="0">
              <a:solidFill>
                <a:srgbClr val="0033CC"/>
              </a:solidFill>
            </a:endParaRPr>
          </a:p>
          <a:p>
            <a:r>
              <a:rPr lang="zh-CN" altLang="en-US" sz="2400" b="1" dirty="0" smtClean="0">
                <a:solidFill>
                  <a:srgbClr val="FF0000"/>
                </a:solidFill>
              </a:rPr>
              <a:t>②</a:t>
            </a:r>
            <a:r>
              <a:rPr lang="zh-CN" altLang="en-US" sz="2400" b="1" dirty="0" smtClean="0">
                <a:solidFill>
                  <a:srgbClr val="0033CC"/>
                </a:solidFill>
              </a:rPr>
              <a:t>要消化和反思</a:t>
            </a:r>
            <a:endParaRPr lang="en-US" altLang="zh-CN" sz="2400" b="1" dirty="0" smtClean="0">
              <a:solidFill>
                <a:srgbClr val="0033CC"/>
              </a:solidFill>
            </a:endParaRPr>
          </a:p>
          <a:p>
            <a:r>
              <a:rPr lang="zh-CN" altLang="en-US" sz="2400" b="1" dirty="0" smtClean="0">
                <a:solidFill>
                  <a:srgbClr val="FF0000"/>
                </a:solidFill>
              </a:rPr>
              <a:t>③</a:t>
            </a:r>
            <a:r>
              <a:rPr lang="zh-CN" altLang="en-US" sz="2400" b="1" dirty="0" smtClean="0">
                <a:solidFill>
                  <a:srgbClr val="0033CC"/>
                </a:solidFill>
              </a:rPr>
              <a:t>要能迅速找到类似的表述</a:t>
            </a:r>
            <a:endParaRPr lang="zh-CN" altLang="en-US" sz="2400" b="1" dirty="0">
              <a:solidFill>
                <a:srgbClr val="0033CC"/>
              </a:solidFill>
            </a:endParaRPr>
          </a:p>
        </p:txBody>
      </p:sp>
      <p:sp>
        <p:nvSpPr>
          <p:cNvPr id="12" name="圆角矩形标注 11"/>
          <p:cNvSpPr/>
          <p:nvPr/>
        </p:nvSpPr>
        <p:spPr>
          <a:xfrm>
            <a:off x="107504" y="5157192"/>
            <a:ext cx="2880320" cy="1656184"/>
          </a:xfrm>
          <a:prstGeom prst="wedgeRoundRectCallout">
            <a:avLst>
              <a:gd name="adj1" fmla="val 70938"/>
              <a:gd name="adj2" fmla="val -106119"/>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400" b="1" dirty="0" smtClean="0"/>
              <a:t>能写礼乐制度、井田制、等级制衰落或瓦解吗？</a:t>
            </a:r>
            <a:endParaRPr lang="zh-CN" altLang="en-US" sz="2400" b="1" dirty="0"/>
          </a:p>
        </p:txBody>
      </p:sp>
      <p:sp>
        <p:nvSpPr>
          <p:cNvPr id="16" name="圆角矩形 15"/>
          <p:cNvSpPr/>
          <p:nvPr/>
        </p:nvSpPr>
        <p:spPr>
          <a:xfrm>
            <a:off x="3136123" y="3501008"/>
            <a:ext cx="3960440"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51080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0"/>
            <a:ext cx="7024744" cy="1143000"/>
          </a:xfrm>
        </p:spPr>
        <p:txBody>
          <a:bodyPr/>
          <a:lstStyle/>
          <a:p>
            <a:r>
              <a:rPr lang="zh-CN" altLang="en-US" dirty="0" smtClean="0">
                <a:solidFill>
                  <a:srgbClr val="FF0000"/>
                </a:solidFill>
              </a:rPr>
              <a:t>图画文字</a:t>
            </a:r>
            <a:endParaRPr lang="zh-CN" altLang="en-US" dirty="0">
              <a:solidFill>
                <a:srgbClr val="FF0000"/>
              </a:solidFill>
            </a:endParaRPr>
          </a:p>
        </p:txBody>
      </p:sp>
      <p:sp>
        <p:nvSpPr>
          <p:cNvPr id="3" name="内容占位符 2"/>
          <p:cNvSpPr>
            <a:spLocks noGrp="1"/>
          </p:cNvSpPr>
          <p:nvPr>
            <p:ph idx="1"/>
          </p:nvPr>
        </p:nvSpPr>
        <p:spPr>
          <a:xfrm>
            <a:off x="323528" y="1412776"/>
            <a:ext cx="8352928" cy="4824536"/>
          </a:xfrm>
        </p:spPr>
        <p:txBody>
          <a:bodyPr>
            <a:normAutofit fontScale="92500"/>
          </a:bodyPr>
          <a:lstStyle/>
          <a:p>
            <a:r>
              <a:rPr lang="zh-CN" altLang="en-US" dirty="0" smtClean="0"/>
              <a:t>图画文字：与</a:t>
            </a:r>
            <a:r>
              <a:rPr lang="zh-CN" altLang="en-US" dirty="0"/>
              <a:t>有声语言有直接联系，它记录了语言中词的声音和意义，因此说是</a:t>
            </a:r>
            <a:r>
              <a:rPr lang="zh-CN" altLang="en-US" b="1" dirty="0">
                <a:solidFill>
                  <a:srgbClr val="FF0000"/>
                </a:solidFill>
              </a:rPr>
              <a:t>文字的雏形</a:t>
            </a:r>
            <a:r>
              <a:rPr lang="zh-CN" altLang="en-US" dirty="0"/>
              <a:t>（或者称作原始文字）</a:t>
            </a:r>
            <a:r>
              <a:rPr lang="zh-CN" altLang="en-US" dirty="0" smtClean="0"/>
              <a:t>。</a:t>
            </a:r>
            <a:endParaRPr lang="en-US" altLang="zh-CN" dirty="0" smtClean="0"/>
          </a:p>
          <a:p>
            <a:r>
              <a:rPr lang="zh-CN" altLang="en-US" dirty="0"/>
              <a:t>象形文字</a:t>
            </a:r>
            <a:r>
              <a:rPr lang="en-US" altLang="zh-CN" dirty="0"/>
              <a:t>(Hieroglyphic)</a:t>
            </a:r>
            <a:r>
              <a:rPr lang="zh-CN" altLang="en-US" dirty="0"/>
              <a:t>来自于图画文字，是一种最原始的造字方法，</a:t>
            </a:r>
            <a:r>
              <a:rPr lang="zh-CN" altLang="en-US" b="1" dirty="0">
                <a:solidFill>
                  <a:srgbClr val="FF0000"/>
                </a:solidFill>
              </a:rPr>
              <a:t>图画性质减弱，象征性质增强</a:t>
            </a:r>
            <a:r>
              <a:rPr lang="zh-CN" altLang="en-US" dirty="0"/>
              <a:t>。因为有些实体事物和抽象事物是画不出来的，它的局限性很大。埃及的象形文字、苏美尔文、古印度文以及中国的甲骨文，都是独立地从原始社会最简单的图画和花纹产生出来的。</a:t>
            </a:r>
            <a:endParaRPr lang="en-US" altLang="zh-CN" dirty="0" smtClean="0"/>
          </a:p>
          <a:p>
            <a:r>
              <a:rPr lang="zh-CN" altLang="en-US" dirty="0" smtClean="0"/>
              <a:t>甲骨文：从</a:t>
            </a:r>
            <a:r>
              <a:rPr lang="zh-CN" altLang="en-US" dirty="0"/>
              <a:t>字体的数量和结构方式来看，</a:t>
            </a:r>
            <a:r>
              <a:rPr lang="zh-CN" altLang="en-US" b="1" dirty="0">
                <a:solidFill>
                  <a:srgbClr val="FF0000"/>
                </a:solidFill>
              </a:rPr>
              <a:t>甲骨文已经是发展到了有较严密系统的文字了</a:t>
            </a:r>
            <a:r>
              <a:rPr lang="zh-CN" altLang="en-US" dirty="0"/>
              <a:t>。</a:t>
            </a:r>
            <a:r>
              <a:rPr lang="zh-CN" altLang="en-US" b="1" dirty="0">
                <a:solidFill>
                  <a:srgbClr val="FF0000"/>
                </a:solidFill>
              </a:rPr>
              <a:t>汉字的“六书”原则，在甲骨文中都有所体现</a:t>
            </a:r>
            <a:r>
              <a:rPr lang="zh-CN" altLang="en-US" dirty="0"/>
              <a:t>。但是</a:t>
            </a:r>
            <a:r>
              <a:rPr lang="zh-CN" altLang="en-US" dirty="0" smtClean="0"/>
              <a:t>原始图画文字</a:t>
            </a:r>
            <a:r>
              <a:rPr lang="zh-CN" altLang="en-US" dirty="0"/>
              <a:t>的痕迹还是比较明显。</a:t>
            </a:r>
          </a:p>
        </p:txBody>
      </p:sp>
      <p:grpSp>
        <p:nvGrpSpPr>
          <p:cNvPr id="5" name="组合 4"/>
          <p:cNvGrpSpPr/>
          <p:nvPr/>
        </p:nvGrpSpPr>
        <p:grpSpPr>
          <a:xfrm>
            <a:off x="5076056" y="2780928"/>
            <a:ext cx="3887763" cy="3679861"/>
            <a:chOff x="5039889" y="3070115"/>
            <a:chExt cx="3887763" cy="3679861"/>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39889" y="3070115"/>
              <a:ext cx="3887763" cy="36798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039889" y="6103645"/>
              <a:ext cx="2268416" cy="646331"/>
            </a:xfrm>
            <a:prstGeom prst="rect">
              <a:avLst/>
            </a:prstGeom>
            <a:noFill/>
          </p:spPr>
          <p:txBody>
            <a:bodyPr wrap="square" rtlCol="0">
              <a:spAutoFit/>
            </a:bodyPr>
            <a:lstStyle/>
            <a:p>
              <a:r>
                <a:rPr lang="zh-CN" altLang="en-US" b="1" dirty="0" smtClean="0"/>
                <a:t>象形文字活化石</a:t>
              </a:r>
              <a:r>
                <a:rPr lang="en-US" altLang="zh-CN" b="1" dirty="0" smtClean="0"/>
                <a:t>——</a:t>
              </a:r>
              <a:r>
                <a:rPr lang="zh-CN" altLang="en-US" b="1" dirty="0" smtClean="0"/>
                <a:t>东巴文</a:t>
              </a:r>
              <a:endParaRPr lang="zh-CN" altLang="en-US" b="1" dirty="0"/>
            </a:p>
          </p:txBody>
        </p:sp>
      </p:grpSp>
    </p:spTree>
    <p:extLst>
      <p:ext uri="{BB962C8B-B14F-4D97-AF65-F5344CB8AC3E}">
        <p14:creationId xmlns:p14="http://schemas.microsoft.com/office/powerpoint/2010/main" xmlns="" val="2937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124744"/>
            <a:ext cx="8208912" cy="648072"/>
          </a:xfrm>
        </p:spPr>
        <p:txBody>
          <a:bodyPr>
            <a:normAutofit/>
          </a:bodyPr>
          <a:lstStyle/>
          <a:p>
            <a:r>
              <a:rPr lang="en-US" altLang="zh-CN" sz="2800" b="1" dirty="0" smtClean="0">
                <a:solidFill>
                  <a:srgbClr val="002060"/>
                </a:solidFill>
              </a:rPr>
              <a:t>52.</a:t>
            </a:r>
            <a:r>
              <a:rPr lang="zh-CN" altLang="zh-CN" sz="2800" b="1" dirty="0" smtClean="0">
                <a:solidFill>
                  <a:srgbClr val="002060"/>
                </a:solidFill>
              </a:rPr>
              <a:t> </a:t>
            </a:r>
            <a:r>
              <a:rPr lang="zh-CN" altLang="en-US" sz="2800" b="1" dirty="0" smtClean="0">
                <a:solidFill>
                  <a:srgbClr val="002060"/>
                </a:solidFill>
              </a:rPr>
              <a:t>（</a:t>
            </a:r>
            <a:r>
              <a:rPr lang="en-US" altLang="zh-CN" sz="2800" b="1" dirty="0" smtClean="0">
                <a:solidFill>
                  <a:srgbClr val="002060"/>
                </a:solidFill>
              </a:rPr>
              <a:t>2</a:t>
            </a:r>
            <a:r>
              <a:rPr lang="zh-CN" altLang="en-US" sz="2800" b="1" dirty="0" smtClean="0">
                <a:solidFill>
                  <a:srgbClr val="002060"/>
                </a:solidFill>
              </a:rPr>
              <a:t>）</a:t>
            </a:r>
            <a:endParaRPr lang="zh-CN" altLang="en-US" sz="2800" b="1" dirty="0">
              <a:solidFill>
                <a:srgbClr val="002060"/>
              </a:solidFill>
            </a:endParaRPr>
          </a:p>
        </p:txBody>
      </p:sp>
      <p:sp>
        <p:nvSpPr>
          <p:cNvPr id="3" name="内容占位符 2"/>
          <p:cNvSpPr>
            <a:spLocks noGrp="1"/>
          </p:cNvSpPr>
          <p:nvPr>
            <p:ph idx="1"/>
          </p:nvPr>
        </p:nvSpPr>
        <p:spPr>
          <a:xfrm>
            <a:off x="539552" y="2060848"/>
            <a:ext cx="7632848" cy="1224136"/>
          </a:xfrm>
        </p:spPr>
        <p:txBody>
          <a:bodyPr>
            <a:normAutofit/>
          </a:bodyPr>
          <a:lstStyle/>
          <a:p>
            <a:r>
              <a:rPr lang="zh-CN" altLang="en-US" b="1" dirty="0" smtClean="0"/>
              <a:t>与</a:t>
            </a:r>
            <a:r>
              <a:rPr lang="en-US" altLang="zh-CN" b="1" dirty="0" smtClean="0"/>
              <a:t>51.</a:t>
            </a:r>
            <a:r>
              <a:rPr lang="zh-CN" altLang="en-US" b="1" dirty="0" smtClean="0"/>
              <a:t>（</a:t>
            </a:r>
            <a:r>
              <a:rPr lang="en-US" altLang="zh-CN" b="1" dirty="0" smtClean="0"/>
              <a:t>2</a:t>
            </a:r>
            <a:r>
              <a:rPr lang="zh-CN" altLang="en-US" b="1" dirty="0" smtClean="0"/>
              <a:t>）同，经济原因是答“资本主义萌芽”还是“商品经济发展”，这两个词的顺序是什么？</a:t>
            </a:r>
          </a:p>
        </p:txBody>
      </p:sp>
    </p:spTree>
    <p:extLst>
      <p:ext uri="{BB962C8B-B14F-4D97-AF65-F5344CB8AC3E}">
        <p14:creationId xmlns="" xmlns:p14="http://schemas.microsoft.com/office/powerpoint/2010/main" val="32441167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20688"/>
            <a:ext cx="8208912" cy="1368152"/>
          </a:xfrm>
        </p:spPr>
        <p:txBody>
          <a:bodyPr>
            <a:normAutofit fontScale="90000"/>
          </a:bodyPr>
          <a:lstStyle/>
          <a:p>
            <a:r>
              <a:rPr lang="en-US" altLang="zh-CN" sz="2800" b="1" dirty="0" smtClean="0"/>
              <a:t>52.</a:t>
            </a:r>
            <a:r>
              <a:rPr lang="zh-CN" altLang="zh-CN" sz="2800" b="1" dirty="0" smtClean="0"/>
              <a:t> </a:t>
            </a:r>
            <a:r>
              <a:rPr lang="zh-CN" altLang="zh-CN" sz="2800" b="1" dirty="0"/>
              <a:t>⑶根据材料</a:t>
            </a:r>
            <a:r>
              <a:rPr lang="zh-CN" altLang="zh-CN" sz="2800" b="1" u="sng" dirty="0">
                <a:solidFill>
                  <a:srgbClr val="0033CC"/>
                </a:solidFill>
              </a:rPr>
              <a:t>指出</a:t>
            </a:r>
            <a:r>
              <a:rPr lang="zh-CN" altLang="zh-CN" sz="2800" b="1" dirty="0">
                <a:solidFill>
                  <a:srgbClr val="FF0000"/>
                </a:solidFill>
              </a:rPr>
              <a:t>民国初期</a:t>
            </a:r>
            <a:r>
              <a:rPr lang="zh-CN" altLang="zh-CN" sz="2800" b="1" dirty="0"/>
              <a:t>北京社会风俗的</a:t>
            </a:r>
            <a:r>
              <a:rPr lang="zh-CN" altLang="zh-CN" sz="2800" b="1" dirty="0">
                <a:solidFill>
                  <a:srgbClr val="FF0000"/>
                </a:solidFill>
              </a:rPr>
              <a:t>特点</a:t>
            </a:r>
            <a:r>
              <a:rPr lang="zh-CN" altLang="zh-CN" sz="2800" b="1" dirty="0"/>
              <a:t>。结合所学，简要分析北京地区社会风俗发生变迁的背景。（</a:t>
            </a:r>
            <a:r>
              <a:rPr lang="en-US" altLang="zh-CN" sz="2800" b="1" dirty="0"/>
              <a:t>5</a:t>
            </a:r>
            <a:r>
              <a:rPr lang="zh-CN" altLang="zh-CN" sz="2800" b="1" dirty="0"/>
              <a:t>分）</a:t>
            </a:r>
            <a:endParaRPr lang="zh-CN" altLang="en-US" sz="2800" b="1" dirty="0"/>
          </a:p>
        </p:txBody>
      </p:sp>
      <p:sp>
        <p:nvSpPr>
          <p:cNvPr id="3" name="内容占位符 2"/>
          <p:cNvSpPr>
            <a:spLocks noGrp="1"/>
          </p:cNvSpPr>
          <p:nvPr>
            <p:ph idx="1"/>
          </p:nvPr>
        </p:nvSpPr>
        <p:spPr>
          <a:xfrm>
            <a:off x="6325943" y="1988840"/>
            <a:ext cx="2350513" cy="3096344"/>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zh-CN" altLang="en-US" b="1" dirty="0" smtClean="0">
                <a:solidFill>
                  <a:srgbClr val="FF0000"/>
                </a:solidFill>
              </a:rPr>
              <a:t>特点必须怎么答</a:t>
            </a:r>
            <a:r>
              <a:rPr lang="zh-CN" altLang="en-US" dirty="0" smtClean="0"/>
              <a:t>？要不要写出现象或史实？题目是“指出”，要不要解释？</a:t>
            </a:r>
            <a:endParaRPr lang="en-US" altLang="zh-CN" dirty="0" smtClean="0"/>
          </a:p>
          <a:p>
            <a:r>
              <a:rPr lang="zh-CN" altLang="en-US" dirty="0" smtClean="0"/>
              <a:t>这个周六讲过的。</a:t>
            </a:r>
            <a:r>
              <a:rPr lang="en-US" altLang="zh-CN" dirty="0" smtClean="0"/>
              <a:t>——</a:t>
            </a:r>
            <a:r>
              <a:rPr lang="zh-CN" altLang="en-US" b="1" dirty="0" smtClean="0">
                <a:solidFill>
                  <a:srgbClr val="FF0000"/>
                </a:solidFill>
              </a:rPr>
              <a:t>周六的课很重要哦</a:t>
            </a: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1988840"/>
            <a:ext cx="6074423" cy="3096344"/>
          </a:xfrm>
          <a:prstGeom prst="rect">
            <a:avLst/>
          </a:prstGeom>
          <a:ln/>
        </p:spPr>
        <p:style>
          <a:lnRef idx="2">
            <a:schemeClr val="accent2"/>
          </a:lnRef>
          <a:fillRef idx="1">
            <a:schemeClr val="lt1"/>
          </a:fillRef>
          <a:effectRef idx="0">
            <a:schemeClr val="accent2"/>
          </a:effectRef>
          <a:fontRef idx="minor">
            <a:schemeClr val="dk1"/>
          </a:fontRef>
        </p:style>
      </p:pic>
      <p:cxnSp>
        <p:nvCxnSpPr>
          <p:cNvPr id="5" name="直接连接符 4"/>
          <p:cNvCxnSpPr/>
          <p:nvPr/>
        </p:nvCxnSpPr>
        <p:spPr>
          <a:xfrm>
            <a:off x="755576" y="2780928"/>
            <a:ext cx="14401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1520" y="5157192"/>
            <a:ext cx="8424936" cy="170080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274320">
              <a:spcBef>
                <a:spcPct val="20000"/>
              </a:spcBef>
              <a:buClr>
                <a:schemeClr val="accent1"/>
              </a:buClr>
              <a:buSzPct val="76000"/>
              <a:buFont typeface="Wingdings 2" pitchFamily="18" charset="2"/>
              <a:buChar char=""/>
              <a:defRPr sz="2400">
                <a:solidFill>
                  <a:schemeClr val="tx2"/>
                </a:solidFill>
              </a:defRPr>
            </a:lvl1pPr>
            <a:lvl2pPr marL="640080" indent="-274320">
              <a:spcBef>
                <a:spcPct val="20000"/>
              </a:spcBef>
              <a:buClr>
                <a:schemeClr val="accent1"/>
              </a:buClr>
              <a:buSzPct val="76000"/>
              <a:buFont typeface="Wingdings 2" pitchFamily="18" charset="2"/>
              <a:buChar char=""/>
              <a:defRPr sz="2200">
                <a:solidFill>
                  <a:schemeClr val="tx2"/>
                </a:solidFill>
              </a:defRPr>
            </a:lvl2pPr>
            <a:lvl3pPr indent="-228600">
              <a:spcBef>
                <a:spcPct val="20000"/>
              </a:spcBef>
              <a:buClr>
                <a:schemeClr val="accent1"/>
              </a:buClr>
              <a:buSzPct val="76000"/>
              <a:buFont typeface="Wingdings 2" pitchFamily="18" charset="2"/>
              <a:buChar char=""/>
              <a:defRPr sz="2000">
                <a:solidFill>
                  <a:schemeClr val="tx2"/>
                </a:solidFill>
              </a:defRPr>
            </a:lvl3pPr>
            <a:lvl4pPr marL="1124712" indent="-228600">
              <a:spcBef>
                <a:spcPct val="20000"/>
              </a:spcBef>
              <a:buClr>
                <a:schemeClr val="accent1"/>
              </a:buClr>
              <a:buSzPct val="76000"/>
              <a:buFont typeface="Wingdings 2" pitchFamily="18" charset="2"/>
              <a:buChar char=""/>
              <a:defRPr>
                <a:solidFill>
                  <a:schemeClr val="tx2"/>
                </a:solidFill>
              </a:defRPr>
            </a:lvl4pPr>
            <a:lvl5pPr marL="1325880" indent="-228600">
              <a:spcBef>
                <a:spcPct val="20000"/>
              </a:spcBef>
              <a:buClr>
                <a:schemeClr val="accent1"/>
              </a:buClr>
              <a:buSzPct val="76000"/>
              <a:buFont typeface="Wingdings 2" pitchFamily="18" charset="2"/>
              <a:buChar char=""/>
              <a:defRPr sz="1600" baseline="0">
                <a:solidFill>
                  <a:schemeClr val="tx2"/>
                </a:solidFill>
              </a:defRPr>
            </a:lvl5pPr>
            <a:lvl6pPr marL="1517904" indent="-228600">
              <a:spcBef>
                <a:spcPct val="20000"/>
              </a:spcBef>
              <a:buClr>
                <a:schemeClr val="accent1"/>
              </a:buClr>
              <a:buSzPct val="76000"/>
              <a:buFont typeface="Wingdings 2" pitchFamily="18" charset="2"/>
              <a:buChar char=""/>
              <a:defRPr sz="1400">
                <a:solidFill>
                  <a:schemeClr val="tx2"/>
                </a:solidFill>
              </a:defRPr>
            </a:lvl6pPr>
            <a:lvl7pPr marL="1719072" indent="-228600">
              <a:spcBef>
                <a:spcPct val="20000"/>
              </a:spcBef>
              <a:buClr>
                <a:schemeClr val="accent1"/>
              </a:buClr>
              <a:buSzPct val="76000"/>
              <a:buFont typeface="Wingdings 2" pitchFamily="18" charset="2"/>
              <a:buChar char=""/>
              <a:defRPr sz="1400">
                <a:solidFill>
                  <a:schemeClr val="tx2"/>
                </a:solidFill>
              </a:defRPr>
            </a:lvl7pPr>
            <a:lvl8pPr marL="1920240" indent="-228600">
              <a:spcBef>
                <a:spcPct val="20000"/>
              </a:spcBef>
              <a:buClr>
                <a:schemeClr val="accent1"/>
              </a:buClr>
              <a:buSzPct val="76000"/>
              <a:buFont typeface="Wingdings 2" pitchFamily="18" charset="2"/>
              <a:buChar char=""/>
              <a:defRPr sz="1400">
                <a:solidFill>
                  <a:schemeClr val="tx2"/>
                </a:solidFill>
              </a:defRPr>
            </a:lvl8pPr>
            <a:lvl9pPr marL="2121408" indent="-228600">
              <a:spcBef>
                <a:spcPct val="20000"/>
              </a:spcBef>
              <a:buClr>
                <a:schemeClr val="accent1"/>
              </a:buClr>
              <a:buSzPct val="76000"/>
              <a:buFont typeface="Wingdings 2" pitchFamily="18" charset="2"/>
              <a:buChar char=""/>
              <a:defRPr sz="1400">
                <a:solidFill>
                  <a:schemeClr val="tx2"/>
                </a:solidFill>
              </a:defRPr>
            </a:lvl9pPr>
          </a:lstStyle>
          <a:p>
            <a:r>
              <a:rPr lang="zh-CN" altLang="en-US" b="1" dirty="0">
                <a:solidFill>
                  <a:srgbClr val="FF0000"/>
                </a:solidFill>
              </a:rPr>
              <a:t>分析背景注意时间限制：</a:t>
            </a:r>
            <a:r>
              <a:rPr lang="zh-CN" altLang="en-US" b="1" dirty="0"/>
              <a:t>民国初期的变化背景从什么时候写起？</a:t>
            </a:r>
            <a:endParaRPr lang="en-US" altLang="zh-CN" b="1" dirty="0"/>
          </a:p>
          <a:p>
            <a:r>
              <a:rPr lang="zh-CN" altLang="en-US" b="1" dirty="0"/>
              <a:t>分析</a:t>
            </a:r>
            <a:r>
              <a:rPr lang="zh-CN" altLang="en-US" b="1" dirty="0">
                <a:solidFill>
                  <a:srgbClr val="FF0000"/>
                </a:solidFill>
              </a:rPr>
              <a:t>从哪些方面分析</a:t>
            </a:r>
            <a:r>
              <a:rPr lang="zh-CN" altLang="en-US" b="1" dirty="0" smtClean="0"/>
              <a:t>？（可以政经文，可以新旧都有的原因）</a:t>
            </a:r>
            <a:endParaRPr lang="zh-CN" altLang="en-US" b="1" dirty="0"/>
          </a:p>
        </p:txBody>
      </p:sp>
    </p:spTree>
    <p:extLst>
      <p:ext uri="{BB962C8B-B14F-4D97-AF65-F5344CB8AC3E}">
        <p14:creationId xmlns="" xmlns:p14="http://schemas.microsoft.com/office/powerpoint/2010/main" val="2356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024744" cy="1143000"/>
          </a:xfrm>
        </p:spPr>
        <p:txBody>
          <a:bodyPr/>
          <a:lstStyle/>
          <a:p>
            <a:r>
              <a:rPr lang="zh-CN" altLang="en-US" b="1" dirty="0" smtClean="0">
                <a:solidFill>
                  <a:srgbClr val="002060"/>
                </a:solidFill>
              </a:rPr>
              <a:t>其实最担心的是答题时间</a:t>
            </a:r>
            <a:endParaRPr lang="zh-CN" altLang="en-US" b="1" dirty="0">
              <a:solidFill>
                <a:srgbClr val="002060"/>
              </a:solidFill>
            </a:endParaRPr>
          </a:p>
        </p:txBody>
      </p:sp>
      <p:sp>
        <p:nvSpPr>
          <p:cNvPr id="3" name="内容占位符 2"/>
          <p:cNvSpPr>
            <a:spLocks noGrp="1"/>
          </p:cNvSpPr>
          <p:nvPr>
            <p:ph idx="1"/>
          </p:nvPr>
        </p:nvSpPr>
        <p:spPr>
          <a:xfrm>
            <a:off x="323528" y="1196752"/>
            <a:ext cx="8496944" cy="864096"/>
          </a:xfrm>
        </p:spPr>
        <p:txBody>
          <a:bodyPr>
            <a:normAutofit lnSpcReduction="10000"/>
          </a:bodyPr>
          <a:lstStyle/>
          <a:p>
            <a:r>
              <a:rPr lang="zh-CN" altLang="en-US" b="1" dirty="0" smtClean="0"/>
              <a:t>因为时间给的充裕所以表现的老问题不多，但是不能不说有隐患。</a:t>
            </a:r>
            <a:endParaRPr lang="zh-CN" altLang="en-US" b="1" dirty="0"/>
          </a:p>
        </p:txBody>
      </p:sp>
      <p:sp>
        <p:nvSpPr>
          <p:cNvPr id="4" name="TextBox 1"/>
          <p:cNvSpPr txBox="1">
            <a:spLocks noChangeArrowheads="1"/>
          </p:cNvSpPr>
          <p:nvPr/>
        </p:nvSpPr>
        <p:spPr bwMode="auto">
          <a:xfrm>
            <a:off x="539552" y="2348880"/>
            <a:ext cx="8208912" cy="523220"/>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smtClean="0">
                <a:latin typeface="楷体" pitchFamily="49" charset="-122"/>
                <a:ea typeface="楷体" pitchFamily="49" charset="-122"/>
              </a:rPr>
              <a:t>平均分和我们一样</a:t>
            </a:r>
            <a:r>
              <a:rPr lang="zh-CN" altLang="en-US" sz="2800" b="1" dirty="0">
                <a:latin typeface="楷体" pitchFamily="49" charset="-122"/>
                <a:ea typeface="楷体" pitchFamily="49" charset="-122"/>
              </a:rPr>
              <a:t>。</a:t>
            </a:r>
            <a:r>
              <a:rPr lang="zh-CN" altLang="en-US" sz="2800" b="1" dirty="0" smtClean="0">
                <a:latin typeface="楷体" pitchFamily="49" charset="-122"/>
                <a:ea typeface="楷体" pitchFamily="49" charset="-122"/>
              </a:rPr>
              <a:t>选择题：不到</a:t>
            </a:r>
            <a:r>
              <a:rPr lang="en-US" altLang="zh-CN" sz="2800" b="1" dirty="0" smtClean="0">
                <a:latin typeface="楷体" pitchFamily="49" charset="-122"/>
                <a:ea typeface="楷体" pitchFamily="49" charset="-122"/>
              </a:rPr>
              <a:t>20</a:t>
            </a:r>
            <a:r>
              <a:rPr lang="zh-CN" altLang="en-US" sz="2800" b="1" dirty="0" smtClean="0">
                <a:latin typeface="楷体" pitchFamily="49" charset="-122"/>
                <a:ea typeface="楷体" pitchFamily="49" charset="-122"/>
              </a:rPr>
              <a:t>分钟做完</a:t>
            </a:r>
            <a:endParaRPr lang="zh-CN" altLang="en-US" sz="2800" b="1" dirty="0">
              <a:latin typeface="楷体" pitchFamily="49" charset="-122"/>
              <a:ea typeface="楷体" pitchFamily="49" charset="-122"/>
            </a:endParaRPr>
          </a:p>
        </p:txBody>
      </p:sp>
      <p:sp>
        <p:nvSpPr>
          <p:cNvPr id="5" name="TextBox 1"/>
          <p:cNvSpPr txBox="1">
            <a:spLocks noChangeArrowheads="1"/>
          </p:cNvSpPr>
          <p:nvPr/>
        </p:nvSpPr>
        <p:spPr bwMode="auto">
          <a:xfrm>
            <a:off x="539552" y="2996952"/>
            <a:ext cx="8208912" cy="523220"/>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smtClean="0">
                <a:latin typeface="楷体" pitchFamily="49" charset="-122"/>
                <a:ea typeface="楷体" pitchFamily="49" charset="-122"/>
              </a:rPr>
              <a:t>如果我们也用</a:t>
            </a:r>
            <a:r>
              <a:rPr lang="en-US" altLang="zh-CN" sz="2800" b="1" dirty="0" smtClean="0">
                <a:latin typeface="楷体" pitchFamily="49" charset="-122"/>
                <a:ea typeface="楷体" pitchFamily="49" charset="-122"/>
              </a:rPr>
              <a:t>20</a:t>
            </a:r>
            <a:r>
              <a:rPr lang="zh-CN" altLang="en-US" sz="2800" b="1" dirty="0" smtClean="0">
                <a:latin typeface="楷体" pitchFamily="49" charset="-122"/>
                <a:ea typeface="楷体" pitchFamily="49" charset="-122"/>
              </a:rPr>
              <a:t>分钟做完，是不是意味着分数更低？</a:t>
            </a:r>
            <a:endParaRPr lang="zh-CN" altLang="en-US" sz="2800" b="1" dirty="0">
              <a:latin typeface="楷体" pitchFamily="49" charset="-122"/>
              <a:ea typeface="楷体" pitchFamily="49" charset="-122"/>
            </a:endParaRPr>
          </a:p>
        </p:txBody>
      </p:sp>
      <p:sp>
        <p:nvSpPr>
          <p:cNvPr id="6" name="TextBox 1"/>
          <p:cNvSpPr txBox="1">
            <a:spLocks noChangeArrowheads="1"/>
          </p:cNvSpPr>
          <p:nvPr/>
        </p:nvSpPr>
        <p:spPr bwMode="auto">
          <a:xfrm>
            <a:off x="467544" y="3645024"/>
            <a:ext cx="8280920" cy="2677656"/>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smtClean="0">
                <a:solidFill>
                  <a:srgbClr val="FF0000"/>
                </a:solidFill>
                <a:latin typeface="华文细黑" pitchFamily="2" charset="-122"/>
                <a:ea typeface="华文细黑" pitchFamily="2" charset="-122"/>
              </a:rPr>
              <a:t>高考的时间分配</a:t>
            </a:r>
            <a:r>
              <a:rPr lang="zh-CN" altLang="en-US" sz="2800" b="1" dirty="0" smtClean="0">
                <a:latin typeface="华文细黑" pitchFamily="2" charset="-122"/>
                <a:ea typeface="华文细黑" pitchFamily="2" charset="-122"/>
              </a:rPr>
              <a:t>：</a:t>
            </a:r>
            <a:r>
              <a:rPr lang="en-US" altLang="zh-CN" sz="2800" b="1" dirty="0" smtClean="0">
                <a:latin typeface="华文细黑" pitchFamily="2" charset="-122"/>
                <a:ea typeface="华文细黑" pitchFamily="2" charset="-122"/>
              </a:rPr>
              <a:t>35</a:t>
            </a:r>
            <a:r>
              <a:rPr lang="zh-CN" altLang="en-US" sz="2800" b="1" dirty="0" smtClean="0">
                <a:latin typeface="华文细黑" pitchFamily="2" charset="-122"/>
                <a:ea typeface="华文细黑" pitchFamily="2" charset="-122"/>
              </a:rPr>
              <a:t>道</a:t>
            </a:r>
            <a:r>
              <a:rPr lang="zh-CN" altLang="en-US" sz="2800" b="1" dirty="0" smtClean="0">
                <a:solidFill>
                  <a:srgbClr val="FF0000"/>
                </a:solidFill>
                <a:latin typeface="华文细黑" pitchFamily="2" charset="-122"/>
                <a:ea typeface="华文细黑" pitchFamily="2" charset="-122"/>
              </a:rPr>
              <a:t>选择题</a:t>
            </a:r>
            <a:r>
              <a:rPr lang="zh-CN" altLang="en-US" sz="2800" b="1" dirty="0" smtClean="0">
                <a:latin typeface="华文细黑" pitchFamily="2" charset="-122"/>
                <a:ea typeface="华文细黑" pitchFamily="2" charset="-122"/>
              </a:rPr>
              <a:t>（</a:t>
            </a:r>
            <a:r>
              <a:rPr lang="en-US" altLang="zh-CN" sz="2800" b="1" dirty="0" smtClean="0">
                <a:latin typeface="华文细黑" pitchFamily="2" charset="-122"/>
                <a:ea typeface="华文细黑" pitchFamily="2" charset="-122"/>
              </a:rPr>
              <a:t>40</a:t>
            </a:r>
            <a:r>
              <a:rPr lang="zh-CN" altLang="en-US" sz="2800" b="1" dirty="0" smtClean="0">
                <a:latin typeface="华文细黑" pitchFamily="2" charset="-122"/>
                <a:ea typeface="华文细黑" pitchFamily="2" charset="-122"/>
              </a:rPr>
              <a:t>分钟）；</a:t>
            </a:r>
            <a:r>
              <a:rPr lang="en-US" altLang="zh-CN" sz="2800" b="1" dirty="0" smtClean="0">
                <a:solidFill>
                  <a:srgbClr val="FF0000"/>
                </a:solidFill>
                <a:latin typeface="华文细黑" pitchFamily="2" charset="-122"/>
                <a:ea typeface="华文细黑" pitchFamily="2" charset="-122"/>
              </a:rPr>
              <a:t>5</a:t>
            </a:r>
            <a:r>
              <a:rPr lang="zh-CN" altLang="en-US" sz="2800" b="1" dirty="0" smtClean="0">
                <a:solidFill>
                  <a:srgbClr val="FF0000"/>
                </a:solidFill>
                <a:latin typeface="华文细黑" pitchFamily="2" charset="-122"/>
                <a:ea typeface="华文细黑" pitchFamily="2" charset="-122"/>
              </a:rPr>
              <a:t>道大题</a:t>
            </a:r>
            <a:r>
              <a:rPr lang="zh-CN" altLang="en-US" sz="2800" b="1" dirty="0" smtClean="0">
                <a:latin typeface="华文细黑" pitchFamily="2" charset="-122"/>
                <a:ea typeface="华文细黑" pitchFamily="2" charset="-122"/>
              </a:rPr>
              <a:t>平均每道（每道</a:t>
            </a:r>
            <a:r>
              <a:rPr lang="en-US" altLang="zh-CN" sz="2800" b="1" dirty="0" smtClean="0">
                <a:latin typeface="华文细黑" pitchFamily="2" charset="-122"/>
                <a:ea typeface="华文细黑" pitchFamily="2" charset="-122"/>
              </a:rPr>
              <a:t>4</a:t>
            </a:r>
            <a:r>
              <a:rPr lang="zh-CN" altLang="en-US" sz="2800" b="1" dirty="0" smtClean="0">
                <a:latin typeface="华文细黑" pitchFamily="2" charset="-122"/>
                <a:ea typeface="华文细黑" pitchFamily="2" charset="-122"/>
              </a:rPr>
              <a:t>小问）</a:t>
            </a:r>
            <a:r>
              <a:rPr lang="en-US" altLang="zh-CN" sz="2800" b="1" dirty="0" smtClean="0">
                <a:latin typeface="华文细黑" pitchFamily="2" charset="-122"/>
                <a:ea typeface="华文细黑" pitchFamily="2" charset="-122"/>
              </a:rPr>
              <a:t>20</a:t>
            </a:r>
            <a:r>
              <a:rPr lang="zh-CN" altLang="en-US" sz="2800" b="1" dirty="0" smtClean="0">
                <a:latin typeface="华文细黑" pitchFamily="2" charset="-122"/>
                <a:ea typeface="华文细黑" pitchFamily="2" charset="-122"/>
              </a:rPr>
              <a:t>分钟</a:t>
            </a:r>
            <a:r>
              <a:rPr lang="en-US" altLang="zh-CN" sz="2800" b="1" dirty="0" smtClean="0">
                <a:latin typeface="华文细黑" pitchFamily="2" charset="-122"/>
                <a:ea typeface="华文细黑" pitchFamily="2" charset="-122"/>
              </a:rPr>
              <a:t>=100</a:t>
            </a:r>
            <a:r>
              <a:rPr lang="zh-CN" altLang="en-US" sz="2800" b="1" dirty="0" smtClean="0">
                <a:latin typeface="华文细黑" pitchFamily="2" charset="-122"/>
                <a:ea typeface="华文细黑" pitchFamily="2" charset="-122"/>
              </a:rPr>
              <a:t>分钟；一共用时</a:t>
            </a:r>
            <a:r>
              <a:rPr lang="en-US" altLang="zh-CN" sz="2800" b="1" dirty="0" smtClean="0">
                <a:latin typeface="华文细黑" pitchFamily="2" charset="-122"/>
                <a:ea typeface="华文细黑" pitchFamily="2" charset="-122"/>
              </a:rPr>
              <a:t>140</a:t>
            </a:r>
            <a:r>
              <a:rPr lang="zh-CN" altLang="en-US" sz="2800" b="1" dirty="0" smtClean="0">
                <a:latin typeface="华文细黑" pitchFamily="2" charset="-122"/>
                <a:ea typeface="华文细黑" pitchFamily="2" charset="-122"/>
              </a:rPr>
              <a:t>分钟，文综一共</a:t>
            </a:r>
            <a:r>
              <a:rPr lang="en-US" altLang="zh-CN" sz="2800" b="1" dirty="0" smtClean="0">
                <a:latin typeface="华文细黑" pitchFamily="2" charset="-122"/>
                <a:ea typeface="华文细黑" pitchFamily="2" charset="-122"/>
              </a:rPr>
              <a:t>150</a:t>
            </a:r>
            <a:r>
              <a:rPr lang="zh-CN" altLang="en-US" sz="2800" b="1" dirty="0" smtClean="0">
                <a:latin typeface="华文细黑" pitchFamily="2" charset="-122"/>
                <a:ea typeface="华文细黑" pitchFamily="2" charset="-122"/>
              </a:rPr>
              <a:t>分钟。而</a:t>
            </a:r>
            <a:r>
              <a:rPr lang="zh-CN" altLang="en-US" sz="2800" b="1" dirty="0" smtClean="0">
                <a:solidFill>
                  <a:srgbClr val="FF0000"/>
                </a:solidFill>
                <a:latin typeface="华文细黑" pitchFamily="2" charset="-122"/>
                <a:ea typeface="华文细黑" pitchFamily="2" charset="-122"/>
              </a:rPr>
              <a:t>历年的教训</a:t>
            </a:r>
            <a:r>
              <a:rPr lang="zh-CN" altLang="en-US" sz="2800" b="1" dirty="0" smtClean="0">
                <a:latin typeface="华文细黑" pitchFamily="2" charset="-122"/>
                <a:ea typeface="华文细黑" pitchFamily="2" charset="-122"/>
              </a:rPr>
              <a:t>，</a:t>
            </a:r>
            <a:r>
              <a:rPr lang="en-US" altLang="zh-CN" sz="2800" b="1" dirty="0" smtClean="0">
                <a:latin typeface="华文细黑" pitchFamily="2" charset="-122"/>
                <a:ea typeface="华文细黑" pitchFamily="2" charset="-122"/>
              </a:rPr>
              <a:t>36-37</a:t>
            </a:r>
            <a:r>
              <a:rPr lang="zh-CN" altLang="en-US" sz="2800" b="1" dirty="0" smtClean="0">
                <a:latin typeface="华文细黑" pitchFamily="2" charset="-122"/>
                <a:ea typeface="华文细黑" pitchFamily="2" charset="-122"/>
              </a:rPr>
              <a:t>每道用时</a:t>
            </a:r>
            <a:r>
              <a:rPr lang="en-US" altLang="zh-CN" sz="2800" b="1" dirty="0" smtClean="0">
                <a:latin typeface="华文细黑" pitchFamily="2" charset="-122"/>
                <a:ea typeface="华文细黑" pitchFamily="2" charset="-122"/>
              </a:rPr>
              <a:t>30</a:t>
            </a:r>
            <a:r>
              <a:rPr lang="zh-CN" altLang="en-US" sz="2800" b="1" dirty="0" smtClean="0">
                <a:latin typeface="华文细黑" pitchFamily="2" charset="-122"/>
                <a:ea typeface="华文细黑" pitchFamily="2" charset="-122"/>
              </a:rPr>
              <a:t>分钟以上。</a:t>
            </a:r>
            <a:r>
              <a:rPr lang="en-US" altLang="zh-CN" sz="2800" b="1" dirty="0" smtClean="0">
                <a:latin typeface="华文细黑" pitchFamily="2" charset="-122"/>
                <a:ea typeface="华文细黑" pitchFamily="2" charset="-122"/>
              </a:rPr>
              <a:t>——</a:t>
            </a:r>
            <a:r>
              <a:rPr lang="zh-CN" altLang="en-US" sz="2800" b="1" dirty="0" smtClean="0">
                <a:latin typeface="华文细黑" pitchFamily="2" charset="-122"/>
                <a:ea typeface="华文细黑" pitchFamily="2" charset="-122"/>
              </a:rPr>
              <a:t>用一道</a:t>
            </a:r>
            <a:r>
              <a:rPr lang="en-US" altLang="zh-CN" sz="2800" b="1" dirty="0" smtClean="0">
                <a:latin typeface="华文细黑" pitchFamily="2" charset="-122"/>
                <a:ea typeface="华文细黑" pitchFamily="2" charset="-122"/>
              </a:rPr>
              <a:t>4</a:t>
            </a:r>
            <a:r>
              <a:rPr lang="zh-CN" altLang="en-US" sz="2800" b="1" dirty="0" smtClean="0">
                <a:latin typeface="华文细黑" pitchFamily="2" charset="-122"/>
                <a:ea typeface="华文细黑" pitchFamily="2" charset="-122"/>
              </a:rPr>
              <a:t>分的选择换一道</a:t>
            </a:r>
            <a:r>
              <a:rPr lang="en-US" altLang="zh-CN" sz="2800" b="1" dirty="0" smtClean="0">
                <a:latin typeface="华文细黑" pitchFamily="2" charset="-122"/>
                <a:ea typeface="华文细黑" pitchFamily="2" charset="-122"/>
              </a:rPr>
              <a:t>20-30</a:t>
            </a:r>
            <a:r>
              <a:rPr lang="zh-CN" altLang="en-US" sz="2800" b="1" dirty="0" smtClean="0">
                <a:latin typeface="华文细黑" pitchFamily="2" charset="-122"/>
                <a:ea typeface="华文细黑" pitchFamily="2" charset="-122"/>
              </a:rPr>
              <a:t>分的大题值不值？</a:t>
            </a:r>
            <a:r>
              <a:rPr lang="zh-CN" altLang="en-US" sz="2800" b="1" dirty="0" smtClean="0">
                <a:solidFill>
                  <a:srgbClr val="FF0000"/>
                </a:solidFill>
                <a:latin typeface="华文细黑" pitchFamily="2" charset="-122"/>
                <a:ea typeface="华文细黑" pitchFamily="2" charset="-122"/>
              </a:rPr>
              <a:t>哪里的分数都不能丢。怎么办？</a:t>
            </a:r>
            <a:r>
              <a:rPr lang="zh-CN" altLang="en-US" sz="2800" b="1" dirty="0" smtClean="0">
                <a:latin typeface="华文细黑" pitchFamily="2" charset="-122"/>
                <a:ea typeface="华文细黑" pitchFamily="2" charset="-122"/>
              </a:rPr>
              <a:t>必须在平时练习就训练速度。</a:t>
            </a:r>
            <a:endParaRPr lang="zh-CN" altLang="en-US" sz="2800" b="1" dirty="0">
              <a:latin typeface="华文细黑" pitchFamily="2" charset="-122"/>
              <a:ea typeface="华文细黑" pitchFamily="2" charset="-122"/>
            </a:endParaRPr>
          </a:p>
        </p:txBody>
      </p:sp>
    </p:spTree>
    <p:extLst>
      <p:ext uri="{BB962C8B-B14F-4D97-AF65-F5344CB8AC3E}">
        <p14:creationId xmlns="" xmlns:p14="http://schemas.microsoft.com/office/powerpoint/2010/main" val="247780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616" y="188640"/>
            <a:ext cx="7024744" cy="1143000"/>
          </a:xfrm>
        </p:spPr>
        <p:txBody>
          <a:bodyPr/>
          <a:lstStyle/>
          <a:p>
            <a:r>
              <a:rPr lang="zh-CN" altLang="en-US" b="1" dirty="0" smtClean="0"/>
              <a:t>如何提高做选择题的速度？</a:t>
            </a:r>
            <a:endParaRPr lang="zh-CN" altLang="en-US" b="1" dirty="0"/>
          </a:p>
        </p:txBody>
      </p:sp>
      <p:sp>
        <p:nvSpPr>
          <p:cNvPr id="4" name="内容占位符 3"/>
          <p:cNvSpPr>
            <a:spLocks noGrp="1"/>
          </p:cNvSpPr>
          <p:nvPr>
            <p:ph idx="1"/>
          </p:nvPr>
        </p:nvSpPr>
        <p:spPr>
          <a:xfrm>
            <a:off x="539552" y="1412776"/>
            <a:ext cx="8064896" cy="5184576"/>
          </a:xfrm>
        </p:spPr>
        <p:txBody>
          <a:bodyPr>
            <a:normAutofit lnSpcReduction="10000"/>
          </a:bodyPr>
          <a:lstStyle/>
          <a:p>
            <a:r>
              <a:rPr lang="zh-CN" altLang="en-US" b="1" dirty="0" smtClean="0">
                <a:solidFill>
                  <a:srgbClr val="FF0000"/>
                </a:solidFill>
              </a:rPr>
              <a:t>统练的常规题量是</a:t>
            </a:r>
            <a:r>
              <a:rPr lang="zh-CN" altLang="en-US" dirty="0" smtClean="0"/>
              <a:t>，选择题</a:t>
            </a:r>
            <a:r>
              <a:rPr lang="en-US" altLang="zh-CN" dirty="0" smtClean="0"/>
              <a:t>48</a:t>
            </a:r>
            <a:r>
              <a:rPr lang="zh-CN" altLang="en-US" dirty="0" smtClean="0"/>
              <a:t>道，两道大答题（每题</a:t>
            </a:r>
            <a:r>
              <a:rPr lang="en-US" altLang="zh-CN" dirty="0" smtClean="0"/>
              <a:t>4</a:t>
            </a:r>
            <a:r>
              <a:rPr lang="zh-CN" altLang="en-US" dirty="0" smtClean="0"/>
              <a:t>小问），</a:t>
            </a:r>
            <a:r>
              <a:rPr lang="en-US" altLang="zh-CN" dirty="0" smtClean="0"/>
              <a:t>1</a:t>
            </a:r>
            <a:r>
              <a:rPr lang="zh-CN" altLang="en-US" dirty="0" smtClean="0"/>
              <a:t>个小时的考试时间。（这个你能做到么，以前的学生都是这么训练的）</a:t>
            </a:r>
            <a:endParaRPr lang="en-US" altLang="zh-CN" dirty="0" smtClean="0"/>
          </a:p>
          <a:p>
            <a:r>
              <a:rPr lang="en-US" altLang="zh-CN" b="1" dirty="0" smtClean="0">
                <a:solidFill>
                  <a:srgbClr val="FF0000"/>
                </a:solidFill>
              </a:rPr>
              <a:t>48</a:t>
            </a:r>
            <a:r>
              <a:rPr lang="zh-CN" altLang="en-US" b="1" dirty="0" smtClean="0">
                <a:solidFill>
                  <a:srgbClr val="FF0000"/>
                </a:solidFill>
              </a:rPr>
              <a:t>道选择题必须</a:t>
            </a:r>
            <a:r>
              <a:rPr lang="en-US" altLang="zh-CN" b="1" dirty="0" smtClean="0">
                <a:solidFill>
                  <a:srgbClr val="FF0000"/>
                </a:solidFill>
              </a:rPr>
              <a:t>25</a:t>
            </a:r>
            <a:r>
              <a:rPr lang="zh-CN" altLang="en-US" b="1" dirty="0" smtClean="0">
                <a:solidFill>
                  <a:srgbClr val="FF0000"/>
                </a:solidFill>
              </a:rPr>
              <a:t>分钟内做完，</a:t>
            </a:r>
            <a:r>
              <a:rPr lang="en-US" altLang="zh-CN" b="1" dirty="0" smtClean="0">
                <a:solidFill>
                  <a:srgbClr val="FF0000"/>
                </a:solidFill>
              </a:rPr>
              <a:t>100</a:t>
            </a:r>
            <a:r>
              <a:rPr lang="zh-CN" altLang="en-US" b="1" dirty="0" smtClean="0">
                <a:solidFill>
                  <a:srgbClr val="FF0000"/>
                </a:solidFill>
              </a:rPr>
              <a:t>道选择题必须在</a:t>
            </a:r>
            <a:r>
              <a:rPr lang="en-US" altLang="zh-CN" b="1" dirty="0" smtClean="0">
                <a:solidFill>
                  <a:srgbClr val="FF0000"/>
                </a:solidFill>
              </a:rPr>
              <a:t>1</a:t>
            </a:r>
            <a:r>
              <a:rPr lang="zh-CN" altLang="en-US" b="1" dirty="0" smtClean="0">
                <a:solidFill>
                  <a:srgbClr val="FF0000"/>
                </a:solidFill>
              </a:rPr>
              <a:t>小时内做完</a:t>
            </a:r>
            <a:r>
              <a:rPr lang="zh-CN" altLang="en-US" dirty="0" smtClean="0"/>
              <a:t>，这样才能保证高考时候你感觉时间相对比较充分。选择题做慢了，在高考的时候不但不能保证正确率，还会影响后面大题。</a:t>
            </a:r>
            <a:endParaRPr lang="en-US" altLang="zh-CN" dirty="0" smtClean="0"/>
          </a:p>
          <a:p>
            <a:r>
              <a:rPr lang="zh-CN" altLang="en-US" b="1" dirty="0" smtClean="0">
                <a:solidFill>
                  <a:srgbClr val="FF0000"/>
                </a:solidFill>
              </a:rPr>
              <a:t>每次做统练，要计算时间，选择题必须先保证做</a:t>
            </a:r>
            <a:r>
              <a:rPr lang="zh-CN" altLang="en-US" b="1" dirty="0" smtClean="0">
                <a:solidFill>
                  <a:srgbClr val="FF0000"/>
                </a:solidFill>
              </a:rPr>
              <a:t>完，</a:t>
            </a:r>
            <a:r>
              <a:rPr lang="zh-CN" altLang="en-US" dirty="0" smtClean="0"/>
              <a:t>然后</a:t>
            </a:r>
            <a:r>
              <a:rPr lang="zh-CN" altLang="en-US" dirty="0" smtClean="0"/>
              <a:t>再保证正确率。这样你多错了题，才会发现知识漏洞或理解问题，</a:t>
            </a:r>
            <a:r>
              <a:rPr lang="zh-CN" altLang="en-US" b="1" dirty="0" smtClean="0">
                <a:solidFill>
                  <a:srgbClr val="FF0000"/>
                </a:solidFill>
              </a:rPr>
              <a:t>才能亡羊补牢</a:t>
            </a:r>
            <a:r>
              <a:rPr lang="zh-CN" altLang="en-US" dirty="0" smtClean="0"/>
              <a:t>。以后做题才能保证正确率。</a:t>
            </a:r>
            <a:endParaRPr lang="en-US" altLang="zh-CN" dirty="0" smtClean="0"/>
          </a:p>
          <a:p>
            <a:r>
              <a:rPr lang="zh-CN" altLang="en-US" dirty="0" smtClean="0"/>
              <a:t>每次统练，大答题要优先保证</a:t>
            </a:r>
            <a:r>
              <a:rPr lang="zh-CN" altLang="en-US" b="1" dirty="0" smtClean="0">
                <a:solidFill>
                  <a:srgbClr val="FF0000"/>
                </a:solidFill>
              </a:rPr>
              <a:t>认真审题</a:t>
            </a:r>
            <a:r>
              <a:rPr lang="zh-CN" altLang="en-US" dirty="0" smtClean="0"/>
              <a:t>，保证正确率。（一定注意和选择题的策略是不同的）</a:t>
            </a:r>
            <a:endParaRPr lang="zh-CN" altLang="en-US" dirty="0"/>
          </a:p>
        </p:txBody>
      </p:sp>
      <p:sp>
        <p:nvSpPr>
          <p:cNvPr id="5" name="圆角矩形标注 4"/>
          <p:cNvSpPr/>
          <p:nvPr/>
        </p:nvSpPr>
        <p:spPr>
          <a:xfrm>
            <a:off x="4139952" y="908720"/>
            <a:ext cx="4536504" cy="1728192"/>
          </a:xfrm>
          <a:prstGeom prst="wedgeRoundRectCallout">
            <a:avLst>
              <a:gd name="adj1" fmla="val 7424"/>
              <a:gd name="adj2" fmla="val 63705"/>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400" b="1" dirty="0" smtClean="0"/>
              <a:t>前几届的学生，实验班能用</a:t>
            </a:r>
            <a:r>
              <a:rPr lang="en-US" altLang="zh-CN" sz="2400" b="1" dirty="0" smtClean="0"/>
              <a:t>50</a:t>
            </a:r>
            <a:r>
              <a:rPr lang="zh-CN" altLang="en-US" sz="2400" b="1" dirty="0" smtClean="0"/>
              <a:t>分钟做完</a:t>
            </a:r>
            <a:r>
              <a:rPr lang="en-US" altLang="zh-CN" sz="2400" b="1" dirty="0" smtClean="0"/>
              <a:t>100</a:t>
            </a:r>
            <a:r>
              <a:rPr lang="zh-CN" altLang="en-US" sz="2400" b="1" dirty="0" smtClean="0"/>
              <a:t>道选择，普通班能用</a:t>
            </a:r>
            <a:r>
              <a:rPr lang="en-US" altLang="zh-CN" sz="2400" b="1" dirty="0" smtClean="0"/>
              <a:t>70</a:t>
            </a:r>
            <a:r>
              <a:rPr lang="zh-CN" altLang="en-US" sz="2400" b="1" dirty="0" smtClean="0"/>
              <a:t>分钟做完</a:t>
            </a:r>
            <a:r>
              <a:rPr lang="en-US" altLang="zh-CN" sz="2400" b="1" dirty="0" smtClean="0"/>
              <a:t>100</a:t>
            </a:r>
            <a:r>
              <a:rPr lang="zh-CN" altLang="en-US" sz="2400" b="1" dirty="0" smtClean="0"/>
              <a:t>道题。以此为标准，衡量你是否达标。</a:t>
            </a:r>
            <a:endParaRPr lang="zh-CN" altLang="en-US" sz="2400" b="1" dirty="0"/>
          </a:p>
        </p:txBody>
      </p:sp>
    </p:spTree>
    <p:extLst>
      <p:ext uri="{BB962C8B-B14F-4D97-AF65-F5344CB8AC3E}">
        <p14:creationId xmlns="" xmlns:p14="http://schemas.microsoft.com/office/powerpoint/2010/main" val="219253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right)">
                                      <p:cBhvr>
                                        <p:cTn id="7" dur="500"/>
                                        <p:tgtEl>
                                          <p:spTgt spid="4">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right)">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righ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right)">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426695" y="1556792"/>
            <a:ext cx="8249761"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latin typeface="华文中宋" pitchFamily="2" charset="-122"/>
                <a:ea typeface="华文中宋" pitchFamily="2" charset="-122"/>
              </a:rPr>
              <a:t>对历史</a:t>
            </a:r>
            <a:r>
              <a:rPr lang="zh-CN" altLang="en-US" sz="2800" b="1" dirty="0">
                <a:solidFill>
                  <a:srgbClr val="FF0000"/>
                </a:solidFill>
                <a:latin typeface="华文中宋" pitchFamily="2" charset="-122"/>
                <a:ea typeface="华文中宋" pitchFamily="2" charset="-122"/>
              </a:rPr>
              <a:t>知识的理解</a:t>
            </a:r>
            <a:r>
              <a:rPr lang="zh-CN" altLang="en-US" sz="2800" b="1" dirty="0">
                <a:latin typeface="华文中宋" pitchFamily="2" charset="-122"/>
                <a:ea typeface="华文中宋" pitchFamily="2" charset="-122"/>
              </a:rPr>
              <a:t>比对历史知识的记忆重要；</a:t>
            </a:r>
          </a:p>
          <a:p>
            <a:pPr eaLnBrk="1" hangingPunct="1"/>
            <a:r>
              <a:rPr lang="zh-CN" altLang="en-US" sz="2800" b="1" dirty="0">
                <a:latin typeface="华文中宋" pitchFamily="2" charset="-122"/>
                <a:ea typeface="华文中宋" pitchFamily="2" charset="-122"/>
              </a:rPr>
              <a:t>历史的</a:t>
            </a:r>
            <a:r>
              <a:rPr lang="zh-CN" altLang="en-US" sz="2800" b="1" dirty="0">
                <a:solidFill>
                  <a:srgbClr val="FF0000"/>
                </a:solidFill>
                <a:latin typeface="华文中宋" pitchFamily="2" charset="-122"/>
                <a:ea typeface="华文中宋" pitchFamily="2" charset="-122"/>
              </a:rPr>
              <a:t>阶段特征</a:t>
            </a:r>
            <a:r>
              <a:rPr lang="zh-CN" altLang="en-US" sz="2800" b="1" dirty="0">
                <a:latin typeface="华文中宋" pitchFamily="2" charset="-122"/>
                <a:ea typeface="华文中宋" pitchFamily="2" charset="-122"/>
              </a:rPr>
              <a:t>比历史的分期重要；</a:t>
            </a:r>
          </a:p>
          <a:p>
            <a:pPr eaLnBrk="1" hangingPunct="1"/>
            <a:r>
              <a:rPr lang="zh-CN" altLang="en-US" sz="2800" b="1" dirty="0">
                <a:latin typeface="华文中宋" pitchFamily="2" charset="-122"/>
                <a:ea typeface="华文中宋" pitchFamily="2" charset="-122"/>
              </a:rPr>
              <a:t>历史的</a:t>
            </a:r>
            <a:r>
              <a:rPr lang="zh-CN" altLang="en-US" sz="2800" b="1" dirty="0">
                <a:solidFill>
                  <a:srgbClr val="FF0000"/>
                </a:solidFill>
                <a:latin typeface="华文中宋" pitchFamily="2" charset="-122"/>
                <a:ea typeface="华文中宋" pitchFamily="2" charset="-122"/>
              </a:rPr>
              <a:t>通史意识</a:t>
            </a:r>
            <a:r>
              <a:rPr lang="zh-CN" altLang="en-US" sz="2800" b="1" dirty="0">
                <a:latin typeface="华文中宋" pitchFamily="2" charset="-122"/>
                <a:ea typeface="华文中宋" pitchFamily="2" charset="-122"/>
              </a:rPr>
              <a:t>比历史的专题意识重要；</a:t>
            </a:r>
          </a:p>
          <a:p>
            <a:pPr eaLnBrk="1" hangingPunct="1"/>
            <a:r>
              <a:rPr lang="zh-CN" altLang="en-US" sz="2800" b="1" dirty="0">
                <a:latin typeface="华文中宋" pitchFamily="2" charset="-122"/>
                <a:ea typeface="华文中宋" pitchFamily="2" charset="-122"/>
              </a:rPr>
              <a:t>探索历史事件所蕴含的</a:t>
            </a:r>
            <a:r>
              <a:rPr lang="zh-CN" altLang="en-US" sz="2800" b="1" dirty="0">
                <a:solidFill>
                  <a:srgbClr val="FF0000"/>
                </a:solidFill>
                <a:latin typeface="华文中宋" pitchFamily="2" charset="-122"/>
                <a:ea typeface="华文中宋" pitchFamily="2" charset="-122"/>
              </a:rPr>
              <a:t>价值观</a:t>
            </a:r>
            <a:r>
              <a:rPr lang="zh-CN" altLang="en-US" sz="2800" b="1" dirty="0">
                <a:latin typeface="华文中宋" pitchFamily="2" charset="-122"/>
                <a:ea typeface="华文中宋" pitchFamily="2" charset="-122"/>
              </a:rPr>
              <a:t>比探索历史事件的</a:t>
            </a:r>
            <a:r>
              <a:rPr lang="zh-CN" altLang="en-US" sz="2800" b="1" dirty="0" smtClean="0">
                <a:latin typeface="华文中宋" pitchFamily="2" charset="-122"/>
                <a:ea typeface="华文中宋" pitchFamily="2" charset="-122"/>
              </a:rPr>
              <a:t>学术意义</a:t>
            </a:r>
            <a:r>
              <a:rPr lang="zh-CN" altLang="en-US" sz="2800" b="1" dirty="0">
                <a:latin typeface="华文中宋" pitchFamily="2" charset="-122"/>
                <a:ea typeface="华文中宋" pitchFamily="2" charset="-122"/>
              </a:rPr>
              <a:t>重要</a:t>
            </a:r>
            <a:r>
              <a:rPr lang="zh-CN" altLang="en-US" sz="2800" b="1" dirty="0" smtClean="0">
                <a:latin typeface="华文中宋" pitchFamily="2" charset="-122"/>
                <a:ea typeface="华文中宋" pitchFamily="2" charset="-122"/>
              </a:rPr>
              <a:t>；</a:t>
            </a:r>
            <a:endParaRPr lang="zh-CN" altLang="en-US" sz="2800" b="1" dirty="0">
              <a:latin typeface="华文中宋" pitchFamily="2" charset="-122"/>
              <a:ea typeface="华文中宋" pitchFamily="2" charset="-122"/>
            </a:endParaRPr>
          </a:p>
          <a:p>
            <a:pPr eaLnBrk="1" hangingPunct="1"/>
            <a:r>
              <a:rPr lang="zh-CN" altLang="en-US" sz="2800" b="1" dirty="0">
                <a:latin typeface="华文中宋" pitchFamily="2" charset="-122"/>
                <a:ea typeface="华文中宋" pitchFamily="2" charset="-122"/>
              </a:rPr>
              <a:t>探索</a:t>
            </a:r>
            <a:r>
              <a:rPr lang="zh-CN" altLang="en-US" sz="2800" b="1" dirty="0">
                <a:solidFill>
                  <a:srgbClr val="FF0000"/>
                </a:solidFill>
                <a:latin typeface="华文中宋" pitchFamily="2" charset="-122"/>
                <a:ea typeface="华文中宋" pitchFamily="2" charset="-122"/>
              </a:rPr>
              <a:t>人类文明的共性</a:t>
            </a:r>
            <a:r>
              <a:rPr lang="zh-CN" altLang="en-US" sz="2800" b="1" dirty="0">
                <a:latin typeface="华文中宋" pitchFamily="2" charset="-122"/>
                <a:ea typeface="华文中宋" pitchFamily="2" charset="-122"/>
              </a:rPr>
              <a:t>比探索人类文明的差异重要；</a:t>
            </a:r>
          </a:p>
          <a:p>
            <a:pPr eaLnBrk="1" hangingPunct="1"/>
            <a:r>
              <a:rPr lang="zh-CN" altLang="en-US" sz="2800" b="1" dirty="0">
                <a:latin typeface="华文中宋" pitchFamily="2" charset="-122"/>
                <a:ea typeface="华文中宋" pitchFamily="2" charset="-122"/>
              </a:rPr>
              <a:t>学会</a:t>
            </a:r>
            <a:r>
              <a:rPr lang="en-US" sz="2800" b="1" dirty="0">
                <a:solidFill>
                  <a:srgbClr val="FF0000"/>
                </a:solidFill>
                <a:latin typeface="华文中宋" pitchFamily="2" charset="-122"/>
                <a:ea typeface="华文中宋" pitchFamily="2" charset="-122"/>
              </a:rPr>
              <a:t>“</a:t>
            </a:r>
            <a:r>
              <a:rPr lang="zh-CN" altLang="en-US" sz="2800" b="1" dirty="0">
                <a:solidFill>
                  <a:srgbClr val="FF0000"/>
                </a:solidFill>
                <a:latin typeface="华文中宋" pitchFamily="2" charset="-122"/>
                <a:ea typeface="华文中宋" pitchFamily="2" charset="-122"/>
              </a:rPr>
              <a:t>从世界去思考</a:t>
            </a:r>
            <a:r>
              <a:rPr lang="en-US" sz="2800" b="1" dirty="0">
                <a:solidFill>
                  <a:srgbClr val="FF0000"/>
                </a:solidFill>
                <a:latin typeface="华文中宋" pitchFamily="2" charset="-122"/>
                <a:ea typeface="华文中宋" pitchFamily="2" charset="-122"/>
              </a:rPr>
              <a:t>”</a:t>
            </a:r>
            <a:r>
              <a:rPr lang="zh-CN" altLang="en-US" sz="2800" b="1" dirty="0">
                <a:latin typeface="华文中宋" pitchFamily="2" charset="-122"/>
                <a:ea typeface="华文中宋" pitchFamily="2" charset="-122"/>
              </a:rPr>
              <a:t>比学会</a:t>
            </a:r>
            <a:r>
              <a:rPr lang="en-US" sz="2800" b="1" dirty="0">
                <a:latin typeface="华文中宋" pitchFamily="2" charset="-122"/>
                <a:ea typeface="华文中宋" pitchFamily="2" charset="-122"/>
              </a:rPr>
              <a:t>“</a:t>
            </a:r>
            <a:r>
              <a:rPr lang="zh-CN" altLang="en-US" sz="2800" b="1" dirty="0">
                <a:latin typeface="华文中宋" pitchFamily="2" charset="-122"/>
                <a:ea typeface="华文中宋" pitchFamily="2" charset="-122"/>
              </a:rPr>
              <a:t>思考世界</a:t>
            </a:r>
            <a:r>
              <a:rPr lang="en-US" sz="2800" b="1" dirty="0">
                <a:latin typeface="华文中宋" pitchFamily="2" charset="-122"/>
                <a:ea typeface="华文中宋" pitchFamily="2" charset="-122"/>
              </a:rPr>
              <a:t>”</a:t>
            </a:r>
            <a:r>
              <a:rPr lang="zh-CN" altLang="en-US" sz="2800" b="1" dirty="0">
                <a:latin typeface="华文中宋" pitchFamily="2" charset="-122"/>
                <a:ea typeface="华文中宋" pitchFamily="2" charset="-122"/>
              </a:rPr>
              <a:t>重要；</a:t>
            </a:r>
          </a:p>
          <a:p>
            <a:pPr eaLnBrk="1" hangingPunct="1"/>
            <a:r>
              <a:rPr lang="zh-CN" altLang="en-US" sz="2800" b="1" dirty="0">
                <a:latin typeface="华文中宋" pitchFamily="2" charset="-122"/>
                <a:ea typeface="华文中宋" pitchFamily="2" charset="-122"/>
              </a:rPr>
              <a:t>历史知识的</a:t>
            </a:r>
            <a:r>
              <a:rPr lang="zh-CN" altLang="en-US" sz="2800" b="1" dirty="0">
                <a:solidFill>
                  <a:srgbClr val="FF0000"/>
                </a:solidFill>
                <a:latin typeface="华文中宋" pitchFamily="2" charset="-122"/>
                <a:ea typeface="华文中宋" pitchFamily="2" charset="-122"/>
              </a:rPr>
              <a:t>能力定位</a:t>
            </a:r>
            <a:r>
              <a:rPr lang="zh-CN" altLang="en-US" sz="2800" b="1" dirty="0">
                <a:latin typeface="华文中宋" pitchFamily="2" charset="-122"/>
                <a:ea typeface="华文中宋" pitchFamily="2" charset="-122"/>
              </a:rPr>
              <a:t>比题型重要；</a:t>
            </a:r>
          </a:p>
          <a:p>
            <a:pPr eaLnBrk="1" hangingPunct="1"/>
            <a:r>
              <a:rPr lang="en-US" altLang="zh-CN" sz="2800" dirty="0" smtClean="0">
                <a:latin typeface="楷体" pitchFamily="49" charset="-122"/>
                <a:ea typeface="楷体" pitchFamily="49" charset="-122"/>
              </a:rPr>
              <a:t>——</a:t>
            </a:r>
            <a:r>
              <a:rPr lang="zh-CN" altLang="en-US" sz="2800" dirty="0">
                <a:latin typeface="楷体" pitchFamily="49" charset="-122"/>
                <a:ea typeface="楷体" pitchFamily="49" charset="-122"/>
              </a:rPr>
              <a:t>黄牧航</a:t>
            </a:r>
            <a:r>
              <a:rPr lang="en-US" altLang="zh-CN" sz="2800" dirty="0">
                <a:latin typeface="楷体" pitchFamily="49" charset="-122"/>
                <a:ea typeface="楷体" pitchFamily="49" charset="-122"/>
              </a:rPr>
              <a:t>《</a:t>
            </a:r>
            <a:r>
              <a:rPr lang="zh-CN" altLang="en-US" sz="2800" dirty="0">
                <a:latin typeface="楷体" pitchFamily="49" charset="-122"/>
                <a:ea typeface="楷体" pitchFamily="49" charset="-122"/>
              </a:rPr>
              <a:t>史学观念的转变与高考历史试题的</a:t>
            </a:r>
            <a:endParaRPr lang="en-US" altLang="zh-CN" sz="2800" dirty="0">
              <a:latin typeface="楷体" pitchFamily="49" charset="-122"/>
              <a:ea typeface="楷体" pitchFamily="49" charset="-122"/>
            </a:endParaRPr>
          </a:p>
          <a:p>
            <a:pPr eaLnBrk="1" hangingPunct="1"/>
            <a:r>
              <a:rPr lang="zh-CN" altLang="en-US" sz="2800" dirty="0">
                <a:latin typeface="楷体" pitchFamily="49" charset="-122"/>
                <a:ea typeface="楷体" pitchFamily="49" charset="-122"/>
              </a:rPr>
              <a:t>命制</a:t>
            </a:r>
            <a:r>
              <a:rPr lang="en-US" altLang="zh-CN" sz="2800" dirty="0">
                <a:latin typeface="楷体" pitchFamily="49" charset="-122"/>
                <a:ea typeface="楷体" pitchFamily="49" charset="-122"/>
              </a:rPr>
              <a:t>》</a:t>
            </a:r>
            <a:endParaRPr lang="zh-CN" altLang="en-US" sz="2800" dirty="0">
              <a:latin typeface="楷体" pitchFamily="49" charset="-122"/>
              <a:ea typeface="楷体" pitchFamily="49" charset="-122"/>
            </a:endParaRPr>
          </a:p>
        </p:txBody>
      </p:sp>
      <p:sp>
        <p:nvSpPr>
          <p:cNvPr id="2" name="标题 1"/>
          <p:cNvSpPr>
            <a:spLocks noGrp="1"/>
          </p:cNvSpPr>
          <p:nvPr>
            <p:ph type="title"/>
          </p:nvPr>
        </p:nvSpPr>
        <p:spPr>
          <a:xfrm>
            <a:off x="683568" y="260648"/>
            <a:ext cx="7456674" cy="1143000"/>
          </a:xfrm>
        </p:spPr>
        <p:txBody>
          <a:bodyPr>
            <a:normAutofit fontScale="90000"/>
          </a:bodyPr>
          <a:lstStyle/>
          <a:p>
            <a:r>
              <a:rPr lang="zh-CN" altLang="en-US" b="1" dirty="0" smtClean="0"/>
              <a:t>高考命题的重点，指导复习的侧重</a:t>
            </a:r>
            <a:endParaRPr lang="zh-CN" altLang="en-US" b="1" dirty="0"/>
          </a:p>
        </p:txBody>
      </p:sp>
    </p:spTree>
    <p:extLst>
      <p:ext uri="{BB962C8B-B14F-4D97-AF65-F5344CB8AC3E}">
        <p14:creationId xmlns="" xmlns:p14="http://schemas.microsoft.com/office/powerpoint/2010/main" val="10514723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764704"/>
            <a:ext cx="7024744" cy="745152"/>
          </a:xfrm>
        </p:spPr>
        <p:txBody>
          <a:bodyPr>
            <a:normAutofit fontScale="90000"/>
          </a:bodyPr>
          <a:lstStyle/>
          <a:p>
            <a:r>
              <a:rPr lang="zh-CN" altLang="en-US" dirty="0"/>
              <a:t>北京卷开放的不是史观</a:t>
            </a:r>
          </a:p>
        </p:txBody>
      </p:sp>
      <p:sp>
        <p:nvSpPr>
          <p:cNvPr id="3" name="矩形 2"/>
          <p:cNvSpPr/>
          <p:nvPr/>
        </p:nvSpPr>
        <p:spPr>
          <a:xfrm>
            <a:off x="558026" y="1628800"/>
            <a:ext cx="7848872" cy="4549322"/>
          </a:xfrm>
          <a:prstGeom prst="rect">
            <a:avLst/>
          </a:prstGeom>
        </p:spPr>
        <p:txBody>
          <a:bodyPr wrap="square">
            <a:spAutoFit/>
          </a:bodyPr>
          <a:lstStyle/>
          <a:p>
            <a:pPr>
              <a:lnSpc>
                <a:spcPct val="150000"/>
              </a:lnSpc>
            </a:pPr>
            <a:r>
              <a:rPr lang="zh-CN" altLang="en-US" sz="2800" b="1" dirty="0"/>
              <a:t> </a:t>
            </a:r>
            <a:r>
              <a:rPr lang="zh-CN" altLang="en-US" sz="2800" b="1" dirty="0" smtClean="0"/>
              <a:t>     </a:t>
            </a:r>
            <a:r>
              <a:rPr lang="zh-CN" altLang="en-US" sz="2400" b="1" dirty="0" smtClean="0">
                <a:solidFill>
                  <a:srgbClr val="FF0000"/>
                </a:solidFill>
                <a:latin typeface="华文细黑" pitchFamily="2" charset="-122"/>
                <a:ea typeface="华文细黑" pitchFamily="2" charset="-122"/>
              </a:rPr>
              <a:t>不要求考生独立阐释自己的观点，而是以课本的</a:t>
            </a:r>
            <a:r>
              <a:rPr lang="zh-CN" altLang="en-US" sz="2400" b="1" dirty="0" smtClean="0">
                <a:solidFill>
                  <a:srgbClr val="0033CC"/>
                </a:solidFill>
                <a:latin typeface="华文细黑" pitchFamily="2" charset="-122"/>
                <a:ea typeface="华文细黑" pitchFamily="2" charset="-122"/>
              </a:rPr>
              <a:t>历史观点或历史定论</a:t>
            </a:r>
            <a:r>
              <a:rPr lang="zh-CN" altLang="en-US" sz="2400" b="1" dirty="0" smtClean="0">
                <a:solidFill>
                  <a:srgbClr val="FF0000"/>
                </a:solidFill>
                <a:latin typeface="华文细黑" pitchFamily="2" charset="-122"/>
                <a:ea typeface="华文细黑" pitchFamily="2" charset="-122"/>
              </a:rPr>
              <a:t>为依托，以</a:t>
            </a:r>
            <a:r>
              <a:rPr lang="zh-CN" altLang="en-US" sz="2400" b="1" dirty="0" smtClean="0">
                <a:solidFill>
                  <a:srgbClr val="0033CC"/>
                </a:solidFill>
                <a:latin typeface="华文细黑" pitchFamily="2" charset="-122"/>
                <a:ea typeface="华文细黑" pitchFamily="2" charset="-122"/>
              </a:rPr>
              <a:t>开放式的答案、答案标准和组答方式</a:t>
            </a:r>
            <a:r>
              <a:rPr lang="zh-CN" altLang="en-US" sz="2400" b="1" dirty="0" smtClean="0">
                <a:solidFill>
                  <a:srgbClr val="FF0000"/>
                </a:solidFill>
                <a:latin typeface="华文细黑" pitchFamily="2" charset="-122"/>
                <a:ea typeface="华文细黑" pitchFamily="2" charset="-122"/>
              </a:rPr>
              <a:t>为特征</a:t>
            </a:r>
            <a:r>
              <a:rPr lang="zh-CN" altLang="en-US" sz="2400" b="1" dirty="0" smtClean="0">
                <a:latin typeface="华文细黑" pitchFamily="2" charset="-122"/>
                <a:ea typeface="华文细黑" pitchFamily="2" charset="-122"/>
              </a:rPr>
              <a:t>。</a:t>
            </a:r>
            <a:endParaRPr lang="en-US" altLang="zh-CN" sz="2400" b="1" dirty="0" smtClean="0">
              <a:latin typeface="华文细黑" pitchFamily="2" charset="-122"/>
              <a:ea typeface="华文细黑" pitchFamily="2" charset="-122"/>
            </a:endParaRPr>
          </a:p>
          <a:p>
            <a:pPr>
              <a:lnSpc>
                <a:spcPct val="150000"/>
              </a:lnSpc>
            </a:pPr>
            <a:r>
              <a:rPr lang="en-US" altLang="zh-CN" sz="2400" b="1" dirty="0">
                <a:latin typeface="华文细黑" pitchFamily="2" charset="-122"/>
                <a:ea typeface="华文细黑" pitchFamily="2" charset="-122"/>
              </a:rPr>
              <a:t> </a:t>
            </a:r>
            <a:r>
              <a:rPr lang="en-US" altLang="zh-CN" sz="2400" b="1" dirty="0" smtClean="0">
                <a:latin typeface="华文细黑" pitchFamily="2" charset="-122"/>
                <a:ea typeface="华文细黑" pitchFamily="2" charset="-122"/>
              </a:rPr>
              <a:t>     </a:t>
            </a:r>
            <a:r>
              <a:rPr lang="zh-CN" altLang="en-US" sz="2400" b="1" dirty="0" smtClean="0">
                <a:latin typeface="华文细黑" pitchFamily="2" charset="-122"/>
                <a:ea typeface="华文细黑" pitchFamily="2" charset="-122"/>
              </a:rPr>
              <a:t>这种开放题不考查考生独立“求异”思维的能力，而是</a:t>
            </a:r>
            <a:r>
              <a:rPr lang="zh-CN" altLang="en-US" sz="2400" b="1" dirty="0" smtClean="0">
                <a:solidFill>
                  <a:srgbClr val="0033CC"/>
                </a:solidFill>
                <a:latin typeface="华文细黑" pitchFamily="2" charset="-122"/>
                <a:ea typeface="华文细黑" pitchFamily="2" charset="-122"/>
              </a:rPr>
              <a:t>考查考生对历史规律的认知深度和掌握程度</a:t>
            </a:r>
            <a:r>
              <a:rPr lang="zh-CN" altLang="en-US" sz="2400" b="1" dirty="0" smtClean="0">
                <a:latin typeface="华文细黑" pitchFamily="2" charset="-122"/>
                <a:ea typeface="华文细黑" pitchFamily="2" charset="-122"/>
              </a:rPr>
              <a:t>，在对史料鉴别、提炼、组合中凝练出自身思想的精华，通过“温故”而“知新”，通过“求同”思维锻炼，为将来大学阶段“求异”思维发展打下坚实的基础。</a:t>
            </a:r>
          </a:p>
        </p:txBody>
      </p:sp>
    </p:spTree>
    <p:extLst>
      <p:ext uri="{BB962C8B-B14F-4D97-AF65-F5344CB8AC3E}">
        <p14:creationId xmlns="" xmlns:p14="http://schemas.microsoft.com/office/powerpoint/2010/main" val="15223366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213674" y="620688"/>
            <a:ext cx="3926278" cy="526297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altLang="zh-CN" sz="2400" b="1" dirty="0">
                <a:latin typeface="楷体" pitchFamily="49" charset="-122"/>
                <a:ea typeface="楷体" pitchFamily="49" charset="-122"/>
              </a:rPr>
              <a:t>2011</a:t>
            </a:r>
            <a:r>
              <a:rPr lang="zh-CN" altLang="en-US" sz="2400" b="1" dirty="0">
                <a:latin typeface="楷体" pitchFamily="49" charset="-122"/>
                <a:ea typeface="楷体" pitchFamily="49" charset="-122"/>
              </a:rPr>
              <a:t>年北京题</a:t>
            </a:r>
          </a:p>
          <a:p>
            <a:pPr>
              <a:defRPr/>
            </a:pPr>
            <a:r>
              <a:rPr lang="zh-CN" altLang="en-US" sz="2400" b="1" dirty="0">
                <a:latin typeface="华文新魏" pitchFamily="2" charset="-122"/>
                <a:ea typeface="华文新魏" pitchFamily="2" charset="-122"/>
              </a:rPr>
              <a:t>     </a:t>
            </a:r>
            <a:r>
              <a:rPr lang="zh-CN" altLang="en-US" sz="2400" b="1" dirty="0" smtClean="0">
                <a:latin typeface="华文楷体" pitchFamily="2" charset="-122"/>
                <a:ea typeface="华文楷体" pitchFamily="2" charset="-122"/>
              </a:rPr>
              <a:t>在</a:t>
            </a:r>
            <a:r>
              <a:rPr lang="zh-CN" altLang="en-US" sz="2400" b="1" dirty="0">
                <a:latin typeface="华文楷体" pitchFamily="2" charset="-122"/>
                <a:ea typeface="华文楷体" pitchFamily="2" charset="-122"/>
              </a:rPr>
              <a:t>近代中国，爱国是历史的主旋律</a:t>
            </a:r>
            <a:r>
              <a:rPr lang="zh-CN" altLang="en-US" sz="2400" b="1" dirty="0" smtClean="0">
                <a:latin typeface="华文楷体" pitchFamily="2" charset="-122"/>
                <a:ea typeface="华文楷体" pitchFamily="2" charset="-122"/>
              </a:rPr>
              <a:t>，有着</a:t>
            </a:r>
            <a:r>
              <a:rPr lang="zh-CN" altLang="en-US" sz="2400" b="1" dirty="0">
                <a:latin typeface="华文楷体" pitchFamily="2" charset="-122"/>
                <a:ea typeface="华文楷体" pitchFamily="2" charset="-122"/>
              </a:rPr>
              <a:t>丰富的内涵，可通过多个主题体现</a:t>
            </a:r>
            <a:r>
              <a:rPr lang="zh-CN" altLang="en-US" sz="2400" b="1" dirty="0" smtClean="0">
                <a:latin typeface="华文楷体" pitchFamily="2" charset="-122"/>
                <a:ea typeface="华文楷体" pitchFamily="2" charset="-122"/>
              </a:rPr>
              <a:t>出来</a:t>
            </a:r>
            <a:r>
              <a:rPr lang="zh-CN" altLang="en-US" sz="2400" b="1" dirty="0">
                <a:latin typeface="华文楷体" pitchFamily="2" charset="-122"/>
                <a:ea typeface="华文楷体" pitchFamily="2" charset="-122"/>
              </a:rPr>
              <a:t>。</a:t>
            </a:r>
            <a:endParaRPr lang="en-US" altLang="zh-CN" sz="2400" b="1" dirty="0">
              <a:latin typeface="华文楷体" pitchFamily="2" charset="-122"/>
              <a:ea typeface="华文楷体" pitchFamily="2" charset="-122"/>
            </a:endParaRPr>
          </a:p>
          <a:p>
            <a:pPr>
              <a:defRPr/>
            </a:pPr>
            <a:r>
              <a:rPr lang="zh-CN" altLang="en-US" sz="2400" b="1" dirty="0">
                <a:solidFill>
                  <a:srgbClr val="0033CC"/>
                </a:solidFill>
                <a:latin typeface="+mn-ea"/>
              </a:rPr>
              <a:t>阅读</a:t>
            </a:r>
            <a:r>
              <a:rPr lang="zh-CN" altLang="en-US" sz="2400" b="1" dirty="0">
                <a:latin typeface="+mn-ea"/>
              </a:rPr>
              <a:t>下表中的资料，</a:t>
            </a:r>
            <a:r>
              <a:rPr lang="zh-CN" altLang="en-US" sz="2400" b="1" dirty="0">
                <a:solidFill>
                  <a:srgbClr val="FF0000"/>
                </a:solidFill>
                <a:latin typeface="+mn-ea"/>
              </a:rPr>
              <a:t>围绕爱国</a:t>
            </a:r>
            <a:r>
              <a:rPr lang="zh-CN" altLang="en-US" sz="2400" b="1" dirty="0">
                <a:latin typeface="+mn-ea"/>
              </a:rPr>
              <a:t>，提炼出</a:t>
            </a:r>
            <a:r>
              <a:rPr lang="zh-CN" altLang="en-US" sz="2400" b="1" dirty="0" smtClean="0">
                <a:latin typeface="+mn-ea"/>
              </a:rPr>
              <a:t>一个</a:t>
            </a:r>
            <a:r>
              <a:rPr lang="zh-CN" altLang="en-US" sz="2400" b="1" dirty="0">
                <a:latin typeface="+mn-ea"/>
              </a:rPr>
              <a:t>涵盖若干条资料的主题，并将符合该</a:t>
            </a:r>
            <a:r>
              <a:rPr lang="zh-CN" altLang="en-US" sz="2400" b="1" dirty="0" smtClean="0">
                <a:latin typeface="+mn-ea"/>
              </a:rPr>
              <a:t>主题</a:t>
            </a:r>
            <a:r>
              <a:rPr lang="zh-CN" altLang="en-US" sz="2400" b="1" dirty="0">
                <a:latin typeface="+mn-ea"/>
              </a:rPr>
              <a:t>的资料序号挑选出来。结合所学，</a:t>
            </a:r>
            <a:r>
              <a:rPr lang="zh-CN" altLang="en-US" sz="2400" b="1" dirty="0" smtClean="0">
                <a:latin typeface="+mn-ea"/>
              </a:rPr>
              <a:t>补充一</a:t>
            </a:r>
            <a:r>
              <a:rPr lang="zh-CN" altLang="en-US" sz="2400" b="1" dirty="0">
                <a:latin typeface="+mn-ea"/>
              </a:rPr>
              <a:t>条符合该主题的新资料并加以简要阐释。</a:t>
            </a:r>
          </a:p>
          <a:p>
            <a:pPr>
              <a:defRPr/>
            </a:pPr>
            <a:r>
              <a:rPr lang="zh-CN" altLang="en-US" sz="2400" b="1" dirty="0">
                <a:solidFill>
                  <a:srgbClr val="0033CC"/>
                </a:solidFill>
                <a:latin typeface="+mn-ea"/>
              </a:rPr>
              <a:t>要求</a:t>
            </a:r>
            <a:r>
              <a:rPr lang="zh-CN" altLang="en-US" sz="2400" b="1" dirty="0">
                <a:latin typeface="+mn-ea"/>
              </a:rPr>
              <a:t>：提炼的主题必须涵盖两条以上资料，立意明确；符合该主题的资料选择要完整，无遗漏；逻辑清晰合理。 </a:t>
            </a:r>
          </a:p>
        </p:txBody>
      </p:sp>
      <p:sp>
        <p:nvSpPr>
          <p:cNvPr id="68611" name="Rectangle 4"/>
          <p:cNvSpPr>
            <a:spLocks noChangeArrowheads="1"/>
          </p:cNvSpPr>
          <p:nvPr/>
        </p:nvSpPr>
        <p:spPr bwMode="auto">
          <a:xfrm>
            <a:off x="6011863" y="6237288"/>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spAutoFit/>
          </a:bodyPr>
          <a:lstStyle/>
          <a:p>
            <a:endParaRPr lang="zh-CN" altLang="en-US"/>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91469" y="595536"/>
            <a:ext cx="2770744" cy="4361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29297" y="2930153"/>
            <a:ext cx="2814703" cy="3927847"/>
          </a:xfrm>
          <a:prstGeom prst="rect">
            <a:avLst/>
          </a:prstGeom>
          <a:ln/>
        </p:spPr>
        <p:style>
          <a:lnRef idx="2">
            <a:schemeClr val="accent5"/>
          </a:lnRef>
          <a:fillRef idx="1">
            <a:schemeClr val="lt1"/>
          </a:fillRef>
          <a:effectRef idx="0">
            <a:schemeClr val="accent5"/>
          </a:effectRef>
          <a:fontRef idx="minor">
            <a:schemeClr val="dk1"/>
          </a:fontRef>
        </p:style>
      </p:pic>
    </p:spTree>
    <p:extLst>
      <p:ext uri="{BB962C8B-B14F-4D97-AF65-F5344CB8AC3E}">
        <p14:creationId xmlns="" xmlns:p14="http://schemas.microsoft.com/office/powerpoint/2010/main" val="34561254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fade">
                                      <p:cBhvr>
                                        <p:cTn id="7" dur="10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6011863" y="6237288"/>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spAutoFit/>
          </a:bodyPr>
          <a:lstStyle/>
          <a:p>
            <a:endParaRPr lang="zh-CN" altLang="en-US"/>
          </a:p>
        </p:txBody>
      </p:sp>
      <p:sp>
        <p:nvSpPr>
          <p:cNvPr id="69679" name="Rectangle 48"/>
          <p:cNvSpPr>
            <a:spLocks noChangeArrowheads="1"/>
          </p:cNvSpPr>
          <p:nvPr/>
        </p:nvSpPr>
        <p:spPr bwMode="auto">
          <a:xfrm>
            <a:off x="611188" y="4149725"/>
            <a:ext cx="3889375" cy="358775"/>
          </a:xfrm>
          <a:prstGeom prst="rect">
            <a:avLst/>
          </a:prstGeom>
          <a:solidFill>
            <a:schemeClr val="bg1"/>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endParaRPr lang="zh-CN" altLang="en-US"/>
          </a:p>
        </p:txBody>
      </p:sp>
      <p:sp>
        <p:nvSpPr>
          <p:cNvPr id="69680" name="Text Box 49"/>
          <p:cNvSpPr txBox="1">
            <a:spLocks noChangeArrowheads="1"/>
          </p:cNvSpPr>
          <p:nvPr/>
        </p:nvSpPr>
        <p:spPr bwMode="auto">
          <a:xfrm>
            <a:off x="5580063" y="1052513"/>
            <a:ext cx="18415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zh-CN" sz="4000" b="1">
              <a:latin typeface="黑体" pitchFamily="49" charset="-122"/>
              <a:ea typeface="黑体" pitchFamily="49" charset="-122"/>
            </a:endParaRPr>
          </a:p>
        </p:txBody>
      </p:sp>
      <p:sp>
        <p:nvSpPr>
          <p:cNvPr id="7" name="TextBox 6"/>
          <p:cNvSpPr txBox="1"/>
          <p:nvPr/>
        </p:nvSpPr>
        <p:spPr>
          <a:xfrm>
            <a:off x="611188" y="1268760"/>
            <a:ext cx="8136905" cy="4392488"/>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r>
              <a:rPr lang="zh-CN" altLang="en-US" sz="2800" dirty="0" smtClean="0"/>
              <a:t>我们怎么应对？</a:t>
            </a:r>
            <a:endParaRPr lang="en-US" altLang="zh-CN" sz="2800" dirty="0" smtClean="0"/>
          </a:p>
          <a:p>
            <a:r>
              <a:rPr lang="zh-CN" altLang="en-US" sz="2800" b="1" dirty="0" smtClean="0">
                <a:solidFill>
                  <a:srgbClr val="FF0000"/>
                </a:solidFill>
              </a:rPr>
              <a:t>调整自己的学习态度和习惯</a:t>
            </a:r>
            <a:r>
              <a:rPr lang="zh-CN" altLang="en-US" sz="2800" dirty="0" smtClean="0"/>
              <a:t>，放眼西城区，要有</a:t>
            </a:r>
            <a:r>
              <a:rPr lang="zh-CN" altLang="en-US" sz="2800" b="1" dirty="0" smtClean="0">
                <a:solidFill>
                  <a:srgbClr val="0033CC"/>
                </a:solidFill>
              </a:rPr>
              <a:t>竞争意识</a:t>
            </a:r>
            <a:r>
              <a:rPr lang="zh-CN" altLang="en-US" sz="2800" dirty="0" smtClean="0"/>
              <a:t>，具体到做题也要有全局观念，高屋建瓴，</a:t>
            </a:r>
            <a:r>
              <a:rPr lang="zh-CN" altLang="en-US" sz="2800" b="1" dirty="0" smtClean="0">
                <a:solidFill>
                  <a:srgbClr val="0033CC"/>
                </a:solidFill>
              </a:rPr>
              <a:t>不要纠结于一词一句</a:t>
            </a:r>
            <a:r>
              <a:rPr lang="zh-CN" altLang="en-US" sz="2800" dirty="0" smtClean="0"/>
              <a:t>，</a:t>
            </a:r>
            <a:r>
              <a:rPr lang="zh-CN" altLang="en-US" sz="2800" b="1" dirty="0" smtClean="0">
                <a:solidFill>
                  <a:srgbClr val="0033CC"/>
                </a:solidFill>
              </a:rPr>
              <a:t>不要纠结于一时的利益</a:t>
            </a:r>
            <a:r>
              <a:rPr lang="zh-CN" altLang="en-US" sz="2800" dirty="0" smtClean="0"/>
              <a:t>（比如做题慢而不纠正，比如怀疑背书或背不下来不找方法应对，投机取巧，固执于自己的见解）。</a:t>
            </a:r>
            <a:endParaRPr lang="en-US" altLang="zh-CN" sz="2800" dirty="0" smtClean="0"/>
          </a:p>
          <a:p>
            <a:endParaRPr lang="en-US" altLang="zh-CN" sz="2800" dirty="0"/>
          </a:p>
          <a:p>
            <a:r>
              <a:rPr lang="zh-CN" altLang="en-US" sz="2800" dirty="0" smtClean="0"/>
              <a:t>按老师要求做，思想包容随和，从善如流，擅于总结教训改进自己，</a:t>
            </a:r>
            <a:r>
              <a:rPr lang="zh-CN" altLang="en-US" sz="2800" b="1" dirty="0" smtClean="0">
                <a:solidFill>
                  <a:srgbClr val="FF0000"/>
                </a:solidFill>
              </a:rPr>
              <a:t>这样的孩纸高考时候能够拔尖</a:t>
            </a:r>
            <a:r>
              <a:rPr lang="zh-CN" altLang="en-US" sz="2800" dirty="0" smtClean="0"/>
              <a:t>。</a:t>
            </a:r>
            <a:endParaRPr lang="zh-CN" altLang="en-US" sz="2800" dirty="0"/>
          </a:p>
        </p:txBody>
      </p:sp>
    </p:spTree>
    <p:extLst>
      <p:ext uri="{BB962C8B-B14F-4D97-AF65-F5344CB8AC3E}">
        <p14:creationId xmlns="" xmlns:p14="http://schemas.microsoft.com/office/powerpoint/2010/main" val="37433169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 calcmode="lin" valueType="num">
                                      <p:cBhvr>
                                        <p:cTn id="9" dur="250" fill="hold"/>
                                        <p:tgtEl>
                                          <p:spTgt spid="7"/>
                                        </p:tgtEl>
                                        <p:attrNameLst>
                                          <p:attrName>style.rotation</p:attrName>
                                        </p:attrNameLst>
                                      </p:cBhvr>
                                      <p:tavLst>
                                        <p:tav tm="0">
                                          <p:val>
                                            <p:fltVal val="90"/>
                                          </p:val>
                                        </p:tav>
                                        <p:tav tm="100000">
                                          <p:val>
                                            <p:fltVal val="0"/>
                                          </p:val>
                                        </p:tav>
                                      </p:tavLst>
                                    </p:anim>
                                    <p:animEffect transition="in" filter="fade">
                                      <p:cBhvr>
                                        <p:cTn id="10"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692696"/>
            <a:ext cx="8280920" cy="2246769"/>
          </a:xfrm>
          <a:prstGeom prst="rect">
            <a:avLst/>
          </a:prstGeom>
        </p:spPr>
        <p:txBody>
          <a:bodyPr wrap="square">
            <a:spAutoFit/>
          </a:bodyPr>
          <a:lstStyle/>
          <a:p>
            <a:r>
              <a:rPr lang="en-US" altLang="zh-CN" sz="2800" dirty="0" smtClean="0"/>
              <a:t>11.</a:t>
            </a:r>
            <a:r>
              <a:rPr lang="zh-CN" altLang="en-US" sz="2800" dirty="0" smtClean="0"/>
              <a:t>春秋战国时期，我国的木工技术得到迅速发展，锯子、刨子、钻子等木工器械都是这一时期发明的。这些发明主要得益于</a:t>
            </a:r>
          </a:p>
          <a:p>
            <a:r>
              <a:rPr lang="en-US" altLang="zh-CN" sz="2800" dirty="0" smtClean="0"/>
              <a:t>A.</a:t>
            </a:r>
            <a:r>
              <a:rPr lang="zh-CN" altLang="en-US" sz="2800" dirty="0" smtClean="0"/>
              <a:t>商品经济的发展	            </a:t>
            </a:r>
            <a:r>
              <a:rPr lang="en-US" altLang="zh-CN" sz="2800" dirty="0" smtClean="0"/>
              <a:t>B.</a:t>
            </a:r>
            <a:r>
              <a:rPr lang="zh-CN" altLang="en-US" sz="2800" dirty="0" smtClean="0"/>
              <a:t>井田制的瓦解</a:t>
            </a:r>
          </a:p>
          <a:p>
            <a:r>
              <a:rPr lang="en-US" altLang="zh-CN" sz="2800" dirty="0" smtClean="0"/>
              <a:t>C.</a:t>
            </a:r>
            <a:r>
              <a:rPr lang="zh-CN" altLang="en-US" sz="2800" dirty="0" smtClean="0"/>
              <a:t>冶铁（冶金）技术的进步	</a:t>
            </a:r>
            <a:r>
              <a:rPr lang="en-US" altLang="zh-CN" sz="2800" dirty="0" smtClean="0"/>
              <a:t>D.</a:t>
            </a:r>
            <a:r>
              <a:rPr lang="zh-CN" altLang="en-US" sz="2800" dirty="0" smtClean="0"/>
              <a:t>精耕细作技术的成熟</a:t>
            </a:r>
            <a:endParaRPr lang="zh-CN" altLang="en-US" sz="2800" dirty="0"/>
          </a:p>
        </p:txBody>
      </p:sp>
      <p:sp>
        <p:nvSpPr>
          <p:cNvPr id="3" name="椭圆 2"/>
          <p:cNvSpPr/>
          <p:nvPr/>
        </p:nvSpPr>
        <p:spPr>
          <a:xfrm>
            <a:off x="4427984" y="548680"/>
            <a:ext cx="1512168" cy="6480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99592" y="692696"/>
            <a:ext cx="1512168" cy="5040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95536" y="1124744"/>
            <a:ext cx="2952328" cy="5040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a:off x="5076056" y="2780928"/>
            <a:ext cx="0" cy="10081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4644008" y="3789040"/>
            <a:ext cx="864096"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CN" altLang="en-US" sz="2000" dirty="0" smtClean="0">
                <a:latin typeface="黑体" pitchFamily="49" charset="-122"/>
                <a:ea typeface="黑体" pitchFamily="49" charset="-122"/>
              </a:rPr>
              <a:t>农业</a:t>
            </a:r>
            <a:endParaRPr lang="zh-CN" altLang="en-US" sz="2000" dirty="0">
              <a:latin typeface="黑体" pitchFamily="49" charset="-122"/>
              <a:ea typeface="黑体" pitchFamily="49" charset="-122"/>
            </a:endParaRPr>
          </a:p>
        </p:txBody>
      </p:sp>
      <p:cxnSp>
        <p:nvCxnSpPr>
          <p:cNvPr id="10" name="直接箭头连接符 9"/>
          <p:cNvCxnSpPr/>
          <p:nvPr/>
        </p:nvCxnSpPr>
        <p:spPr>
          <a:xfrm>
            <a:off x="3275856" y="1484784"/>
            <a:ext cx="216024" cy="27363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直接箭头连接符 11"/>
          <p:cNvCxnSpPr>
            <a:stCxn id="3" idx="3"/>
          </p:cNvCxnSpPr>
          <p:nvPr/>
        </p:nvCxnSpPr>
        <p:spPr>
          <a:xfrm flipH="1">
            <a:off x="3491880" y="1101844"/>
            <a:ext cx="1157556" cy="31912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2123728" y="4365104"/>
            <a:ext cx="396044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400" dirty="0" smtClean="0">
                <a:latin typeface="黑体" pitchFamily="49" charset="-122"/>
                <a:ea typeface="黑体" pitchFamily="49" charset="-122"/>
              </a:rPr>
              <a:t>手工业工具；看“锯”、“钻”字的</a:t>
            </a:r>
            <a:r>
              <a:rPr lang="zh-CN" altLang="en-US" sz="2400" dirty="0" smtClean="0">
                <a:latin typeface="黑体" pitchFamily="49" charset="-122"/>
                <a:ea typeface="黑体" pitchFamily="49" charset="-122"/>
              </a:rPr>
              <a:t>偏旁</a:t>
            </a:r>
            <a:endParaRPr lang="en-US" altLang="zh-CN" sz="2400" dirty="0" smtClean="0">
              <a:latin typeface="黑体" pitchFamily="49" charset="-122"/>
              <a:ea typeface="黑体" pitchFamily="49" charset="-122"/>
            </a:endParaRPr>
          </a:p>
          <a:p>
            <a:r>
              <a:rPr lang="zh-CN" altLang="en-US" sz="2400" dirty="0" smtClean="0">
                <a:solidFill>
                  <a:prstClr val="white"/>
                </a:solidFill>
                <a:latin typeface="黑体" pitchFamily="49" charset="-122"/>
                <a:ea typeface="黑体" pitchFamily="49" charset="-122"/>
              </a:rPr>
              <a:t>冶金技术是木工器械的条件</a:t>
            </a:r>
          </a:p>
          <a:p>
            <a:endParaRPr lang="zh-CN" altLang="en-US" sz="2400" dirty="0">
              <a:latin typeface="黑体" pitchFamily="49" charset="-122"/>
              <a:ea typeface="黑体" pitchFamily="49" charset="-122"/>
            </a:endParaRPr>
          </a:p>
        </p:txBody>
      </p:sp>
      <p:cxnSp>
        <p:nvCxnSpPr>
          <p:cNvPr id="15" name="直接箭头连接符 14"/>
          <p:cNvCxnSpPr/>
          <p:nvPr/>
        </p:nvCxnSpPr>
        <p:spPr>
          <a:xfrm>
            <a:off x="7380312" y="2132856"/>
            <a:ext cx="86409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8244408" y="1700808"/>
            <a:ext cx="720080"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dirty="0" smtClean="0">
                <a:latin typeface="黑体" pitchFamily="49" charset="-122"/>
                <a:ea typeface="黑体" pitchFamily="49" charset="-122"/>
              </a:rPr>
              <a:t>土地</a:t>
            </a:r>
            <a:endParaRPr lang="en-US" altLang="zh-CN" sz="2000" dirty="0" smtClean="0">
              <a:latin typeface="黑体" pitchFamily="49" charset="-122"/>
              <a:ea typeface="黑体" pitchFamily="49" charset="-122"/>
            </a:endParaRPr>
          </a:p>
          <a:p>
            <a:r>
              <a:rPr lang="zh-CN" altLang="en-US" sz="2000" dirty="0" smtClean="0">
                <a:latin typeface="黑体" pitchFamily="49" charset="-122"/>
                <a:ea typeface="黑体" pitchFamily="49" charset="-122"/>
              </a:rPr>
              <a:t>制度</a:t>
            </a:r>
            <a:endParaRPr lang="zh-CN" altLang="en-US" sz="2000" dirty="0">
              <a:latin typeface="黑体" pitchFamily="49" charset="-122"/>
              <a:ea typeface="黑体" pitchFamily="49" charset="-122"/>
            </a:endParaRPr>
          </a:p>
        </p:txBody>
      </p:sp>
      <p:sp>
        <p:nvSpPr>
          <p:cNvPr id="17" name="TextBox 16"/>
          <p:cNvSpPr txBox="1"/>
          <p:nvPr/>
        </p:nvSpPr>
        <p:spPr>
          <a:xfrm>
            <a:off x="7956376" y="3068960"/>
            <a:ext cx="720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dirty="0" smtClean="0"/>
              <a:t>C</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par>
                                <p:cTn id="38" presetID="3"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13"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692115"/>
            <a:ext cx="864096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7.</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司马迁认为政府的商业政策应是</a:t>
            </a:r>
            <a:r>
              <a:rPr kumimoji="0" lang="zh-CN" altLang="en-US" sz="2800" b="0" i="0" u="none" strike="noStrike" cap="none" normalizeH="0" baseline="0" dirty="0" smtClean="0">
                <a:ln>
                  <a:noFill/>
                </a:ln>
                <a:solidFill>
                  <a:srgbClr val="000000"/>
                </a:solidFill>
                <a:effectLst/>
                <a:latin typeface="Arial"/>
                <a:ea typeface="宋体" pitchFamily="2" charset="-122"/>
                <a:cs typeface="Times New Roman" pitchFamily="18" charset="0"/>
              </a:rPr>
              <a:t>“</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善者因之，其次利道之，其次教诲之，其次整齐之，最下者与之争</a:t>
            </a:r>
            <a:r>
              <a:rPr kumimoji="0" lang="zh-CN" altLang="en-US" sz="2800" b="0" i="0" u="none" strike="noStrike" cap="none" normalizeH="0" baseline="0" dirty="0" smtClean="0">
                <a:ln>
                  <a:noFill/>
                </a:ln>
                <a:solidFill>
                  <a:srgbClr val="000000"/>
                </a:solidFill>
                <a:effectLst/>
                <a:latin typeface="Arial"/>
                <a:ea typeface="宋体" pitchFamily="2" charset="-122"/>
                <a:cs typeface="Times New Roman" pitchFamily="18" charset="0"/>
              </a:rPr>
              <a:t>”</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。由此可见他主张</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A.</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商业发展应顺其自然    </a:t>
            </a:r>
            <a:r>
              <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B.</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工商皆本</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C.</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应取消商业竞争        </a:t>
            </a:r>
            <a:r>
              <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D.</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政府应对商业进行引导</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 name="椭圆 2"/>
          <p:cNvSpPr/>
          <p:nvPr/>
        </p:nvSpPr>
        <p:spPr>
          <a:xfrm>
            <a:off x="6660232" y="620688"/>
            <a:ext cx="792088" cy="6480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0" y="1052736"/>
            <a:ext cx="792088" cy="6480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123728" y="1124744"/>
            <a:ext cx="792088" cy="64807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355976" y="1052736"/>
            <a:ext cx="792088" cy="6480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804248" y="1196752"/>
            <a:ext cx="1080120" cy="43204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a:stCxn id="3" idx="3"/>
          </p:cNvCxnSpPr>
          <p:nvPr/>
        </p:nvCxnSpPr>
        <p:spPr>
          <a:xfrm>
            <a:off x="6776231" y="1173852"/>
            <a:ext cx="100025" cy="124703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直接箭头连接符 10"/>
          <p:cNvCxnSpPr>
            <a:stCxn id="6" idx="5"/>
          </p:cNvCxnSpPr>
          <p:nvPr/>
        </p:nvCxnSpPr>
        <p:spPr>
          <a:xfrm>
            <a:off x="5032065" y="1605900"/>
            <a:ext cx="1844191" cy="8149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直接箭头连接符 12"/>
          <p:cNvCxnSpPr>
            <a:stCxn id="5" idx="5"/>
          </p:cNvCxnSpPr>
          <p:nvPr/>
        </p:nvCxnSpPr>
        <p:spPr>
          <a:xfrm>
            <a:off x="2799817" y="1677908"/>
            <a:ext cx="3932423" cy="7429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直接箭头连接符 14"/>
          <p:cNvCxnSpPr>
            <a:stCxn id="4" idx="5"/>
          </p:cNvCxnSpPr>
          <p:nvPr/>
        </p:nvCxnSpPr>
        <p:spPr>
          <a:xfrm>
            <a:off x="676089" y="1605900"/>
            <a:ext cx="6128159" cy="8869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直接连接符 18"/>
          <p:cNvCxnSpPr/>
          <p:nvPr/>
        </p:nvCxnSpPr>
        <p:spPr>
          <a:xfrm>
            <a:off x="4788024" y="2924944"/>
            <a:ext cx="367240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直接箭头连接符 20"/>
          <p:cNvCxnSpPr/>
          <p:nvPr/>
        </p:nvCxnSpPr>
        <p:spPr>
          <a:xfrm flipH="1">
            <a:off x="6876256" y="1628800"/>
            <a:ext cx="648072" cy="9361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椭圆 22"/>
          <p:cNvSpPr/>
          <p:nvPr/>
        </p:nvSpPr>
        <p:spPr>
          <a:xfrm>
            <a:off x="4788024" y="2420888"/>
            <a:ext cx="1008112" cy="5040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7956376" y="3284984"/>
            <a:ext cx="720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dirty="0" smtClean="0"/>
              <a:t>D</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par>
                                <p:cTn id="38" presetID="3"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par>
                                <p:cTn id="44" presetID="3" presetClass="entr" presetSubtype="1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linds(horizontal)">
                                      <p:cBhvr>
                                        <p:cTn id="46" dur="500"/>
                                        <p:tgtEl>
                                          <p:spTgt spid="11"/>
                                        </p:tgtEl>
                                      </p:cBhvr>
                                    </p:animEffect>
                                  </p:childTnLst>
                                </p:cTn>
                              </p:par>
                              <p:par>
                                <p:cTn id="47" presetID="3" presetClass="entr" presetSubtype="1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23"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t="5446" b="3960"/>
          <a:stretch>
            <a:fillRect/>
          </a:stretch>
        </p:blipFill>
        <p:spPr bwMode="auto">
          <a:xfrm>
            <a:off x="5292080" y="620688"/>
            <a:ext cx="3580790" cy="4017336"/>
          </a:xfrm>
          <a:prstGeom prst="rect">
            <a:avLst/>
          </a:prstGeom>
          <a:noFill/>
        </p:spPr>
      </p:pic>
      <p:sp>
        <p:nvSpPr>
          <p:cNvPr id="3" name="矩形 2"/>
          <p:cNvSpPr/>
          <p:nvPr/>
        </p:nvSpPr>
        <p:spPr>
          <a:xfrm>
            <a:off x="323528" y="836712"/>
            <a:ext cx="4896544" cy="3539430"/>
          </a:xfrm>
          <a:prstGeom prst="rect">
            <a:avLst/>
          </a:prstGeom>
        </p:spPr>
        <p:txBody>
          <a:bodyPr wrap="square">
            <a:spAutoFit/>
          </a:bodyPr>
          <a:lstStyle/>
          <a:p>
            <a:r>
              <a:rPr lang="en-US" altLang="zh-CN" sz="2800" dirty="0" smtClean="0"/>
              <a:t>13.</a:t>
            </a:r>
            <a:r>
              <a:rPr lang="zh-CN" altLang="en-US" sz="2800" dirty="0" smtClean="0"/>
              <a:t>右图是唐代著名城市分布图。其中伴随着经济重心的逐渐南移，成为南方繁荣的大都会的城市是</a:t>
            </a:r>
          </a:p>
          <a:p>
            <a:r>
              <a:rPr lang="zh-CN" altLang="en-US" sz="2800" dirty="0" smtClean="0"/>
              <a:t>    </a:t>
            </a:r>
            <a:r>
              <a:rPr lang="en-US" altLang="zh-CN" sz="2800" dirty="0" smtClean="0"/>
              <a:t>A.①           </a:t>
            </a:r>
          </a:p>
          <a:p>
            <a:r>
              <a:rPr lang="en-US" altLang="zh-CN" sz="2800" dirty="0" smtClean="0"/>
              <a:t>    B.②③</a:t>
            </a:r>
          </a:p>
          <a:p>
            <a:r>
              <a:rPr lang="en-US" altLang="zh-CN" sz="2800" dirty="0" smtClean="0"/>
              <a:t>    C.③④        </a:t>
            </a:r>
          </a:p>
          <a:p>
            <a:r>
              <a:rPr lang="en-US" altLang="zh-CN" sz="2800" dirty="0" smtClean="0"/>
              <a:t>    D.①④</a:t>
            </a:r>
            <a:endParaRPr lang="en-US" altLang="zh-CN" sz="2800" dirty="0"/>
          </a:p>
        </p:txBody>
      </p:sp>
      <p:sp>
        <p:nvSpPr>
          <p:cNvPr id="5" name="椭圆 4"/>
          <p:cNvSpPr/>
          <p:nvPr/>
        </p:nvSpPr>
        <p:spPr>
          <a:xfrm>
            <a:off x="1907704" y="692696"/>
            <a:ext cx="792088" cy="6480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195736" y="1268760"/>
            <a:ext cx="3024336" cy="5040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563888" y="1700808"/>
            <a:ext cx="1152128" cy="6480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p:nvPr/>
        </p:nvCxnSpPr>
        <p:spPr>
          <a:xfrm>
            <a:off x="5148064" y="1628800"/>
            <a:ext cx="1656184"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直接箭头连接符 10"/>
          <p:cNvCxnSpPr/>
          <p:nvPr/>
        </p:nvCxnSpPr>
        <p:spPr>
          <a:xfrm flipV="1">
            <a:off x="2555776" y="1916832"/>
            <a:ext cx="4248472"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椭圆 12"/>
          <p:cNvSpPr/>
          <p:nvPr/>
        </p:nvSpPr>
        <p:spPr>
          <a:xfrm>
            <a:off x="1763688" y="1700808"/>
            <a:ext cx="792088" cy="6480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乘号 15"/>
          <p:cNvSpPr/>
          <p:nvPr/>
        </p:nvSpPr>
        <p:spPr>
          <a:xfrm>
            <a:off x="6156176" y="1556792"/>
            <a:ext cx="504056" cy="5760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p:nvPr/>
        </p:nvCxnSpPr>
        <p:spPr>
          <a:xfrm>
            <a:off x="2267744" y="2348880"/>
            <a:ext cx="792088" cy="158417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直接箭头连接符 21"/>
          <p:cNvCxnSpPr>
            <a:stCxn id="7" idx="4"/>
          </p:cNvCxnSpPr>
          <p:nvPr/>
        </p:nvCxnSpPr>
        <p:spPr>
          <a:xfrm flipH="1">
            <a:off x="3059832" y="2348880"/>
            <a:ext cx="1080120" cy="151216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直接箭头连接符 23"/>
          <p:cNvCxnSpPr>
            <a:stCxn id="5" idx="4"/>
          </p:cNvCxnSpPr>
          <p:nvPr/>
        </p:nvCxnSpPr>
        <p:spPr>
          <a:xfrm>
            <a:off x="2303748" y="1340768"/>
            <a:ext cx="756084" cy="25922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直接箭头连接符 26"/>
          <p:cNvCxnSpPr/>
          <p:nvPr/>
        </p:nvCxnSpPr>
        <p:spPr>
          <a:xfrm>
            <a:off x="5076056" y="1628800"/>
            <a:ext cx="1800200" cy="24482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6012160" y="4869160"/>
            <a:ext cx="2376264"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dirty="0" smtClean="0">
                <a:latin typeface="黑体" pitchFamily="49" charset="-122"/>
                <a:ea typeface="黑体" pitchFamily="49" charset="-122"/>
              </a:rPr>
              <a:t>唐宋时期，经济重心南移至江浙地区</a:t>
            </a:r>
            <a:endParaRPr lang="zh-CN" altLang="en-US" sz="2000" dirty="0">
              <a:latin typeface="黑体" pitchFamily="49" charset="-122"/>
              <a:ea typeface="黑体" pitchFamily="49" charset="-122"/>
            </a:endParaRPr>
          </a:p>
        </p:txBody>
      </p:sp>
      <p:sp>
        <p:nvSpPr>
          <p:cNvPr id="29" name="乘号 28"/>
          <p:cNvSpPr/>
          <p:nvPr/>
        </p:nvSpPr>
        <p:spPr>
          <a:xfrm>
            <a:off x="6372200" y="3429000"/>
            <a:ext cx="504056" cy="5760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2267744" y="4005064"/>
            <a:ext cx="1872208"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dirty="0" smtClean="0">
                <a:latin typeface="黑体" pitchFamily="49" charset="-122"/>
                <a:ea typeface="黑体" pitchFamily="49" charset="-122"/>
              </a:rPr>
              <a:t>“扬一益二”</a:t>
            </a:r>
            <a:endParaRPr lang="en-US" altLang="zh-CN" sz="2000" dirty="0" smtClean="0">
              <a:latin typeface="黑体" pitchFamily="49" charset="-122"/>
              <a:ea typeface="黑体" pitchFamily="49" charset="-122"/>
            </a:endParaRPr>
          </a:p>
        </p:txBody>
      </p:sp>
      <p:cxnSp>
        <p:nvCxnSpPr>
          <p:cNvPr id="33" name="直接连接符 32"/>
          <p:cNvCxnSpPr/>
          <p:nvPr/>
        </p:nvCxnSpPr>
        <p:spPr>
          <a:xfrm>
            <a:off x="683568" y="3068960"/>
            <a:ext cx="1080120" cy="360040"/>
          </a:xfrm>
          <a:prstGeom prst="line">
            <a:avLst/>
          </a:prstGeom>
        </p:spPr>
        <p:style>
          <a:lnRef idx="3">
            <a:schemeClr val="accent1"/>
          </a:lnRef>
          <a:fillRef idx="0">
            <a:schemeClr val="accent1"/>
          </a:fillRef>
          <a:effectRef idx="2">
            <a:schemeClr val="accent1"/>
          </a:effectRef>
          <a:fontRef idx="minor">
            <a:schemeClr val="tx1"/>
          </a:fontRef>
        </p:style>
      </p:cxnSp>
      <p:cxnSp>
        <p:nvCxnSpPr>
          <p:cNvPr id="37" name="直接连接符 36"/>
          <p:cNvCxnSpPr/>
          <p:nvPr/>
        </p:nvCxnSpPr>
        <p:spPr>
          <a:xfrm>
            <a:off x="683568" y="3429000"/>
            <a:ext cx="1080120" cy="360040"/>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直接连接符 37"/>
          <p:cNvCxnSpPr/>
          <p:nvPr/>
        </p:nvCxnSpPr>
        <p:spPr>
          <a:xfrm>
            <a:off x="683568" y="3861048"/>
            <a:ext cx="1080120" cy="360040"/>
          </a:xfrm>
          <a:prstGeom prst="line">
            <a:avLst/>
          </a:prstGeom>
        </p:spPr>
        <p:style>
          <a:lnRef idx="3">
            <a:schemeClr val="accent1"/>
          </a:lnRef>
          <a:fillRef idx="0">
            <a:schemeClr val="accent1"/>
          </a:fillRef>
          <a:effectRef idx="2">
            <a:schemeClr val="accent1"/>
          </a:effectRef>
          <a:fontRef idx="minor">
            <a:schemeClr val="tx1"/>
          </a:fontRef>
        </p:style>
      </p:cxnSp>
      <p:sp>
        <p:nvSpPr>
          <p:cNvPr id="39" name="矩形 38"/>
          <p:cNvSpPr/>
          <p:nvPr/>
        </p:nvSpPr>
        <p:spPr>
          <a:xfrm>
            <a:off x="395536" y="4941168"/>
            <a:ext cx="5040559" cy="646331"/>
          </a:xfrm>
          <a:prstGeom prst="rect">
            <a:avLst/>
          </a:prstGeom>
        </p:spPr>
        <p:txBody>
          <a:bodyPr wrap="square">
            <a:spAutoFit/>
          </a:bodyPr>
          <a:lstStyle/>
          <a:p>
            <a:r>
              <a:rPr lang="zh-CN" altLang="en-US" dirty="0" smtClean="0">
                <a:latin typeface="黑体" pitchFamily="49" charset="-122"/>
                <a:ea typeface="黑体" pitchFamily="49" charset="-122"/>
              </a:rPr>
              <a:t>不选益州的原因：经济重心南移至江浙；         </a:t>
            </a:r>
            <a:endParaRPr lang="en-US" altLang="zh-CN" dirty="0" smtClean="0">
              <a:latin typeface="黑体" pitchFamily="49" charset="-122"/>
              <a:ea typeface="黑体" pitchFamily="49" charset="-122"/>
            </a:endParaRPr>
          </a:p>
          <a:p>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益州于秦汉时已逐步繁荣。</a:t>
            </a:r>
            <a:endParaRPr lang="zh-CN" altLang="en-US" dirty="0">
              <a:latin typeface="黑体" pitchFamily="49" charset="-122"/>
              <a:ea typeface="黑体" pitchFamily="49" charset="-122"/>
            </a:endParaRPr>
          </a:p>
        </p:txBody>
      </p:sp>
      <p:sp>
        <p:nvSpPr>
          <p:cNvPr id="40" name="TextBox 39"/>
          <p:cNvSpPr txBox="1"/>
          <p:nvPr/>
        </p:nvSpPr>
        <p:spPr>
          <a:xfrm>
            <a:off x="755576" y="5805264"/>
            <a:ext cx="720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dirty="0" smtClean="0"/>
              <a:t>A</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linds(horizontal)">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linds(horizontal)">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linds(horizontal)">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linds(horizontal)">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blinds(horizontal)">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blinds(horizontal)">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blinds(horizontal)">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linds(horizontal)">
                                      <p:cBhvr>
                                        <p:cTn id="88" dur="500"/>
                                        <p:tgtEl>
                                          <p:spTgt spid="24"/>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blinds(horizontal)">
                                      <p:cBhvr>
                                        <p:cTn id="93" dur="500"/>
                                        <p:tgtEl>
                                          <p:spTgt spid="22"/>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blinds(horizontal)">
                                      <p:cBhvr>
                                        <p:cTn id="96" dur="500"/>
                                        <p:tgtEl>
                                          <p:spTgt spid="31"/>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blinds(horizontal)">
                                      <p:cBhvr>
                                        <p:cTn id="101" dur="5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linds(horizontal)">
                                      <p:cBhvr>
                                        <p:cTn id="10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animBg="1"/>
      <p:bldP spid="16" grpId="0" animBg="1"/>
      <p:bldP spid="16" grpId="1" animBg="1"/>
      <p:bldP spid="28" grpId="0" animBg="1"/>
      <p:bldP spid="29" grpId="0" animBg="1"/>
      <p:bldP spid="31" grpId="0" animBg="1"/>
      <p:bldP spid="39" grpId="0"/>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11560" y="3356992"/>
          <a:ext cx="7992887" cy="1714500"/>
        </p:xfrm>
        <a:graphic>
          <a:graphicData uri="http://schemas.openxmlformats.org/drawingml/2006/table">
            <a:tbl>
              <a:tblPr/>
              <a:tblGrid>
                <a:gridCol w="657163"/>
                <a:gridCol w="919639"/>
                <a:gridCol w="789373"/>
                <a:gridCol w="788400"/>
                <a:gridCol w="789373"/>
                <a:gridCol w="879781"/>
                <a:gridCol w="826314"/>
                <a:gridCol w="827287"/>
                <a:gridCol w="826314"/>
                <a:gridCol w="689243"/>
              </a:tblGrid>
              <a:tr h="139700">
                <a:tc>
                  <a:txBody>
                    <a:bodyPr/>
                    <a:lstStyle/>
                    <a:p>
                      <a:pPr algn="just">
                        <a:lnSpc>
                          <a:spcPct val="125000"/>
                        </a:lnSpc>
                        <a:spcAft>
                          <a:spcPts val="0"/>
                        </a:spcAft>
                      </a:pPr>
                      <a:r>
                        <a:rPr lang="zh-CN" sz="1800" kern="100" dirty="0">
                          <a:solidFill>
                            <a:srgbClr val="000000"/>
                          </a:solidFill>
                          <a:latin typeface="Times New Roman"/>
                          <a:ea typeface="宋体"/>
                          <a:cs typeface="Times New Roman"/>
                        </a:rPr>
                        <a:t>州名</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zh-CN" sz="1800" kern="100" dirty="0">
                          <a:solidFill>
                            <a:srgbClr val="000000"/>
                          </a:solidFill>
                          <a:latin typeface="Times New Roman"/>
                          <a:ea typeface="宋体"/>
                          <a:cs typeface="Times New Roman"/>
                        </a:rPr>
                        <a:t>苏州</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zh-CN" sz="1800" kern="100">
                          <a:solidFill>
                            <a:srgbClr val="000000"/>
                          </a:solidFill>
                          <a:latin typeface="Times New Roman"/>
                          <a:ea typeface="宋体"/>
                          <a:cs typeface="Times New Roman"/>
                        </a:rPr>
                        <a:t>鄂州</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zh-CN" sz="1800" kern="100">
                          <a:solidFill>
                            <a:srgbClr val="000000"/>
                          </a:solidFill>
                          <a:latin typeface="Times New Roman"/>
                          <a:ea typeface="宋体"/>
                          <a:cs typeface="Times New Roman"/>
                        </a:rPr>
                        <a:t>洪州</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zh-CN" sz="1800" kern="100">
                          <a:solidFill>
                            <a:srgbClr val="000000"/>
                          </a:solidFill>
                          <a:latin typeface="Times New Roman"/>
                          <a:ea typeface="宋体"/>
                          <a:cs typeface="Times New Roman"/>
                        </a:rPr>
                        <a:t>饶州</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zh-CN" sz="1800" kern="100">
                          <a:solidFill>
                            <a:srgbClr val="000000"/>
                          </a:solidFill>
                          <a:latin typeface="Times New Roman"/>
                          <a:ea typeface="宋体"/>
                          <a:cs typeface="Times New Roman"/>
                        </a:rPr>
                        <a:t>吉州</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zh-CN" sz="1800" kern="100">
                          <a:solidFill>
                            <a:srgbClr val="000000"/>
                          </a:solidFill>
                          <a:latin typeface="Times New Roman"/>
                          <a:ea typeface="宋体"/>
                          <a:cs typeface="Times New Roman"/>
                        </a:rPr>
                        <a:t>衡州</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zh-CN" sz="1800" kern="100">
                          <a:solidFill>
                            <a:srgbClr val="000000"/>
                          </a:solidFill>
                          <a:latin typeface="Times New Roman"/>
                          <a:ea typeface="宋体"/>
                          <a:cs typeface="Times New Roman"/>
                        </a:rPr>
                        <a:t>邵州</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zh-CN" sz="1800" kern="100">
                          <a:solidFill>
                            <a:srgbClr val="000000"/>
                          </a:solidFill>
                          <a:latin typeface="Times New Roman"/>
                          <a:ea typeface="宋体"/>
                          <a:cs typeface="Times New Roman"/>
                        </a:rPr>
                        <a:t>泉州</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zh-CN" sz="1800" kern="100">
                          <a:solidFill>
                            <a:srgbClr val="000000"/>
                          </a:solidFill>
                          <a:latin typeface="Times New Roman"/>
                          <a:ea typeface="宋体"/>
                          <a:cs typeface="Times New Roman"/>
                        </a:rPr>
                        <a:t>汉州</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610">
                <a:tc>
                  <a:txBody>
                    <a:bodyPr/>
                    <a:lstStyle/>
                    <a:p>
                      <a:pPr algn="just">
                        <a:lnSpc>
                          <a:spcPct val="125000"/>
                        </a:lnSpc>
                        <a:spcAft>
                          <a:spcPts val="0"/>
                        </a:spcAft>
                      </a:pPr>
                      <a:r>
                        <a:rPr lang="zh-CN" sz="1800" kern="100">
                          <a:solidFill>
                            <a:srgbClr val="000000"/>
                          </a:solidFill>
                          <a:latin typeface="Times New Roman"/>
                          <a:ea typeface="宋体"/>
                          <a:cs typeface="Times New Roman"/>
                        </a:rPr>
                        <a:t>开元</a:t>
                      </a:r>
                      <a:endParaRPr lang="zh-CN" sz="1800" kern="100">
                        <a:latin typeface="Times New Roman"/>
                        <a:ea typeface="宋体"/>
                        <a:cs typeface="Times New Roman"/>
                      </a:endParaRPr>
                    </a:p>
                    <a:p>
                      <a:pPr algn="just">
                        <a:lnSpc>
                          <a:spcPct val="125000"/>
                        </a:lnSpc>
                        <a:spcAft>
                          <a:spcPts val="0"/>
                        </a:spcAft>
                      </a:pPr>
                      <a:r>
                        <a:rPr lang="zh-CN" sz="1800" kern="100">
                          <a:solidFill>
                            <a:srgbClr val="000000"/>
                          </a:solidFill>
                          <a:latin typeface="Times New Roman"/>
                          <a:ea typeface="宋体"/>
                          <a:cs typeface="Times New Roman"/>
                        </a:rPr>
                        <a:t>户数</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dirty="0">
                          <a:solidFill>
                            <a:srgbClr val="000000"/>
                          </a:solidFill>
                          <a:latin typeface="宋体"/>
                          <a:ea typeface="宋体"/>
                          <a:cs typeface="Times New Roman"/>
                        </a:rPr>
                        <a:t>68093</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dirty="0">
                          <a:solidFill>
                            <a:srgbClr val="000000"/>
                          </a:solidFill>
                          <a:latin typeface="宋体"/>
                          <a:ea typeface="宋体"/>
                          <a:cs typeface="Times New Roman"/>
                        </a:rPr>
                        <a:t>19190</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a:solidFill>
                            <a:srgbClr val="000000"/>
                          </a:solidFill>
                          <a:latin typeface="宋体"/>
                          <a:ea typeface="宋体"/>
                          <a:cs typeface="Times New Roman"/>
                        </a:rPr>
                        <a:t>55404</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a:solidFill>
                            <a:srgbClr val="000000"/>
                          </a:solidFill>
                          <a:latin typeface="宋体"/>
                          <a:ea typeface="宋体"/>
                          <a:cs typeface="Times New Roman"/>
                        </a:rPr>
                        <a:t>14062</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a:solidFill>
                            <a:srgbClr val="000000"/>
                          </a:solidFill>
                          <a:latin typeface="宋体"/>
                          <a:ea typeface="宋体"/>
                          <a:cs typeface="Times New Roman"/>
                        </a:rPr>
                        <a:t>34381</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a:solidFill>
                            <a:srgbClr val="000000"/>
                          </a:solidFill>
                          <a:latin typeface="宋体"/>
                          <a:ea typeface="宋体"/>
                          <a:cs typeface="Times New Roman"/>
                        </a:rPr>
                        <a:t>13513</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a:solidFill>
                            <a:srgbClr val="000000"/>
                          </a:solidFill>
                          <a:latin typeface="宋体"/>
                          <a:ea typeface="宋体"/>
                          <a:cs typeface="Times New Roman"/>
                        </a:rPr>
                        <a:t>12330</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a:solidFill>
                            <a:srgbClr val="000000"/>
                          </a:solidFill>
                          <a:latin typeface="宋体"/>
                          <a:ea typeface="宋体"/>
                          <a:cs typeface="Times New Roman"/>
                        </a:rPr>
                        <a:t>30754</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a:solidFill>
                            <a:srgbClr val="000000"/>
                          </a:solidFill>
                          <a:latin typeface="宋体"/>
                          <a:ea typeface="宋体"/>
                          <a:cs typeface="Times New Roman"/>
                        </a:rPr>
                        <a:t>477</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230">
                <a:tc>
                  <a:txBody>
                    <a:bodyPr/>
                    <a:lstStyle/>
                    <a:p>
                      <a:pPr algn="just">
                        <a:lnSpc>
                          <a:spcPct val="125000"/>
                        </a:lnSpc>
                        <a:spcAft>
                          <a:spcPts val="0"/>
                        </a:spcAft>
                      </a:pPr>
                      <a:r>
                        <a:rPr lang="zh-CN" sz="1800" kern="100">
                          <a:solidFill>
                            <a:srgbClr val="000000"/>
                          </a:solidFill>
                          <a:latin typeface="Times New Roman"/>
                          <a:ea typeface="宋体"/>
                          <a:cs typeface="Times New Roman"/>
                        </a:rPr>
                        <a:t>元和</a:t>
                      </a:r>
                      <a:endParaRPr lang="zh-CN" sz="1800" kern="100">
                        <a:latin typeface="Times New Roman"/>
                        <a:ea typeface="宋体"/>
                        <a:cs typeface="Times New Roman"/>
                      </a:endParaRPr>
                    </a:p>
                    <a:p>
                      <a:pPr algn="just">
                        <a:lnSpc>
                          <a:spcPct val="125000"/>
                        </a:lnSpc>
                        <a:spcAft>
                          <a:spcPts val="0"/>
                        </a:spcAft>
                      </a:pPr>
                      <a:r>
                        <a:rPr lang="zh-CN" sz="1800" kern="100">
                          <a:solidFill>
                            <a:srgbClr val="000000"/>
                          </a:solidFill>
                          <a:latin typeface="Times New Roman"/>
                          <a:ea typeface="宋体"/>
                          <a:cs typeface="Times New Roman"/>
                        </a:rPr>
                        <a:t>户数</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a:solidFill>
                            <a:srgbClr val="000000"/>
                          </a:solidFill>
                          <a:latin typeface="宋体"/>
                          <a:ea typeface="宋体"/>
                          <a:cs typeface="Times New Roman"/>
                        </a:rPr>
                        <a:t>100808</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a:solidFill>
                            <a:srgbClr val="000000"/>
                          </a:solidFill>
                          <a:latin typeface="宋体"/>
                          <a:ea typeface="宋体"/>
                          <a:cs typeface="Times New Roman"/>
                        </a:rPr>
                        <a:t>38618</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dirty="0">
                          <a:solidFill>
                            <a:srgbClr val="000000"/>
                          </a:solidFill>
                          <a:latin typeface="宋体"/>
                          <a:ea typeface="宋体"/>
                          <a:cs typeface="Times New Roman"/>
                        </a:rPr>
                        <a:t>91129</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dirty="0">
                          <a:solidFill>
                            <a:srgbClr val="000000"/>
                          </a:solidFill>
                          <a:latin typeface="宋体"/>
                          <a:ea typeface="宋体"/>
                          <a:cs typeface="Times New Roman"/>
                        </a:rPr>
                        <a:t>46116</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dirty="0">
                          <a:solidFill>
                            <a:srgbClr val="000000"/>
                          </a:solidFill>
                          <a:latin typeface="宋体"/>
                          <a:ea typeface="宋体"/>
                          <a:cs typeface="Times New Roman"/>
                        </a:rPr>
                        <a:t>41025</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dirty="0">
                          <a:solidFill>
                            <a:srgbClr val="000000"/>
                          </a:solidFill>
                          <a:latin typeface="宋体"/>
                          <a:ea typeface="宋体"/>
                          <a:cs typeface="Times New Roman"/>
                        </a:rPr>
                        <a:t>18047</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dirty="0">
                          <a:solidFill>
                            <a:srgbClr val="000000"/>
                          </a:solidFill>
                          <a:latin typeface="宋体"/>
                          <a:ea typeface="宋体"/>
                          <a:cs typeface="Times New Roman"/>
                        </a:rPr>
                        <a:t>18000</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dirty="0">
                          <a:solidFill>
                            <a:srgbClr val="000000"/>
                          </a:solidFill>
                          <a:latin typeface="宋体"/>
                          <a:ea typeface="宋体"/>
                          <a:cs typeface="Times New Roman"/>
                        </a:rPr>
                        <a:t>35571</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kern="100" dirty="0">
                          <a:solidFill>
                            <a:srgbClr val="000000"/>
                          </a:solidFill>
                          <a:latin typeface="宋体"/>
                          <a:ea typeface="宋体"/>
                          <a:cs typeface="Times New Roman"/>
                        </a:rPr>
                        <a:t>889</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09" name="Rectangle 1"/>
          <p:cNvSpPr>
            <a:spLocks noChangeArrowheads="1"/>
          </p:cNvSpPr>
          <p:nvPr/>
        </p:nvSpPr>
        <p:spPr bwMode="auto">
          <a:xfrm>
            <a:off x="251520" y="46366"/>
            <a:ext cx="889248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14.</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下表为唐江南九州户数表（单位：户），由此可知</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A.</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经济重心已经转移到南方            </a:t>
            </a:r>
            <a:endPar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B.</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江南经济得到一定开发</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C.</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北方人口大量南迁                  </a:t>
            </a:r>
            <a:endPar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D.</a:t>
            </a:r>
            <a:r>
              <a:rPr kumimoji="0" lang="zh-CN" altLang="en-US" sz="28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江南农业比工商业发达</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4" name="椭圆 3"/>
          <p:cNvSpPr/>
          <p:nvPr/>
        </p:nvSpPr>
        <p:spPr>
          <a:xfrm>
            <a:off x="1835696" y="0"/>
            <a:ext cx="504056" cy="4766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2123728" y="1268760"/>
            <a:ext cx="129614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直接箭头连接符 7"/>
          <p:cNvCxnSpPr>
            <a:stCxn id="4" idx="5"/>
          </p:cNvCxnSpPr>
          <p:nvPr/>
        </p:nvCxnSpPr>
        <p:spPr>
          <a:xfrm>
            <a:off x="2265935" y="406865"/>
            <a:ext cx="217833" cy="71787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乘号 10"/>
          <p:cNvSpPr/>
          <p:nvPr/>
        </p:nvSpPr>
        <p:spPr>
          <a:xfrm>
            <a:off x="2123728" y="476672"/>
            <a:ext cx="432048" cy="3600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p:nvPr/>
        </p:nvCxnSpPr>
        <p:spPr>
          <a:xfrm>
            <a:off x="4211960" y="1628800"/>
            <a:ext cx="79208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直接箭头连接符 13"/>
          <p:cNvCxnSpPr/>
          <p:nvPr/>
        </p:nvCxnSpPr>
        <p:spPr>
          <a:xfrm>
            <a:off x="3491880" y="2060848"/>
            <a:ext cx="79208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直接箭头连接符 14"/>
          <p:cNvCxnSpPr/>
          <p:nvPr/>
        </p:nvCxnSpPr>
        <p:spPr>
          <a:xfrm>
            <a:off x="4211960" y="2492896"/>
            <a:ext cx="79208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5004048" y="1052736"/>
            <a:ext cx="4032448"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dirty="0" smtClean="0">
                <a:latin typeface="黑体" pitchFamily="49" charset="-122"/>
                <a:ea typeface="黑体" pitchFamily="49" charset="-122"/>
              </a:rPr>
              <a:t>农业社会中，人口增加的主要原因是社会稳定，经济发展</a:t>
            </a:r>
            <a:endParaRPr lang="zh-CN" altLang="en-US" sz="2000" dirty="0">
              <a:latin typeface="黑体" pitchFamily="49" charset="-122"/>
              <a:ea typeface="黑体" pitchFamily="49" charset="-122"/>
            </a:endParaRPr>
          </a:p>
        </p:txBody>
      </p:sp>
      <p:sp>
        <p:nvSpPr>
          <p:cNvPr id="17" name="TextBox 16"/>
          <p:cNvSpPr txBox="1"/>
          <p:nvPr/>
        </p:nvSpPr>
        <p:spPr>
          <a:xfrm>
            <a:off x="4283968" y="1844824"/>
            <a:ext cx="468052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dirty="0" smtClean="0">
                <a:latin typeface="黑体" pitchFamily="49" charset="-122"/>
                <a:ea typeface="黑体" pitchFamily="49" charset="-122"/>
              </a:rPr>
              <a:t>看不出北方人口南</a:t>
            </a:r>
            <a:r>
              <a:rPr lang="zh-CN" altLang="en-US" sz="2000" dirty="0" smtClean="0">
                <a:latin typeface="黑体" pitchFamily="49" charset="-122"/>
                <a:ea typeface="黑体" pitchFamily="49" charset="-122"/>
              </a:rPr>
              <a:t>迁</a:t>
            </a:r>
            <a:r>
              <a:rPr lang="zh-CN" altLang="en-US" sz="2000" dirty="0" smtClean="0">
                <a:solidFill>
                  <a:prstClr val="white"/>
                </a:solidFill>
                <a:latin typeface="黑体" pitchFamily="49" charset="-122"/>
                <a:ea typeface="黑体" pitchFamily="49" charset="-122"/>
              </a:rPr>
              <a:t>，没有北方的数据</a:t>
            </a:r>
            <a:endParaRPr lang="zh-CN" altLang="en-US" sz="2000" dirty="0">
              <a:latin typeface="黑体" pitchFamily="49" charset="-122"/>
              <a:ea typeface="黑体" pitchFamily="49" charset="-122"/>
            </a:endParaRPr>
          </a:p>
        </p:txBody>
      </p:sp>
      <p:sp>
        <p:nvSpPr>
          <p:cNvPr id="18" name="TextBox 17"/>
          <p:cNvSpPr txBox="1"/>
          <p:nvPr/>
        </p:nvSpPr>
        <p:spPr>
          <a:xfrm>
            <a:off x="5004048" y="2380818"/>
            <a:ext cx="388843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dirty="0" smtClean="0">
                <a:latin typeface="黑体" pitchFamily="49" charset="-122"/>
                <a:ea typeface="黑体" pitchFamily="49" charset="-122"/>
              </a:rPr>
              <a:t>人口数量不能反映发达程度</a:t>
            </a:r>
            <a:endParaRPr lang="zh-CN" altLang="en-US" sz="2000"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404664"/>
            <a:ext cx="8820472" cy="2308324"/>
          </a:xfrm>
          <a:prstGeom prst="rect">
            <a:avLst/>
          </a:prstGeom>
        </p:spPr>
        <p:txBody>
          <a:bodyPr wrap="square">
            <a:spAutoFit/>
          </a:bodyPr>
          <a:lstStyle/>
          <a:p>
            <a:r>
              <a:rPr lang="en-US" altLang="zh-CN" sz="2400" dirty="0" smtClean="0"/>
              <a:t>15.</a:t>
            </a:r>
            <a:r>
              <a:rPr lang="zh-CN" altLang="en-US" sz="2400" dirty="0" smtClean="0"/>
              <a:t>隋唐时期的运河和长江的水上交通为世人称道，联通各地的交通网基本形成，对社会产生广泛影响。下列说法正确的是</a:t>
            </a:r>
          </a:p>
          <a:p>
            <a:r>
              <a:rPr lang="zh-CN" altLang="en-US" sz="2400" dirty="0" smtClean="0"/>
              <a:t> </a:t>
            </a:r>
            <a:r>
              <a:rPr lang="en-US" altLang="zh-CN" sz="2400" dirty="0" smtClean="0"/>
              <a:t>A.</a:t>
            </a:r>
            <a:r>
              <a:rPr lang="zh-CN" altLang="en-US" sz="2400" dirty="0" smtClean="0"/>
              <a:t>交通的便利有利于提高行政效率      </a:t>
            </a:r>
            <a:endParaRPr lang="en-US" altLang="zh-CN" sz="2400" dirty="0" smtClean="0"/>
          </a:p>
          <a:p>
            <a:r>
              <a:rPr lang="en-US" altLang="zh-CN" sz="2400" dirty="0" smtClean="0"/>
              <a:t>B.</a:t>
            </a:r>
            <a:r>
              <a:rPr lang="zh-CN" altLang="en-US" sz="2400" dirty="0" smtClean="0"/>
              <a:t>政府开始大规模交通建设</a:t>
            </a:r>
          </a:p>
          <a:p>
            <a:r>
              <a:rPr lang="en-US" altLang="zh-CN" sz="2400" dirty="0" smtClean="0"/>
              <a:t>C.</a:t>
            </a:r>
            <a:r>
              <a:rPr lang="zh-CN" altLang="en-US" sz="2400" dirty="0" smtClean="0"/>
              <a:t>运河沿线形成了工商业市镇          </a:t>
            </a:r>
            <a:endParaRPr lang="en-US" altLang="zh-CN" sz="2400" dirty="0" smtClean="0"/>
          </a:p>
          <a:p>
            <a:r>
              <a:rPr lang="en-US" altLang="zh-CN" sz="2400" dirty="0" smtClean="0"/>
              <a:t>D.</a:t>
            </a:r>
            <a:r>
              <a:rPr lang="zh-CN" altLang="en-US" sz="2400" dirty="0" smtClean="0"/>
              <a:t>连接域外的海路交通线正式开通</a:t>
            </a:r>
            <a:endParaRPr lang="zh-CN" altLang="en-US" sz="2400" dirty="0"/>
          </a:p>
        </p:txBody>
      </p:sp>
      <p:sp>
        <p:nvSpPr>
          <p:cNvPr id="3" name="矩形 2"/>
          <p:cNvSpPr/>
          <p:nvPr/>
        </p:nvSpPr>
        <p:spPr>
          <a:xfrm>
            <a:off x="323528" y="3789040"/>
            <a:ext cx="8496944" cy="2677656"/>
          </a:xfrm>
          <a:prstGeom prst="rect">
            <a:avLst/>
          </a:prstGeom>
        </p:spPr>
        <p:txBody>
          <a:bodyPr wrap="square">
            <a:spAutoFit/>
          </a:bodyPr>
          <a:lstStyle/>
          <a:p>
            <a:r>
              <a:rPr lang="zh-CN" altLang="en-US" sz="2400" dirty="0" smtClean="0"/>
              <a:t>（</a:t>
            </a:r>
            <a:r>
              <a:rPr lang="en-US" altLang="zh-CN" sz="2400" dirty="0" smtClean="0"/>
              <a:t>2012</a:t>
            </a:r>
            <a:r>
              <a:rPr lang="zh-CN" altLang="en-US" sz="2400" dirty="0" smtClean="0"/>
              <a:t>朝阳二模文综）隋唐时期的运河和长江的水上交通为世人称道，联通各地的交通网基本形成，对社会产生广泛影响。下列说法正确的是</a:t>
            </a:r>
          </a:p>
          <a:p>
            <a:r>
              <a:rPr lang="en-US" altLang="zh-CN" sz="2400" dirty="0" smtClean="0"/>
              <a:t>A</a:t>
            </a:r>
            <a:r>
              <a:rPr lang="zh-CN" altLang="en-US" sz="2400" dirty="0" smtClean="0"/>
              <a:t>．交通的便利有利于提高行政效率      </a:t>
            </a:r>
            <a:endParaRPr lang="en-US" altLang="zh-CN" sz="2400" dirty="0" smtClean="0"/>
          </a:p>
          <a:p>
            <a:r>
              <a:rPr lang="en-US" altLang="zh-CN" sz="2400" dirty="0" smtClean="0"/>
              <a:t>B</a:t>
            </a:r>
            <a:r>
              <a:rPr lang="zh-CN" altLang="en-US" sz="2400" dirty="0" smtClean="0"/>
              <a:t>．运河沿线形成了众多工商业市镇</a:t>
            </a:r>
            <a:endParaRPr lang="en-US" altLang="zh-CN" sz="2400" dirty="0" smtClean="0"/>
          </a:p>
          <a:p>
            <a:r>
              <a:rPr lang="en-US" altLang="zh-CN" sz="2400" dirty="0" smtClean="0"/>
              <a:t>C</a:t>
            </a:r>
            <a:r>
              <a:rPr lang="zh-CN" altLang="en-US" sz="2400" dirty="0" smtClean="0"/>
              <a:t>．完成了经济文化重心向东南转移      </a:t>
            </a:r>
            <a:endParaRPr lang="en-US" altLang="zh-CN" sz="2400" dirty="0" smtClean="0"/>
          </a:p>
          <a:p>
            <a:r>
              <a:rPr lang="en-US" altLang="zh-CN" sz="2400" dirty="0" smtClean="0"/>
              <a:t>D</a:t>
            </a:r>
            <a:r>
              <a:rPr lang="zh-CN" altLang="en-US" sz="2400" dirty="0" smtClean="0"/>
              <a:t>．连接域外的海路交通线正式开通</a:t>
            </a:r>
            <a:endParaRPr lang="zh-CN" altLang="en-US" sz="2400" dirty="0"/>
          </a:p>
        </p:txBody>
      </p:sp>
      <p:sp>
        <p:nvSpPr>
          <p:cNvPr id="5" name="椭圆 4"/>
          <p:cNvSpPr/>
          <p:nvPr/>
        </p:nvSpPr>
        <p:spPr>
          <a:xfrm>
            <a:off x="4067944" y="692696"/>
            <a:ext cx="1296144" cy="5040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843808" y="764704"/>
            <a:ext cx="792088" cy="43204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83568" y="332656"/>
            <a:ext cx="792088" cy="43204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a:off x="3995936" y="1700808"/>
            <a:ext cx="86409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4860032" y="1484784"/>
            <a:ext cx="2592288"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dirty="0" smtClean="0">
                <a:latin typeface="黑体" pitchFamily="49" charset="-122"/>
                <a:ea typeface="黑体" pitchFamily="49" charset="-122"/>
              </a:rPr>
              <a:t>秦朝：驰道直道灵渠</a:t>
            </a:r>
            <a:endParaRPr lang="zh-CN" altLang="en-US" sz="2000" dirty="0">
              <a:latin typeface="黑体" pitchFamily="49" charset="-122"/>
              <a:ea typeface="黑体" pitchFamily="49" charset="-122"/>
            </a:endParaRPr>
          </a:p>
        </p:txBody>
      </p:sp>
      <p:sp>
        <p:nvSpPr>
          <p:cNvPr id="13" name="乘号 12"/>
          <p:cNvSpPr/>
          <p:nvPr/>
        </p:nvSpPr>
        <p:spPr>
          <a:xfrm>
            <a:off x="4211960" y="1484784"/>
            <a:ext cx="288032" cy="43204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1331640" y="1844824"/>
            <a:ext cx="50405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直接箭头连接符 19"/>
          <p:cNvCxnSpPr/>
          <p:nvPr/>
        </p:nvCxnSpPr>
        <p:spPr>
          <a:xfrm>
            <a:off x="4932040" y="2492896"/>
            <a:ext cx="64807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5652120" y="2276872"/>
            <a:ext cx="3096344"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dirty="0" smtClean="0">
                <a:latin typeface="黑体" pitchFamily="49" charset="-122"/>
                <a:ea typeface="黑体" pitchFamily="49" charset="-122"/>
              </a:rPr>
              <a:t>西汉：海上丝绸之路开通</a:t>
            </a:r>
            <a:endParaRPr lang="zh-CN" altLang="en-US" sz="2000" dirty="0">
              <a:latin typeface="黑体" pitchFamily="49" charset="-122"/>
              <a:ea typeface="黑体" pitchFamily="49" charset="-122"/>
            </a:endParaRPr>
          </a:p>
        </p:txBody>
      </p:sp>
      <p:sp>
        <p:nvSpPr>
          <p:cNvPr id="22" name="乘号 21"/>
          <p:cNvSpPr/>
          <p:nvPr/>
        </p:nvSpPr>
        <p:spPr>
          <a:xfrm>
            <a:off x="5076056" y="2276872"/>
            <a:ext cx="288032" cy="43204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a:stCxn id="6" idx="4"/>
          </p:cNvCxnSpPr>
          <p:nvPr/>
        </p:nvCxnSpPr>
        <p:spPr>
          <a:xfrm flipH="1">
            <a:off x="3131840" y="1196752"/>
            <a:ext cx="108012" cy="792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直接箭头连接符 25"/>
          <p:cNvCxnSpPr/>
          <p:nvPr/>
        </p:nvCxnSpPr>
        <p:spPr>
          <a:xfrm flipH="1">
            <a:off x="3131840" y="1124744"/>
            <a:ext cx="1080120" cy="8640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直接连接符 29"/>
          <p:cNvCxnSpPr/>
          <p:nvPr/>
        </p:nvCxnSpPr>
        <p:spPr>
          <a:xfrm>
            <a:off x="2771800" y="2276872"/>
            <a:ext cx="1584176" cy="0"/>
          </a:xfrm>
          <a:prstGeom prst="line">
            <a:avLst/>
          </a:prstGeom>
        </p:spPr>
        <p:style>
          <a:lnRef idx="3">
            <a:schemeClr val="accent1"/>
          </a:lnRef>
          <a:fillRef idx="0">
            <a:schemeClr val="accent1"/>
          </a:fillRef>
          <a:effectRef idx="2">
            <a:schemeClr val="accent1"/>
          </a:effectRef>
          <a:fontRef idx="minor">
            <a:schemeClr val="tx1"/>
          </a:fontRef>
        </p:style>
      </p:cxnSp>
      <p:sp>
        <p:nvSpPr>
          <p:cNvPr id="31" name="椭圆 30"/>
          <p:cNvSpPr/>
          <p:nvPr/>
        </p:nvSpPr>
        <p:spPr>
          <a:xfrm>
            <a:off x="2987824" y="5229200"/>
            <a:ext cx="792088" cy="43204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2915816" y="5157192"/>
            <a:ext cx="936104" cy="576064"/>
          </a:xfrm>
          <a:prstGeom prst="line">
            <a:avLst/>
          </a:prstGeom>
        </p:spPr>
        <p:style>
          <a:lnRef idx="3">
            <a:schemeClr val="accent1"/>
          </a:lnRef>
          <a:fillRef idx="0">
            <a:schemeClr val="accent1"/>
          </a:fillRef>
          <a:effectRef idx="2">
            <a:schemeClr val="accent1"/>
          </a:effectRef>
          <a:fontRef idx="minor">
            <a:schemeClr val="tx1"/>
          </a:fontRef>
        </p:style>
      </p:cxnSp>
      <p:sp>
        <p:nvSpPr>
          <p:cNvPr id="34" name="TextBox 33"/>
          <p:cNvSpPr txBox="1"/>
          <p:nvPr/>
        </p:nvSpPr>
        <p:spPr>
          <a:xfrm>
            <a:off x="7956376" y="1340768"/>
            <a:ext cx="720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dirty="0" smtClean="0"/>
              <a:t>C</a:t>
            </a:r>
            <a:endParaRPr lang="zh-CN" altLang="en-US" sz="3600" dirty="0"/>
          </a:p>
        </p:txBody>
      </p:sp>
      <p:sp>
        <p:nvSpPr>
          <p:cNvPr id="35" name="TextBox 34"/>
          <p:cNvSpPr txBox="1"/>
          <p:nvPr/>
        </p:nvSpPr>
        <p:spPr>
          <a:xfrm>
            <a:off x="7956376" y="5085184"/>
            <a:ext cx="720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dirty="0" smtClean="0"/>
              <a:t>A</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linds(horizont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linds(horizontal)">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linds(horizont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linds(horizontal)">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linds(horizontal)">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blinds(horizontal)">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blinds(horizontal)">
                                      <p:cBhvr>
                                        <p:cTn id="73" dur="500"/>
                                        <p:tgtEl>
                                          <p:spTgt spid="33"/>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linds(horizontal)">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blinds(horizontal)">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P spid="21" grpId="0" animBg="1"/>
      <p:bldP spid="22" grpId="0" animBg="1"/>
      <p:bldP spid="31" grpId="0" animBg="1"/>
      <p:bldP spid="34" grpId="0" animBg="1"/>
      <p:bldP spid="3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365</TotalTime>
  <Words>5255</Words>
  <Application>Microsoft Office PowerPoint</Application>
  <PresentationFormat>全屏显示(4:3)</PresentationFormat>
  <Paragraphs>363</Paragraphs>
  <Slides>47</Slides>
  <Notes>11</Notes>
  <HiddenSlides>5</HiddenSlides>
  <MMClips>0</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平衡</vt:lpstr>
      <vt:lpstr>2014届高三期中考试试题分析</vt:lpstr>
      <vt:lpstr>幻灯片 2</vt:lpstr>
      <vt:lpstr>幻灯片 3</vt:lpstr>
      <vt:lpstr>图画文字</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46.上课讲过</vt:lpstr>
      <vt:lpstr>49.古代中国政治文明成果斐然，近代中国历经东西文明对接，浴火重生。</vt:lpstr>
      <vt:lpstr>逻辑关系——周六的课很重要</vt:lpstr>
      <vt:lpstr>49.古代中国政治文明成果斐然，近代中国历经东西文明对接，浴火重生。</vt:lpstr>
      <vt:lpstr>49.古代中国政治文明成果斐然，近代中国历经东西文明对接，浴火重生。</vt:lpstr>
      <vt:lpstr>50.社会经济方面出现的新现象，反映了历史的变迁。</vt:lpstr>
      <vt:lpstr>50.社会经济方面出现的新现象，反映了历史的变迁。</vt:lpstr>
      <vt:lpstr>50.社会经济方面出现的新现象，反映了历史的变迁。</vt:lpstr>
      <vt:lpstr>“解读”题解题方法</vt:lpstr>
      <vt:lpstr>解题方法</vt:lpstr>
      <vt:lpstr>解题方法</vt:lpstr>
      <vt:lpstr>解题方法</vt:lpstr>
      <vt:lpstr>列表分析本题</vt:lpstr>
      <vt:lpstr>51.文化是具有继承性和延续性的，新的文化的创造是以对传统文化的继承和弘扬为基础的。</vt:lpstr>
      <vt:lpstr>51.文化是具有继承性和延续性的，新的文化的创造是以对传统文化的继承和弘扬为基础的。</vt:lpstr>
      <vt:lpstr>51.文化是具有继承性和延续性的，新的文化的创造是以对传统文化的继承和弘扬为基础的。</vt:lpstr>
      <vt:lpstr>52. ⑴上述材料反映了战国时期秦国怎样的社会风气？这一风尚在商鞅变法后于秦国更盛，请结合所学指出其更盛的原因。（4分）</vt:lpstr>
      <vt:lpstr>52. 材料二  在服饰上，明初对于服装的色彩和用料限定甚严……但至晚明,“团龙、立龙”却已成为平常百姓常用的服装花纹。……明初严禁庶民厅房逾三间，但到明后期，则“江南富翁……五间七间，九架十架，犹为常耳……”。 ——摘自冯天瑜《中华文化史》</vt:lpstr>
      <vt:lpstr>幻灯片 39</vt:lpstr>
      <vt:lpstr>52. （2）</vt:lpstr>
      <vt:lpstr>52. ⑶根据材料指出民国初期北京社会风俗的特点。结合所学，简要分析北京地区社会风俗发生变迁的背景。（5分）</vt:lpstr>
      <vt:lpstr>其实最担心的是答题时间</vt:lpstr>
      <vt:lpstr>如何提高做选择题的速度？</vt:lpstr>
      <vt:lpstr>高考命题的重点，指导复习的侧重</vt:lpstr>
      <vt:lpstr>北京卷开放的不是史观</vt:lpstr>
      <vt:lpstr>幻灯片 46</vt:lpstr>
      <vt:lpstr>幻灯片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4455</dc:creator>
  <cp:lastModifiedBy>lenovo</cp:lastModifiedBy>
  <cp:revision>51</cp:revision>
  <dcterms:created xsi:type="dcterms:W3CDTF">2013-11-08T05:41:03Z</dcterms:created>
  <dcterms:modified xsi:type="dcterms:W3CDTF">2013-11-10T09:04:04Z</dcterms:modified>
</cp:coreProperties>
</file>