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256" r:id="rId2"/>
    <p:sldId id="274" r:id="rId3"/>
    <p:sldId id="258" r:id="rId4"/>
    <p:sldId id="300" r:id="rId5"/>
    <p:sldId id="257" r:id="rId6"/>
    <p:sldId id="259" r:id="rId7"/>
    <p:sldId id="260" r:id="rId8"/>
    <p:sldId id="261" r:id="rId9"/>
    <p:sldId id="262" r:id="rId10"/>
    <p:sldId id="263" r:id="rId11"/>
    <p:sldId id="264" r:id="rId12"/>
    <p:sldId id="265" r:id="rId13"/>
    <p:sldId id="266" r:id="rId14"/>
    <p:sldId id="272" r:id="rId15"/>
    <p:sldId id="273" r:id="rId16"/>
    <p:sldId id="267" r:id="rId17"/>
    <p:sldId id="268" r:id="rId18"/>
    <p:sldId id="269" r:id="rId19"/>
    <p:sldId id="270" r:id="rId20"/>
    <p:sldId id="271" r:id="rId21"/>
    <p:sldId id="301" r:id="rId22"/>
    <p:sldId id="275" r:id="rId23"/>
    <p:sldId id="276" r:id="rId24"/>
    <p:sldId id="277" r:id="rId25"/>
    <p:sldId id="278" r:id="rId26"/>
    <p:sldId id="279" r:id="rId27"/>
    <p:sldId id="280" r:id="rId28"/>
    <p:sldId id="281" r:id="rId29"/>
    <p:sldId id="282" r:id="rId30"/>
    <p:sldId id="283" r:id="rId31"/>
    <p:sldId id="284" r:id="rId32"/>
    <p:sldId id="302"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900" autoAdjust="0"/>
  </p:normalViewPr>
  <p:slideViewPr>
    <p:cSldViewPr>
      <p:cViewPr varScale="1">
        <p:scale>
          <a:sx n="60" d="100"/>
          <a:sy n="60" d="100"/>
        </p:scale>
        <p:origin x="-1098"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048A39-B5B4-457D-B8B8-CE0362616B42}" type="datetimeFigureOut">
              <a:rPr lang="zh-CN" altLang="en-US" smtClean="0"/>
              <a:pPr/>
              <a:t>2013/11/10</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ECC5D1-8088-4B8B-9618-5B72024A82DA}"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C5ECC5D1-8088-4B8B-9618-5B72024A82DA}"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520B5AF1-D762-47F6-9AA0-F9568D1488E7}" type="slidenum">
              <a:rPr lang="en-US" altLang="zh-CN" smtClean="0"/>
              <a:pPr eaLnBrk="1" hangingPunct="1"/>
              <a:t>46</a:t>
            </a:fld>
            <a:endParaRPr lang="en-US" altLang="zh-CN" smtClean="0"/>
          </a:p>
        </p:txBody>
      </p:sp>
      <p:sp>
        <p:nvSpPr>
          <p:cNvPr id="1003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0035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CN" altLang="en-US" smtClean="0"/>
              <a:t>北京卷开放的不是史观，不要求考生独立阐释自己的观点，而是以课本的历史观点或历史定论为依托，以开放式的答案、答案标准和组答方式为特征。这种开放题不考查考生独立“求异”思维的能力，而是考查考生对历史规律的认知深度和掌握程度，在对史料鉴别、提炼、组合中凝练出自身思想的精华，通过“温故”而“知新”，通过“求同”思维锻炼，为将来大学阶段“求异”思维发展打下坚实的基础。</a:t>
            </a:r>
          </a:p>
          <a:p>
            <a:endParaRPr lang="zh-CN" altLang="zh-CN"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CC72739D-238E-47BD-AACC-DF602672BAB1}" type="slidenum">
              <a:rPr lang="en-US" altLang="zh-CN" smtClean="0"/>
              <a:pPr eaLnBrk="1" hangingPunct="1"/>
              <a:t>47</a:t>
            </a:fld>
            <a:endParaRPr lang="en-US" altLang="zh-CN" smtClean="0"/>
          </a:p>
        </p:txBody>
      </p:sp>
      <p:sp>
        <p:nvSpPr>
          <p:cNvPr id="1013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01380"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zh-CN"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5ECC5D1-8088-4B8B-9618-5B72024A82DA}" type="slidenum">
              <a:rPr lang="zh-CN" altLang="en-US" smtClean="0"/>
              <a:pPr/>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latin typeface="黑体" pitchFamily="49" charset="-122"/>
                <a:ea typeface="黑体" pitchFamily="49" charset="-122"/>
              </a:rPr>
              <a:t>这是</a:t>
            </a:r>
            <a:r>
              <a:rPr lang="en-US" altLang="zh-CN" sz="1200" dirty="0" smtClean="0">
                <a:latin typeface="黑体" pitchFamily="49" charset="-122"/>
                <a:ea typeface="黑体" pitchFamily="49" charset="-122"/>
              </a:rPr>
              <a:t>10</a:t>
            </a:r>
            <a:r>
              <a:rPr lang="zh-CN" altLang="en-US" sz="1200" dirty="0" smtClean="0">
                <a:latin typeface="黑体" pitchFamily="49" charset="-122"/>
                <a:ea typeface="黑体" pitchFamily="49" charset="-122"/>
              </a:rPr>
              <a:t>月月考题的</a:t>
            </a:r>
            <a:r>
              <a:rPr lang="en-US" altLang="zh-CN" sz="1200" dirty="0" smtClean="0">
                <a:latin typeface="黑体" pitchFamily="49" charset="-122"/>
                <a:ea typeface="黑体" pitchFamily="49" charset="-122"/>
              </a:rPr>
              <a:t>11</a:t>
            </a:r>
            <a:r>
              <a:rPr lang="zh-CN" altLang="en-US" sz="1200" dirty="0" smtClean="0">
                <a:latin typeface="黑体" pitchFamily="49" charset="-122"/>
                <a:ea typeface="黑体" pitchFamily="49" charset="-122"/>
              </a:rPr>
              <a:t>题原题！</a:t>
            </a:r>
          </a:p>
          <a:p>
            <a:endParaRPr lang="zh-CN" altLang="en-US" dirty="0"/>
          </a:p>
        </p:txBody>
      </p:sp>
      <p:sp>
        <p:nvSpPr>
          <p:cNvPr id="4" name="灯片编号占位符 3"/>
          <p:cNvSpPr>
            <a:spLocks noGrp="1"/>
          </p:cNvSpPr>
          <p:nvPr>
            <p:ph type="sldNum" sz="quarter" idx="10"/>
          </p:nvPr>
        </p:nvSpPr>
        <p:spPr/>
        <p:txBody>
          <a:bodyPr/>
          <a:lstStyle/>
          <a:p>
            <a:fld id="{C5ECC5D1-8088-4B8B-9618-5B72024A82DA}" type="slidenum">
              <a:rPr lang="zh-CN" altLang="en-US" smtClean="0"/>
              <a:pPr/>
              <a:t>5</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t>总复习指导</a:t>
            </a:r>
          </a:p>
          <a:p>
            <a:endParaRPr lang="zh-CN" altLang="en-US" dirty="0"/>
          </a:p>
        </p:txBody>
      </p:sp>
      <p:sp>
        <p:nvSpPr>
          <p:cNvPr id="4" name="灯片编号占位符 3"/>
          <p:cNvSpPr>
            <a:spLocks noGrp="1"/>
          </p:cNvSpPr>
          <p:nvPr>
            <p:ph type="sldNum" sz="quarter" idx="10"/>
          </p:nvPr>
        </p:nvSpPr>
        <p:spPr/>
        <p:txBody>
          <a:bodyPr/>
          <a:lstStyle/>
          <a:p>
            <a:fld id="{C5ECC5D1-8088-4B8B-9618-5B72024A82DA}" type="slidenum">
              <a:rPr lang="zh-CN" altLang="en-US" smtClean="0"/>
              <a:pPr/>
              <a:t>12</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近代化就是工业化和工业化相伴随着的政治、经济和文化等方面的变化，就是实现社会转型，由封建社会转变为近代社会。农民阶级领导的太平天国运动肩负起了民主革命的反封建反侵略基本任务，主要目标是推翻清王朝，主要功绩是沉重地打击了专制清王朝，加速了清王朝的衰亡。所以，太平天国运动对中国近代化产生了一定影响，主要表现在政治上。</a:t>
            </a:r>
            <a:endParaRPr lang="zh-CN" altLang="en-US" dirty="0"/>
          </a:p>
        </p:txBody>
      </p:sp>
      <p:sp>
        <p:nvSpPr>
          <p:cNvPr id="4" name="灯片编号占位符 3"/>
          <p:cNvSpPr>
            <a:spLocks noGrp="1"/>
          </p:cNvSpPr>
          <p:nvPr>
            <p:ph type="sldNum" sz="quarter" idx="10"/>
          </p:nvPr>
        </p:nvSpPr>
        <p:spPr/>
        <p:txBody>
          <a:bodyPr/>
          <a:lstStyle/>
          <a:p>
            <a:fld id="{C5ECC5D1-8088-4B8B-9618-5B72024A82DA}" type="slidenum">
              <a:rPr lang="zh-CN" altLang="en-US" smtClean="0"/>
              <a:pPr/>
              <a:t>17</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违背历史发展规律的要回避，或改变措辞</a:t>
            </a:r>
            <a:endParaRPr lang="zh-CN" altLang="en-US" dirty="0"/>
          </a:p>
        </p:txBody>
      </p:sp>
      <p:sp>
        <p:nvSpPr>
          <p:cNvPr id="4" name="灯片编号占位符 3"/>
          <p:cNvSpPr>
            <a:spLocks noGrp="1"/>
          </p:cNvSpPr>
          <p:nvPr>
            <p:ph type="sldNum" sz="quarter" idx="10"/>
          </p:nvPr>
        </p:nvSpPr>
        <p:spPr/>
        <p:txBody>
          <a:bodyPr/>
          <a:lstStyle/>
          <a:p>
            <a:fld id="{24DCC587-AAE0-486A-9BFF-3D95B52F61E9}" type="slidenum">
              <a:rPr lang="zh-CN" altLang="en-US" smtClean="0"/>
              <a:pPr/>
              <a:t>38</a:t>
            </a:fld>
            <a:endParaRPr lang="zh-CN" altLang="en-US"/>
          </a:p>
        </p:txBody>
      </p:sp>
    </p:spTree>
    <p:extLst>
      <p:ext uri="{BB962C8B-B14F-4D97-AF65-F5344CB8AC3E}">
        <p14:creationId xmlns="" xmlns:p14="http://schemas.microsoft.com/office/powerpoint/2010/main" val="2362106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mtClean="0"/>
              <a:t>违背历史发展规律的要回避，或改变措辞</a:t>
            </a:r>
            <a:endParaRPr lang="zh-CN" altLang="en-US"/>
          </a:p>
        </p:txBody>
      </p:sp>
      <p:sp>
        <p:nvSpPr>
          <p:cNvPr id="4" name="灯片编号占位符 3"/>
          <p:cNvSpPr>
            <a:spLocks noGrp="1"/>
          </p:cNvSpPr>
          <p:nvPr>
            <p:ph type="sldNum" sz="quarter" idx="10"/>
          </p:nvPr>
        </p:nvSpPr>
        <p:spPr/>
        <p:txBody>
          <a:bodyPr/>
          <a:lstStyle/>
          <a:p>
            <a:fld id="{24DCC587-AAE0-486A-9BFF-3D95B52F61E9}" type="slidenum">
              <a:rPr lang="zh-CN" altLang="en-US" smtClean="0"/>
              <a:pPr/>
              <a:t>39</a:t>
            </a:fld>
            <a:endParaRPr lang="zh-CN" altLang="en-US"/>
          </a:p>
        </p:txBody>
      </p:sp>
    </p:spTree>
    <p:extLst>
      <p:ext uri="{BB962C8B-B14F-4D97-AF65-F5344CB8AC3E}">
        <p14:creationId xmlns="" xmlns:p14="http://schemas.microsoft.com/office/powerpoint/2010/main" val="2362106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选择题</a:t>
            </a:r>
            <a:endParaRPr lang="zh-CN" altLang="en-US" dirty="0"/>
          </a:p>
        </p:txBody>
      </p:sp>
      <p:sp>
        <p:nvSpPr>
          <p:cNvPr id="4" name="灯片编号占位符 3"/>
          <p:cNvSpPr>
            <a:spLocks noGrp="1"/>
          </p:cNvSpPr>
          <p:nvPr>
            <p:ph type="sldNum" sz="quarter" idx="10"/>
          </p:nvPr>
        </p:nvSpPr>
        <p:spPr/>
        <p:txBody>
          <a:bodyPr/>
          <a:lstStyle/>
          <a:p>
            <a:fld id="{24DCC587-AAE0-486A-9BFF-3D95B52F61E9}" type="slidenum">
              <a:rPr lang="zh-CN" altLang="en-US" smtClean="0"/>
              <a:pPr/>
              <a:t>43</a:t>
            </a:fld>
            <a:endParaRPr lang="zh-CN" altLang="en-US"/>
          </a:p>
        </p:txBody>
      </p:sp>
    </p:spTree>
    <p:extLst>
      <p:ext uri="{BB962C8B-B14F-4D97-AF65-F5344CB8AC3E}">
        <p14:creationId xmlns="" xmlns:p14="http://schemas.microsoft.com/office/powerpoint/2010/main" val="8934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理解的基础是记忆历史；阶段特征在总复习指导每单元开始的表里，务必重视。用阶段特征带历史知识，高屋建瓴。通史就是按总复习指导整理知识，而不是抛开总复习指导，又不愿意理解教材。价值观是说历史价值和人文价值，而不要纠结教科书或指导里的史实或观点对错，及不用你知道的学术观点去指手画脚。</a:t>
            </a:r>
            <a:endParaRPr lang="zh-CN" altLang="en-US" dirty="0"/>
          </a:p>
        </p:txBody>
      </p:sp>
      <p:sp>
        <p:nvSpPr>
          <p:cNvPr id="4" name="灯片编号占位符 3"/>
          <p:cNvSpPr>
            <a:spLocks noGrp="1"/>
          </p:cNvSpPr>
          <p:nvPr>
            <p:ph type="sldNum" sz="quarter" idx="10"/>
          </p:nvPr>
        </p:nvSpPr>
        <p:spPr/>
        <p:txBody>
          <a:bodyPr/>
          <a:lstStyle/>
          <a:p>
            <a:fld id="{24DCC587-AAE0-486A-9BFF-3D95B52F61E9}" type="slidenum">
              <a:rPr lang="zh-CN" altLang="en-US" smtClean="0"/>
              <a:pPr/>
              <a:t>44</a:t>
            </a:fld>
            <a:endParaRPr lang="zh-CN" altLang="en-US"/>
          </a:p>
        </p:txBody>
      </p:sp>
    </p:spTree>
    <p:extLst>
      <p:ext uri="{BB962C8B-B14F-4D97-AF65-F5344CB8AC3E}">
        <p14:creationId xmlns="" xmlns:p14="http://schemas.microsoft.com/office/powerpoint/2010/main" val="403781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圆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副标题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smtClean="0"/>
              <a:t>单击此处编辑母版副标题样式</a:t>
            </a:r>
            <a:endParaRPr kumimoji="0" lang="en-US"/>
          </a:p>
        </p:txBody>
      </p:sp>
      <p:sp>
        <p:nvSpPr>
          <p:cNvPr id="28" name="日期占位符 27"/>
          <p:cNvSpPr>
            <a:spLocks noGrp="1"/>
          </p:cNvSpPr>
          <p:nvPr>
            <p:ph type="dt" sz="half" idx="10"/>
          </p:nvPr>
        </p:nvSpPr>
        <p:spPr/>
        <p:txBody>
          <a:bodyPr/>
          <a:lstStyle/>
          <a:p>
            <a:fld id="{AB41301B-F938-45E0-8402-A67E97052093}" type="datetimeFigureOut">
              <a:rPr lang="zh-CN" altLang="en-US" smtClean="0"/>
              <a:pPr/>
              <a:t>2013/11/10</a:t>
            </a:fld>
            <a:endParaRPr lang="zh-CN" altLang="en-US"/>
          </a:p>
        </p:txBody>
      </p:sp>
      <p:sp>
        <p:nvSpPr>
          <p:cNvPr id="17" name="页脚占位符 16"/>
          <p:cNvSpPr>
            <a:spLocks noGrp="1"/>
          </p:cNvSpPr>
          <p:nvPr>
            <p:ph type="ftr" sz="quarter" idx="11"/>
          </p:nvPr>
        </p:nvSpPr>
        <p:spPr/>
        <p:txBody>
          <a:bodyPr/>
          <a:lstStyle/>
          <a:p>
            <a:endParaRPr lang="zh-CN" altLang="en-US"/>
          </a:p>
        </p:txBody>
      </p:sp>
      <p:sp>
        <p:nvSpPr>
          <p:cNvPr id="29" name="灯片编号占位符 28"/>
          <p:cNvSpPr>
            <a:spLocks noGrp="1"/>
          </p:cNvSpPr>
          <p:nvPr>
            <p:ph type="sldNum" sz="quarter" idx="12"/>
          </p:nvPr>
        </p:nvSpPr>
        <p:spPr/>
        <p:txBody>
          <a:bodyPr lIns="0" tIns="0" rIns="0" bIns="0">
            <a:noAutofit/>
          </a:bodyPr>
          <a:lstStyle>
            <a:lvl1pPr>
              <a:defRPr sz="1400">
                <a:solidFill>
                  <a:srgbClr val="FFFFFF"/>
                </a:solidFill>
              </a:defRPr>
            </a:lvl1pPr>
          </a:lstStyle>
          <a:p>
            <a:fld id="{21D1EDBF-C39B-4440-82E7-809FC35377C9}" type="slidenum">
              <a:rPr lang="zh-CN" altLang="en-US" smtClean="0"/>
              <a:pPr/>
              <a:t>‹#›</a:t>
            </a:fld>
            <a:endParaRPr lang="zh-CN"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标题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CN" altLang="en-US" smtClean="0"/>
              <a:t>单击此处编辑母版标题样式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AB41301B-F938-45E0-8402-A67E97052093}" type="datetimeFigureOut">
              <a:rPr lang="zh-CN" altLang="en-US" smtClean="0"/>
              <a:pPr/>
              <a:t>2013/11/10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D1EDBF-C39B-4440-82E7-809FC35377C9}"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41"/>
            <a:ext cx="2011680" cy="5851525"/>
          </a:xfrm>
        </p:spPr>
        <p:txBody>
          <a:bodyPr vert="eaVer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914400" y="274640"/>
            <a:ext cx="5562600" cy="5851525"/>
          </a:xfrm>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AB41301B-F938-45E0-8402-A67E97052093}" type="datetimeFigureOut">
              <a:rPr lang="zh-CN" altLang="en-US" smtClean="0"/>
              <a:pPr/>
              <a:t>2013/11/10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D1EDBF-C39B-4440-82E7-809FC35377C9}"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4" name="日期占位符 3"/>
          <p:cNvSpPr>
            <a:spLocks noGrp="1"/>
          </p:cNvSpPr>
          <p:nvPr>
            <p:ph type="dt" sz="half" idx="10"/>
          </p:nvPr>
        </p:nvSpPr>
        <p:spPr/>
        <p:txBody>
          <a:bodyPr/>
          <a:lstStyle/>
          <a:p>
            <a:fld id="{AB41301B-F938-45E0-8402-A67E97052093}" type="datetimeFigureOut">
              <a:rPr lang="zh-CN" altLang="en-US" smtClean="0"/>
              <a:pPr/>
              <a:t>2013/11/10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D1EDBF-C39B-4440-82E7-809FC35377C9}" type="slidenum">
              <a:rPr lang="zh-CN" altLang="en-US" smtClean="0"/>
              <a:pPr/>
              <a:t>‹#›</a:t>
            </a:fld>
            <a:endParaRPr lang="zh-CN" altLang="en-US"/>
          </a:p>
        </p:txBody>
      </p:sp>
      <p:sp>
        <p:nvSpPr>
          <p:cNvPr id="8" name="内容占位符 7"/>
          <p:cNvSpPr>
            <a:spLocks noGrp="1"/>
          </p:cNvSpPr>
          <p:nvPr>
            <p:ph sz="quarter" idx="1"/>
          </p:nvPr>
        </p:nvSpPr>
        <p:spPr>
          <a:xfrm>
            <a:off x="914400" y="1447800"/>
            <a:ext cx="7772400" cy="4572000"/>
          </a:xfrm>
        </p:spPr>
        <p:txBody>
          <a:bodyPr vert="horz"/>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圆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smtClean="0"/>
              <a:t>单击此处编辑母版文本样式</a:t>
            </a:r>
          </a:p>
        </p:txBody>
      </p:sp>
      <p:sp>
        <p:nvSpPr>
          <p:cNvPr id="4" name="日期占位符 3"/>
          <p:cNvSpPr>
            <a:spLocks noGrp="1"/>
          </p:cNvSpPr>
          <p:nvPr>
            <p:ph type="dt" sz="half" idx="10"/>
          </p:nvPr>
        </p:nvSpPr>
        <p:spPr/>
        <p:txBody>
          <a:bodyPr/>
          <a:lstStyle/>
          <a:p>
            <a:fld id="{AB41301B-F938-45E0-8402-A67E97052093}" type="datetimeFigureOut">
              <a:rPr lang="zh-CN" altLang="en-US" smtClean="0"/>
              <a:pPr/>
              <a:t>2013/11/10</a:t>
            </a:fld>
            <a:endParaRPr lang="zh-CN" altLang="en-US"/>
          </a:p>
        </p:txBody>
      </p:sp>
      <p:sp>
        <p:nvSpPr>
          <p:cNvPr id="5" name="页脚占位符 4"/>
          <p:cNvSpPr>
            <a:spLocks noGrp="1"/>
          </p:cNvSpPr>
          <p:nvPr>
            <p:ph type="ftr" sz="quarter" idx="11"/>
          </p:nvPr>
        </p:nvSpPr>
        <p:spPr>
          <a:xfrm>
            <a:off x="800100" y="6172200"/>
            <a:ext cx="4000500" cy="457200"/>
          </a:xfrm>
        </p:spPr>
        <p:txBody>
          <a:bodyPr/>
          <a:lstStyle/>
          <a:p>
            <a:endParaRPr lang="zh-CN" altLang="en-US"/>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灯片编号占位符 5"/>
          <p:cNvSpPr>
            <a:spLocks noGrp="1"/>
          </p:cNvSpPr>
          <p:nvPr>
            <p:ph type="sldNum" sz="quarter" idx="12"/>
          </p:nvPr>
        </p:nvSpPr>
        <p:spPr>
          <a:xfrm>
            <a:off x="146304" y="6208776"/>
            <a:ext cx="457200" cy="457200"/>
          </a:xfrm>
        </p:spPr>
        <p:txBody>
          <a:bodyPr/>
          <a:lstStyle/>
          <a:p>
            <a:fld id="{21D1EDBF-C39B-4440-82E7-809FC35377C9}" type="slidenum">
              <a:rPr lang="zh-CN" altLang="en-US" smtClean="0"/>
              <a:pPr/>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5" name="日期占位符 4"/>
          <p:cNvSpPr>
            <a:spLocks noGrp="1"/>
          </p:cNvSpPr>
          <p:nvPr>
            <p:ph type="dt" sz="half" idx="10"/>
          </p:nvPr>
        </p:nvSpPr>
        <p:spPr/>
        <p:txBody>
          <a:bodyPr/>
          <a:lstStyle/>
          <a:p>
            <a:fld id="{AB41301B-F938-45E0-8402-A67E97052093}" type="datetimeFigureOut">
              <a:rPr lang="zh-CN" altLang="en-US" smtClean="0"/>
              <a:pPr/>
              <a:t>2013/11/10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1D1EDBF-C39B-4440-82E7-809FC35377C9}" type="slidenum">
              <a:rPr lang="zh-CN" altLang="en-US" smtClean="0"/>
              <a:pPr/>
              <a:t>‹#›</a:t>
            </a:fld>
            <a:endParaRPr lang="zh-CN" altLang="en-US"/>
          </a:p>
        </p:txBody>
      </p:sp>
      <p:sp>
        <p:nvSpPr>
          <p:cNvPr id="9" name="内容占位符 8"/>
          <p:cNvSpPr>
            <a:spLocks noGrp="1"/>
          </p:cNvSpPr>
          <p:nvPr>
            <p:ph sz="quarter" idx="1"/>
          </p:nvPr>
        </p:nvSpPr>
        <p:spPr>
          <a:xfrm>
            <a:off x="914400" y="1447800"/>
            <a:ext cx="3749040" cy="4572000"/>
          </a:xfrm>
        </p:spPr>
        <p:txBody>
          <a:bodyPr vert="horz"/>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1" name="内容占位符 10"/>
          <p:cNvSpPr>
            <a:spLocks noGrp="1"/>
          </p:cNvSpPr>
          <p:nvPr>
            <p:ph sz="quarter" idx="2"/>
          </p:nvPr>
        </p:nvSpPr>
        <p:spPr>
          <a:xfrm>
            <a:off x="4933950" y="1447800"/>
            <a:ext cx="3749040" cy="4572000"/>
          </a:xfrm>
        </p:spPr>
        <p:txBody>
          <a:bodyPr vert="horz"/>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914400" y="273050"/>
            <a:ext cx="7772400" cy="1143000"/>
          </a:xfrm>
        </p:spPr>
        <p:txBody>
          <a:bodyPr anchor="b" anchorCtr="0"/>
          <a:lstStyle>
            <a:lvl1pPr>
              <a:defRPr/>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p>
        </p:txBody>
      </p:sp>
      <p:sp>
        <p:nvSpPr>
          <p:cNvPr id="4" name="文本占位符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p>
        </p:txBody>
      </p:sp>
      <p:sp>
        <p:nvSpPr>
          <p:cNvPr id="7" name="日期占位符 6"/>
          <p:cNvSpPr>
            <a:spLocks noGrp="1"/>
          </p:cNvSpPr>
          <p:nvPr>
            <p:ph type="dt" sz="half" idx="10"/>
          </p:nvPr>
        </p:nvSpPr>
        <p:spPr/>
        <p:txBody>
          <a:bodyPr/>
          <a:lstStyle/>
          <a:p>
            <a:fld id="{AB41301B-F938-45E0-8402-A67E97052093}" type="datetimeFigureOut">
              <a:rPr lang="zh-CN" altLang="en-US" smtClean="0"/>
              <a:pPr/>
              <a:t>2013/11/10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1D1EDBF-C39B-4440-82E7-809FC35377C9}" type="slidenum">
              <a:rPr lang="zh-CN" altLang="en-US" smtClean="0"/>
              <a:pPr/>
              <a:t>‹#›</a:t>
            </a:fld>
            <a:endParaRPr lang="zh-CN" altLang="en-US"/>
          </a:p>
        </p:txBody>
      </p:sp>
      <p:sp>
        <p:nvSpPr>
          <p:cNvPr id="11" name="内容占位符 10"/>
          <p:cNvSpPr>
            <a:spLocks noGrp="1"/>
          </p:cNvSpPr>
          <p:nvPr>
            <p:ph sz="half" idx="2"/>
          </p:nvPr>
        </p:nvSpPr>
        <p:spPr>
          <a:xfrm>
            <a:off x="914400" y="2247900"/>
            <a:ext cx="3733800" cy="3886200"/>
          </a:xfrm>
        </p:spPr>
        <p:txBody>
          <a:bodyPr vert="horz"/>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3" name="内容占位符 12"/>
          <p:cNvSpPr>
            <a:spLocks noGrp="1"/>
          </p:cNvSpPr>
          <p:nvPr>
            <p:ph sz="half" idx="4"/>
          </p:nvPr>
        </p:nvSpPr>
        <p:spPr>
          <a:xfrm>
            <a:off x="4953000" y="2247900"/>
            <a:ext cx="3733800" cy="3886200"/>
          </a:xfrm>
        </p:spPr>
        <p:txBody>
          <a:bodyPr vert="horz"/>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日期占位符 2"/>
          <p:cNvSpPr>
            <a:spLocks noGrp="1"/>
          </p:cNvSpPr>
          <p:nvPr>
            <p:ph type="dt" sz="half" idx="10"/>
          </p:nvPr>
        </p:nvSpPr>
        <p:spPr/>
        <p:txBody>
          <a:bodyPr/>
          <a:lstStyle/>
          <a:p>
            <a:fld id="{AB41301B-F938-45E0-8402-A67E97052093}" type="datetimeFigureOut">
              <a:rPr lang="zh-CN" altLang="en-US" smtClean="0"/>
              <a:pPr/>
              <a:t>2013/11/10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1D1EDBF-C39B-4440-82E7-809FC35377C9}"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B41301B-F938-45E0-8402-A67E97052093}" type="datetimeFigureOut">
              <a:rPr lang="zh-CN" altLang="en-US" smtClean="0"/>
              <a:pPr/>
              <a:t>2013/11/10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1D1EDBF-C39B-4440-82E7-809FC35377C9}"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圆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914400" y="273050"/>
            <a:ext cx="7772400" cy="1143000"/>
          </a:xfrm>
        </p:spPr>
        <p:txBody>
          <a:bodyPr anchor="b" anchorCtr="0"/>
          <a:lstStyle>
            <a:lvl1pPr algn="l">
              <a:buNone/>
              <a:defRPr sz="4000" b="0"/>
            </a:lvl1pPr>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CN" altLang="en-US" smtClean="0"/>
              <a:t>单击此处编辑母版文本样式</a:t>
            </a:r>
          </a:p>
        </p:txBody>
      </p:sp>
      <p:sp>
        <p:nvSpPr>
          <p:cNvPr id="5" name="日期占位符 4"/>
          <p:cNvSpPr>
            <a:spLocks noGrp="1"/>
          </p:cNvSpPr>
          <p:nvPr>
            <p:ph type="dt" sz="half" idx="10"/>
          </p:nvPr>
        </p:nvSpPr>
        <p:spPr/>
        <p:txBody>
          <a:bodyPr/>
          <a:lstStyle/>
          <a:p>
            <a:fld id="{AB41301B-F938-45E0-8402-A67E97052093}" type="datetimeFigureOut">
              <a:rPr lang="zh-CN" altLang="en-US" smtClean="0"/>
              <a:pPr/>
              <a:t>2013/11/10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1D1EDBF-C39B-4440-82E7-809FC35377C9}" type="slidenum">
              <a:rPr lang="zh-CN" altLang="en-US" smtClean="0"/>
              <a:pPr/>
              <a:t>‹#›</a:t>
            </a:fld>
            <a:endParaRPr lang="zh-CN" altLang="en-US"/>
          </a:p>
        </p:txBody>
      </p:sp>
      <p:sp>
        <p:nvSpPr>
          <p:cNvPr id="11" name="内容占位符 10"/>
          <p:cNvSpPr>
            <a:spLocks noGrp="1"/>
          </p:cNvSpPr>
          <p:nvPr>
            <p:ph sz="quarter" idx="1"/>
          </p:nvPr>
        </p:nvSpPr>
        <p:spPr>
          <a:xfrm>
            <a:off x="2971800" y="1600200"/>
            <a:ext cx="5715000" cy="4495800"/>
          </a:xfrm>
        </p:spPr>
        <p:txBody>
          <a:bodyPr vert="horz"/>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CN" altLang="en-US" smtClean="0"/>
              <a:t>单击此处编辑母版标题样式</a:t>
            </a:r>
            <a:endParaRPr kumimoji="0" lang="en-US"/>
          </a:p>
        </p:txBody>
      </p:sp>
      <p:sp>
        <p:nvSpPr>
          <p:cNvPr id="4" name="文本占位符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CN" altLang="en-US" smtClean="0"/>
              <a:t>单击此处编辑母版文本样式</a:t>
            </a:r>
          </a:p>
        </p:txBody>
      </p:sp>
      <p:sp>
        <p:nvSpPr>
          <p:cNvPr id="5" name="日期占位符 4"/>
          <p:cNvSpPr>
            <a:spLocks noGrp="1"/>
          </p:cNvSpPr>
          <p:nvPr>
            <p:ph type="dt" sz="half" idx="10"/>
          </p:nvPr>
        </p:nvSpPr>
        <p:spPr/>
        <p:txBody>
          <a:bodyPr/>
          <a:lstStyle/>
          <a:p>
            <a:fld id="{AB41301B-F938-45E0-8402-A67E97052093}" type="datetimeFigureOut">
              <a:rPr lang="zh-CN" altLang="en-US" smtClean="0"/>
              <a:pPr/>
              <a:t>2013/11/10</a:t>
            </a:fld>
            <a:endParaRPr lang="zh-CN" altLang="en-US"/>
          </a:p>
        </p:txBody>
      </p:sp>
      <p:sp>
        <p:nvSpPr>
          <p:cNvPr id="6" name="页脚占位符 5"/>
          <p:cNvSpPr>
            <a:spLocks noGrp="1"/>
          </p:cNvSpPr>
          <p:nvPr>
            <p:ph type="ftr" sz="quarter" idx="11"/>
          </p:nvPr>
        </p:nvSpPr>
        <p:spPr>
          <a:xfrm>
            <a:off x="914400" y="6172200"/>
            <a:ext cx="3886200" cy="457200"/>
          </a:xfrm>
        </p:spPr>
        <p:txBody>
          <a:bodyPr/>
          <a:lstStyle/>
          <a:p>
            <a:endParaRPr lang="zh-CN" altLang="en-US"/>
          </a:p>
        </p:txBody>
      </p:sp>
      <p:sp>
        <p:nvSpPr>
          <p:cNvPr id="7" name="灯片编号占位符 6"/>
          <p:cNvSpPr>
            <a:spLocks noGrp="1"/>
          </p:cNvSpPr>
          <p:nvPr>
            <p:ph type="sldNum" sz="quarter" idx="12"/>
          </p:nvPr>
        </p:nvSpPr>
        <p:spPr>
          <a:xfrm>
            <a:off x="146304" y="6208776"/>
            <a:ext cx="457200" cy="457200"/>
          </a:xfrm>
        </p:spPr>
        <p:txBody>
          <a:bodyPr/>
          <a:lstStyle/>
          <a:p>
            <a:fld id="{21D1EDBF-C39B-4440-82E7-809FC35377C9}" type="slidenum">
              <a:rPr lang="zh-CN" altLang="en-US" smtClean="0"/>
              <a:pPr/>
              <a:t>‹#›</a:t>
            </a:fld>
            <a:endParaRPr lang="zh-CN"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图片占位符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CN" altLang="en-US" smtClean="0"/>
              <a:t>单击图标添加图片</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圆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标题占位符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CN" altLang="en-US" smtClean="0"/>
              <a:t>单击此处编辑母版标题样式</a:t>
            </a:r>
            <a:endParaRPr kumimoji="0" lang="en-US"/>
          </a:p>
        </p:txBody>
      </p:sp>
      <p:sp>
        <p:nvSpPr>
          <p:cNvPr id="13" name="文本占位符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14" name="日期占位符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AB41301B-F938-45E0-8402-A67E97052093}" type="datetimeFigureOut">
              <a:rPr lang="zh-CN" altLang="en-US" smtClean="0"/>
              <a:pPr/>
              <a:t>2013/11/10</a:t>
            </a:fld>
            <a:endParaRPr lang="zh-CN" altLang="en-US"/>
          </a:p>
        </p:txBody>
      </p:sp>
      <p:sp>
        <p:nvSpPr>
          <p:cNvPr id="3" name="页脚占位符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CN" altLang="en-US"/>
          </a:p>
        </p:txBody>
      </p:sp>
      <p:sp>
        <p:nvSpPr>
          <p:cNvPr id="23" name="灯片编号占位符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1D1EDBF-C39B-4440-82E7-809FC35377C9}"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en-US" altLang="zh-CN" b="1" dirty="0" smtClean="0"/>
              <a:t>2014</a:t>
            </a:r>
            <a:r>
              <a:rPr lang="zh-CN" altLang="en-US" b="1" dirty="0" smtClean="0"/>
              <a:t>届高三期中考试试题分析</a:t>
            </a:r>
            <a:endParaRPr lang="zh-CN"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548680"/>
            <a:ext cx="8496944" cy="2677656"/>
          </a:xfrm>
          <a:prstGeom prst="rect">
            <a:avLst/>
          </a:prstGeom>
        </p:spPr>
        <p:txBody>
          <a:bodyPr wrap="square">
            <a:spAutoFit/>
          </a:bodyPr>
          <a:lstStyle/>
          <a:p>
            <a:r>
              <a:rPr lang="en-US" altLang="zh-CN" sz="2800" dirty="0" smtClean="0"/>
              <a:t>18.</a:t>
            </a:r>
            <a:r>
              <a:rPr lang="zh-CN" altLang="en-US" sz="2800" dirty="0" smtClean="0"/>
              <a:t>王安石认为：“公私常以困穷为患者，殆以理财未得其道”，下列变法措施中，与解决这一问题有关的是</a:t>
            </a:r>
          </a:p>
          <a:p>
            <a:r>
              <a:rPr lang="zh-CN" altLang="en-US" sz="2800" dirty="0" smtClean="0"/>
              <a:t>    ①青苗法          ②农田水利法      </a:t>
            </a:r>
            <a:endParaRPr lang="en-US" altLang="zh-CN" sz="2800" dirty="0" smtClean="0"/>
          </a:p>
          <a:p>
            <a:r>
              <a:rPr lang="en-US" altLang="zh-CN" sz="2800" dirty="0" smtClean="0"/>
              <a:t>    </a:t>
            </a:r>
            <a:r>
              <a:rPr lang="zh-CN" altLang="en-US" sz="2800" dirty="0" smtClean="0"/>
              <a:t>③市易法          ④征收算缗</a:t>
            </a:r>
          </a:p>
          <a:p>
            <a:r>
              <a:rPr lang="zh-CN" altLang="en-US" sz="2800" dirty="0" smtClean="0"/>
              <a:t> </a:t>
            </a:r>
            <a:r>
              <a:rPr lang="en-US" altLang="zh-CN" sz="2800" dirty="0" smtClean="0"/>
              <a:t>A.①②③④         B.①②③       C.②③④             D.①③④</a:t>
            </a:r>
            <a:endParaRPr lang="en-US" altLang="zh-CN" sz="2800" dirty="0"/>
          </a:p>
        </p:txBody>
      </p:sp>
      <p:sp>
        <p:nvSpPr>
          <p:cNvPr id="3" name="椭圆 2"/>
          <p:cNvSpPr/>
          <p:nvPr/>
        </p:nvSpPr>
        <p:spPr>
          <a:xfrm>
            <a:off x="7380312" y="404664"/>
            <a:ext cx="864096" cy="72008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箭头连接符 4"/>
          <p:cNvCxnSpPr/>
          <p:nvPr/>
        </p:nvCxnSpPr>
        <p:spPr>
          <a:xfrm flipH="1">
            <a:off x="1979712" y="908720"/>
            <a:ext cx="5328592" cy="100811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7" name="直接箭头连接符 6"/>
          <p:cNvCxnSpPr/>
          <p:nvPr/>
        </p:nvCxnSpPr>
        <p:spPr>
          <a:xfrm flipH="1">
            <a:off x="4932040" y="908720"/>
            <a:ext cx="2448272" cy="108012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9" name="直接箭头连接符 8"/>
          <p:cNvCxnSpPr/>
          <p:nvPr/>
        </p:nvCxnSpPr>
        <p:spPr>
          <a:xfrm flipH="1">
            <a:off x="2051720" y="908720"/>
            <a:ext cx="5256584" cy="158417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pic>
        <p:nvPicPr>
          <p:cNvPr id="10" name="Picture 2"/>
          <p:cNvPicPr>
            <a:picLocks noChangeAspect="1" noChangeArrowheads="1"/>
          </p:cNvPicPr>
          <p:nvPr/>
        </p:nvPicPr>
        <p:blipFill>
          <a:blip r:embed="rId2" cstate="print"/>
          <a:srcRect/>
          <a:stretch>
            <a:fillRect/>
          </a:stretch>
        </p:blipFill>
        <p:spPr bwMode="auto">
          <a:xfrm>
            <a:off x="3059832" y="3284984"/>
            <a:ext cx="5400600" cy="3168352"/>
          </a:xfrm>
          <a:prstGeom prst="rect">
            <a:avLst/>
          </a:prstGeom>
          <a:noFill/>
          <a:ln w="9525">
            <a:no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a:off x="899592" y="3356992"/>
            <a:ext cx="1543050" cy="3095625"/>
          </a:xfrm>
          <a:prstGeom prst="rect">
            <a:avLst/>
          </a:prstGeom>
          <a:noFill/>
          <a:ln w="9525">
            <a:noFill/>
            <a:miter lim="800000"/>
            <a:headEnd/>
            <a:tailEnd/>
          </a:ln>
        </p:spPr>
      </p:pic>
      <p:sp>
        <p:nvSpPr>
          <p:cNvPr id="12" name="TextBox 11"/>
          <p:cNvSpPr txBox="1"/>
          <p:nvPr/>
        </p:nvSpPr>
        <p:spPr>
          <a:xfrm>
            <a:off x="273586" y="3429000"/>
            <a:ext cx="553998" cy="3096344"/>
          </a:xfrm>
          <a:prstGeom prst="rect">
            <a:avLst/>
          </a:prstGeom>
          <a:noFill/>
        </p:spPr>
        <p:txBody>
          <a:bodyPr vert="eaVert" wrap="square" rtlCol="0">
            <a:spAutoFit/>
          </a:bodyPr>
          <a:lstStyle/>
          <a:p>
            <a:r>
              <a:rPr lang="zh-CN" altLang="en-US" sz="2400" dirty="0" smtClean="0">
                <a:latin typeface="黑体" pitchFamily="49" charset="-122"/>
                <a:ea typeface="黑体" pitchFamily="49" charset="-122"/>
              </a:rPr>
              <a:t>第二单元秦汉时期</a:t>
            </a:r>
            <a:r>
              <a:rPr lang="en-US" altLang="zh-CN" sz="2400" dirty="0" smtClean="0">
                <a:latin typeface="黑体" pitchFamily="49" charset="-122"/>
                <a:ea typeface="黑体" pitchFamily="49" charset="-122"/>
              </a:rPr>
              <a:t>PPT</a:t>
            </a:r>
            <a:endParaRPr lang="zh-CN" altLang="en-US" sz="2400" dirty="0">
              <a:latin typeface="黑体" pitchFamily="49" charset="-122"/>
              <a:ea typeface="黑体" pitchFamily="49" charset="-122"/>
            </a:endParaRPr>
          </a:p>
        </p:txBody>
      </p:sp>
      <p:sp>
        <p:nvSpPr>
          <p:cNvPr id="13" name="右箭头 12"/>
          <p:cNvSpPr/>
          <p:nvPr/>
        </p:nvSpPr>
        <p:spPr>
          <a:xfrm>
            <a:off x="2483768" y="4725144"/>
            <a:ext cx="504056"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3"/>
          <p:cNvSpPr txBox="1"/>
          <p:nvPr/>
        </p:nvSpPr>
        <p:spPr>
          <a:xfrm>
            <a:off x="8172400" y="3501008"/>
            <a:ext cx="7200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zh-CN" sz="3600" dirty="0" smtClean="0"/>
              <a:t>B</a:t>
            </a:r>
            <a:endParaRPr lang="zh-CN" alt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blinds(horizontal)">
                                      <p:cBhvr>
                                        <p:cTn id="27" dur="500"/>
                                        <p:tgtEl>
                                          <p:spTgt spid="2050"/>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linds(horizontal)">
                                      <p:cBhvr>
                                        <p:cTn id="30" dur="500"/>
                                        <p:tgtEl>
                                          <p:spTgt spid="12"/>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linds(horizontal)">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blinds(horizontal)">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linds(horizontal)">
                                      <p:cBhvr>
                                        <p:cTn id="4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9512" y="332656"/>
            <a:ext cx="8964488" cy="4401205"/>
          </a:xfrm>
          <a:prstGeom prst="rect">
            <a:avLst/>
          </a:prstGeom>
        </p:spPr>
        <p:txBody>
          <a:bodyPr wrap="square">
            <a:spAutoFit/>
          </a:bodyPr>
          <a:lstStyle/>
          <a:p>
            <a:r>
              <a:rPr lang="en-US" altLang="zh-CN" sz="2800" dirty="0" smtClean="0"/>
              <a:t>19.</a:t>
            </a:r>
            <a:r>
              <a:rPr lang="zh-CN" altLang="en-US" sz="2800" dirty="0" smtClean="0"/>
              <a:t>右图是南宋李嵩绘制的</a:t>
            </a:r>
            <a:r>
              <a:rPr lang="en-US" altLang="zh-CN" sz="2800" dirty="0" smtClean="0"/>
              <a:t>《</a:t>
            </a:r>
            <a:r>
              <a:rPr lang="zh-CN" altLang="en-US" sz="2800" dirty="0" smtClean="0"/>
              <a:t>市担婴戏图</a:t>
            </a:r>
            <a:r>
              <a:rPr lang="en-US" altLang="zh-CN" sz="2800" dirty="0" smtClean="0"/>
              <a:t>》</a:t>
            </a:r>
            <a:r>
              <a:rPr lang="zh-CN" altLang="en-US" sz="2800" dirty="0" smtClean="0"/>
              <a:t>，作品以细腻的笔法描绘了一副生动的场景：货郎挑着货担走村串巷，货担上商品琳琅满目，货郎正在招揽生意，一位哺乳的妇女在一群孩童的簇拥下涌向货担。据此可知</a:t>
            </a:r>
          </a:p>
          <a:p>
            <a:r>
              <a:rPr lang="zh-CN" altLang="en-US" sz="2800" dirty="0" smtClean="0"/>
              <a:t>   </a:t>
            </a:r>
            <a:endParaRPr lang="en-US" altLang="zh-CN" sz="2800" dirty="0" smtClean="0"/>
          </a:p>
          <a:p>
            <a:endParaRPr lang="en-US" altLang="zh-CN" sz="2800" dirty="0" smtClean="0"/>
          </a:p>
          <a:p>
            <a:r>
              <a:rPr lang="en-US" altLang="zh-CN" sz="2800" dirty="0" smtClean="0"/>
              <a:t>   </a:t>
            </a:r>
            <a:r>
              <a:rPr lang="zh-CN" altLang="en-US" sz="2800" dirty="0" smtClean="0"/>
              <a:t> </a:t>
            </a:r>
            <a:r>
              <a:rPr lang="en-US" altLang="zh-CN" sz="2800" dirty="0" smtClean="0"/>
              <a:t>A.</a:t>
            </a:r>
            <a:r>
              <a:rPr lang="zh-CN" altLang="en-US" sz="2800" dirty="0" smtClean="0"/>
              <a:t>民俗开始成为绘画题材</a:t>
            </a:r>
          </a:p>
          <a:p>
            <a:r>
              <a:rPr lang="zh-CN" altLang="en-US" sz="2800" dirty="0" smtClean="0"/>
              <a:t>    </a:t>
            </a:r>
            <a:r>
              <a:rPr lang="en-US" altLang="zh-CN" sz="2800" dirty="0" smtClean="0"/>
              <a:t>B.</a:t>
            </a:r>
            <a:r>
              <a:rPr lang="zh-CN" altLang="en-US" sz="2800" dirty="0" smtClean="0"/>
              <a:t>城市商业环境的宽松</a:t>
            </a:r>
          </a:p>
          <a:p>
            <a:r>
              <a:rPr lang="zh-CN" altLang="en-US" sz="2800" dirty="0" smtClean="0"/>
              <a:t>    </a:t>
            </a:r>
            <a:r>
              <a:rPr lang="en-US" altLang="zh-CN" sz="2800" dirty="0" smtClean="0"/>
              <a:t>C.</a:t>
            </a:r>
            <a:r>
              <a:rPr lang="zh-CN" altLang="en-US" sz="2800" dirty="0" smtClean="0"/>
              <a:t>理学对妇女束缚严格</a:t>
            </a:r>
          </a:p>
          <a:p>
            <a:r>
              <a:rPr lang="zh-CN" altLang="en-US" sz="2800" dirty="0" smtClean="0"/>
              <a:t>    </a:t>
            </a:r>
            <a:r>
              <a:rPr lang="en-US" altLang="zh-CN" sz="2800" dirty="0" smtClean="0"/>
              <a:t>D.</a:t>
            </a:r>
            <a:r>
              <a:rPr lang="zh-CN" altLang="en-US" sz="2800" dirty="0" smtClean="0"/>
              <a:t>商品经济在农村的发展</a:t>
            </a:r>
            <a:endParaRPr lang="zh-CN" altLang="en-US" sz="2800" dirty="0"/>
          </a:p>
        </p:txBody>
      </p:sp>
      <p:sp>
        <p:nvSpPr>
          <p:cNvPr id="3" name="椭圆 2"/>
          <p:cNvSpPr/>
          <p:nvPr/>
        </p:nvSpPr>
        <p:spPr>
          <a:xfrm>
            <a:off x="1763688" y="188640"/>
            <a:ext cx="792088" cy="72008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7380312" y="692696"/>
            <a:ext cx="1512168" cy="576064"/>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1547664" y="3284984"/>
            <a:ext cx="79208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8" name="直接箭头连接符 7"/>
          <p:cNvCxnSpPr/>
          <p:nvPr/>
        </p:nvCxnSpPr>
        <p:spPr>
          <a:xfrm>
            <a:off x="4427984" y="3140968"/>
            <a:ext cx="136815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9" name="TextBox 8"/>
          <p:cNvSpPr txBox="1"/>
          <p:nvPr/>
        </p:nvSpPr>
        <p:spPr>
          <a:xfrm>
            <a:off x="5868144" y="2852936"/>
            <a:ext cx="3096344"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能证明它是“开始”吗？选它，张择端会不会伤心？</a:t>
            </a:r>
            <a:endParaRPr lang="zh-CN" altLang="en-US" sz="2000" dirty="0">
              <a:latin typeface="黑体" pitchFamily="49" charset="-122"/>
              <a:ea typeface="黑体" pitchFamily="49" charset="-122"/>
            </a:endParaRPr>
          </a:p>
        </p:txBody>
      </p:sp>
      <p:cxnSp>
        <p:nvCxnSpPr>
          <p:cNvPr id="11" name="直接连接符 10"/>
          <p:cNvCxnSpPr/>
          <p:nvPr/>
        </p:nvCxnSpPr>
        <p:spPr>
          <a:xfrm>
            <a:off x="827584" y="3717032"/>
            <a:ext cx="648072"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3" name="直接箭头连接符 12"/>
          <p:cNvCxnSpPr/>
          <p:nvPr/>
        </p:nvCxnSpPr>
        <p:spPr>
          <a:xfrm flipH="1">
            <a:off x="1547664" y="1124744"/>
            <a:ext cx="5904656" cy="252028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4" name="乘号 13"/>
          <p:cNvSpPr/>
          <p:nvPr/>
        </p:nvSpPr>
        <p:spPr>
          <a:xfrm>
            <a:off x="4211960" y="2132856"/>
            <a:ext cx="504056" cy="50405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7596336" y="1268760"/>
            <a:ext cx="792088" cy="50405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9" name="直接箭头连接符 18"/>
          <p:cNvCxnSpPr>
            <a:stCxn id="17" idx="3"/>
          </p:cNvCxnSpPr>
          <p:nvPr/>
        </p:nvCxnSpPr>
        <p:spPr>
          <a:xfrm flipH="1">
            <a:off x="4067944" y="1698999"/>
            <a:ext cx="3644391" cy="2306065"/>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2" name="乘号 21"/>
          <p:cNvSpPr/>
          <p:nvPr/>
        </p:nvSpPr>
        <p:spPr>
          <a:xfrm>
            <a:off x="6084168" y="2276872"/>
            <a:ext cx="504056" cy="50405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1259632" y="1196752"/>
            <a:ext cx="792088" cy="50405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5220072" y="764704"/>
            <a:ext cx="792088" cy="50405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8" name="直接箭头连接符 27"/>
          <p:cNvCxnSpPr/>
          <p:nvPr/>
        </p:nvCxnSpPr>
        <p:spPr>
          <a:xfrm>
            <a:off x="1475656" y="1700808"/>
            <a:ext cx="144016" cy="266429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30" name="直接箭头连接符 29"/>
          <p:cNvCxnSpPr/>
          <p:nvPr/>
        </p:nvCxnSpPr>
        <p:spPr>
          <a:xfrm flipH="1">
            <a:off x="1619672" y="1268760"/>
            <a:ext cx="3672408" cy="309634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34" name="直接箭头连接符 33"/>
          <p:cNvCxnSpPr/>
          <p:nvPr/>
        </p:nvCxnSpPr>
        <p:spPr>
          <a:xfrm flipH="1">
            <a:off x="2843808" y="1124744"/>
            <a:ext cx="4608512" cy="316835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5" name="TextBox 34"/>
          <p:cNvSpPr txBox="1"/>
          <p:nvPr/>
        </p:nvSpPr>
        <p:spPr>
          <a:xfrm>
            <a:off x="7092280" y="4221088"/>
            <a:ext cx="7200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zh-CN" sz="3600" dirty="0" smtClean="0"/>
              <a:t>D</a:t>
            </a:r>
            <a:endParaRPr lang="zh-CN" alt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linds(horizontal)">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linds(horizontal)">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linds(horizont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linds(horizontal)">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linds(horizontal)">
                                      <p:cBhvr>
                                        <p:cTn id="37" dur="500"/>
                                        <p:tgtEl>
                                          <p:spTgt spid="8"/>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linds(horizontal)">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blinds(horizontal)">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blinds(horizontal)">
                                      <p:cBhvr>
                                        <p:cTn id="50" dur="500"/>
                                        <p:tgtEl>
                                          <p:spTgt spid="13"/>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blinds(horizontal)">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blinds(horizontal)">
                                      <p:cBhvr>
                                        <p:cTn id="58" dur="500"/>
                                        <p:tgtEl>
                                          <p:spTgt spid="19"/>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blinds(horizontal)">
                                      <p:cBhvr>
                                        <p:cTn id="61" dur="500"/>
                                        <p:tgtEl>
                                          <p:spTgt spid="22"/>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xit" presetSubtype="10" fill="hold" nodeType="clickEffect">
                                  <p:stCondLst>
                                    <p:cond delay="0"/>
                                  </p:stCondLst>
                                  <p:childTnLst>
                                    <p:animEffect transition="out" filter="blinds(horizontal)">
                                      <p:cBhvr>
                                        <p:cTn id="65" dur="500"/>
                                        <p:tgtEl>
                                          <p:spTgt spid="19"/>
                                        </p:tgtEl>
                                      </p:cBhvr>
                                    </p:animEffect>
                                    <p:set>
                                      <p:cBhvr>
                                        <p:cTn id="66" dur="1" fill="hold">
                                          <p:stCondLst>
                                            <p:cond delay="499"/>
                                          </p:stCondLst>
                                        </p:cTn>
                                        <p:tgtEl>
                                          <p:spTgt spid="19"/>
                                        </p:tgtEl>
                                        <p:attrNameLst>
                                          <p:attrName>style.visibility</p:attrName>
                                        </p:attrNameLst>
                                      </p:cBhvr>
                                      <p:to>
                                        <p:strVal val="hidden"/>
                                      </p:to>
                                    </p:set>
                                  </p:childTnLst>
                                </p:cTn>
                              </p:par>
                              <p:par>
                                <p:cTn id="67" presetID="3" presetClass="exit" presetSubtype="10" fill="hold" grpId="1" nodeType="withEffect">
                                  <p:stCondLst>
                                    <p:cond delay="0"/>
                                  </p:stCondLst>
                                  <p:childTnLst>
                                    <p:animEffect transition="out" filter="blinds(horizontal)">
                                      <p:cBhvr>
                                        <p:cTn id="68" dur="500"/>
                                        <p:tgtEl>
                                          <p:spTgt spid="22"/>
                                        </p:tgtEl>
                                      </p:cBhvr>
                                    </p:animEffect>
                                    <p:set>
                                      <p:cBhvr>
                                        <p:cTn id="69" dur="1" fill="hold">
                                          <p:stCondLst>
                                            <p:cond delay="499"/>
                                          </p:stCondLst>
                                        </p:cTn>
                                        <p:tgtEl>
                                          <p:spTgt spid="22"/>
                                        </p:tgtEl>
                                        <p:attrNameLst>
                                          <p:attrName>style.visibility</p:attrName>
                                        </p:attrNameLst>
                                      </p:cBhvr>
                                      <p:to>
                                        <p:strVal val="hidden"/>
                                      </p:to>
                                    </p:set>
                                  </p:childTnLst>
                                </p:cTn>
                              </p:par>
                              <p:par>
                                <p:cTn id="70" presetID="3" presetClass="exit" presetSubtype="10" fill="hold" nodeType="withEffect">
                                  <p:stCondLst>
                                    <p:cond delay="0"/>
                                  </p:stCondLst>
                                  <p:childTnLst>
                                    <p:animEffect transition="out" filter="blinds(horizontal)">
                                      <p:cBhvr>
                                        <p:cTn id="71" dur="500"/>
                                        <p:tgtEl>
                                          <p:spTgt spid="13"/>
                                        </p:tgtEl>
                                      </p:cBhvr>
                                    </p:animEffect>
                                    <p:set>
                                      <p:cBhvr>
                                        <p:cTn id="72" dur="1" fill="hold">
                                          <p:stCondLst>
                                            <p:cond delay="499"/>
                                          </p:stCondLst>
                                        </p:cTn>
                                        <p:tgtEl>
                                          <p:spTgt spid="13"/>
                                        </p:tgtEl>
                                        <p:attrNameLst>
                                          <p:attrName>style.visibility</p:attrName>
                                        </p:attrNameLst>
                                      </p:cBhvr>
                                      <p:to>
                                        <p:strVal val="hidden"/>
                                      </p:to>
                                    </p:set>
                                  </p:childTnLst>
                                </p:cTn>
                              </p:par>
                              <p:par>
                                <p:cTn id="73" presetID="3" presetClass="exit" presetSubtype="10" fill="hold" grpId="1" nodeType="withEffect">
                                  <p:stCondLst>
                                    <p:cond delay="0"/>
                                  </p:stCondLst>
                                  <p:childTnLst>
                                    <p:animEffect transition="out" filter="blinds(horizontal)">
                                      <p:cBhvr>
                                        <p:cTn id="74" dur="500"/>
                                        <p:tgtEl>
                                          <p:spTgt spid="14"/>
                                        </p:tgtEl>
                                      </p:cBhvr>
                                    </p:animEffect>
                                    <p:set>
                                      <p:cBhvr>
                                        <p:cTn id="75" dur="1" fill="hold">
                                          <p:stCondLst>
                                            <p:cond delay="499"/>
                                          </p:stCondLst>
                                        </p:cTn>
                                        <p:tgtEl>
                                          <p:spTgt spid="14"/>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3" presetClass="entr" presetSubtype="10" fill="hold" nodeType="clickEffect">
                                  <p:stCondLst>
                                    <p:cond delay="0"/>
                                  </p:stCondLst>
                                  <p:childTnLst>
                                    <p:set>
                                      <p:cBhvr>
                                        <p:cTn id="79" dur="1" fill="hold">
                                          <p:stCondLst>
                                            <p:cond delay="0"/>
                                          </p:stCondLst>
                                        </p:cTn>
                                        <p:tgtEl>
                                          <p:spTgt spid="30"/>
                                        </p:tgtEl>
                                        <p:attrNameLst>
                                          <p:attrName>style.visibility</p:attrName>
                                        </p:attrNameLst>
                                      </p:cBhvr>
                                      <p:to>
                                        <p:strVal val="visible"/>
                                      </p:to>
                                    </p:set>
                                    <p:animEffect transition="in" filter="blinds(horizontal)">
                                      <p:cBhvr>
                                        <p:cTn id="80" dur="500"/>
                                        <p:tgtEl>
                                          <p:spTgt spid="30"/>
                                        </p:tgtEl>
                                      </p:cBhvr>
                                    </p:animEffect>
                                  </p:childTnLst>
                                </p:cTn>
                              </p:par>
                            </p:childTnLst>
                          </p:cTn>
                        </p:par>
                      </p:childTnLst>
                    </p:cTn>
                  </p:par>
                  <p:par>
                    <p:cTn id="81" fill="hold">
                      <p:stCondLst>
                        <p:cond delay="indefinite"/>
                      </p:stCondLst>
                      <p:childTnLst>
                        <p:par>
                          <p:cTn id="82" fill="hold">
                            <p:stCondLst>
                              <p:cond delay="0"/>
                            </p:stCondLst>
                            <p:childTnLst>
                              <p:par>
                                <p:cTn id="83" presetID="3" presetClass="entr" presetSubtype="10" fill="hold" nodeType="clickEffect">
                                  <p:stCondLst>
                                    <p:cond delay="0"/>
                                  </p:stCondLst>
                                  <p:childTnLst>
                                    <p:set>
                                      <p:cBhvr>
                                        <p:cTn id="84" dur="1" fill="hold">
                                          <p:stCondLst>
                                            <p:cond delay="0"/>
                                          </p:stCondLst>
                                        </p:cTn>
                                        <p:tgtEl>
                                          <p:spTgt spid="34"/>
                                        </p:tgtEl>
                                        <p:attrNameLst>
                                          <p:attrName>style.visibility</p:attrName>
                                        </p:attrNameLst>
                                      </p:cBhvr>
                                      <p:to>
                                        <p:strVal val="visible"/>
                                      </p:to>
                                    </p:set>
                                    <p:animEffect transition="in" filter="blinds(horizontal)">
                                      <p:cBhvr>
                                        <p:cTn id="85" dur="500"/>
                                        <p:tgtEl>
                                          <p:spTgt spid="34"/>
                                        </p:tgtEl>
                                      </p:cBhvr>
                                    </p:animEffect>
                                  </p:childTnLst>
                                </p:cTn>
                              </p:par>
                            </p:childTnLst>
                          </p:cTn>
                        </p:par>
                      </p:childTnLst>
                    </p:cTn>
                  </p:par>
                  <p:par>
                    <p:cTn id="86" fill="hold">
                      <p:stCondLst>
                        <p:cond delay="indefinite"/>
                      </p:stCondLst>
                      <p:childTnLst>
                        <p:par>
                          <p:cTn id="87" fill="hold">
                            <p:stCondLst>
                              <p:cond delay="0"/>
                            </p:stCondLst>
                            <p:childTnLst>
                              <p:par>
                                <p:cTn id="88" presetID="3" presetClass="entr" presetSubtype="10" fill="hold" nodeType="clickEffect">
                                  <p:stCondLst>
                                    <p:cond delay="0"/>
                                  </p:stCondLst>
                                  <p:childTnLst>
                                    <p:set>
                                      <p:cBhvr>
                                        <p:cTn id="89" dur="1" fill="hold">
                                          <p:stCondLst>
                                            <p:cond delay="0"/>
                                          </p:stCondLst>
                                        </p:cTn>
                                        <p:tgtEl>
                                          <p:spTgt spid="28"/>
                                        </p:tgtEl>
                                        <p:attrNameLst>
                                          <p:attrName>style.visibility</p:attrName>
                                        </p:attrNameLst>
                                      </p:cBhvr>
                                      <p:to>
                                        <p:strVal val="visible"/>
                                      </p:to>
                                    </p:set>
                                    <p:animEffect transition="in" filter="blinds(horizontal)">
                                      <p:cBhvr>
                                        <p:cTn id="90" dur="500"/>
                                        <p:tgtEl>
                                          <p:spTgt spid="28"/>
                                        </p:tgtEl>
                                      </p:cBhvr>
                                    </p:animEffect>
                                  </p:childTnLst>
                                </p:cTn>
                              </p:par>
                            </p:childTnLst>
                          </p:cTn>
                        </p:par>
                      </p:childTnLst>
                    </p:cTn>
                  </p:par>
                  <p:par>
                    <p:cTn id="91" fill="hold">
                      <p:stCondLst>
                        <p:cond delay="indefinite"/>
                      </p:stCondLst>
                      <p:childTnLst>
                        <p:par>
                          <p:cTn id="92" fill="hold">
                            <p:stCondLst>
                              <p:cond delay="0"/>
                            </p:stCondLst>
                            <p:childTnLst>
                              <p:par>
                                <p:cTn id="93" presetID="3" presetClass="entr" presetSubtype="10" fill="hold" grpId="0" nodeType="clickEffect">
                                  <p:stCondLst>
                                    <p:cond delay="0"/>
                                  </p:stCondLst>
                                  <p:childTnLst>
                                    <p:set>
                                      <p:cBhvr>
                                        <p:cTn id="94" dur="1" fill="hold">
                                          <p:stCondLst>
                                            <p:cond delay="0"/>
                                          </p:stCondLst>
                                        </p:cTn>
                                        <p:tgtEl>
                                          <p:spTgt spid="35"/>
                                        </p:tgtEl>
                                        <p:attrNameLst>
                                          <p:attrName>style.visibility</p:attrName>
                                        </p:attrNameLst>
                                      </p:cBhvr>
                                      <p:to>
                                        <p:strVal val="visible"/>
                                      </p:to>
                                    </p:set>
                                    <p:animEffect transition="in" filter="blinds(horizontal)">
                                      <p:cBhvr>
                                        <p:cTn id="9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9" grpId="0" animBg="1"/>
      <p:bldP spid="14" grpId="0" animBg="1"/>
      <p:bldP spid="14" grpId="1" animBg="1"/>
      <p:bldP spid="17" grpId="0" animBg="1"/>
      <p:bldP spid="22" grpId="0" animBg="1"/>
      <p:bldP spid="22" grpId="1" animBg="1"/>
      <p:bldP spid="23" grpId="0" animBg="1"/>
      <p:bldP spid="24" grpId="0" animBg="1"/>
      <p:bldP spid="3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3528" y="476672"/>
            <a:ext cx="8568952" cy="4401205"/>
          </a:xfrm>
          <a:prstGeom prst="rect">
            <a:avLst/>
          </a:prstGeom>
        </p:spPr>
        <p:txBody>
          <a:bodyPr wrap="square">
            <a:spAutoFit/>
          </a:bodyPr>
          <a:lstStyle/>
          <a:p>
            <a:r>
              <a:rPr lang="en-US" altLang="zh-CN" sz="2800" dirty="0" smtClean="0"/>
              <a:t>20.</a:t>
            </a:r>
            <a:r>
              <a:rPr lang="zh-CN" altLang="en-US" sz="2800" dirty="0" smtClean="0"/>
              <a:t>在下列各项所描述的景象中，不可能出现在宋代的是</a:t>
            </a:r>
          </a:p>
          <a:p>
            <a:r>
              <a:rPr lang="zh-CN" altLang="en-US" sz="2800" dirty="0" smtClean="0"/>
              <a:t>    </a:t>
            </a:r>
            <a:r>
              <a:rPr lang="en-US" altLang="zh-CN" sz="2800" dirty="0" smtClean="0"/>
              <a:t>A.</a:t>
            </a:r>
            <a:r>
              <a:rPr lang="zh-CN" altLang="en-US" sz="2800" dirty="0" smtClean="0"/>
              <a:t>酒楼歌馆，直至四鼓方静，而五鼓朝马将动，其有趁早市者，复起开张</a:t>
            </a:r>
          </a:p>
          <a:p>
            <a:r>
              <a:rPr lang="zh-CN" altLang="en-US" sz="2800" dirty="0" smtClean="0"/>
              <a:t>    </a:t>
            </a:r>
            <a:r>
              <a:rPr lang="en-US" altLang="zh-CN" sz="2800" dirty="0" smtClean="0"/>
              <a:t>B</a:t>
            </a:r>
            <a:r>
              <a:rPr lang="zh-CN" altLang="en-US" sz="2800" dirty="0" smtClean="0"/>
              <a:t>．“都城之夜市酒楼极繁盛处”，每晚“人物嘈杂，灯火照天”	</a:t>
            </a:r>
          </a:p>
          <a:p>
            <a:r>
              <a:rPr lang="zh-CN" altLang="en-US" sz="2800" dirty="0" smtClean="0"/>
              <a:t>    </a:t>
            </a:r>
            <a:r>
              <a:rPr lang="en-US" altLang="zh-CN" sz="2800" dirty="0" smtClean="0"/>
              <a:t>C.</a:t>
            </a:r>
            <a:r>
              <a:rPr lang="zh-CN" altLang="en-US" sz="2800" dirty="0" smtClean="0"/>
              <a:t>夜市直至三更尽，才五更又复开市。如耍闹之处，通晓不绝		</a:t>
            </a:r>
          </a:p>
          <a:p>
            <a:r>
              <a:rPr lang="zh-CN" altLang="en-US" sz="2800" dirty="0" smtClean="0"/>
              <a:t>    </a:t>
            </a:r>
            <a:r>
              <a:rPr lang="en-US" altLang="zh-CN" sz="2800" dirty="0" smtClean="0"/>
              <a:t>D.</a:t>
            </a:r>
            <a:r>
              <a:rPr lang="zh-CN" altLang="en-US" sz="2800" dirty="0" smtClean="0"/>
              <a:t>（崇仁坊北街）一街辐辏，遂倾两市，昼夜喧呼，灯火不绝</a:t>
            </a:r>
            <a:endParaRPr lang="zh-CN" altLang="en-US" sz="2800" dirty="0"/>
          </a:p>
        </p:txBody>
      </p:sp>
      <p:sp>
        <p:nvSpPr>
          <p:cNvPr id="3" name="椭圆 2"/>
          <p:cNvSpPr/>
          <p:nvPr/>
        </p:nvSpPr>
        <p:spPr>
          <a:xfrm>
            <a:off x="5364088" y="260648"/>
            <a:ext cx="1152128" cy="79208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7524328" y="332656"/>
            <a:ext cx="792088" cy="72008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1331640" y="3717032"/>
            <a:ext cx="1152128" cy="79208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5940152" y="3717032"/>
            <a:ext cx="936104" cy="79208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 name="直接箭头连接符 9"/>
          <p:cNvCxnSpPr/>
          <p:nvPr/>
        </p:nvCxnSpPr>
        <p:spPr>
          <a:xfrm>
            <a:off x="2339752" y="4437112"/>
            <a:ext cx="1944216" cy="93610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2" name="直接箭头连接符 11"/>
          <p:cNvCxnSpPr/>
          <p:nvPr/>
        </p:nvCxnSpPr>
        <p:spPr>
          <a:xfrm flipH="1">
            <a:off x="4283968" y="4509120"/>
            <a:ext cx="1944216" cy="86409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3" name="TextBox 12"/>
          <p:cNvSpPr txBox="1"/>
          <p:nvPr/>
        </p:nvSpPr>
        <p:spPr>
          <a:xfrm>
            <a:off x="3563888" y="5445224"/>
            <a:ext cx="1512168"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zh-CN" altLang="en-US" sz="2800" dirty="0" smtClean="0">
                <a:latin typeface="黑体" pitchFamily="49" charset="-122"/>
                <a:ea typeface="黑体" pitchFamily="49" charset="-122"/>
              </a:rPr>
              <a:t>坊、市</a:t>
            </a:r>
            <a:endParaRPr lang="zh-CN" altLang="en-US" sz="2800" dirty="0">
              <a:latin typeface="黑体" pitchFamily="49" charset="-122"/>
              <a:ea typeface="黑体" pitchFamily="49" charset="-122"/>
            </a:endParaRPr>
          </a:p>
        </p:txBody>
      </p:sp>
      <p:cxnSp>
        <p:nvCxnSpPr>
          <p:cNvPr id="15" name="直接连接符 14"/>
          <p:cNvCxnSpPr/>
          <p:nvPr/>
        </p:nvCxnSpPr>
        <p:spPr>
          <a:xfrm>
            <a:off x="1115616" y="2204864"/>
            <a:ext cx="1008112"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6" name="直接连接符 15"/>
          <p:cNvCxnSpPr/>
          <p:nvPr/>
        </p:nvCxnSpPr>
        <p:spPr>
          <a:xfrm>
            <a:off x="2555776" y="2564904"/>
            <a:ext cx="1008112"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7" name="直接连接符 16"/>
          <p:cNvCxnSpPr/>
          <p:nvPr/>
        </p:nvCxnSpPr>
        <p:spPr>
          <a:xfrm>
            <a:off x="1043608" y="3429000"/>
            <a:ext cx="648072"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9" name="直接连接符 18"/>
          <p:cNvCxnSpPr/>
          <p:nvPr/>
        </p:nvCxnSpPr>
        <p:spPr>
          <a:xfrm>
            <a:off x="539552" y="3861048"/>
            <a:ext cx="1224136" cy="0"/>
          </a:xfrm>
          <a:prstGeom prst="line">
            <a:avLst/>
          </a:prstGeom>
        </p:spPr>
        <p:style>
          <a:lnRef idx="3">
            <a:schemeClr val="accent1"/>
          </a:lnRef>
          <a:fillRef idx="0">
            <a:schemeClr val="accent1"/>
          </a:fillRef>
          <a:effectRef idx="2">
            <a:schemeClr val="accent1"/>
          </a:effectRef>
          <a:fontRef idx="minor">
            <a:schemeClr val="tx1"/>
          </a:fontRef>
        </p:style>
      </p:cxnSp>
      <p:sp>
        <p:nvSpPr>
          <p:cNvPr id="21" name="TextBox 20"/>
          <p:cNvSpPr txBox="1"/>
          <p:nvPr/>
        </p:nvSpPr>
        <p:spPr>
          <a:xfrm>
            <a:off x="7524328" y="5157192"/>
            <a:ext cx="7200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zh-CN" sz="3600" dirty="0" smtClean="0"/>
              <a:t>D</a:t>
            </a:r>
            <a:endParaRPr lang="zh-CN" alt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linds(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linds(horizont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linds(horizont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linds(horizont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1"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linds(horizontal)">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1"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linds(horizontal)">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linds(horizontal)">
                                      <p:cBhvr>
                                        <p:cTn id="47" dur="500"/>
                                        <p:tgtEl>
                                          <p:spTgt spid="10"/>
                                        </p:tgtEl>
                                      </p:cBhvr>
                                    </p:animEffect>
                                  </p:childTnLst>
                                </p:cTn>
                              </p:par>
                              <p:par>
                                <p:cTn id="48" presetID="3" presetClass="entr" presetSubtype="10"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blinds(horizontal)">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blinds(horizontal)">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blinds(horizontal)">
                                      <p:cBhvr>
                                        <p:cTn id="6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1" animBg="1"/>
      <p:bldP spid="8" grpId="1" animBg="1"/>
      <p:bldP spid="13"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7504" y="476672"/>
            <a:ext cx="8892480" cy="4401205"/>
          </a:xfrm>
          <a:prstGeom prst="rect">
            <a:avLst/>
          </a:prstGeom>
        </p:spPr>
        <p:txBody>
          <a:bodyPr wrap="square">
            <a:spAutoFit/>
          </a:bodyPr>
          <a:lstStyle/>
          <a:p>
            <a:r>
              <a:rPr lang="en-US" altLang="zh-CN" sz="2800" dirty="0" smtClean="0"/>
              <a:t>27.</a:t>
            </a:r>
            <a:r>
              <a:rPr lang="zh-CN" altLang="en-US" sz="2800" dirty="0" smtClean="0"/>
              <a:t>有学者认为，在明后期至清前期</a:t>
            </a:r>
            <a:r>
              <a:rPr lang="en-US" altLang="zh-CN" sz="2800" dirty="0" smtClean="0"/>
              <a:t>200</a:t>
            </a:r>
            <a:r>
              <a:rPr lang="zh-CN" altLang="en-US" sz="2800" dirty="0" smtClean="0"/>
              <a:t>余年间，世界白银产量的一半流入中国，拥有一流城市和最为密集、完善的市场网络的中国，成为当时世界经济和贸易的中心区域。然而当时它却没有形成强大的扫荡旧经济基础的革命性变化。材料中中国“没有形成强大的扫荡旧经济基础的革命性变化”的原因是</a:t>
            </a:r>
          </a:p>
          <a:p>
            <a:r>
              <a:rPr lang="zh-CN" altLang="en-US" sz="2800" dirty="0" smtClean="0"/>
              <a:t>    </a:t>
            </a:r>
            <a:r>
              <a:rPr lang="en-US" altLang="zh-CN" sz="2800" dirty="0" smtClean="0"/>
              <a:t>A.</a:t>
            </a:r>
            <a:r>
              <a:rPr lang="zh-CN" altLang="en-US" sz="2800" dirty="0" smtClean="0"/>
              <a:t>因闭关锁国而丧失世界贸易中心地位</a:t>
            </a:r>
          </a:p>
          <a:p>
            <a:r>
              <a:rPr lang="zh-CN" altLang="en-US" sz="2800" dirty="0" smtClean="0"/>
              <a:t>    </a:t>
            </a:r>
            <a:r>
              <a:rPr lang="en-US" altLang="zh-CN" sz="2800" dirty="0" smtClean="0"/>
              <a:t>B.</a:t>
            </a:r>
            <a:r>
              <a:rPr lang="zh-CN" altLang="en-US" sz="2800" dirty="0" smtClean="0"/>
              <a:t>自然经济的抵制和专制统治的阻碍</a:t>
            </a:r>
          </a:p>
          <a:p>
            <a:r>
              <a:rPr lang="zh-CN" altLang="en-US" sz="2800" dirty="0" smtClean="0"/>
              <a:t>    </a:t>
            </a:r>
            <a:r>
              <a:rPr lang="en-US" altLang="zh-CN" sz="2800" dirty="0" smtClean="0"/>
              <a:t>C.</a:t>
            </a:r>
            <a:r>
              <a:rPr lang="zh-CN" altLang="en-US" sz="2800" dirty="0" smtClean="0"/>
              <a:t>工业革命没有对中国产生较大影响</a:t>
            </a:r>
          </a:p>
          <a:p>
            <a:r>
              <a:rPr lang="zh-CN" altLang="en-US" sz="2800" dirty="0" smtClean="0"/>
              <a:t>    </a:t>
            </a:r>
            <a:r>
              <a:rPr lang="en-US" altLang="zh-CN" sz="2800" dirty="0" smtClean="0"/>
              <a:t>D.</a:t>
            </a:r>
            <a:r>
              <a:rPr lang="zh-CN" altLang="en-US" sz="2800" dirty="0" smtClean="0"/>
              <a:t>没有形成资本主义发展所需要的资本和市场</a:t>
            </a:r>
            <a:endParaRPr lang="zh-CN" altLang="en-US" sz="2800" dirty="0"/>
          </a:p>
        </p:txBody>
      </p:sp>
      <p:cxnSp>
        <p:nvCxnSpPr>
          <p:cNvPr id="5" name="直接连接符 4"/>
          <p:cNvCxnSpPr/>
          <p:nvPr/>
        </p:nvCxnSpPr>
        <p:spPr>
          <a:xfrm>
            <a:off x="3923928" y="1772816"/>
            <a:ext cx="468052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7" name="直接箭头连接符 6"/>
          <p:cNvCxnSpPr/>
          <p:nvPr/>
        </p:nvCxnSpPr>
        <p:spPr>
          <a:xfrm flipH="1">
            <a:off x="6012160" y="1772816"/>
            <a:ext cx="2088232" cy="136815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9" name="直接连接符 8"/>
          <p:cNvCxnSpPr/>
          <p:nvPr/>
        </p:nvCxnSpPr>
        <p:spPr>
          <a:xfrm>
            <a:off x="1979712" y="2204864"/>
            <a:ext cx="720080" cy="0"/>
          </a:xfrm>
          <a:prstGeom prst="line">
            <a:avLst/>
          </a:prstGeom>
        </p:spPr>
        <p:style>
          <a:lnRef idx="3">
            <a:schemeClr val="dk1"/>
          </a:lnRef>
          <a:fillRef idx="0">
            <a:schemeClr val="dk1"/>
          </a:fillRef>
          <a:effectRef idx="2">
            <a:schemeClr val="dk1"/>
          </a:effectRef>
          <a:fontRef idx="minor">
            <a:schemeClr val="tx1"/>
          </a:fontRef>
        </p:style>
      </p:cxnSp>
      <p:sp>
        <p:nvSpPr>
          <p:cNvPr id="10" name="乘号 9"/>
          <p:cNvSpPr/>
          <p:nvPr/>
        </p:nvSpPr>
        <p:spPr>
          <a:xfrm>
            <a:off x="6372200" y="2492896"/>
            <a:ext cx="504056" cy="50405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直接连接符 11"/>
          <p:cNvCxnSpPr/>
          <p:nvPr/>
        </p:nvCxnSpPr>
        <p:spPr>
          <a:xfrm>
            <a:off x="827584" y="3933056"/>
            <a:ext cx="144016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4" name="直接连接符 13"/>
          <p:cNvCxnSpPr/>
          <p:nvPr/>
        </p:nvCxnSpPr>
        <p:spPr>
          <a:xfrm>
            <a:off x="3203848" y="908720"/>
            <a:ext cx="367240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6" name="直接箭头连接符 15"/>
          <p:cNvCxnSpPr/>
          <p:nvPr/>
        </p:nvCxnSpPr>
        <p:spPr>
          <a:xfrm flipH="1">
            <a:off x="2051720" y="980728"/>
            <a:ext cx="1512168" cy="331236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7" name="乘号 16"/>
          <p:cNvSpPr/>
          <p:nvPr/>
        </p:nvSpPr>
        <p:spPr>
          <a:xfrm>
            <a:off x="2339752" y="2780928"/>
            <a:ext cx="504056" cy="50405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9" name="直接连接符 18"/>
          <p:cNvCxnSpPr/>
          <p:nvPr/>
        </p:nvCxnSpPr>
        <p:spPr>
          <a:xfrm>
            <a:off x="6660232" y="2276872"/>
            <a:ext cx="1368152" cy="0"/>
          </a:xfrm>
          <a:prstGeom prst="line">
            <a:avLst/>
          </a:prstGeom>
        </p:spPr>
        <p:style>
          <a:lnRef idx="3">
            <a:schemeClr val="dk1"/>
          </a:lnRef>
          <a:fillRef idx="0">
            <a:schemeClr val="dk1"/>
          </a:fillRef>
          <a:effectRef idx="2">
            <a:schemeClr val="dk1"/>
          </a:effectRef>
          <a:fontRef idx="minor">
            <a:schemeClr val="tx1"/>
          </a:fontRef>
        </p:style>
      </p:cxnSp>
      <p:cxnSp>
        <p:nvCxnSpPr>
          <p:cNvPr id="21" name="直接箭头连接符 20"/>
          <p:cNvCxnSpPr/>
          <p:nvPr/>
        </p:nvCxnSpPr>
        <p:spPr>
          <a:xfrm>
            <a:off x="2699792" y="2204864"/>
            <a:ext cx="3384376" cy="93610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6" name="直接箭头连接符 25"/>
          <p:cNvCxnSpPr/>
          <p:nvPr/>
        </p:nvCxnSpPr>
        <p:spPr>
          <a:xfrm>
            <a:off x="7668344" y="2276872"/>
            <a:ext cx="0" cy="93610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7" name="TextBox 26"/>
          <p:cNvSpPr txBox="1"/>
          <p:nvPr/>
        </p:nvSpPr>
        <p:spPr>
          <a:xfrm>
            <a:off x="6948264" y="3212976"/>
            <a:ext cx="1440160"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400" dirty="0" smtClean="0">
                <a:latin typeface="黑体" pitchFamily="49" charset="-122"/>
                <a:ea typeface="黑体" pitchFamily="49" charset="-122"/>
              </a:rPr>
              <a:t>自然经济</a:t>
            </a:r>
            <a:endParaRPr lang="zh-CN" altLang="en-US" sz="2400" dirty="0">
              <a:latin typeface="黑体" pitchFamily="49" charset="-122"/>
              <a:ea typeface="黑体" pitchFamily="49" charset="-122"/>
            </a:endParaRPr>
          </a:p>
        </p:txBody>
      </p:sp>
      <p:cxnSp>
        <p:nvCxnSpPr>
          <p:cNvPr id="28" name="直接连接符 27"/>
          <p:cNvCxnSpPr/>
          <p:nvPr/>
        </p:nvCxnSpPr>
        <p:spPr>
          <a:xfrm>
            <a:off x="755576" y="4293096"/>
            <a:ext cx="1440160" cy="0"/>
          </a:xfrm>
          <a:prstGeom prst="line">
            <a:avLst/>
          </a:prstGeom>
        </p:spPr>
        <p:style>
          <a:lnRef idx="3">
            <a:schemeClr val="accent1"/>
          </a:lnRef>
          <a:fillRef idx="0">
            <a:schemeClr val="accent1"/>
          </a:fillRef>
          <a:effectRef idx="2">
            <a:schemeClr val="accent1"/>
          </a:effectRef>
          <a:fontRef idx="minor">
            <a:schemeClr val="tx1"/>
          </a:fontRef>
        </p:style>
      </p:cxnSp>
      <p:sp>
        <p:nvSpPr>
          <p:cNvPr id="30" name="乘号 29"/>
          <p:cNvSpPr/>
          <p:nvPr/>
        </p:nvSpPr>
        <p:spPr>
          <a:xfrm>
            <a:off x="395536" y="3573016"/>
            <a:ext cx="360040" cy="288032"/>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TextBox 30"/>
          <p:cNvSpPr txBox="1"/>
          <p:nvPr/>
        </p:nvSpPr>
        <p:spPr>
          <a:xfrm>
            <a:off x="7524328" y="5157192"/>
            <a:ext cx="7200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zh-CN" sz="3600" dirty="0" smtClean="0"/>
              <a:t>D</a:t>
            </a:r>
            <a:endParaRPr lang="zh-CN" altLang="en-US" sz="3600" dirty="0"/>
          </a:p>
        </p:txBody>
      </p:sp>
      <p:sp>
        <p:nvSpPr>
          <p:cNvPr id="32" name="椭圆 31"/>
          <p:cNvSpPr/>
          <p:nvPr/>
        </p:nvSpPr>
        <p:spPr>
          <a:xfrm>
            <a:off x="3635896" y="2564904"/>
            <a:ext cx="936104" cy="50405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 19"/>
          <p:cNvSpPr/>
          <p:nvPr/>
        </p:nvSpPr>
        <p:spPr>
          <a:xfrm>
            <a:off x="1691680" y="5013176"/>
            <a:ext cx="3707904" cy="1384995"/>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zh-CN" altLang="en-US" sz="2400" b="1" dirty="0" smtClean="0">
                <a:solidFill>
                  <a:schemeClr val="accent1">
                    <a:lumMod val="75000"/>
                  </a:schemeClr>
                </a:solidFill>
              </a:rPr>
              <a:t>自然经济的抵制主要体现在近代初期列强倾销商品，两次鸦片战争之间</a:t>
            </a:r>
            <a:endParaRPr lang="zh-CN" altLang="en-US" sz="2400" b="1" dirty="0">
              <a:solidFill>
                <a:schemeClr val="accent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linds(horizont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par>
                                <p:cTn id="28" presetID="3" presetClass="entr" presetSubtype="10"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blinds(horizontal)">
                                      <p:cBhvr>
                                        <p:cTn id="30" dur="500"/>
                                        <p:tgtEl>
                                          <p:spTgt spid="21"/>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linds(horizontal)">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xit" presetSubtype="10" fill="hold" nodeType="clickEffect">
                                  <p:stCondLst>
                                    <p:cond delay="0"/>
                                  </p:stCondLst>
                                  <p:childTnLst>
                                    <p:animEffect transition="out" filter="blinds(horizontal)">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par>
                                <p:cTn id="39" presetID="3" presetClass="exit" presetSubtype="10" fill="hold" nodeType="withEffect">
                                  <p:stCondLst>
                                    <p:cond delay="0"/>
                                  </p:stCondLst>
                                  <p:childTnLst>
                                    <p:animEffect transition="out" filter="blinds(horizontal)">
                                      <p:cBhvr>
                                        <p:cTn id="40" dur="500"/>
                                        <p:tgtEl>
                                          <p:spTgt spid="21"/>
                                        </p:tgtEl>
                                      </p:cBhvr>
                                    </p:animEffect>
                                    <p:set>
                                      <p:cBhvr>
                                        <p:cTn id="41" dur="1" fill="hold">
                                          <p:stCondLst>
                                            <p:cond delay="499"/>
                                          </p:stCondLst>
                                        </p:cTn>
                                        <p:tgtEl>
                                          <p:spTgt spid="21"/>
                                        </p:tgtEl>
                                        <p:attrNameLst>
                                          <p:attrName>style.visibility</p:attrName>
                                        </p:attrNameLst>
                                      </p:cBhvr>
                                      <p:to>
                                        <p:strVal val="hidden"/>
                                      </p:to>
                                    </p:set>
                                  </p:childTnLst>
                                </p:cTn>
                              </p:par>
                              <p:par>
                                <p:cTn id="42" presetID="3" presetClass="exit" presetSubtype="10" fill="hold" grpId="1" nodeType="withEffect">
                                  <p:stCondLst>
                                    <p:cond delay="0"/>
                                  </p:stCondLst>
                                  <p:childTnLst>
                                    <p:animEffect transition="out" filter="blinds(horizontal)">
                                      <p:cBhvr>
                                        <p:cTn id="43" dur="500"/>
                                        <p:tgtEl>
                                          <p:spTgt spid="10"/>
                                        </p:tgtEl>
                                      </p:cBhvr>
                                    </p:animEffect>
                                    <p:set>
                                      <p:cBhvr>
                                        <p:cTn id="44" dur="1" fill="hold">
                                          <p:stCondLst>
                                            <p:cond delay="499"/>
                                          </p:stCondLst>
                                        </p:cTn>
                                        <p:tgtEl>
                                          <p:spTgt spid="10"/>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blinds(horizontal)">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blinds(horizontal)">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blinds(horizontal)">
                                      <p:cBhvr>
                                        <p:cTn id="59" dur="500"/>
                                        <p:tgtEl>
                                          <p:spTgt spid="12"/>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blinds(horizontal)">
                                      <p:cBhvr>
                                        <p:cTn id="64" dur="500"/>
                                        <p:tgtEl>
                                          <p:spTgt spid="30"/>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nodeType="click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blinds(horizontal)">
                                      <p:cBhvr>
                                        <p:cTn id="69" dur="500"/>
                                        <p:tgtEl>
                                          <p:spTgt spid="28"/>
                                        </p:tgtEl>
                                      </p:cBhvr>
                                    </p:animEffect>
                                  </p:childTnLst>
                                </p:cTn>
                              </p:par>
                            </p:childTnLst>
                          </p:cTn>
                        </p:par>
                      </p:childTnLst>
                    </p:cTn>
                  </p:par>
                  <p:par>
                    <p:cTn id="70" fill="hold">
                      <p:stCondLst>
                        <p:cond delay="indefinite"/>
                      </p:stCondLst>
                      <p:childTnLst>
                        <p:par>
                          <p:cTn id="71" fill="hold">
                            <p:stCondLst>
                              <p:cond delay="0"/>
                            </p:stCondLst>
                            <p:childTnLst>
                              <p:par>
                                <p:cTn id="72" presetID="3" presetClass="entr" presetSubtype="10" fill="hold" nodeType="click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blinds(horizontal)">
                                      <p:cBhvr>
                                        <p:cTn id="74" dur="500"/>
                                        <p:tgtEl>
                                          <p:spTgt spid="16"/>
                                        </p:tgtEl>
                                      </p:cBhvr>
                                    </p:animEffect>
                                  </p:childTnLst>
                                </p:cTn>
                              </p:par>
                              <p:par>
                                <p:cTn id="75" presetID="3" presetClass="entr" presetSubtype="10" fill="hold" grpId="0" nodeType="with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blinds(horizontal)">
                                      <p:cBhvr>
                                        <p:cTn id="77" dur="500"/>
                                        <p:tgtEl>
                                          <p:spTgt spid="17"/>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blinds(horizontal)">
                                      <p:cBhvr>
                                        <p:cTn id="82" dur="500"/>
                                        <p:tgtEl>
                                          <p:spTgt spid="31"/>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blinds(horizontal)">
                                      <p:cBhvr>
                                        <p:cTn id="8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7" grpId="0" animBg="1"/>
      <p:bldP spid="27" grpId="0" animBg="1"/>
      <p:bldP spid="30" grpId="0" animBg="1"/>
      <p:bldP spid="31" grpId="0" animBg="1"/>
      <p:bldP spid="3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476672"/>
            <a:ext cx="8712968" cy="4401205"/>
          </a:xfrm>
          <a:prstGeom prst="rect">
            <a:avLst/>
          </a:prstGeom>
        </p:spPr>
        <p:txBody>
          <a:bodyPr wrap="square">
            <a:spAutoFit/>
          </a:bodyPr>
          <a:lstStyle/>
          <a:p>
            <a:r>
              <a:rPr lang="zh-CN" altLang="en-US" sz="2800" dirty="0" smtClean="0"/>
              <a:t>据资料统计： 在明后期至清前期</a:t>
            </a:r>
            <a:r>
              <a:rPr lang="en-US" altLang="zh-CN" sz="2800" dirty="0" smtClean="0"/>
              <a:t>200</a:t>
            </a:r>
            <a:r>
              <a:rPr lang="zh-CN" altLang="en-US" sz="2800" dirty="0" smtClean="0"/>
              <a:t>余年间，世界白银产量的一半流入中国，拥有一流城市和最为密集、完善的市场网络的中国，成为当时世界经济和贸易的中心区域。然而当时它却没有形成强大的扫荡旧经济基础的革命性变化。对材料中“没有形成强大的扫荡旧经济基础的革命性变化”的准确理解是（指的是）</a:t>
            </a:r>
          </a:p>
          <a:p>
            <a:r>
              <a:rPr lang="en-US" altLang="zh-CN" sz="2800" dirty="0" smtClean="0"/>
              <a:t>A</a:t>
            </a:r>
            <a:r>
              <a:rPr lang="zh-CN" altLang="en-US" sz="2800" dirty="0" smtClean="0"/>
              <a:t>．因实行闭关锁国政策而丧失世贸中心地位</a:t>
            </a:r>
          </a:p>
          <a:p>
            <a:r>
              <a:rPr lang="en-US" altLang="zh-CN" sz="2800" dirty="0" smtClean="0"/>
              <a:t>B</a:t>
            </a:r>
            <a:r>
              <a:rPr lang="zh-CN" altLang="en-US" sz="2800" dirty="0" smtClean="0"/>
              <a:t>．大河流域的农耕文明不适于工商业发展</a:t>
            </a:r>
          </a:p>
          <a:p>
            <a:r>
              <a:rPr lang="en-US" altLang="zh-CN" sz="2800" dirty="0" smtClean="0"/>
              <a:t>C</a:t>
            </a:r>
            <a:r>
              <a:rPr lang="zh-CN" altLang="en-US" sz="2800" dirty="0" smtClean="0"/>
              <a:t>．中国没有出现西方式的工业革命   </a:t>
            </a:r>
          </a:p>
          <a:p>
            <a:r>
              <a:rPr lang="en-US" altLang="zh-CN" sz="2800" dirty="0" smtClean="0"/>
              <a:t>D</a:t>
            </a:r>
            <a:r>
              <a:rPr lang="zh-CN" altLang="en-US" sz="2800" dirty="0" smtClean="0"/>
              <a:t>．没有转化为资本主义发展所需要的资本和市场</a:t>
            </a:r>
            <a:endParaRPr lang="zh-CN" altLang="en-US" sz="2800" dirty="0"/>
          </a:p>
        </p:txBody>
      </p:sp>
      <p:cxnSp>
        <p:nvCxnSpPr>
          <p:cNvPr id="4" name="直接连接符 3"/>
          <p:cNvCxnSpPr/>
          <p:nvPr/>
        </p:nvCxnSpPr>
        <p:spPr>
          <a:xfrm>
            <a:off x="4644008" y="2996952"/>
            <a:ext cx="1656184"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5" name="直接连接符 4"/>
          <p:cNvCxnSpPr/>
          <p:nvPr/>
        </p:nvCxnSpPr>
        <p:spPr>
          <a:xfrm>
            <a:off x="6588224" y="2996952"/>
            <a:ext cx="1296144"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8" name="直接箭头连接符 7"/>
          <p:cNvCxnSpPr/>
          <p:nvPr/>
        </p:nvCxnSpPr>
        <p:spPr>
          <a:xfrm>
            <a:off x="7524328" y="3068960"/>
            <a:ext cx="0" cy="129614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6" name="TextBox 5"/>
          <p:cNvSpPr txBox="1"/>
          <p:nvPr/>
        </p:nvSpPr>
        <p:spPr>
          <a:xfrm>
            <a:off x="251520" y="5301208"/>
            <a:ext cx="8496944" cy="954107"/>
          </a:xfrm>
          <a:prstGeom prst="rect">
            <a:avLst/>
          </a:prstGeom>
          <a:noFill/>
        </p:spPr>
        <p:txBody>
          <a:bodyPr wrap="square" rtlCol="0">
            <a:spAutoFit/>
          </a:bodyPr>
          <a:lstStyle/>
          <a:p>
            <a:r>
              <a:rPr lang="zh-CN" altLang="en-US" sz="2800" b="1" dirty="0" smtClean="0">
                <a:solidFill>
                  <a:srgbClr val="FF0000"/>
                </a:solidFill>
              </a:rPr>
              <a:t>这是原题：感觉</a:t>
            </a:r>
            <a:r>
              <a:rPr lang="en-US" altLang="zh-CN" sz="2800" b="1" dirty="0" smtClean="0">
                <a:solidFill>
                  <a:srgbClr val="FF0000"/>
                </a:solidFill>
              </a:rPr>
              <a:t>D</a:t>
            </a:r>
            <a:r>
              <a:rPr lang="zh-CN" altLang="en-US" sz="2800" b="1" dirty="0" smtClean="0">
                <a:solidFill>
                  <a:srgbClr val="FF0000"/>
                </a:solidFill>
              </a:rPr>
              <a:t>表述为原因比较合适，所以把题干改为问原因，结果把</a:t>
            </a:r>
            <a:r>
              <a:rPr lang="en-US" altLang="zh-CN" sz="2800" b="1" dirty="0" smtClean="0">
                <a:solidFill>
                  <a:srgbClr val="FF0000"/>
                </a:solidFill>
              </a:rPr>
              <a:t>B</a:t>
            </a:r>
            <a:r>
              <a:rPr lang="zh-CN" altLang="en-US" sz="2800" b="1" dirty="0" smtClean="0">
                <a:solidFill>
                  <a:srgbClr val="FF0000"/>
                </a:solidFill>
              </a:rPr>
              <a:t>项也改了，</a:t>
            </a:r>
            <a:r>
              <a:rPr lang="zh-CN" altLang="en-US" sz="2800" b="1" dirty="0">
                <a:solidFill>
                  <a:srgbClr val="FF0000"/>
                </a:solidFill>
              </a:rPr>
              <a:t>答案</a:t>
            </a:r>
            <a:r>
              <a:rPr lang="zh-CN" altLang="en-US" sz="2800" b="1" dirty="0" smtClean="0">
                <a:solidFill>
                  <a:srgbClr val="FF0000"/>
                </a:solidFill>
              </a:rPr>
              <a:t>就纠结了。</a:t>
            </a:r>
            <a:endParaRPr lang="zh-CN" altLang="en-US"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692696"/>
            <a:ext cx="8064896" cy="4678204"/>
          </a:xfrm>
          <a:prstGeom prst="rect">
            <a:avLst/>
          </a:prstGeom>
        </p:spPr>
        <p:txBody>
          <a:bodyPr wrap="square">
            <a:spAutoFit/>
          </a:bodyPr>
          <a:lstStyle/>
          <a:p>
            <a:r>
              <a:rPr lang="zh-CN" altLang="en-US" sz="2800" dirty="0" smtClean="0"/>
              <a:t>资料统计：在明后期至清前期</a:t>
            </a:r>
            <a:r>
              <a:rPr lang="en-US" altLang="zh-CN" sz="2800" dirty="0" smtClean="0"/>
              <a:t>200</a:t>
            </a:r>
            <a:r>
              <a:rPr lang="zh-CN" altLang="en-US" sz="2800" dirty="0" smtClean="0"/>
              <a:t>余年间，世界白银产量的一半流入中国，拥有一流城市和最为密集、完善的市场网络的中国，成为当时世界经济和贸易的中心区域。然而它却没有形成强大的扫荡旧经济基础的革命性变化。导致这一情况出现的中国内在的和人为的原因在于</a:t>
            </a:r>
          </a:p>
          <a:p>
            <a:r>
              <a:rPr lang="en-US" altLang="zh-CN" sz="2800" dirty="0" smtClean="0"/>
              <a:t>A</a:t>
            </a:r>
            <a:r>
              <a:rPr lang="zh-CN" altLang="en-US" sz="2800" dirty="0" smtClean="0"/>
              <a:t>．“重农抑商”和“闭关海禁”政策的压制 </a:t>
            </a:r>
          </a:p>
          <a:p>
            <a:r>
              <a:rPr lang="en-US" altLang="zh-CN" sz="2800" dirty="0" smtClean="0"/>
              <a:t>B</a:t>
            </a:r>
            <a:r>
              <a:rPr lang="zh-CN" altLang="en-US" sz="2800" dirty="0" smtClean="0"/>
              <a:t>．大河流域的农耕文明不适于工商业发展 </a:t>
            </a:r>
          </a:p>
          <a:p>
            <a:r>
              <a:rPr lang="en-US" altLang="zh-CN" sz="2800" dirty="0" smtClean="0"/>
              <a:t>C</a:t>
            </a:r>
            <a:r>
              <a:rPr lang="zh-CN" altLang="en-US" sz="2800" dirty="0" smtClean="0"/>
              <a:t>．由于鸦片大量流入导致白银大量外流 </a:t>
            </a:r>
          </a:p>
          <a:p>
            <a:r>
              <a:rPr lang="en-US" altLang="zh-CN" sz="2800" dirty="0" smtClean="0"/>
              <a:t>D</a:t>
            </a:r>
            <a:r>
              <a:rPr lang="zh-CN" altLang="en-US" sz="2800" dirty="0" smtClean="0"/>
              <a:t>．英国工业革命后对中国进行商品输出 </a:t>
            </a:r>
          </a:p>
          <a:p>
            <a:endParaRPr lang="zh-CN" altLang="en-US" dirty="0"/>
          </a:p>
        </p:txBody>
      </p:sp>
      <p:cxnSp>
        <p:nvCxnSpPr>
          <p:cNvPr id="4" name="直接连接符 3"/>
          <p:cNvCxnSpPr/>
          <p:nvPr/>
        </p:nvCxnSpPr>
        <p:spPr>
          <a:xfrm>
            <a:off x="2195736" y="3212976"/>
            <a:ext cx="1440160" cy="0"/>
          </a:xfrm>
          <a:prstGeom prst="line">
            <a:avLst/>
          </a:prstGeom>
        </p:spPr>
        <p:style>
          <a:lnRef idx="3">
            <a:schemeClr val="accent1"/>
          </a:lnRef>
          <a:fillRef idx="0">
            <a:schemeClr val="accent1"/>
          </a:fillRef>
          <a:effectRef idx="2">
            <a:schemeClr val="accent1"/>
          </a:effectRef>
          <a:fontRef idx="minor">
            <a:schemeClr val="tx1"/>
          </a:fontRef>
        </p:style>
      </p:cxnSp>
      <p:sp>
        <p:nvSpPr>
          <p:cNvPr id="5" name="TextBox 4"/>
          <p:cNvSpPr txBox="1"/>
          <p:nvPr/>
        </p:nvSpPr>
        <p:spPr>
          <a:xfrm>
            <a:off x="7524328" y="5157192"/>
            <a:ext cx="7200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zh-CN" sz="3600" dirty="0" smtClean="0"/>
              <a:t>A</a:t>
            </a:r>
            <a:endParaRPr lang="zh-CN" altLang="en-US" sz="3600" dirty="0"/>
          </a:p>
        </p:txBody>
      </p:sp>
      <p:sp>
        <p:nvSpPr>
          <p:cNvPr id="6" name="TextBox 5"/>
          <p:cNvSpPr txBox="1"/>
          <p:nvPr/>
        </p:nvSpPr>
        <p:spPr>
          <a:xfrm>
            <a:off x="395536" y="5480357"/>
            <a:ext cx="6912768" cy="95410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zh-CN" altLang="en-US" sz="2800" b="1" dirty="0" smtClean="0">
                <a:solidFill>
                  <a:srgbClr val="FF0000"/>
                </a:solidFill>
              </a:rPr>
              <a:t>看看这样的表述，是不是也比“自然经济”做原因要好？</a:t>
            </a:r>
            <a:endParaRPr lang="zh-CN" altLang="en-US"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9512" y="476672"/>
            <a:ext cx="8748464" cy="3970318"/>
          </a:xfrm>
          <a:prstGeom prst="rect">
            <a:avLst/>
          </a:prstGeom>
        </p:spPr>
        <p:txBody>
          <a:bodyPr wrap="square">
            <a:spAutoFit/>
          </a:bodyPr>
          <a:lstStyle/>
          <a:p>
            <a:r>
              <a:rPr lang="en-US" altLang="zh-CN" sz="2800" dirty="0" smtClean="0"/>
              <a:t>30</a:t>
            </a:r>
            <a:r>
              <a:rPr lang="zh-CN" altLang="en-US" sz="2800" dirty="0" smtClean="0"/>
              <a:t>．</a:t>
            </a:r>
            <a:r>
              <a:rPr lang="en-US" altLang="zh-CN" sz="2800" dirty="0" smtClean="0"/>
              <a:t>《</a:t>
            </a:r>
            <a:r>
              <a:rPr lang="zh-CN" altLang="en-US" sz="2800" dirty="0" smtClean="0"/>
              <a:t>鸦片战争：一个帝国的沉迷和另一个帝国的堕落</a:t>
            </a:r>
            <a:r>
              <a:rPr lang="en-US" altLang="zh-CN" sz="2800" dirty="0" smtClean="0"/>
              <a:t>》</a:t>
            </a:r>
            <a:r>
              <a:rPr lang="zh-CN" altLang="en-US" sz="2800" dirty="0" smtClean="0"/>
              <a:t>中写道：“当英舰突破虎门要塞，沿江北上，开向马乌涌炮台时，珠江两岸聚集了数以万计的当地居民，平静地观看自己的朝廷与英国的战事，好像观看两个不相干的人争斗。”材料主要说明</a:t>
            </a:r>
          </a:p>
          <a:p>
            <a:r>
              <a:rPr lang="en-US" altLang="zh-CN" sz="2800" dirty="0" smtClean="0"/>
              <a:t>A.</a:t>
            </a:r>
            <a:r>
              <a:rPr lang="zh-CN" altLang="en-US" sz="2800" dirty="0" smtClean="0"/>
              <a:t>国人对世界形势一无所知          </a:t>
            </a:r>
          </a:p>
          <a:p>
            <a:r>
              <a:rPr lang="en-US" altLang="zh-CN" sz="2800" dirty="0" smtClean="0"/>
              <a:t>B.</a:t>
            </a:r>
            <a:r>
              <a:rPr lang="zh-CN" altLang="en-US" sz="2800" dirty="0" smtClean="0"/>
              <a:t>普通民众对战争比较茫然</a:t>
            </a:r>
          </a:p>
          <a:p>
            <a:r>
              <a:rPr lang="en-US" altLang="zh-CN" sz="2800" dirty="0" smtClean="0"/>
              <a:t>C.</a:t>
            </a:r>
            <a:r>
              <a:rPr lang="zh-CN" altLang="en-US" sz="2800" dirty="0" smtClean="0"/>
              <a:t>英军笼络了广东下层民众          </a:t>
            </a:r>
          </a:p>
          <a:p>
            <a:r>
              <a:rPr lang="en-US" altLang="zh-CN" sz="2800" dirty="0" smtClean="0"/>
              <a:t>D.</a:t>
            </a:r>
            <a:r>
              <a:rPr lang="zh-CN" altLang="en-US" sz="2800" dirty="0" smtClean="0"/>
              <a:t>清政府已完全失去人民支持</a:t>
            </a:r>
            <a:endParaRPr lang="zh-CN" altLang="en-US" sz="2800" dirty="0"/>
          </a:p>
        </p:txBody>
      </p:sp>
      <p:cxnSp>
        <p:nvCxnSpPr>
          <p:cNvPr id="4" name="直接连接符 3"/>
          <p:cNvCxnSpPr/>
          <p:nvPr/>
        </p:nvCxnSpPr>
        <p:spPr>
          <a:xfrm>
            <a:off x="5652120" y="2204864"/>
            <a:ext cx="295232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5" name="直接连接符 4"/>
          <p:cNvCxnSpPr/>
          <p:nvPr/>
        </p:nvCxnSpPr>
        <p:spPr>
          <a:xfrm>
            <a:off x="251520" y="2564904"/>
            <a:ext cx="1656184"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8" name="直接连接符 7"/>
          <p:cNvCxnSpPr/>
          <p:nvPr/>
        </p:nvCxnSpPr>
        <p:spPr>
          <a:xfrm>
            <a:off x="1331640" y="908720"/>
            <a:ext cx="1296144"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0" name="直接连接符 9"/>
          <p:cNvCxnSpPr/>
          <p:nvPr/>
        </p:nvCxnSpPr>
        <p:spPr>
          <a:xfrm>
            <a:off x="611560" y="3068960"/>
            <a:ext cx="648072"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直接连接符 10"/>
          <p:cNvCxnSpPr/>
          <p:nvPr/>
        </p:nvCxnSpPr>
        <p:spPr>
          <a:xfrm>
            <a:off x="1691680" y="3068960"/>
            <a:ext cx="1224136"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4" name="直接箭头连接符 13"/>
          <p:cNvCxnSpPr/>
          <p:nvPr/>
        </p:nvCxnSpPr>
        <p:spPr>
          <a:xfrm>
            <a:off x="4427984" y="2780928"/>
            <a:ext cx="504056"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5" name="TextBox 14"/>
          <p:cNvSpPr txBox="1"/>
          <p:nvPr/>
        </p:nvSpPr>
        <p:spPr>
          <a:xfrm>
            <a:off x="4932040" y="2420888"/>
            <a:ext cx="3528392"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与世界形势无关；“国人”太绝对，林则徐、魏源等人不是。</a:t>
            </a:r>
            <a:endParaRPr lang="zh-CN" altLang="en-US" sz="2000" dirty="0">
              <a:latin typeface="黑体" pitchFamily="49" charset="-122"/>
              <a:ea typeface="黑体" pitchFamily="49" charset="-122"/>
            </a:endParaRPr>
          </a:p>
        </p:txBody>
      </p:sp>
      <p:sp>
        <p:nvSpPr>
          <p:cNvPr id="16" name="乘号 15"/>
          <p:cNvSpPr/>
          <p:nvPr/>
        </p:nvSpPr>
        <p:spPr>
          <a:xfrm>
            <a:off x="2051720" y="3861048"/>
            <a:ext cx="504056" cy="50405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乘号 16"/>
          <p:cNvSpPr/>
          <p:nvPr/>
        </p:nvSpPr>
        <p:spPr>
          <a:xfrm>
            <a:off x="1475656" y="3429000"/>
            <a:ext cx="504056" cy="50405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9" name="直接箭头连接符 18"/>
          <p:cNvCxnSpPr/>
          <p:nvPr/>
        </p:nvCxnSpPr>
        <p:spPr>
          <a:xfrm flipH="1">
            <a:off x="3707904" y="2276872"/>
            <a:ext cx="2376264" cy="86409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3" name="直接箭头连接符 22"/>
          <p:cNvCxnSpPr/>
          <p:nvPr/>
        </p:nvCxnSpPr>
        <p:spPr>
          <a:xfrm flipH="1">
            <a:off x="1835696" y="1772816"/>
            <a:ext cx="4608512" cy="136815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5" name="直接连接符 24"/>
          <p:cNvCxnSpPr/>
          <p:nvPr/>
        </p:nvCxnSpPr>
        <p:spPr>
          <a:xfrm>
            <a:off x="6372200" y="1772816"/>
            <a:ext cx="1152128" cy="0"/>
          </a:xfrm>
          <a:prstGeom prst="line">
            <a:avLst/>
          </a:prstGeom>
        </p:spPr>
        <p:style>
          <a:lnRef idx="3">
            <a:schemeClr val="accent1"/>
          </a:lnRef>
          <a:fillRef idx="0">
            <a:schemeClr val="accent1"/>
          </a:fillRef>
          <a:effectRef idx="2">
            <a:schemeClr val="accent1"/>
          </a:effectRef>
          <a:fontRef idx="minor">
            <a:schemeClr val="tx1"/>
          </a:fontRef>
        </p:style>
      </p:cxnSp>
      <p:sp>
        <p:nvSpPr>
          <p:cNvPr id="27" name="TextBox 26"/>
          <p:cNvSpPr txBox="1"/>
          <p:nvPr/>
        </p:nvSpPr>
        <p:spPr>
          <a:xfrm>
            <a:off x="7524328" y="5157192"/>
            <a:ext cx="7200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zh-CN" sz="3600" dirty="0" smtClean="0"/>
              <a:t>B</a:t>
            </a:r>
            <a:endParaRPr lang="zh-CN" alt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par>
                                <p:cTn id="13" presetID="3"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linds(horizontal)">
                                      <p:cBhvr>
                                        <p:cTn id="20" dur="500"/>
                                        <p:tgtEl>
                                          <p:spTgt spid="10"/>
                                        </p:tgtEl>
                                      </p:cBhvr>
                                    </p:animEffect>
                                  </p:childTnLst>
                                </p:cTn>
                              </p:par>
                              <p:par>
                                <p:cTn id="21" presetID="3" presetClass="entr" presetSubtype="1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linds(horizontal)">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linds(horizontal)">
                                      <p:cBhvr>
                                        <p:cTn id="28" dur="500"/>
                                        <p:tgtEl>
                                          <p:spTgt spid="14"/>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linds(horizontal)">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blinds(horizontal)">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blinds(horizontal)">
                                      <p:cBhvr>
                                        <p:cTn id="41" dur="500"/>
                                        <p:tgtEl>
                                          <p:spTgt spid="23"/>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blinds(horizontal)">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blinds(horizontal)">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blinds(horizontal)">
                                      <p:cBhvr>
                                        <p:cTn id="56" dur="50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blinds(horizontal)">
                                      <p:cBhvr>
                                        <p:cTn id="6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2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332656"/>
            <a:ext cx="8496944" cy="2677656"/>
          </a:xfrm>
          <a:prstGeom prst="rect">
            <a:avLst/>
          </a:prstGeom>
        </p:spPr>
        <p:txBody>
          <a:bodyPr wrap="square">
            <a:spAutoFit/>
          </a:bodyPr>
          <a:lstStyle/>
          <a:p>
            <a:r>
              <a:rPr lang="en-US" altLang="zh-CN" sz="2800" dirty="0" smtClean="0"/>
              <a:t>35.</a:t>
            </a:r>
            <a:r>
              <a:rPr lang="zh-CN" altLang="en-US" sz="2800" dirty="0" smtClean="0"/>
              <a:t>有人认为“太平天国运动为中国的近代化减少了阻力”，这一说法的主要依据是</a:t>
            </a:r>
          </a:p>
          <a:p>
            <a:r>
              <a:rPr lang="en-US" altLang="zh-CN" sz="2800" dirty="0" smtClean="0"/>
              <a:t>A.《</a:t>
            </a:r>
            <a:r>
              <a:rPr lang="zh-CN" altLang="en-US" sz="2800" dirty="0" smtClean="0"/>
              <a:t>天朝田亩制度</a:t>
            </a:r>
            <a:r>
              <a:rPr lang="en-US" altLang="zh-CN" sz="2800" dirty="0" smtClean="0"/>
              <a:t>》</a:t>
            </a:r>
            <a:r>
              <a:rPr lang="zh-CN" altLang="en-US" sz="2800" dirty="0" smtClean="0"/>
              <a:t>具有革命性        </a:t>
            </a:r>
            <a:endParaRPr lang="en-US" altLang="zh-CN" sz="2800" dirty="0" smtClean="0"/>
          </a:p>
          <a:p>
            <a:r>
              <a:rPr lang="en-US" altLang="zh-CN" sz="2800" dirty="0" smtClean="0"/>
              <a:t>B.</a:t>
            </a:r>
            <a:r>
              <a:rPr lang="zh-CN" altLang="en-US" sz="2800" dirty="0" smtClean="0"/>
              <a:t>太平天国运动沉重打击了清朝统治</a:t>
            </a:r>
          </a:p>
          <a:p>
            <a:r>
              <a:rPr lang="en-US" altLang="zh-CN" sz="2800" dirty="0" smtClean="0"/>
              <a:t>C.《</a:t>
            </a:r>
            <a:r>
              <a:rPr lang="zh-CN" altLang="en-US" sz="2800" dirty="0" smtClean="0"/>
              <a:t>资政新篇</a:t>
            </a:r>
            <a:r>
              <a:rPr lang="en-US" altLang="zh-CN" sz="2800" dirty="0" smtClean="0"/>
              <a:t>》</a:t>
            </a:r>
            <a:r>
              <a:rPr lang="zh-CN" altLang="en-US" sz="2800" dirty="0" smtClean="0"/>
              <a:t>要求发展资本主义      </a:t>
            </a:r>
            <a:endParaRPr lang="en-US" altLang="zh-CN" sz="2800" dirty="0" smtClean="0"/>
          </a:p>
          <a:p>
            <a:r>
              <a:rPr lang="en-US" altLang="zh-CN" sz="2800" dirty="0" smtClean="0"/>
              <a:t>D.</a:t>
            </a:r>
            <a:r>
              <a:rPr lang="zh-CN" altLang="en-US" sz="2800" dirty="0" smtClean="0"/>
              <a:t>拜上帝教吸收了西方文化</a:t>
            </a:r>
            <a:endParaRPr lang="zh-CN" altLang="en-US" sz="2800" dirty="0"/>
          </a:p>
        </p:txBody>
      </p:sp>
      <p:sp>
        <p:nvSpPr>
          <p:cNvPr id="3" name="矩形 2"/>
          <p:cNvSpPr/>
          <p:nvPr/>
        </p:nvSpPr>
        <p:spPr>
          <a:xfrm>
            <a:off x="179512" y="3861048"/>
            <a:ext cx="8568952" cy="2677656"/>
          </a:xfrm>
          <a:prstGeom prst="rect">
            <a:avLst/>
          </a:prstGeom>
        </p:spPr>
        <p:txBody>
          <a:bodyPr wrap="square">
            <a:spAutoFit/>
          </a:bodyPr>
          <a:lstStyle/>
          <a:p>
            <a:r>
              <a:rPr lang="en-US" altLang="zh-CN" sz="2800" dirty="0" smtClean="0"/>
              <a:t>《</a:t>
            </a:r>
            <a:r>
              <a:rPr lang="zh-CN" altLang="en-US" sz="2800" dirty="0" smtClean="0"/>
              <a:t>总复习</a:t>
            </a:r>
            <a:r>
              <a:rPr lang="en-US" altLang="zh-CN" sz="2800" dirty="0" smtClean="0"/>
              <a:t>》P73</a:t>
            </a:r>
            <a:r>
              <a:rPr lang="zh-CN" altLang="en-US" sz="2800" dirty="0" smtClean="0"/>
              <a:t>太平天国运动对中国近代化产生了一定影响，这主要表现在它</a:t>
            </a:r>
          </a:p>
          <a:p>
            <a:r>
              <a:rPr lang="en-US" altLang="zh-CN" sz="2800" dirty="0" smtClean="0"/>
              <a:t>A.</a:t>
            </a:r>
            <a:r>
              <a:rPr lang="zh-CN" altLang="en-US" sz="2800" dirty="0" smtClean="0"/>
              <a:t>否定了封建土地所有制</a:t>
            </a:r>
          </a:p>
          <a:p>
            <a:r>
              <a:rPr lang="en-US" altLang="zh-CN" sz="2800" dirty="0" smtClean="0"/>
              <a:t>B.</a:t>
            </a:r>
            <a:r>
              <a:rPr lang="zh-CN" altLang="en-US" sz="2800" dirty="0" smtClean="0"/>
              <a:t>动摇了清朝的统治基础</a:t>
            </a:r>
          </a:p>
          <a:p>
            <a:r>
              <a:rPr lang="en-US" altLang="zh-CN" sz="2800" dirty="0" smtClean="0"/>
              <a:t>C.</a:t>
            </a:r>
            <a:r>
              <a:rPr lang="zh-CN" altLang="en-US" sz="2800" dirty="0" smtClean="0"/>
              <a:t>打击了外国侵略势力</a:t>
            </a:r>
          </a:p>
          <a:p>
            <a:r>
              <a:rPr lang="en-US" altLang="zh-CN" sz="2800" dirty="0" smtClean="0"/>
              <a:t>D.</a:t>
            </a:r>
            <a:r>
              <a:rPr lang="zh-CN" altLang="en-US" sz="2800" dirty="0" smtClean="0"/>
              <a:t>实施了发展资本主义的方案</a:t>
            </a:r>
            <a:endParaRPr lang="zh-CN" altLang="en-US" sz="2800" dirty="0"/>
          </a:p>
        </p:txBody>
      </p:sp>
      <p:cxnSp>
        <p:nvCxnSpPr>
          <p:cNvPr id="5" name="直接箭头连接符 4"/>
          <p:cNvCxnSpPr/>
          <p:nvPr/>
        </p:nvCxnSpPr>
        <p:spPr>
          <a:xfrm>
            <a:off x="5580112" y="2348880"/>
            <a:ext cx="504056"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7" name="TextBox 6"/>
          <p:cNvSpPr txBox="1"/>
          <p:nvPr/>
        </p:nvSpPr>
        <p:spPr>
          <a:xfrm>
            <a:off x="6084168" y="1700808"/>
            <a:ext cx="2592288"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实施了吗？没实施如何减少阻力？</a:t>
            </a:r>
            <a:endParaRPr lang="zh-CN" altLang="en-US" sz="2000" dirty="0">
              <a:latin typeface="黑体" pitchFamily="49" charset="-122"/>
              <a:ea typeface="黑体" pitchFamily="49" charset="-122"/>
            </a:endParaRPr>
          </a:p>
        </p:txBody>
      </p:sp>
      <p:sp>
        <p:nvSpPr>
          <p:cNvPr id="8" name="TextBox 7"/>
          <p:cNvSpPr txBox="1"/>
          <p:nvPr/>
        </p:nvSpPr>
        <p:spPr>
          <a:xfrm>
            <a:off x="7596336" y="4869160"/>
            <a:ext cx="7200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zh-CN" sz="3600" dirty="0" smtClean="0"/>
              <a:t>B</a:t>
            </a:r>
            <a:endParaRPr lang="zh-CN" altLang="en-US" sz="3600" dirty="0"/>
          </a:p>
        </p:txBody>
      </p:sp>
      <p:sp>
        <p:nvSpPr>
          <p:cNvPr id="12" name="椭圆 11"/>
          <p:cNvSpPr/>
          <p:nvPr/>
        </p:nvSpPr>
        <p:spPr>
          <a:xfrm>
            <a:off x="5940152" y="188640"/>
            <a:ext cx="1224136" cy="79208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箭头连接符 13"/>
          <p:cNvCxnSpPr/>
          <p:nvPr/>
        </p:nvCxnSpPr>
        <p:spPr>
          <a:xfrm>
            <a:off x="5292080" y="1412776"/>
            <a:ext cx="360040"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5" name="TextBox 14"/>
          <p:cNvSpPr txBox="1"/>
          <p:nvPr/>
        </p:nvSpPr>
        <p:spPr>
          <a:xfrm>
            <a:off x="5652120" y="1196752"/>
            <a:ext cx="1728192"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与近代化无关</a:t>
            </a:r>
            <a:endParaRPr lang="zh-CN" altLang="en-US" sz="2000" dirty="0">
              <a:latin typeface="黑体" pitchFamily="49" charset="-122"/>
              <a:ea typeface="黑体" pitchFamily="49" charset="-122"/>
            </a:endParaRPr>
          </a:p>
        </p:txBody>
      </p:sp>
      <p:cxnSp>
        <p:nvCxnSpPr>
          <p:cNvPr id="18" name="直接箭头连接符 17"/>
          <p:cNvCxnSpPr/>
          <p:nvPr/>
        </p:nvCxnSpPr>
        <p:spPr>
          <a:xfrm>
            <a:off x="4644008" y="2708920"/>
            <a:ext cx="504056"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9" name="TextBox 18"/>
          <p:cNvSpPr txBox="1"/>
          <p:nvPr/>
        </p:nvSpPr>
        <p:spPr>
          <a:xfrm>
            <a:off x="5148064" y="2564904"/>
            <a:ext cx="2880320"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拜上帝教与近代化无关</a:t>
            </a:r>
            <a:endParaRPr lang="zh-CN" altLang="en-US" sz="2000" dirty="0">
              <a:latin typeface="黑体" pitchFamily="49" charset="-122"/>
              <a:ea typeface="黑体" pitchFamily="49" charset="-122"/>
            </a:endParaRPr>
          </a:p>
        </p:txBody>
      </p:sp>
      <p:cxnSp>
        <p:nvCxnSpPr>
          <p:cNvPr id="22" name="直接箭头连接符 21"/>
          <p:cNvCxnSpPr/>
          <p:nvPr/>
        </p:nvCxnSpPr>
        <p:spPr>
          <a:xfrm>
            <a:off x="827584" y="1988840"/>
            <a:ext cx="0" cy="108012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5" name="TextBox 24"/>
          <p:cNvSpPr txBox="1"/>
          <p:nvPr/>
        </p:nvSpPr>
        <p:spPr>
          <a:xfrm>
            <a:off x="539552" y="3068960"/>
            <a:ext cx="4536504"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加速清王朝衰亡，为近代化减少阻力；洋务运动开启了中国的近代化。</a:t>
            </a:r>
            <a:endParaRPr lang="zh-CN" altLang="en-US" sz="2000" dirty="0">
              <a:latin typeface="黑体" pitchFamily="49" charset="-122"/>
              <a:ea typeface="黑体"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linds(horizont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linds(horizontal)">
                                      <p:cBhvr>
                                        <p:cTn id="20" dur="500"/>
                                        <p:tgtEl>
                                          <p:spTgt spid="22"/>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blinds(horizontal)">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linds(horizontal)">
                                      <p:cBhvr>
                                        <p:cTn id="28" dur="500"/>
                                        <p:tgtEl>
                                          <p:spTgt spid="5"/>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linds(horizontal)">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blinds(horizontal)">
                                      <p:cBhvr>
                                        <p:cTn id="36" dur="500"/>
                                        <p:tgtEl>
                                          <p:spTgt spid="18"/>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blinds(horizontal)">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blinds(horizontal)">
                                      <p:cBhvr>
                                        <p:cTn id="4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2" grpId="0" animBg="1"/>
      <p:bldP spid="15" grpId="0" animBg="1"/>
      <p:bldP spid="19" grpId="0" animBg="1"/>
      <p:bldP spid="2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3528" y="692696"/>
            <a:ext cx="7776864" cy="2246769"/>
          </a:xfrm>
          <a:prstGeom prst="rect">
            <a:avLst/>
          </a:prstGeom>
        </p:spPr>
        <p:txBody>
          <a:bodyPr wrap="square">
            <a:spAutoFit/>
          </a:bodyPr>
          <a:lstStyle/>
          <a:p>
            <a:r>
              <a:rPr lang="en-US" altLang="zh-CN" sz="2800" dirty="0" smtClean="0"/>
              <a:t>38.</a:t>
            </a:r>
            <a:r>
              <a:rPr lang="zh-CN" altLang="en-US" sz="2800" dirty="0" smtClean="0"/>
              <a:t>洋务运动时期，有一类企业是“由官总其大纲，察其利病，而听该商董等自立条议，悦服众商”。采用这种经营管理方式的企业是</a:t>
            </a:r>
          </a:p>
          <a:p>
            <a:r>
              <a:rPr lang="zh-CN" altLang="en-US" sz="2800" dirty="0" smtClean="0"/>
              <a:t> </a:t>
            </a:r>
            <a:r>
              <a:rPr lang="en-US" altLang="zh-CN" sz="2800" dirty="0" smtClean="0"/>
              <a:t>A.</a:t>
            </a:r>
            <a:r>
              <a:rPr lang="zh-CN" altLang="en-US" sz="2800" dirty="0" smtClean="0"/>
              <a:t>江南制造总局               </a:t>
            </a:r>
            <a:r>
              <a:rPr lang="en-US" altLang="zh-CN" sz="2800" dirty="0" smtClean="0"/>
              <a:t>B.</a:t>
            </a:r>
            <a:r>
              <a:rPr lang="zh-CN" altLang="en-US" sz="2800" dirty="0" smtClean="0"/>
              <a:t>轮船招商局    </a:t>
            </a:r>
            <a:endParaRPr lang="en-US" altLang="zh-CN" sz="2800" dirty="0" smtClean="0"/>
          </a:p>
          <a:p>
            <a:r>
              <a:rPr lang="zh-CN" altLang="en-US" sz="2800" dirty="0" smtClean="0"/>
              <a:t> </a:t>
            </a:r>
            <a:r>
              <a:rPr lang="en-US" altLang="zh-CN" sz="2800" dirty="0" smtClean="0"/>
              <a:t>C.</a:t>
            </a:r>
            <a:r>
              <a:rPr lang="zh-CN" altLang="en-US" sz="2800" dirty="0" smtClean="0"/>
              <a:t>发昌机器厂                   </a:t>
            </a:r>
            <a:r>
              <a:rPr lang="en-US" altLang="zh-CN" sz="2800" dirty="0" smtClean="0"/>
              <a:t>D.</a:t>
            </a:r>
            <a:r>
              <a:rPr lang="zh-CN" altLang="en-US" sz="2800" dirty="0" smtClean="0"/>
              <a:t>大生纱厂</a:t>
            </a:r>
            <a:endParaRPr lang="zh-CN" altLang="en-US" sz="2800" dirty="0"/>
          </a:p>
        </p:txBody>
      </p:sp>
      <p:cxnSp>
        <p:nvCxnSpPr>
          <p:cNvPr id="4" name="直接连接符 3"/>
          <p:cNvCxnSpPr/>
          <p:nvPr/>
        </p:nvCxnSpPr>
        <p:spPr>
          <a:xfrm>
            <a:off x="6156176" y="1052736"/>
            <a:ext cx="1944216"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6" name="直接连接符 5"/>
          <p:cNvCxnSpPr/>
          <p:nvPr/>
        </p:nvCxnSpPr>
        <p:spPr>
          <a:xfrm>
            <a:off x="2699792" y="1556792"/>
            <a:ext cx="2736304"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8" name="直接箭头连接符 7"/>
          <p:cNvCxnSpPr/>
          <p:nvPr/>
        </p:nvCxnSpPr>
        <p:spPr>
          <a:xfrm>
            <a:off x="6444208" y="1052736"/>
            <a:ext cx="936104" cy="316835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0" name="直接箭头连接符 9"/>
          <p:cNvCxnSpPr/>
          <p:nvPr/>
        </p:nvCxnSpPr>
        <p:spPr>
          <a:xfrm>
            <a:off x="3491880" y="1556792"/>
            <a:ext cx="3888432" cy="266429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1" name="TextBox 10"/>
          <p:cNvSpPr txBox="1"/>
          <p:nvPr/>
        </p:nvSpPr>
        <p:spPr>
          <a:xfrm>
            <a:off x="6660232" y="4221088"/>
            <a:ext cx="1656184"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zh-CN" altLang="en-US" sz="2800" dirty="0" smtClean="0">
                <a:latin typeface="黑体" pitchFamily="49" charset="-122"/>
                <a:ea typeface="黑体" pitchFamily="49" charset="-122"/>
              </a:rPr>
              <a:t>官督商办</a:t>
            </a:r>
            <a:endParaRPr lang="zh-CN" altLang="en-US" sz="2800" dirty="0">
              <a:latin typeface="黑体" pitchFamily="49" charset="-122"/>
              <a:ea typeface="黑体" pitchFamily="49" charset="-122"/>
            </a:endParaRPr>
          </a:p>
        </p:txBody>
      </p:sp>
      <p:sp>
        <p:nvSpPr>
          <p:cNvPr id="12" name="椭圆 11"/>
          <p:cNvSpPr/>
          <p:nvPr/>
        </p:nvSpPr>
        <p:spPr>
          <a:xfrm>
            <a:off x="755576" y="620688"/>
            <a:ext cx="1512168" cy="576064"/>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2"/>
          <p:cNvSpPr txBox="1"/>
          <p:nvPr/>
        </p:nvSpPr>
        <p:spPr>
          <a:xfrm>
            <a:off x="395536" y="5013176"/>
            <a:ext cx="8496944" cy="954107"/>
          </a:xfrm>
          <a:prstGeom prst="rect">
            <a:avLst/>
          </a:prstGeom>
          <a:noFill/>
        </p:spPr>
        <p:txBody>
          <a:bodyPr wrap="square" rtlCol="0">
            <a:spAutoFit/>
          </a:bodyPr>
          <a:lstStyle/>
          <a:p>
            <a:r>
              <a:rPr lang="zh-CN" altLang="en-US" sz="2800" dirty="0" smtClean="0">
                <a:latin typeface="黑体" pitchFamily="49" charset="-122"/>
                <a:ea typeface="黑体" pitchFamily="49" charset="-122"/>
              </a:rPr>
              <a:t>所学：洋务运动中的军事企业主要是官办，民用企业主要方式是官督商办。</a:t>
            </a:r>
            <a:endParaRPr lang="zh-CN" altLang="en-US" sz="2800" dirty="0">
              <a:latin typeface="黑体" pitchFamily="49" charset="-122"/>
              <a:ea typeface="黑体" pitchFamily="49" charset="-122"/>
            </a:endParaRPr>
          </a:p>
        </p:txBody>
      </p:sp>
      <p:cxnSp>
        <p:nvCxnSpPr>
          <p:cNvPr id="15" name="直接箭头连接符 14"/>
          <p:cNvCxnSpPr/>
          <p:nvPr/>
        </p:nvCxnSpPr>
        <p:spPr>
          <a:xfrm>
            <a:off x="2411760" y="2708920"/>
            <a:ext cx="1008112" cy="86409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8" name="直接箭头连接符 17"/>
          <p:cNvCxnSpPr/>
          <p:nvPr/>
        </p:nvCxnSpPr>
        <p:spPr>
          <a:xfrm flipH="1">
            <a:off x="3419872" y="2780928"/>
            <a:ext cx="936104" cy="72008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9" name="TextBox 18"/>
          <p:cNvSpPr txBox="1"/>
          <p:nvPr/>
        </p:nvSpPr>
        <p:spPr>
          <a:xfrm>
            <a:off x="2195736" y="3573016"/>
            <a:ext cx="2664296"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zh-CN" altLang="en-US" sz="2400" dirty="0" smtClean="0">
                <a:latin typeface="黑体" pitchFamily="49" charset="-122"/>
                <a:ea typeface="黑体" pitchFamily="49" charset="-122"/>
              </a:rPr>
              <a:t>民族资本主义企业（私人资本）</a:t>
            </a:r>
            <a:endParaRPr lang="zh-CN" altLang="en-US" sz="2400" dirty="0">
              <a:latin typeface="黑体" pitchFamily="49" charset="-122"/>
              <a:ea typeface="黑体" pitchFamily="49" charset="-122"/>
            </a:endParaRPr>
          </a:p>
        </p:txBody>
      </p:sp>
      <p:sp>
        <p:nvSpPr>
          <p:cNvPr id="20" name="TextBox 19"/>
          <p:cNvSpPr txBox="1"/>
          <p:nvPr/>
        </p:nvSpPr>
        <p:spPr>
          <a:xfrm>
            <a:off x="7020272" y="5589240"/>
            <a:ext cx="7200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zh-CN" sz="3600" dirty="0" smtClean="0"/>
              <a:t>B</a:t>
            </a:r>
            <a:endParaRPr lang="zh-CN" alt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par>
                                <p:cTn id="23" presetID="3" presetClass="entr" presetSubtype="1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linds(horizont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linds(horizontal)">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linds(horizontal)">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blinds(horizontal)">
                                      <p:cBhvr>
                                        <p:cTn id="40" dur="500"/>
                                        <p:tgtEl>
                                          <p:spTgt spid="15"/>
                                        </p:tgtEl>
                                      </p:cBhvr>
                                    </p:animEffect>
                                  </p:childTnLst>
                                </p:cTn>
                              </p:par>
                              <p:par>
                                <p:cTn id="41" presetID="3" presetClass="entr" presetSubtype="10"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linds(horizontal)">
                                      <p:cBhvr>
                                        <p:cTn id="43" dur="500"/>
                                        <p:tgtEl>
                                          <p:spTgt spid="18"/>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blinds(horizontal)">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blinds(horizontal)">
                                      <p:cBhvr>
                                        <p:cTn id="5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9" grpId="0" animBg="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3528" y="620688"/>
            <a:ext cx="8496944" cy="2677656"/>
          </a:xfrm>
          <a:prstGeom prst="rect">
            <a:avLst/>
          </a:prstGeom>
        </p:spPr>
        <p:txBody>
          <a:bodyPr wrap="square">
            <a:spAutoFit/>
          </a:bodyPr>
          <a:lstStyle/>
          <a:p>
            <a:r>
              <a:rPr lang="en-US" altLang="zh-CN" sz="2800" dirty="0" smtClean="0"/>
              <a:t>41.</a:t>
            </a:r>
            <a:r>
              <a:rPr lang="zh-CN" altLang="en-US" sz="2800" dirty="0" smtClean="0"/>
              <a:t>学者李侃</a:t>
            </a:r>
            <a:r>
              <a:rPr lang="en-US" altLang="zh-CN" sz="2800" dirty="0" smtClean="0"/>
              <a:t>《</a:t>
            </a:r>
            <a:r>
              <a:rPr lang="zh-CN" altLang="en-US" sz="2800" dirty="0" smtClean="0"/>
              <a:t>中国近代史</a:t>
            </a:r>
            <a:r>
              <a:rPr lang="en-US" altLang="zh-CN" sz="2800" dirty="0" smtClean="0"/>
              <a:t>》</a:t>
            </a:r>
            <a:r>
              <a:rPr lang="zh-CN" altLang="en-US" sz="2800" dirty="0" smtClean="0"/>
              <a:t>记载：“（中国）</a:t>
            </a:r>
            <a:r>
              <a:rPr lang="en-US" altLang="zh-CN" sz="2800" dirty="0" smtClean="0"/>
              <a:t>1898 </a:t>
            </a:r>
            <a:r>
              <a:rPr lang="zh-CN" altLang="en-US" sz="2800" dirty="0" smtClean="0"/>
              <a:t>年进口货物总值比</a:t>
            </a:r>
            <a:r>
              <a:rPr lang="en-US" altLang="zh-CN" sz="2800" dirty="0" smtClean="0"/>
              <a:t>1894</a:t>
            </a:r>
            <a:r>
              <a:rPr lang="zh-CN" altLang="en-US" sz="2800" dirty="0" smtClean="0"/>
              <a:t>年增加了</a:t>
            </a:r>
            <a:r>
              <a:rPr lang="en-US" altLang="zh-CN" sz="2800" dirty="0" smtClean="0"/>
              <a:t>29.3</a:t>
            </a:r>
            <a:r>
              <a:rPr lang="zh-CN" altLang="en-US" sz="2800" dirty="0" smtClean="0"/>
              <a:t>％”。这说明</a:t>
            </a:r>
          </a:p>
          <a:p>
            <a:r>
              <a:rPr lang="zh-CN" altLang="en-US" sz="2800" dirty="0" smtClean="0"/>
              <a:t> </a:t>
            </a:r>
            <a:r>
              <a:rPr lang="en-US" altLang="zh-CN" sz="2800" dirty="0" smtClean="0"/>
              <a:t>A.《</a:t>
            </a:r>
            <a:r>
              <a:rPr lang="zh-CN" altLang="en-US" sz="2800" dirty="0" smtClean="0"/>
              <a:t>马关条约</a:t>
            </a:r>
            <a:r>
              <a:rPr lang="en-US" altLang="zh-CN" sz="2800" dirty="0" smtClean="0"/>
              <a:t>》</a:t>
            </a:r>
            <a:r>
              <a:rPr lang="zh-CN" altLang="en-US" sz="2800" dirty="0" smtClean="0"/>
              <a:t>允许投资设厂          </a:t>
            </a:r>
            <a:endParaRPr lang="en-US" altLang="zh-CN" sz="2800" dirty="0" smtClean="0"/>
          </a:p>
          <a:p>
            <a:r>
              <a:rPr lang="en-US" altLang="zh-CN" sz="2800" dirty="0" smtClean="0"/>
              <a:t>B.</a:t>
            </a:r>
            <a:r>
              <a:rPr lang="zh-CN" altLang="en-US" sz="2800" dirty="0" smtClean="0"/>
              <a:t>列强加紧资本输出</a:t>
            </a:r>
          </a:p>
          <a:p>
            <a:r>
              <a:rPr lang="en-US" altLang="zh-CN" sz="2800" dirty="0" smtClean="0"/>
              <a:t>C.</a:t>
            </a:r>
            <a:r>
              <a:rPr lang="zh-CN" altLang="en-US" sz="2800" dirty="0" smtClean="0"/>
              <a:t>工业革命开始                      </a:t>
            </a:r>
            <a:endParaRPr lang="en-US" altLang="zh-CN" sz="2800" dirty="0" smtClean="0"/>
          </a:p>
          <a:p>
            <a:r>
              <a:rPr lang="en-US" altLang="zh-CN" sz="2800" dirty="0" smtClean="0"/>
              <a:t>D.</a:t>
            </a:r>
            <a:r>
              <a:rPr lang="zh-CN" altLang="en-US" sz="2800" dirty="0" smtClean="0"/>
              <a:t>列强扩大商品倾销</a:t>
            </a:r>
            <a:endParaRPr lang="zh-CN" altLang="en-US" sz="2800" dirty="0"/>
          </a:p>
        </p:txBody>
      </p:sp>
      <p:sp>
        <p:nvSpPr>
          <p:cNvPr id="3" name="椭圆 2"/>
          <p:cNvSpPr/>
          <p:nvPr/>
        </p:nvSpPr>
        <p:spPr>
          <a:xfrm>
            <a:off x="395536" y="980728"/>
            <a:ext cx="1512168" cy="50405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2051720" y="2636912"/>
            <a:ext cx="1656184" cy="72008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箭头连接符 5"/>
          <p:cNvCxnSpPr/>
          <p:nvPr/>
        </p:nvCxnSpPr>
        <p:spPr>
          <a:xfrm>
            <a:off x="1403648" y="1484784"/>
            <a:ext cx="792088" cy="122413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7" name="TextBox 6"/>
          <p:cNvSpPr txBox="1"/>
          <p:nvPr/>
        </p:nvSpPr>
        <p:spPr>
          <a:xfrm>
            <a:off x="971600" y="4509120"/>
            <a:ext cx="7200800" cy="954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altLang="zh-CN" sz="2800" dirty="0" smtClean="0">
                <a:latin typeface="黑体" pitchFamily="49" charset="-122"/>
                <a:ea typeface="黑体" pitchFamily="49" charset="-122"/>
              </a:rPr>
              <a:t>《</a:t>
            </a:r>
            <a:r>
              <a:rPr lang="zh-CN" altLang="en-US" sz="2800" dirty="0" smtClean="0">
                <a:latin typeface="黑体" pitchFamily="49" charset="-122"/>
                <a:ea typeface="黑体" pitchFamily="49" charset="-122"/>
              </a:rPr>
              <a:t>马关条约</a:t>
            </a:r>
            <a:r>
              <a:rPr lang="en-US" altLang="zh-CN" sz="2800" dirty="0" smtClean="0">
                <a:latin typeface="黑体" pitchFamily="49" charset="-122"/>
                <a:ea typeface="黑体" pitchFamily="49" charset="-122"/>
              </a:rPr>
              <a:t>》</a:t>
            </a:r>
            <a:r>
              <a:rPr lang="zh-CN" altLang="en-US" sz="2800" dirty="0" smtClean="0">
                <a:latin typeface="黑体" pitchFamily="49" charset="-122"/>
                <a:ea typeface="黑体" pitchFamily="49" charset="-122"/>
              </a:rPr>
              <a:t>中规定：列强商品运销内地免征内地税，所以便于其商品倾销。</a:t>
            </a:r>
            <a:endParaRPr lang="zh-CN" altLang="en-US" sz="2800" dirty="0">
              <a:latin typeface="黑体" pitchFamily="49" charset="-122"/>
              <a:ea typeface="黑体" pitchFamily="49" charset="-122"/>
            </a:endParaRPr>
          </a:p>
        </p:txBody>
      </p:sp>
      <p:sp>
        <p:nvSpPr>
          <p:cNvPr id="9" name="TextBox 8"/>
          <p:cNvSpPr txBox="1"/>
          <p:nvPr/>
        </p:nvSpPr>
        <p:spPr>
          <a:xfrm>
            <a:off x="7020272" y="5589240"/>
            <a:ext cx="7200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zh-CN" sz="3600" dirty="0" smtClean="0"/>
              <a:t>D</a:t>
            </a:r>
            <a:endParaRPr lang="zh-CN" alt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179512" y="1503367"/>
            <a:ext cx="8712968"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1-5</a:t>
            </a:r>
            <a:r>
              <a:rPr kumimoji="0" lang="zh-CN" altLang="en-US"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a:t>
            </a: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BACCD            </a:t>
            </a: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6-10</a:t>
            </a:r>
            <a:r>
              <a:rPr kumimoji="0" lang="zh-CN" altLang="en-US"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a:t>
            </a: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BDCAC      </a:t>
            </a:r>
            <a:endPar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11-15</a:t>
            </a:r>
            <a:r>
              <a:rPr kumimoji="0" lang="zh-CN" altLang="en-US"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a:t>
            </a: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DBAB</a:t>
            </a:r>
            <a:r>
              <a:rPr kumimoji="0" lang="en-US" altLang="zh-CN" sz="4800" b="0" i="0" u="none" strike="noStrike" cap="none" normalizeH="0" baseline="0" dirty="0" smtClean="0">
                <a:ln>
                  <a:noFill/>
                </a:ln>
                <a:effectLst/>
                <a:latin typeface="Calibri" pitchFamily="34" charset="0"/>
                <a:ea typeface="宋体" pitchFamily="2" charset="-122"/>
                <a:cs typeface="Times New Roman" pitchFamily="18" charset="0"/>
              </a:rPr>
              <a:t>C</a:t>
            </a: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      </a:t>
            </a:r>
            <a:r>
              <a:rPr lang="en-US" altLang="zh-CN" sz="4800" dirty="0" smtClean="0">
                <a:solidFill>
                  <a:srgbClr val="000000"/>
                </a:solidFill>
                <a:latin typeface="Calibri" pitchFamily="34" charset="0"/>
                <a:ea typeface="宋体" pitchFamily="2" charset="-122"/>
                <a:cs typeface="Times New Roman" pitchFamily="18" charset="0"/>
              </a:rPr>
              <a:t>16-20</a:t>
            </a:r>
            <a:r>
              <a:rPr lang="zh-CN" altLang="en-US" sz="4800" dirty="0" smtClean="0">
                <a:solidFill>
                  <a:srgbClr val="000000"/>
                </a:solidFill>
                <a:latin typeface="Calibri" pitchFamily="34" charset="0"/>
                <a:ea typeface="宋体" pitchFamily="2" charset="-122"/>
                <a:cs typeface="Times New Roman" pitchFamily="18" charset="0"/>
              </a:rPr>
              <a:t>：</a:t>
            </a: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ACBDD     </a:t>
            </a:r>
            <a:endPar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21-25</a:t>
            </a:r>
            <a:r>
              <a:rPr kumimoji="0" lang="zh-CN" altLang="en-US"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a:t>
            </a: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ACBCC </a:t>
            </a:r>
            <a:r>
              <a:rPr lang="en-US" altLang="zh-CN" sz="4800" dirty="0" smtClean="0">
                <a:latin typeface="Arial" pitchFamily="34" charset="0"/>
                <a:ea typeface="宋体" pitchFamily="2" charset="-122"/>
                <a:cs typeface="Times New Roman" pitchFamily="18" charset="0"/>
              </a:rPr>
              <a:t>    </a:t>
            </a: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26-30</a:t>
            </a:r>
            <a:r>
              <a:rPr kumimoji="0" lang="zh-CN" altLang="en-US"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a:t>
            </a: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B</a:t>
            </a:r>
            <a:r>
              <a:rPr kumimoji="0" lang="en-US" altLang="zh-CN" sz="4800" b="0" i="0" u="none" strike="noStrike" cap="none" normalizeH="0" baseline="0" dirty="0" smtClean="0">
                <a:ln>
                  <a:noFill/>
                </a:ln>
                <a:effectLst/>
                <a:latin typeface="Calibri" pitchFamily="34" charset="0"/>
                <a:ea typeface="宋体" pitchFamily="2" charset="-122"/>
                <a:cs typeface="Times New Roman" pitchFamily="18" charset="0"/>
              </a:rPr>
              <a:t>D</a:t>
            </a: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CDB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31-35</a:t>
            </a:r>
            <a:r>
              <a:rPr kumimoji="0" lang="zh-CN" altLang="en-US"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a:t>
            </a: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ACBDB      36-40</a:t>
            </a:r>
            <a:r>
              <a:rPr kumimoji="0" lang="zh-CN" altLang="en-US"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a:t>
            </a: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CABAC      </a:t>
            </a:r>
          </a:p>
          <a:p>
            <a:pPr marL="0" marR="0" lvl="0" indent="0" algn="l" defTabSz="914400" rtl="0" eaLnBrk="1" fontAlgn="base" latinLnBrk="0" hangingPunct="1">
              <a:lnSpc>
                <a:spcPct val="100000"/>
              </a:lnSpc>
              <a:spcBef>
                <a:spcPct val="0"/>
              </a:spcBef>
              <a:spcAft>
                <a:spcPct val="0"/>
              </a:spcAft>
              <a:buClrTx/>
              <a:buSzTx/>
              <a:buFontTx/>
              <a:buNone/>
              <a:tabLst/>
            </a:pPr>
            <a:r>
              <a:rPr lang="en-US" altLang="zh-CN" sz="4800" dirty="0" smtClean="0">
                <a:solidFill>
                  <a:srgbClr val="000000"/>
                </a:solidFill>
                <a:latin typeface="Calibri" pitchFamily="34" charset="0"/>
                <a:ea typeface="宋体" pitchFamily="2" charset="-122"/>
                <a:cs typeface="Times New Roman" pitchFamily="18" charset="0"/>
              </a:rPr>
              <a:t>41-45</a:t>
            </a:r>
            <a:r>
              <a:rPr lang="zh-CN" altLang="en-US" sz="4800" dirty="0" smtClean="0">
                <a:solidFill>
                  <a:srgbClr val="000000"/>
                </a:solidFill>
                <a:latin typeface="Calibri" pitchFamily="34" charset="0"/>
                <a:ea typeface="宋体" pitchFamily="2" charset="-122"/>
                <a:cs typeface="Times New Roman" pitchFamily="18" charset="0"/>
              </a:rPr>
              <a:t>：</a:t>
            </a: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DACBD     </a:t>
            </a:r>
            <a:r>
              <a:rPr kumimoji="0" lang="en-US" altLang="zh-CN" sz="4800" b="0" i="0" u="none" strike="noStrike" cap="none" normalizeH="0" dirty="0" smtClean="0">
                <a:ln>
                  <a:noFill/>
                </a:ln>
                <a:solidFill>
                  <a:srgbClr val="000000"/>
                </a:solidFill>
                <a:effectLst/>
                <a:latin typeface="Calibri" pitchFamily="34" charset="0"/>
                <a:ea typeface="宋体" pitchFamily="2" charset="-122"/>
                <a:cs typeface="Times New Roman" pitchFamily="18" charset="0"/>
              </a:rPr>
              <a:t> </a:t>
            </a: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46-48</a:t>
            </a:r>
            <a:r>
              <a:rPr kumimoji="0" lang="zh-CN" altLang="en-US"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a:t>
            </a:r>
            <a:r>
              <a:rPr kumimoji="0" lang="en-US" altLang="zh-CN" sz="4800" b="0" i="0" u="none" strike="noStrike" cap="none" normalizeH="0" baseline="0" dirty="0" smtClean="0">
                <a:ln>
                  <a:noFill/>
                </a:ln>
                <a:solidFill>
                  <a:srgbClr val="000000"/>
                </a:solidFill>
                <a:effectLst/>
                <a:latin typeface="Calibri" pitchFamily="34" charset="0"/>
                <a:ea typeface="宋体" pitchFamily="2" charset="-122"/>
                <a:cs typeface="Times New Roman" pitchFamily="18" charset="0"/>
              </a:rPr>
              <a:t>CDB</a:t>
            </a:r>
            <a:endParaRPr kumimoji="0" lang="en-US" altLang="zh-CN" sz="48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3528" y="404664"/>
            <a:ext cx="8352928" cy="3539430"/>
          </a:xfrm>
          <a:prstGeom prst="rect">
            <a:avLst/>
          </a:prstGeom>
        </p:spPr>
        <p:txBody>
          <a:bodyPr wrap="square">
            <a:spAutoFit/>
          </a:bodyPr>
          <a:lstStyle/>
          <a:p>
            <a:r>
              <a:rPr lang="en-US" altLang="zh-CN" sz="2800" dirty="0" smtClean="0"/>
              <a:t>46.</a:t>
            </a:r>
            <a:r>
              <a:rPr lang="zh-CN" altLang="en-US" sz="2800" dirty="0" smtClean="0"/>
              <a:t>孙中山以为“欧美强矣，其民实困，观大同盟罢工与无政府党、社会党之日炽，社会革命其将不远”。为此，孙中山</a:t>
            </a:r>
          </a:p>
          <a:p>
            <a:r>
              <a:rPr lang="zh-CN" altLang="en-US" sz="2800" dirty="0" smtClean="0"/>
              <a:t> </a:t>
            </a:r>
            <a:endParaRPr lang="en-US" altLang="zh-CN" sz="2800" dirty="0" smtClean="0"/>
          </a:p>
          <a:p>
            <a:r>
              <a:rPr lang="en-US" altLang="zh-CN" sz="2800" dirty="0" smtClean="0"/>
              <a:t>A.</a:t>
            </a:r>
            <a:r>
              <a:rPr lang="zh-CN" altLang="en-US" sz="2800" dirty="0" smtClean="0"/>
              <a:t>反对学习欧美                      </a:t>
            </a:r>
            <a:endParaRPr lang="en-US" altLang="zh-CN" sz="2800" dirty="0" smtClean="0"/>
          </a:p>
          <a:p>
            <a:r>
              <a:rPr lang="en-US" altLang="zh-CN" sz="2800" dirty="0" smtClean="0"/>
              <a:t>B.</a:t>
            </a:r>
            <a:r>
              <a:rPr lang="zh-CN" altLang="en-US" sz="2800" dirty="0" smtClean="0"/>
              <a:t>主张建立资产阶级共和国</a:t>
            </a:r>
          </a:p>
          <a:p>
            <a:r>
              <a:rPr lang="en-US" altLang="zh-CN" sz="2800" dirty="0" smtClean="0"/>
              <a:t>C.</a:t>
            </a:r>
            <a:r>
              <a:rPr lang="zh-CN" altLang="en-US" sz="2800" dirty="0" smtClean="0"/>
              <a:t>主张平均地权                      </a:t>
            </a:r>
            <a:endParaRPr lang="en-US" altLang="zh-CN" sz="2800" dirty="0" smtClean="0"/>
          </a:p>
          <a:p>
            <a:r>
              <a:rPr lang="en-US" altLang="zh-CN" sz="2800" dirty="0" smtClean="0"/>
              <a:t>D.</a:t>
            </a:r>
            <a:r>
              <a:rPr lang="zh-CN" altLang="en-US" sz="2800" dirty="0" smtClean="0"/>
              <a:t>明确反对帝国主义</a:t>
            </a:r>
            <a:endParaRPr lang="zh-CN" altLang="en-US" sz="2800" dirty="0"/>
          </a:p>
        </p:txBody>
      </p:sp>
      <p:sp>
        <p:nvSpPr>
          <p:cNvPr id="4" name="椭圆 3"/>
          <p:cNvSpPr/>
          <p:nvPr/>
        </p:nvSpPr>
        <p:spPr>
          <a:xfrm>
            <a:off x="5364088" y="836712"/>
            <a:ext cx="1512168" cy="6480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箭头连接符 7"/>
          <p:cNvCxnSpPr>
            <a:stCxn id="4" idx="4"/>
          </p:cNvCxnSpPr>
          <p:nvPr/>
        </p:nvCxnSpPr>
        <p:spPr>
          <a:xfrm flipH="1">
            <a:off x="5364088" y="1484784"/>
            <a:ext cx="756084" cy="144016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9" name="TextBox 8"/>
          <p:cNvSpPr txBox="1"/>
          <p:nvPr/>
        </p:nvSpPr>
        <p:spPr>
          <a:xfrm>
            <a:off x="4572000" y="2996952"/>
            <a:ext cx="1872208"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800" dirty="0" smtClean="0">
                <a:latin typeface="黑体" pitchFamily="49" charset="-122"/>
                <a:ea typeface="黑体" pitchFamily="49" charset="-122"/>
              </a:rPr>
              <a:t>民生主义</a:t>
            </a:r>
            <a:endParaRPr lang="zh-CN" altLang="en-US" sz="2800" dirty="0">
              <a:latin typeface="黑体" pitchFamily="49" charset="-122"/>
              <a:ea typeface="黑体" pitchFamily="49" charset="-122"/>
            </a:endParaRPr>
          </a:p>
        </p:txBody>
      </p:sp>
      <p:cxnSp>
        <p:nvCxnSpPr>
          <p:cNvPr id="13" name="直接箭头连接符 12"/>
          <p:cNvCxnSpPr/>
          <p:nvPr/>
        </p:nvCxnSpPr>
        <p:spPr>
          <a:xfrm flipH="1">
            <a:off x="3203848" y="3212976"/>
            <a:ext cx="1224136"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4" name="TextBox 13"/>
          <p:cNvSpPr txBox="1"/>
          <p:nvPr/>
        </p:nvSpPr>
        <p:spPr>
          <a:xfrm>
            <a:off x="7380312" y="3789040"/>
            <a:ext cx="7200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zh-CN" sz="3600" dirty="0" smtClean="0"/>
              <a:t>C</a:t>
            </a:r>
            <a:endParaRPr lang="zh-CN" alt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linds(horizont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linds(horizontal)">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88640"/>
            <a:ext cx="7024744" cy="601136"/>
          </a:xfrm>
        </p:spPr>
        <p:txBody>
          <a:bodyPr>
            <a:normAutofit fontScale="90000"/>
          </a:bodyPr>
          <a:lstStyle/>
          <a:p>
            <a:r>
              <a:rPr lang="en-US" altLang="zh-CN" dirty="0" smtClean="0">
                <a:solidFill>
                  <a:srgbClr val="FF0000"/>
                </a:solidFill>
              </a:rPr>
              <a:t>46.</a:t>
            </a:r>
            <a:r>
              <a:rPr lang="zh-CN" altLang="en-US" dirty="0" smtClean="0">
                <a:solidFill>
                  <a:srgbClr val="FF0000"/>
                </a:solidFill>
              </a:rPr>
              <a:t>上课讲过</a:t>
            </a:r>
            <a:endParaRPr lang="zh-CN" altLang="en-US" dirty="0">
              <a:solidFill>
                <a:srgbClr val="FF0000"/>
              </a:solidFill>
            </a:endParaRPr>
          </a:p>
        </p:txBody>
      </p:sp>
      <p:sp>
        <p:nvSpPr>
          <p:cNvPr id="3" name="内容占位符 2"/>
          <p:cNvSpPr>
            <a:spLocks noGrp="1"/>
          </p:cNvSpPr>
          <p:nvPr>
            <p:ph idx="1"/>
          </p:nvPr>
        </p:nvSpPr>
        <p:spPr>
          <a:xfrm>
            <a:off x="323528" y="908720"/>
            <a:ext cx="7920880" cy="1008112"/>
          </a:xfrm>
        </p:spPr>
        <p:txBody>
          <a:bodyPr>
            <a:normAutofit/>
          </a:bodyPr>
          <a:lstStyle/>
          <a:p>
            <a:r>
              <a:rPr lang="zh-CN" altLang="en-US" sz="2800" b="1" dirty="0" smtClean="0"/>
              <a:t>第九单元</a:t>
            </a:r>
            <a:r>
              <a:rPr lang="en-US" altLang="zh-CN" sz="2800" b="1" dirty="0" err="1" smtClean="0"/>
              <a:t>ppt</a:t>
            </a:r>
            <a:r>
              <a:rPr lang="zh-CN" altLang="en-US" sz="2800" b="1" dirty="0" smtClean="0"/>
              <a:t>，为避免欧美革命的弊端，孙中山要怎样？题干中</a:t>
            </a:r>
            <a:r>
              <a:rPr lang="zh-CN" altLang="en-US" sz="2800" b="1" dirty="0" smtClean="0">
                <a:solidFill>
                  <a:srgbClr val="FF0000"/>
                </a:solidFill>
              </a:rPr>
              <a:t>社会革命</a:t>
            </a:r>
            <a:r>
              <a:rPr lang="zh-CN" altLang="en-US" sz="2800" b="1" dirty="0" smtClean="0"/>
              <a:t>是什么？</a:t>
            </a:r>
            <a:endParaRPr lang="zh-CN" altLang="en-US" sz="2800" b="1"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04936" y="1916832"/>
            <a:ext cx="6552728" cy="4336829"/>
          </a:xfrm>
          <a:prstGeom prst="rect">
            <a:avLst/>
          </a:prstGeom>
          <a:ln/>
        </p:spPr>
        <p:style>
          <a:lnRef idx="2">
            <a:schemeClr val="accent2"/>
          </a:lnRef>
          <a:fillRef idx="1">
            <a:schemeClr val="lt1"/>
          </a:fillRef>
          <a:effectRef idx="0">
            <a:schemeClr val="accent2"/>
          </a:effectRef>
          <a:fontRef idx="minor">
            <a:schemeClr val="dk1"/>
          </a:fontRef>
        </p:style>
      </p:pic>
      <p:sp>
        <p:nvSpPr>
          <p:cNvPr id="4" name="圆角矩形 3"/>
          <p:cNvSpPr/>
          <p:nvPr/>
        </p:nvSpPr>
        <p:spPr>
          <a:xfrm>
            <a:off x="1004936" y="4005064"/>
            <a:ext cx="6411380" cy="108012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41890823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188640"/>
            <a:ext cx="9144000" cy="1368152"/>
          </a:xfrm>
        </p:spPr>
        <p:txBody>
          <a:bodyPr>
            <a:normAutofit/>
          </a:bodyPr>
          <a:lstStyle/>
          <a:p>
            <a:r>
              <a:rPr lang="en-US" altLang="zh-CN" sz="3200" b="1" dirty="0" smtClean="0">
                <a:solidFill>
                  <a:srgbClr val="002060"/>
                </a:solidFill>
              </a:rPr>
              <a:t>49</a:t>
            </a:r>
            <a:r>
              <a:rPr lang="en-US" altLang="zh-CN" sz="3200" b="1" dirty="0">
                <a:solidFill>
                  <a:srgbClr val="002060"/>
                </a:solidFill>
              </a:rPr>
              <a:t>.</a:t>
            </a:r>
            <a:r>
              <a:rPr lang="zh-CN" altLang="en-US" sz="3200" b="1" dirty="0" smtClean="0">
                <a:solidFill>
                  <a:srgbClr val="002060"/>
                </a:solidFill>
              </a:rPr>
              <a:t>古代</a:t>
            </a:r>
            <a:r>
              <a:rPr lang="zh-CN" altLang="en-US" sz="3200" b="1" dirty="0">
                <a:solidFill>
                  <a:srgbClr val="002060"/>
                </a:solidFill>
              </a:rPr>
              <a:t>中国政治文明成果斐然，近代中国历经东西文明对接，浴火重生。</a:t>
            </a:r>
          </a:p>
        </p:txBody>
      </p:sp>
      <p:sp>
        <p:nvSpPr>
          <p:cNvPr id="3" name="内容占位符 2"/>
          <p:cNvSpPr>
            <a:spLocks noGrp="1"/>
          </p:cNvSpPr>
          <p:nvPr>
            <p:ph idx="1"/>
          </p:nvPr>
        </p:nvSpPr>
        <p:spPr>
          <a:xfrm>
            <a:off x="395536" y="1844824"/>
            <a:ext cx="8280920" cy="4248472"/>
          </a:xfrm>
        </p:spPr>
        <p:txBody>
          <a:bodyPr/>
          <a:lstStyle/>
          <a:p>
            <a:pPr>
              <a:lnSpc>
                <a:spcPct val="120000"/>
              </a:lnSpc>
            </a:pPr>
            <a:r>
              <a:rPr lang="zh-CN" altLang="en-US" dirty="0"/>
              <a:t>⑴据材料，指出战国时期</a:t>
            </a:r>
            <a:r>
              <a:rPr lang="zh-CN" altLang="en-US" b="1" dirty="0"/>
              <a:t>政治领域</a:t>
            </a:r>
            <a:r>
              <a:rPr lang="zh-CN" altLang="en-US" dirty="0"/>
              <a:t>中发生的变化。</a:t>
            </a:r>
            <a:r>
              <a:rPr lang="zh-CN" altLang="en-US" dirty="0" smtClean="0"/>
              <a:t>举例说明</a:t>
            </a:r>
            <a:r>
              <a:rPr lang="zh-CN" altLang="en-US" dirty="0"/>
              <a:t>战国时期</a:t>
            </a:r>
            <a:r>
              <a:rPr lang="zh-CN" altLang="en-US" b="1" dirty="0">
                <a:solidFill>
                  <a:srgbClr val="FF0000"/>
                </a:solidFill>
              </a:rPr>
              <a:t>法律</a:t>
            </a:r>
            <a:r>
              <a:rPr lang="zh-CN" altLang="en-US" dirty="0"/>
              <a:t>对新政治秩序的维护作用。（</a:t>
            </a:r>
            <a:r>
              <a:rPr lang="en-US" altLang="zh-CN" dirty="0"/>
              <a:t>4</a:t>
            </a:r>
            <a:r>
              <a:rPr lang="zh-CN" altLang="en-US" dirty="0"/>
              <a:t>分</a:t>
            </a:r>
            <a:r>
              <a:rPr lang="zh-CN" altLang="en-US" dirty="0" smtClean="0"/>
              <a:t>）</a:t>
            </a:r>
            <a:endParaRPr lang="en-US" altLang="zh-CN" dirty="0" smtClean="0"/>
          </a:p>
          <a:p>
            <a:pPr>
              <a:lnSpc>
                <a:spcPct val="120000"/>
              </a:lnSpc>
            </a:pPr>
            <a:r>
              <a:rPr lang="zh-CN" altLang="en-US" b="1" dirty="0" smtClean="0">
                <a:solidFill>
                  <a:srgbClr val="FF0000"/>
                </a:solidFill>
              </a:rPr>
              <a:t>变化</a:t>
            </a:r>
            <a:r>
              <a:rPr lang="zh-CN" altLang="en-US" dirty="0" smtClean="0"/>
              <a:t>：①</a:t>
            </a:r>
            <a:r>
              <a:rPr lang="zh-CN" altLang="en-US" b="1" dirty="0" smtClean="0">
                <a:solidFill>
                  <a:srgbClr val="0033CC"/>
                </a:solidFill>
              </a:rPr>
              <a:t>材料信息要用全</a:t>
            </a:r>
            <a:r>
              <a:rPr lang="zh-CN" altLang="en-US" dirty="0" smtClean="0"/>
              <a:t>（法律成为新秩序的工具</a:t>
            </a:r>
            <a:r>
              <a:rPr lang="zh-CN" altLang="en-US" dirty="0" smtClean="0"/>
              <a:t>）  </a:t>
            </a:r>
            <a:endParaRPr lang="en-US" altLang="zh-CN" dirty="0" smtClean="0"/>
          </a:p>
          <a:p>
            <a:pPr>
              <a:lnSpc>
                <a:spcPct val="120000"/>
              </a:lnSpc>
              <a:buNone/>
            </a:pPr>
            <a:r>
              <a:rPr lang="en-US" altLang="zh-CN" dirty="0" smtClean="0"/>
              <a:t>                  </a:t>
            </a:r>
            <a:r>
              <a:rPr lang="zh-CN" altLang="en-US" dirty="0" smtClean="0"/>
              <a:t>②</a:t>
            </a:r>
            <a:r>
              <a:rPr lang="zh-CN" altLang="en-US" dirty="0" smtClean="0"/>
              <a:t>旧制度瓦解不能写许多否定句。</a:t>
            </a:r>
            <a:endParaRPr lang="en-US" altLang="zh-CN" dirty="0" smtClean="0"/>
          </a:p>
          <a:p>
            <a:pPr>
              <a:lnSpc>
                <a:spcPct val="120000"/>
              </a:lnSpc>
            </a:pPr>
            <a:r>
              <a:rPr lang="zh-CN" altLang="en-US" b="1" dirty="0" smtClean="0">
                <a:solidFill>
                  <a:srgbClr val="FF0000"/>
                </a:solidFill>
              </a:rPr>
              <a:t>举例</a:t>
            </a:r>
            <a:r>
              <a:rPr lang="zh-CN" altLang="en-US" dirty="0" smtClean="0"/>
              <a:t>：举</a:t>
            </a:r>
            <a:r>
              <a:rPr lang="en-US" altLang="zh-CN" dirty="0" smtClean="0"/>
              <a:t>1-2</a:t>
            </a:r>
            <a:r>
              <a:rPr lang="zh-CN" altLang="en-US" dirty="0" smtClean="0"/>
              <a:t>例，</a:t>
            </a:r>
            <a:r>
              <a:rPr lang="zh-CN" altLang="en-US" b="1" dirty="0" smtClean="0">
                <a:solidFill>
                  <a:srgbClr val="FF0000"/>
                </a:solidFill>
              </a:rPr>
              <a:t>要突出重点</a:t>
            </a:r>
            <a:r>
              <a:rPr lang="en-US" altLang="zh-CN" b="1" dirty="0" smtClean="0">
                <a:solidFill>
                  <a:srgbClr val="FF0000"/>
                </a:solidFill>
              </a:rPr>
              <a:t>——</a:t>
            </a:r>
            <a:r>
              <a:rPr lang="zh-CN" altLang="en-US" b="1" dirty="0" smtClean="0">
                <a:solidFill>
                  <a:srgbClr val="FF0000"/>
                </a:solidFill>
              </a:rPr>
              <a:t>法律</a:t>
            </a:r>
            <a:r>
              <a:rPr lang="zh-CN" altLang="en-US" dirty="0" smtClean="0"/>
              <a:t>。最好的例子是</a:t>
            </a:r>
            <a:r>
              <a:rPr lang="en-US" altLang="zh-CN" dirty="0" smtClean="0"/>
              <a:t>《</a:t>
            </a:r>
            <a:r>
              <a:rPr lang="zh-CN" altLang="en-US" dirty="0" smtClean="0"/>
              <a:t>法经</a:t>
            </a:r>
            <a:r>
              <a:rPr lang="en-US" altLang="zh-CN" dirty="0" smtClean="0"/>
              <a:t>》《</a:t>
            </a:r>
            <a:r>
              <a:rPr lang="zh-CN" altLang="en-US" dirty="0" smtClean="0"/>
              <a:t>秦律</a:t>
            </a:r>
            <a:r>
              <a:rPr lang="en-US" altLang="zh-CN" dirty="0" smtClean="0"/>
              <a:t>》</a:t>
            </a:r>
            <a:r>
              <a:rPr lang="zh-CN" altLang="en-US" dirty="0" smtClean="0"/>
              <a:t>什伍连坐？还是写土地私有制度？</a:t>
            </a:r>
            <a:endParaRPr lang="zh-CN" altLang="en-US" dirty="0"/>
          </a:p>
        </p:txBody>
      </p:sp>
    </p:spTree>
    <p:extLst>
      <p:ext uri="{BB962C8B-B14F-4D97-AF65-F5344CB8AC3E}">
        <p14:creationId xmlns="" xmlns:p14="http://schemas.microsoft.com/office/powerpoint/2010/main" val="1342451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anim calcmode="lin" valueType="num">
                                      <p:cBhvr>
                                        <p:cTn id="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anim calcmode="lin" valueType="num">
                                      <p:cBhvr>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anim calcmode="lin" valueType="num">
                                      <p:cBhvr>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43608" y="332656"/>
            <a:ext cx="7024744" cy="1143000"/>
          </a:xfrm>
        </p:spPr>
        <p:txBody>
          <a:bodyPr/>
          <a:lstStyle/>
          <a:p>
            <a:r>
              <a:rPr lang="zh-CN" altLang="en-US" b="1" dirty="0" smtClean="0">
                <a:solidFill>
                  <a:srgbClr val="002060"/>
                </a:solidFill>
              </a:rPr>
              <a:t>逻辑关系</a:t>
            </a:r>
            <a:r>
              <a:rPr lang="en-US" altLang="zh-CN" b="1" dirty="0" smtClean="0">
                <a:solidFill>
                  <a:srgbClr val="002060"/>
                </a:solidFill>
              </a:rPr>
              <a:t>——</a:t>
            </a:r>
            <a:r>
              <a:rPr lang="zh-CN" altLang="en-US" b="1" dirty="0" smtClean="0">
                <a:solidFill>
                  <a:srgbClr val="FF0000"/>
                </a:solidFill>
              </a:rPr>
              <a:t>周六的课很重要</a:t>
            </a:r>
            <a:endParaRPr lang="zh-CN" altLang="en-US" b="1" dirty="0">
              <a:solidFill>
                <a:srgbClr val="FF0000"/>
              </a:solidFill>
            </a:endParaRPr>
          </a:p>
        </p:txBody>
      </p:sp>
      <p:sp>
        <p:nvSpPr>
          <p:cNvPr id="3" name="内容占位符 2"/>
          <p:cNvSpPr>
            <a:spLocks noGrp="1"/>
          </p:cNvSpPr>
          <p:nvPr>
            <p:ph idx="1"/>
          </p:nvPr>
        </p:nvSpPr>
        <p:spPr>
          <a:xfrm>
            <a:off x="683568" y="1844824"/>
            <a:ext cx="3024336" cy="3508977"/>
          </a:xfrm>
        </p:spPr>
        <p:txBody>
          <a:bodyPr>
            <a:normAutofit fontScale="92500"/>
          </a:bodyPr>
          <a:lstStyle/>
          <a:p>
            <a:r>
              <a:rPr lang="zh-CN" altLang="en-US" b="1" dirty="0" smtClean="0"/>
              <a:t>法律制度应该是和各种制度并列的</a:t>
            </a:r>
            <a:endParaRPr lang="en-US" altLang="zh-CN" b="1" dirty="0" smtClean="0"/>
          </a:p>
          <a:p>
            <a:r>
              <a:rPr lang="zh-CN" altLang="en-US" b="1" dirty="0" smtClean="0"/>
              <a:t>所以举法律的例子，不应该写“土地制度”“选官制度”</a:t>
            </a:r>
            <a:endParaRPr lang="en-US" altLang="zh-CN" b="1" dirty="0" smtClean="0"/>
          </a:p>
          <a:p>
            <a:endParaRPr lang="en-US" altLang="zh-CN" b="1" dirty="0" smtClean="0"/>
          </a:p>
          <a:p>
            <a:r>
              <a:rPr lang="zh-CN" altLang="en-US" b="1" dirty="0" smtClean="0">
                <a:solidFill>
                  <a:srgbClr val="FF0000"/>
                </a:solidFill>
              </a:rPr>
              <a:t>但是可以怎样表述你的意思</a:t>
            </a:r>
            <a:r>
              <a:rPr lang="zh-CN" altLang="en-US" b="1" dirty="0" smtClean="0"/>
              <a:t>？</a:t>
            </a:r>
            <a:endParaRPr lang="zh-CN" altLang="en-US" b="1" dirty="0"/>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23928" y="1916832"/>
            <a:ext cx="4860743" cy="28083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05991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left)">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1520" y="260648"/>
            <a:ext cx="8892480" cy="1368152"/>
          </a:xfrm>
        </p:spPr>
        <p:txBody>
          <a:bodyPr>
            <a:normAutofit/>
          </a:bodyPr>
          <a:lstStyle/>
          <a:p>
            <a:r>
              <a:rPr lang="en-US" altLang="zh-CN" sz="3200" b="1" dirty="0" smtClean="0">
                <a:solidFill>
                  <a:srgbClr val="002060"/>
                </a:solidFill>
              </a:rPr>
              <a:t>49</a:t>
            </a:r>
            <a:r>
              <a:rPr lang="en-US" altLang="zh-CN" sz="3200" b="1" dirty="0">
                <a:solidFill>
                  <a:srgbClr val="002060"/>
                </a:solidFill>
              </a:rPr>
              <a:t>.</a:t>
            </a:r>
            <a:r>
              <a:rPr lang="zh-CN" altLang="en-US" sz="3200" b="1" dirty="0" smtClean="0">
                <a:solidFill>
                  <a:srgbClr val="002060"/>
                </a:solidFill>
              </a:rPr>
              <a:t>古代</a:t>
            </a:r>
            <a:r>
              <a:rPr lang="zh-CN" altLang="en-US" sz="3200" b="1" dirty="0">
                <a:solidFill>
                  <a:srgbClr val="002060"/>
                </a:solidFill>
              </a:rPr>
              <a:t>中国政治文明成果斐然，近代中国历经东西文明对接，浴火重生。</a:t>
            </a:r>
          </a:p>
        </p:txBody>
      </p:sp>
      <p:sp>
        <p:nvSpPr>
          <p:cNvPr id="3" name="内容占位符 2"/>
          <p:cNvSpPr>
            <a:spLocks noGrp="1"/>
          </p:cNvSpPr>
          <p:nvPr>
            <p:ph idx="1"/>
          </p:nvPr>
        </p:nvSpPr>
        <p:spPr>
          <a:xfrm>
            <a:off x="395536" y="1988840"/>
            <a:ext cx="8208912" cy="4248472"/>
          </a:xfrm>
        </p:spPr>
        <p:txBody>
          <a:bodyPr>
            <a:normAutofit/>
          </a:bodyPr>
          <a:lstStyle/>
          <a:p>
            <a:pPr>
              <a:lnSpc>
                <a:spcPct val="120000"/>
              </a:lnSpc>
              <a:buNone/>
            </a:pPr>
            <a:r>
              <a:rPr lang="zh-CN" altLang="zh-CN" sz="2800" b="1" dirty="0"/>
              <a:t>⑵结合所学，从政治领域方面</a:t>
            </a:r>
            <a:r>
              <a:rPr lang="zh-CN" altLang="zh-CN" sz="2800" b="1" dirty="0" smtClean="0">
                <a:solidFill>
                  <a:srgbClr val="FF0000"/>
                </a:solidFill>
              </a:rPr>
              <a:t>论证</a:t>
            </a:r>
            <a:r>
              <a:rPr lang="zh-CN" altLang="zh-CN" sz="2800" b="1" dirty="0"/>
              <a:t>上述观点。（</a:t>
            </a:r>
            <a:r>
              <a:rPr lang="en-US" altLang="zh-CN" sz="2800" b="1" dirty="0"/>
              <a:t>5</a:t>
            </a:r>
            <a:r>
              <a:rPr lang="zh-CN" altLang="zh-CN" sz="2800" b="1" dirty="0"/>
              <a:t>分</a:t>
            </a:r>
            <a:r>
              <a:rPr lang="zh-CN" altLang="zh-CN" sz="2800" b="1" dirty="0" smtClean="0"/>
              <a:t>）</a:t>
            </a:r>
            <a:endParaRPr lang="en-US" altLang="zh-CN" sz="2800" b="1" dirty="0" smtClean="0"/>
          </a:p>
          <a:p>
            <a:pPr lvl="1">
              <a:lnSpc>
                <a:spcPct val="120000"/>
              </a:lnSpc>
            </a:pPr>
            <a:r>
              <a:rPr lang="zh-CN" altLang="en-US" sz="2800" b="1" dirty="0">
                <a:solidFill>
                  <a:srgbClr val="002060"/>
                </a:solidFill>
              </a:rPr>
              <a:t>论证</a:t>
            </a:r>
            <a:r>
              <a:rPr lang="zh-CN" altLang="en-US" sz="2800" b="1" dirty="0" smtClean="0">
                <a:solidFill>
                  <a:srgbClr val="002060"/>
                </a:solidFill>
              </a:rPr>
              <a:t>题怎么答？先写什么？</a:t>
            </a:r>
            <a:endParaRPr lang="en-US" altLang="zh-CN" sz="2800" b="1" dirty="0" smtClean="0">
              <a:solidFill>
                <a:srgbClr val="002060"/>
              </a:solidFill>
            </a:endParaRPr>
          </a:p>
          <a:p>
            <a:pPr lvl="1">
              <a:lnSpc>
                <a:spcPct val="120000"/>
              </a:lnSpc>
            </a:pPr>
            <a:r>
              <a:rPr lang="zh-CN" altLang="en-US" sz="2800" b="1" dirty="0">
                <a:solidFill>
                  <a:srgbClr val="002060"/>
                </a:solidFill>
              </a:rPr>
              <a:t>哪</a:t>
            </a:r>
            <a:r>
              <a:rPr lang="zh-CN" altLang="en-US" sz="2800" b="1" dirty="0" smtClean="0">
                <a:solidFill>
                  <a:srgbClr val="002060"/>
                </a:solidFill>
              </a:rPr>
              <a:t>句是观点？</a:t>
            </a:r>
            <a:endParaRPr lang="en-US" altLang="zh-CN" sz="2800" b="1" dirty="0" smtClean="0">
              <a:solidFill>
                <a:srgbClr val="002060"/>
              </a:solidFill>
            </a:endParaRPr>
          </a:p>
          <a:p>
            <a:pPr lvl="1">
              <a:lnSpc>
                <a:spcPct val="120000"/>
              </a:lnSpc>
            </a:pPr>
            <a:r>
              <a:rPr lang="zh-CN" altLang="en-US" sz="2800" b="1" dirty="0" smtClean="0">
                <a:solidFill>
                  <a:srgbClr val="002060"/>
                </a:solidFill>
              </a:rPr>
              <a:t>选择</a:t>
            </a:r>
            <a:r>
              <a:rPr lang="zh-CN" altLang="en-US" sz="2800" b="1" dirty="0" smtClean="0">
                <a:solidFill>
                  <a:srgbClr val="002060"/>
                </a:solidFill>
              </a:rPr>
              <a:t>什么证据最</a:t>
            </a:r>
            <a:r>
              <a:rPr lang="zh-CN" altLang="en-US" sz="2800" b="1" dirty="0" smtClean="0">
                <a:solidFill>
                  <a:srgbClr val="002060"/>
                </a:solidFill>
              </a:rPr>
              <a:t>符合材料提示？答北魏可以不？</a:t>
            </a:r>
            <a:endParaRPr lang="en-US" altLang="zh-CN" sz="2800" b="1" dirty="0" smtClean="0">
              <a:solidFill>
                <a:srgbClr val="002060"/>
              </a:solidFill>
            </a:endParaRPr>
          </a:p>
          <a:p>
            <a:pPr lvl="1">
              <a:lnSpc>
                <a:spcPct val="120000"/>
              </a:lnSpc>
            </a:pPr>
            <a:r>
              <a:rPr lang="zh-CN" altLang="en-US" sz="2800" b="1" dirty="0" smtClean="0">
                <a:solidFill>
                  <a:srgbClr val="002060"/>
                </a:solidFill>
              </a:rPr>
              <a:t>证据</a:t>
            </a:r>
            <a:r>
              <a:rPr lang="zh-CN" altLang="en-US" sz="2800" b="1" dirty="0" smtClean="0">
                <a:solidFill>
                  <a:srgbClr val="002060"/>
                </a:solidFill>
              </a:rPr>
              <a:t>要</a:t>
            </a:r>
            <a:r>
              <a:rPr lang="zh-CN" altLang="en-US" sz="2800" b="1" dirty="0" smtClean="0">
                <a:solidFill>
                  <a:srgbClr val="002060"/>
                </a:solidFill>
              </a:rPr>
              <a:t>按时间顺序写</a:t>
            </a:r>
            <a:endParaRPr lang="en-US" altLang="zh-CN" sz="2800" b="1" dirty="0" smtClean="0">
              <a:solidFill>
                <a:srgbClr val="002060"/>
              </a:solidFill>
            </a:endParaRPr>
          </a:p>
          <a:p>
            <a:pPr lvl="1">
              <a:lnSpc>
                <a:spcPct val="120000"/>
              </a:lnSpc>
            </a:pPr>
            <a:r>
              <a:rPr lang="zh-CN" altLang="en-US" sz="2800" b="1" dirty="0">
                <a:solidFill>
                  <a:srgbClr val="002060"/>
                </a:solidFill>
              </a:rPr>
              <a:t>要</a:t>
            </a:r>
            <a:r>
              <a:rPr lang="zh-CN" altLang="en-US" sz="2800" b="1" dirty="0" smtClean="0">
                <a:solidFill>
                  <a:srgbClr val="002060"/>
                </a:solidFill>
              </a:rPr>
              <a:t>有</a:t>
            </a:r>
            <a:r>
              <a:rPr lang="zh-CN" altLang="en-US" sz="2800" b="1" dirty="0" smtClean="0">
                <a:solidFill>
                  <a:srgbClr val="002060"/>
                </a:solidFill>
              </a:rPr>
              <a:t>结论，呼应</a:t>
            </a:r>
            <a:r>
              <a:rPr lang="zh-CN" altLang="en-US" sz="2800" b="1" dirty="0" smtClean="0">
                <a:solidFill>
                  <a:srgbClr val="002060"/>
                </a:solidFill>
              </a:rPr>
              <a:t>观点</a:t>
            </a:r>
            <a:endParaRPr lang="zh-CN" altLang="en-US" sz="2800" b="1" dirty="0">
              <a:solidFill>
                <a:srgbClr val="002060"/>
              </a:solidFill>
            </a:endParaRPr>
          </a:p>
        </p:txBody>
      </p:sp>
    </p:spTree>
    <p:extLst>
      <p:ext uri="{BB962C8B-B14F-4D97-AF65-F5344CB8AC3E}">
        <p14:creationId xmlns="" xmlns:p14="http://schemas.microsoft.com/office/powerpoint/2010/main" val="3004718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1520" y="260648"/>
            <a:ext cx="8712968" cy="1368152"/>
          </a:xfrm>
        </p:spPr>
        <p:txBody>
          <a:bodyPr>
            <a:normAutofit/>
          </a:bodyPr>
          <a:lstStyle/>
          <a:p>
            <a:r>
              <a:rPr lang="en-US" altLang="zh-CN" sz="3200" b="1" dirty="0" smtClean="0">
                <a:solidFill>
                  <a:srgbClr val="002060"/>
                </a:solidFill>
              </a:rPr>
              <a:t>49</a:t>
            </a:r>
            <a:r>
              <a:rPr lang="en-US" altLang="zh-CN" sz="3200" b="1" dirty="0">
                <a:solidFill>
                  <a:srgbClr val="002060"/>
                </a:solidFill>
              </a:rPr>
              <a:t>.</a:t>
            </a:r>
            <a:r>
              <a:rPr lang="zh-CN" altLang="en-US" sz="3200" b="1" dirty="0" smtClean="0">
                <a:solidFill>
                  <a:srgbClr val="002060"/>
                </a:solidFill>
              </a:rPr>
              <a:t>古代</a:t>
            </a:r>
            <a:r>
              <a:rPr lang="zh-CN" altLang="en-US" sz="3200" b="1" dirty="0">
                <a:solidFill>
                  <a:srgbClr val="002060"/>
                </a:solidFill>
              </a:rPr>
              <a:t>中国政治文明成果斐然，近代中国历经东西文明对接，浴火重生。</a:t>
            </a:r>
          </a:p>
        </p:txBody>
      </p:sp>
      <p:sp>
        <p:nvSpPr>
          <p:cNvPr id="3" name="内容占位符 2"/>
          <p:cNvSpPr>
            <a:spLocks noGrp="1"/>
          </p:cNvSpPr>
          <p:nvPr>
            <p:ph idx="1"/>
          </p:nvPr>
        </p:nvSpPr>
        <p:spPr>
          <a:xfrm>
            <a:off x="323528" y="1628800"/>
            <a:ext cx="8496944" cy="2088232"/>
          </a:xfrm>
        </p:spPr>
        <p:txBody>
          <a:bodyPr>
            <a:noAutofit/>
          </a:bodyPr>
          <a:lstStyle/>
          <a:p>
            <a:pPr>
              <a:lnSpc>
                <a:spcPct val="120000"/>
              </a:lnSpc>
            </a:pPr>
            <a:r>
              <a:rPr lang="zh-CN" altLang="zh-CN" sz="2800" dirty="0"/>
              <a:t>⑶概括</a:t>
            </a:r>
            <a:r>
              <a:rPr lang="zh-CN" altLang="zh-CN" sz="2800" b="1" dirty="0">
                <a:solidFill>
                  <a:srgbClr val="FF0000"/>
                </a:solidFill>
              </a:rPr>
              <a:t>民国建立前后</a:t>
            </a:r>
            <a:r>
              <a:rPr lang="zh-CN" altLang="zh-CN" sz="2800" dirty="0"/>
              <a:t>的社会现象。结合</a:t>
            </a:r>
            <a:r>
              <a:rPr lang="zh-CN" altLang="zh-CN" sz="2800" b="1" dirty="0">
                <a:solidFill>
                  <a:srgbClr val="FF0000"/>
                </a:solidFill>
              </a:rPr>
              <a:t>时代背景</a:t>
            </a:r>
            <a:r>
              <a:rPr lang="zh-CN" altLang="zh-CN" sz="2800" dirty="0"/>
              <a:t>，说明产生上述现象的原因。（</a:t>
            </a:r>
            <a:r>
              <a:rPr lang="en-US" altLang="zh-CN" sz="2800" dirty="0"/>
              <a:t>4</a:t>
            </a:r>
            <a:r>
              <a:rPr lang="zh-CN" altLang="zh-CN" sz="2800" dirty="0"/>
              <a:t>分</a:t>
            </a:r>
            <a:r>
              <a:rPr lang="zh-CN" altLang="zh-CN" sz="2800" dirty="0" smtClean="0"/>
              <a:t>）</a:t>
            </a:r>
            <a:endParaRPr lang="en-US" altLang="zh-CN" sz="2800" dirty="0" smtClean="0"/>
          </a:p>
          <a:p>
            <a:pPr>
              <a:lnSpc>
                <a:spcPct val="120000"/>
              </a:lnSpc>
              <a:buNone/>
            </a:pPr>
            <a:r>
              <a:rPr lang="zh-CN" altLang="en-US" sz="2800" b="1" dirty="0" smtClean="0"/>
              <a:t>    民国</a:t>
            </a:r>
            <a:r>
              <a:rPr lang="zh-CN" altLang="en-US" sz="2800" b="1" dirty="0" smtClean="0"/>
              <a:t>建立前后：前到什么时间？后到什么时间？其实就是</a:t>
            </a:r>
            <a:r>
              <a:rPr lang="en-US" altLang="zh-CN" sz="2800" b="1" dirty="0" smtClean="0"/>
              <a:t>1911-1912</a:t>
            </a:r>
            <a:r>
              <a:rPr lang="zh-CN" altLang="en-US" sz="2800" b="1" dirty="0" smtClean="0"/>
              <a:t>的</a:t>
            </a:r>
            <a:r>
              <a:rPr lang="zh-CN" altLang="en-US" sz="2800" b="1" dirty="0" smtClean="0"/>
              <a:t>史实。</a:t>
            </a:r>
            <a:endParaRPr lang="zh-CN" altLang="en-US" sz="2800" b="1" dirty="0"/>
          </a:p>
        </p:txBody>
      </p:sp>
      <p:sp>
        <p:nvSpPr>
          <p:cNvPr id="4" name="矩形 3"/>
          <p:cNvSpPr/>
          <p:nvPr/>
        </p:nvSpPr>
        <p:spPr>
          <a:xfrm>
            <a:off x="1115616" y="3933056"/>
            <a:ext cx="7056784" cy="120032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altLang="zh-CN" dirty="0"/>
              <a:t>20</a:t>
            </a:r>
            <a:r>
              <a:rPr lang="zh-CN" altLang="zh-CN" dirty="0"/>
              <a:t>世纪初，中国社会正处于巨变，黄远庸在《远生遗著》中称：“晚清时代，国之现象，亦惫甚矣。然人心勃勃，犹有莫大之希望，立宪党曰，吾国立宪，则强盛可立致；革命党曰，吾国革命而易共和，则法美不足言。</a:t>
            </a:r>
            <a:endParaRPr lang="zh-CN" altLang="en-US" dirty="0"/>
          </a:p>
        </p:txBody>
      </p:sp>
      <p:sp>
        <p:nvSpPr>
          <p:cNvPr id="5" name="TextBox 4"/>
          <p:cNvSpPr txBox="1"/>
          <p:nvPr/>
        </p:nvSpPr>
        <p:spPr>
          <a:xfrm>
            <a:off x="1115616" y="5301208"/>
            <a:ext cx="7056784" cy="954107"/>
          </a:xfrm>
          <a:prstGeom prst="rect">
            <a:avLst/>
          </a:prstGeom>
          <a:noFill/>
        </p:spPr>
        <p:txBody>
          <a:bodyPr wrap="square" rtlCol="0">
            <a:spAutoFit/>
          </a:bodyPr>
          <a:lstStyle/>
          <a:p>
            <a:r>
              <a:rPr lang="zh-CN" altLang="en-US" sz="2800" b="1" dirty="0" smtClean="0">
                <a:solidFill>
                  <a:srgbClr val="FF0000"/>
                </a:solidFill>
              </a:rPr>
              <a:t>这段</a:t>
            </a:r>
            <a:r>
              <a:rPr lang="zh-CN" altLang="en-US" sz="2800" b="1" dirty="0" smtClean="0">
                <a:solidFill>
                  <a:srgbClr val="0033CC"/>
                </a:solidFill>
              </a:rPr>
              <a:t>主要</a:t>
            </a:r>
            <a:r>
              <a:rPr lang="zh-CN" altLang="en-US" sz="2800" b="1" dirty="0" smtClean="0">
                <a:solidFill>
                  <a:srgbClr val="FF0000"/>
                </a:solidFill>
              </a:rPr>
              <a:t>要表现的社会现象是什么？</a:t>
            </a:r>
            <a:endParaRPr lang="en-US" altLang="zh-CN" sz="2800" b="1" dirty="0" smtClean="0">
              <a:solidFill>
                <a:srgbClr val="FF0000"/>
              </a:solidFill>
            </a:endParaRPr>
          </a:p>
          <a:p>
            <a:r>
              <a:rPr lang="zh-CN" altLang="en-US" sz="2800" b="1" dirty="0" smtClean="0">
                <a:solidFill>
                  <a:srgbClr val="0033CC"/>
                </a:solidFill>
              </a:rPr>
              <a:t>概括</a:t>
            </a:r>
            <a:r>
              <a:rPr lang="zh-CN" altLang="en-US" sz="2800" b="1" dirty="0" smtClean="0">
                <a:solidFill>
                  <a:srgbClr val="FF0000"/>
                </a:solidFill>
              </a:rPr>
              <a:t>能不能</a:t>
            </a:r>
            <a:r>
              <a:rPr lang="zh-CN" altLang="en-US" sz="2800" b="1" dirty="0" smtClean="0">
                <a:solidFill>
                  <a:srgbClr val="FF0000"/>
                </a:solidFill>
              </a:rPr>
              <a:t>写具体事件、派别</a:t>
            </a:r>
            <a:r>
              <a:rPr lang="zh-CN" altLang="en-US" sz="2800" b="1" dirty="0" smtClean="0">
                <a:solidFill>
                  <a:srgbClr val="FF0000"/>
                </a:solidFill>
              </a:rPr>
              <a:t>的主张？</a:t>
            </a:r>
            <a:endParaRPr lang="zh-CN" altLang="en-US" sz="2800" b="1" dirty="0">
              <a:solidFill>
                <a:srgbClr val="FF0000"/>
              </a:solidFill>
            </a:endParaRPr>
          </a:p>
        </p:txBody>
      </p:sp>
    </p:spTree>
    <p:extLst>
      <p:ext uri="{BB962C8B-B14F-4D97-AF65-F5344CB8AC3E}">
        <p14:creationId xmlns="" xmlns:p14="http://schemas.microsoft.com/office/powerpoint/2010/main" val="284983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anim calcmode="lin" valueType="num">
                                      <p:cBhvr>
                                        <p:cTn id="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260648"/>
            <a:ext cx="9144000" cy="1143000"/>
          </a:xfrm>
        </p:spPr>
        <p:txBody>
          <a:bodyPr>
            <a:normAutofit/>
          </a:bodyPr>
          <a:lstStyle/>
          <a:p>
            <a:r>
              <a:rPr lang="en-US" altLang="zh-CN" sz="3200" b="1" dirty="0" smtClean="0">
                <a:solidFill>
                  <a:srgbClr val="002060"/>
                </a:solidFill>
              </a:rPr>
              <a:t>50.</a:t>
            </a:r>
            <a:r>
              <a:rPr lang="zh-CN" altLang="zh-CN" sz="3200" b="1" dirty="0">
                <a:solidFill>
                  <a:srgbClr val="002060"/>
                </a:solidFill>
              </a:rPr>
              <a:t>社会经济方面出现的新现象，反映了历史的变迁。</a:t>
            </a:r>
            <a:endParaRPr lang="zh-CN" altLang="en-US" sz="3200" b="1" dirty="0">
              <a:solidFill>
                <a:srgbClr val="002060"/>
              </a:solidFill>
            </a:endParaRPr>
          </a:p>
        </p:txBody>
      </p:sp>
      <p:sp>
        <p:nvSpPr>
          <p:cNvPr id="3" name="内容占位符 2"/>
          <p:cNvSpPr>
            <a:spLocks noGrp="1"/>
          </p:cNvSpPr>
          <p:nvPr>
            <p:ph idx="1"/>
          </p:nvPr>
        </p:nvSpPr>
        <p:spPr>
          <a:xfrm>
            <a:off x="0" y="1556792"/>
            <a:ext cx="8892480" cy="4392488"/>
          </a:xfrm>
        </p:spPr>
        <p:txBody>
          <a:bodyPr>
            <a:noAutofit/>
          </a:bodyPr>
          <a:lstStyle/>
          <a:p>
            <a:pPr>
              <a:lnSpc>
                <a:spcPct val="120000"/>
              </a:lnSpc>
            </a:pPr>
            <a:r>
              <a:rPr lang="zh-CN" altLang="zh-CN" sz="2800" b="1" dirty="0">
                <a:solidFill>
                  <a:srgbClr val="FF0000"/>
                </a:solidFill>
              </a:rPr>
              <a:t>交子，富民十六户主之</a:t>
            </a:r>
            <a:r>
              <a:rPr lang="zh-CN" altLang="zh-CN" sz="2800" dirty="0"/>
              <a:t>，后富民赀稍衰，不能偿所负，争讼不息。转运使薛田、张若谷请置</a:t>
            </a:r>
            <a:r>
              <a:rPr lang="zh-CN" altLang="zh-CN" sz="2800" b="1" dirty="0">
                <a:solidFill>
                  <a:srgbClr val="FF0000"/>
                </a:solidFill>
              </a:rPr>
              <a:t>益州（今成都）交子务</a:t>
            </a:r>
            <a:r>
              <a:rPr lang="zh-CN" altLang="zh-CN" sz="2800" dirty="0"/>
              <a:t>，以榷其出入，私造者禁之，仁宗从其议</a:t>
            </a:r>
            <a:r>
              <a:rPr lang="zh-CN" altLang="zh-CN" sz="2800" dirty="0" smtClean="0"/>
              <a:t>。</a:t>
            </a:r>
            <a:endParaRPr lang="en-US" altLang="zh-CN" sz="2800" dirty="0" smtClean="0"/>
          </a:p>
          <a:p>
            <a:pPr>
              <a:lnSpc>
                <a:spcPct val="120000"/>
              </a:lnSpc>
            </a:pPr>
            <a:r>
              <a:rPr lang="zh-CN" altLang="zh-CN" sz="2800" dirty="0"/>
              <a:t>⑴依据材料一，结合所学，概括秦半两钱与汉五铢钱的</a:t>
            </a:r>
            <a:r>
              <a:rPr lang="zh-CN" altLang="zh-CN" sz="2800" b="1" dirty="0">
                <a:solidFill>
                  <a:srgbClr val="FF0000"/>
                </a:solidFill>
              </a:rPr>
              <a:t>相同点</a:t>
            </a:r>
            <a:r>
              <a:rPr lang="zh-CN" altLang="zh-CN" sz="2800" dirty="0"/>
              <a:t>，并指出宋代货币出现了什么新特点。（</a:t>
            </a:r>
            <a:r>
              <a:rPr lang="en-US" altLang="zh-CN" sz="2800" dirty="0"/>
              <a:t>4</a:t>
            </a:r>
            <a:r>
              <a:rPr lang="zh-CN" altLang="zh-CN" sz="2800" dirty="0"/>
              <a:t>分</a:t>
            </a:r>
            <a:r>
              <a:rPr lang="zh-CN" altLang="zh-CN" sz="2800" dirty="0" smtClean="0"/>
              <a:t>）</a:t>
            </a:r>
            <a:endParaRPr lang="en-US" altLang="zh-CN" sz="2800" dirty="0" smtClean="0"/>
          </a:p>
          <a:p>
            <a:pPr>
              <a:lnSpc>
                <a:spcPct val="120000"/>
              </a:lnSpc>
            </a:pPr>
            <a:r>
              <a:rPr lang="zh-CN" altLang="en-US" sz="2800" b="1" dirty="0" smtClean="0">
                <a:solidFill>
                  <a:schemeClr val="tx1">
                    <a:lumMod val="95000"/>
                    <a:lumOff val="5000"/>
                  </a:schemeClr>
                </a:solidFill>
              </a:rPr>
              <a:t>相同点可以写形状么？</a:t>
            </a:r>
            <a:endParaRPr lang="en-US" altLang="zh-CN" sz="2800" b="1" dirty="0" smtClean="0">
              <a:solidFill>
                <a:schemeClr val="tx1">
                  <a:lumMod val="95000"/>
                  <a:lumOff val="5000"/>
                </a:schemeClr>
              </a:solidFill>
            </a:endParaRPr>
          </a:p>
          <a:p>
            <a:pPr>
              <a:lnSpc>
                <a:spcPct val="120000"/>
              </a:lnSpc>
            </a:pPr>
            <a:r>
              <a:rPr lang="zh-CN" altLang="en-US" sz="2800" b="1" dirty="0">
                <a:solidFill>
                  <a:schemeClr val="tx1">
                    <a:lumMod val="95000"/>
                    <a:lumOff val="5000"/>
                  </a:schemeClr>
                </a:solidFill>
              </a:rPr>
              <a:t>交子</a:t>
            </a:r>
            <a:r>
              <a:rPr lang="zh-CN" altLang="en-US" sz="2800" b="1" dirty="0" smtClean="0">
                <a:solidFill>
                  <a:schemeClr val="tx1">
                    <a:lumMod val="95000"/>
                    <a:lumOff val="5000"/>
                  </a:schemeClr>
                </a:solidFill>
              </a:rPr>
              <a:t>务是官府设置的机构。</a:t>
            </a:r>
            <a:r>
              <a:rPr lang="zh-CN" altLang="en-US" sz="2800" b="1" dirty="0" smtClean="0">
                <a:solidFill>
                  <a:srgbClr val="FF0000"/>
                </a:solidFill>
              </a:rPr>
              <a:t>“富民</a:t>
            </a:r>
            <a:r>
              <a:rPr lang="en-US" altLang="zh-CN" sz="2800" b="1" dirty="0" smtClean="0">
                <a:solidFill>
                  <a:srgbClr val="FF0000"/>
                </a:solidFill>
              </a:rPr>
              <a:t>……</a:t>
            </a:r>
            <a:r>
              <a:rPr lang="zh-CN" altLang="en-US" sz="2800" b="1" dirty="0" smtClean="0">
                <a:solidFill>
                  <a:srgbClr val="FF0000"/>
                </a:solidFill>
              </a:rPr>
              <a:t>交子务”</a:t>
            </a:r>
            <a:r>
              <a:rPr lang="zh-CN" altLang="en-US" sz="2800" b="1" dirty="0" smtClean="0">
                <a:solidFill>
                  <a:schemeClr val="tx1">
                    <a:lumMod val="95000"/>
                    <a:lumOff val="5000"/>
                  </a:schemeClr>
                </a:solidFill>
              </a:rPr>
              <a:t>说明什么？</a:t>
            </a:r>
            <a:endParaRPr lang="en-US" altLang="zh-CN" sz="2800" b="1" dirty="0" smtClean="0">
              <a:solidFill>
                <a:schemeClr val="tx1">
                  <a:lumMod val="95000"/>
                  <a:lumOff val="5000"/>
                </a:schemeClr>
              </a:solidFill>
            </a:endParaRPr>
          </a:p>
        </p:txBody>
      </p:sp>
    </p:spTree>
    <p:extLst>
      <p:ext uri="{BB962C8B-B14F-4D97-AF65-F5344CB8AC3E}">
        <p14:creationId xmlns="" xmlns:p14="http://schemas.microsoft.com/office/powerpoint/2010/main" val="147015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9144000" cy="1143000"/>
          </a:xfrm>
        </p:spPr>
        <p:txBody>
          <a:bodyPr>
            <a:normAutofit/>
          </a:bodyPr>
          <a:lstStyle/>
          <a:p>
            <a:r>
              <a:rPr lang="en-US" altLang="zh-CN" sz="3200" b="1" dirty="0" smtClean="0">
                <a:solidFill>
                  <a:srgbClr val="002060"/>
                </a:solidFill>
              </a:rPr>
              <a:t>50.</a:t>
            </a:r>
            <a:r>
              <a:rPr lang="zh-CN" altLang="zh-CN" sz="3200" b="1" dirty="0">
                <a:solidFill>
                  <a:srgbClr val="002060"/>
                </a:solidFill>
              </a:rPr>
              <a:t>社会经济方面出现的新现象，反映了历史的变迁。</a:t>
            </a:r>
            <a:endParaRPr lang="zh-CN" altLang="en-US" sz="3200" b="1" dirty="0">
              <a:solidFill>
                <a:srgbClr val="002060"/>
              </a:solidFill>
            </a:endParaRPr>
          </a:p>
        </p:txBody>
      </p:sp>
      <p:sp>
        <p:nvSpPr>
          <p:cNvPr id="3" name="内容占位符 2"/>
          <p:cNvSpPr>
            <a:spLocks noGrp="1"/>
          </p:cNvSpPr>
          <p:nvPr>
            <p:ph idx="1"/>
          </p:nvPr>
        </p:nvSpPr>
        <p:spPr>
          <a:xfrm>
            <a:off x="0" y="1196752"/>
            <a:ext cx="8640960" cy="4392488"/>
          </a:xfrm>
        </p:spPr>
        <p:txBody>
          <a:bodyPr>
            <a:noAutofit/>
          </a:bodyPr>
          <a:lstStyle/>
          <a:p>
            <a:pPr>
              <a:lnSpc>
                <a:spcPct val="120000"/>
              </a:lnSpc>
            </a:pPr>
            <a:r>
              <a:rPr lang="zh-CN" altLang="zh-CN" sz="2800" dirty="0"/>
              <a:t>⑵依据材料二，结合所学，指出隋唐时期的经济</a:t>
            </a:r>
            <a:r>
              <a:rPr lang="zh-CN" altLang="zh-CN" sz="2800" b="1" dirty="0">
                <a:solidFill>
                  <a:srgbClr val="FF0000"/>
                </a:solidFill>
              </a:rPr>
              <a:t>新</a:t>
            </a:r>
            <a:r>
              <a:rPr lang="zh-CN" altLang="zh-CN" sz="2800" dirty="0"/>
              <a:t>现象，并归纳这些现象出现的社会条件。（</a:t>
            </a:r>
            <a:r>
              <a:rPr lang="en-US" altLang="zh-CN" sz="2800" dirty="0"/>
              <a:t>5</a:t>
            </a:r>
            <a:r>
              <a:rPr lang="zh-CN" altLang="zh-CN" sz="2800" dirty="0"/>
              <a:t>分</a:t>
            </a:r>
            <a:r>
              <a:rPr lang="zh-CN" altLang="zh-CN" sz="2800" dirty="0" smtClean="0"/>
              <a:t>）</a:t>
            </a:r>
            <a:endParaRPr lang="en-US" altLang="zh-CN" sz="2800" dirty="0" smtClean="0"/>
          </a:p>
          <a:p>
            <a:pPr>
              <a:lnSpc>
                <a:spcPct val="120000"/>
              </a:lnSpc>
            </a:pPr>
            <a:r>
              <a:rPr lang="zh-CN" altLang="en-US" sz="2800" b="1" dirty="0">
                <a:solidFill>
                  <a:schemeClr val="tx1">
                    <a:lumMod val="95000"/>
                    <a:lumOff val="5000"/>
                  </a:schemeClr>
                </a:solidFill>
              </a:rPr>
              <a:t>新</a:t>
            </a:r>
            <a:r>
              <a:rPr lang="zh-CN" altLang="en-US" sz="2800" b="1" dirty="0" smtClean="0">
                <a:solidFill>
                  <a:schemeClr val="tx1">
                    <a:lumMod val="95000"/>
                    <a:lumOff val="5000"/>
                  </a:schemeClr>
                </a:solidFill>
              </a:rPr>
              <a:t>现象：外商云集是以前朝代少有的，哪里看出外商云集？</a:t>
            </a:r>
            <a:endParaRPr lang="en-US" altLang="zh-CN" sz="2800" b="1" dirty="0" smtClean="0">
              <a:solidFill>
                <a:schemeClr val="tx1">
                  <a:lumMod val="95000"/>
                  <a:lumOff val="5000"/>
                </a:schemeClr>
              </a:solidFill>
            </a:endParaRPr>
          </a:p>
          <a:p>
            <a:pPr>
              <a:lnSpc>
                <a:spcPct val="120000"/>
              </a:lnSpc>
            </a:pPr>
            <a:r>
              <a:rPr lang="zh-CN" altLang="en-US" sz="2800" b="1" dirty="0" smtClean="0">
                <a:solidFill>
                  <a:schemeClr val="tx1">
                    <a:lumMod val="95000"/>
                    <a:lumOff val="5000"/>
                  </a:schemeClr>
                </a:solidFill>
              </a:rPr>
              <a:t>关于交通便利的写法：专有名词</a:t>
            </a:r>
            <a:r>
              <a:rPr lang="en-US" altLang="zh-CN" sz="2800" b="1" dirty="0" smtClean="0">
                <a:solidFill>
                  <a:schemeClr val="tx1">
                    <a:lumMod val="95000"/>
                    <a:lumOff val="5000"/>
                  </a:schemeClr>
                </a:solidFill>
              </a:rPr>
              <a:t>+</a:t>
            </a:r>
            <a:r>
              <a:rPr lang="zh-CN" altLang="en-US" sz="2800" b="1" dirty="0" smtClean="0">
                <a:solidFill>
                  <a:schemeClr val="tx1">
                    <a:lumMod val="95000"/>
                    <a:lumOff val="5000"/>
                  </a:schemeClr>
                </a:solidFill>
              </a:rPr>
              <a:t>交通便利</a:t>
            </a:r>
            <a:endParaRPr lang="en-US" altLang="zh-CN" sz="2800" b="1" dirty="0" smtClean="0">
              <a:solidFill>
                <a:schemeClr val="tx1">
                  <a:lumMod val="95000"/>
                  <a:lumOff val="5000"/>
                </a:schemeClr>
              </a:solidFill>
            </a:endParaRPr>
          </a:p>
          <a:p>
            <a:pPr>
              <a:lnSpc>
                <a:spcPct val="120000"/>
              </a:lnSpc>
            </a:pPr>
            <a:r>
              <a:rPr lang="zh-CN" altLang="en-US" sz="2800" b="1" dirty="0" smtClean="0">
                <a:solidFill>
                  <a:schemeClr val="tx1">
                    <a:lumMod val="95000"/>
                    <a:lumOff val="5000"/>
                  </a:schemeClr>
                </a:solidFill>
              </a:rPr>
              <a:t>经济繁荣对于这题来说太宽泛，主要说城市商业</a:t>
            </a:r>
            <a:endParaRPr lang="en-US" altLang="zh-CN" sz="2800" b="1" dirty="0" smtClean="0">
              <a:solidFill>
                <a:schemeClr val="tx1">
                  <a:lumMod val="95000"/>
                  <a:lumOff val="5000"/>
                </a:schemeClr>
              </a:solidFill>
            </a:endParaRPr>
          </a:p>
          <a:p>
            <a:pPr>
              <a:lnSpc>
                <a:spcPct val="120000"/>
              </a:lnSpc>
            </a:pPr>
            <a:r>
              <a:rPr lang="zh-CN" altLang="en-US" sz="2800" dirty="0" smtClean="0"/>
              <a:t>“</a:t>
            </a:r>
            <a:r>
              <a:rPr lang="zh-CN" altLang="zh-CN" sz="2800" b="1" dirty="0" smtClean="0">
                <a:solidFill>
                  <a:srgbClr val="FF0000"/>
                </a:solidFill>
              </a:rPr>
              <a:t>令</a:t>
            </a:r>
            <a:r>
              <a:rPr lang="zh-CN" altLang="zh-CN" sz="2800" dirty="0"/>
              <a:t>王公百官及天下长吏，无得与人争利，先于扬州置邸肆贸易者，罢之。</a:t>
            </a:r>
            <a:r>
              <a:rPr lang="zh-CN" altLang="zh-CN" sz="2800" b="1" dirty="0" smtClean="0">
                <a:solidFill>
                  <a:srgbClr val="FF0000"/>
                </a:solidFill>
              </a:rPr>
              <a:t>先是</a:t>
            </a:r>
            <a:r>
              <a:rPr lang="en-US" altLang="zh-CN" sz="2800" dirty="0" smtClean="0"/>
              <a:t>……</a:t>
            </a:r>
            <a:r>
              <a:rPr lang="zh-CN" altLang="en-US" sz="2800" dirty="0" smtClean="0"/>
              <a:t>”这段要表达何意？</a:t>
            </a:r>
            <a:endParaRPr lang="en-US" altLang="zh-CN" sz="2800" b="1" dirty="0" smtClean="0">
              <a:solidFill>
                <a:schemeClr val="tx1">
                  <a:lumMod val="95000"/>
                  <a:lumOff val="5000"/>
                </a:schemeClr>
              </a:solidFill>
            </a:endParaRPr>
          </a:p>
        </p:txBody>
      </p:sp>
    </p:spTree>
    <p:extLst>
      <p:ext uri="{BB962C8B-B14F-4D97-AF65-F5344CB8AC3E}">
        <p14:creationId xmlns="" xmlns:p14="http://schemas.microsoft.com/office/powerpoint/2010/main" val="395764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left)">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left)">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left)">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274638"/>
            <a:ext cx="8686800" cy="1143000"/>
          </a:xfrm>
        </p:spPr>
        <p:txBody>
          <a:bodyPr>
            <a:normAutofit fontScale="90000"/>
          </a:bodyPr>
          <a:lstStyle/>
          <a:p>
            <a:r>
              <a:rPr lang="en-US" altLang="zh-CN" dirty="0" smtClean="0">
                <a:solidFill>
                  <a:srgbClr val="002060"/>
                </a:solidFill>
              </a:rPr>
              <a:t>50.</a:t>
            </a:r>
            <a:r>
              <a:rPr lang="zh-CN" altLang="zh-CN" dirty="0">
                <a:solidFill>
                  <a:srgbClr val="002060"/>
                </a:solidFill>
              </a:rPr>
              <a:t>社会经济方面出现的</a:t>
            </a:r>
            <a:r>
              <a:rPr lang="zh-CN" altLang="zh-CN" b="1" dirty="0">
                <a:solidFill>
                  <a:srgbClr val="002060"/>
                </a:solidFill>
              </a:rPr>
              <a:t>新</a:t>
            </a:r>
            <a:r>
              <a:rPr lang="zh-CN" altLang="zh-CN" dirty="0">
                <a:solidFill>
                  <a:srgbClr val="002060"/>
                </a:solidFill>
              </a:rPr>
              <a:t>现象，反映了历史的变迁。</a:t>
            </a:r>
            <a:endParaRPr lang="zh-CN" altLang="en-US" dirty="0">
              <a:solidFill>
                <a:srgbClr val="002060"/>
              </a:solidFill>
            </a:endParaRPr>
          </a:p>
        </p:txBody>
      </p:sp>
      <p:sp>
        <p:nvSpPr>
          <p:cNvPr id="3" name="内容占位符 2"/>
          <p:cNvSpPr>
            <a:spLocks noGrp="1"/>
          </p:cNvSpPr>
          <p:nvPr>
            <p:ph idx="1"/>
          </p:nvPr>
        </p:nvSpPr>
        <p:spPr>
          <a:xfrm>
            <a:off x="323528" y="1628800"/>
            <a:ext cx="8136904" cy="3508977"/>
          </a:xfrm>
        </p:spPr>
        <p:txBody>
          <a:bodyPr>
            <a:normAutofit/>
          </a:bodyPr>
          <a:lstStyle/>
          <a:p>
            <a:r>
              <a:rPr lang="zh-CN" altLang="zh-CN" sz="2800" dirty="0"/>
              <a:t>⑶结合所学，从中国近代经济变迁的角度，对材料三进行</a:t>
            </a:r>
            <a:r>
              <a:rPr lang="zh-CN" altLang="zh-CN" sz="2800" b="1" dirty="0">
                <a:solidFill>
                  <a:srgbClr val="FF0000"/>
                </a:solidFill>
              </a:rPr>
              <a:t>解读</a:t>
            </a:r>
            <a:r>
              <a:rPr lang="zh-CN" altLang="zh-CN" sz="2800" dirty="0"/>
              <a:t>。（</a:t>
            </a:r>
            <a:r>
              <a:rPr lang="en-US" altLang="zh-CN" sz="2800" dirty="0"/>
              <a:t>6</a:t>
            </a:r>
            <a:r>
              <a:rPr lang="zh-CN" altLang="zh-CN" sz="2800" dirty="0"/>
              <a:t>分）</a:t>
            </a:r>
            <a:r>
              <a:rPr lang="en-US" altLang="zh-CN" sz="2800" dirty="0"/>
              <a:t/>
            </a:r>
            <a:br>
              <a:rPr lang="en-US" altLang="zh-CN" sz="2800" dirty="0"/>
            </a:br>
            <a:r>
              <a:rPr lang="zh-CN" altLang="zh-CN" sz="2800" dirty="0"/>
              <a:t>要求：提取信息充分总结和归纳准确、完整；解释和分析逻辑清晰</a:t>
            </a:r>
            <a:r>
              <a:rPr lang="zh-CN" altLang="zh-CN" sz="2800" dirty="0" smtClean="0"/>
              <a:t>。</a:t>
            </a:r>
            <a:endParaRPr lang="en-US" altLang="zh-CN" sz="2800" dirty="0" smtClean="0"/>
          </a:p>
          <a:p>
            <a:endParaRPr lang="zh-CN" altLang="zh-CN" sz="2800" dirty="0"/>
          </a:p>
          <a:p>
            <a:r>
              <a:rPr lang="zh-CN" altLang="en-US" sz="2800" b="1" dirty="0" smtClean="0">
                <a:solidFill>
                  <a:srgbClr val="FF0000"/>
                </a:solidFill>
              </a:rPr>
              <a:t>解读的格式是什么？</a:t>
            </a:r>
            <a:endParaRPr lang="zh-CN" altLang="en-US" sz="2800" b="1" dirty="0">
              <a:solidFill>
                <a:srgbClr val="FF0000"/>
              </a:solidFill>
            </a:endParaRPr>
          </a:p>
        </p:txBody>
      </p:sp>
    </p:spTree>
    <p:extLst>
      <p:ext uri="{BB962C8B-B14F-4D97-AF65-F5344CB8AC3E}">
        <p14:creationId xmlns="" xmlns:p14="http://schemas.microsoft.com/office/powerpoint/2010/main" val="40488117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0"/>
            <a:ext cx="8229600" cy="720080"/>
          </a:xfrm>
        </p:spPr>
        <p:txBody>
          <a:bodyPr>
            <a:normAutofit fontScale="90000"/>
          </a:bodyPr>
          <a:lstStyle/>
          <a:p>
            <a:r>
              <a:rPr lang="zh-CN" altLang="en-US" dirty="0" smtClean="0">
                <a:solidFill>
                  <a:srgbClr val="002060"/>
                </a:solidFill>
              </a:rPr>
              <a:t>“解读”题解题方法</a:t>
            </a:r>
            <a:endParaRPr lang="zh-CN" altLang="en-US" dirty="0">
              <a:solidFill>
                <a:srgbClr val="002060"/>
              </a:solidFill>
            </a:endParaRPr>
          </a:p>
        </p:txBody>
      </p:sp>
      <p:sp>
        <p:nvSpPr>
          <p:cNvPr id="3" name="内容占位符 2"/>
          <p:cNvSpPr>
            <a:spLocks noGrp="1"/>
          </p:cNvSpPr>
          <p:nvPr>
            <p:ph idx="1"/>
          </p:nvPr>
        </p:nvSpPr>
        <p:spPr>
          <a:xfrm>
            <a:off x="251520" y="764704"/>
            <a:ext cx="8640960" cy="4320480"/>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lnSpc>
                <a:spcPct val="150000"/>
              </a:lnSpc>
            </a:pPr>
            <a:r>
              <a:rPr lang="en-US" altLang="zh-CN" b="1" dirty="0" smtClean="0"/>
              <a:t>    </a:t>
            </a:r>
            <a:r>
              <a:rPr lang="zh-CN" altLang="zh-CN" b="1" dirty="0" smtClean="0"/>
              <a:t>材料</a:t>
            </a:r>
            <a:r>
              <a:rPr lang="zh-CN" altLang="zh-CN" b="1" dirty="0"/>
              <a:t>四</a:t>
            </a:r>
            <a:r>
              <a:rPr lang="en-US" altLang="zh-CN" b="1" dirty="0"/>
              <a:t>  </a:t>
            </a:r>
            <a:r>
              <a:rPr lang="zh-CN" altLang="zh-CN" b="1" dirty="0"/>
              <a:t>自</a:t>
            </a:r>
            <a:r>
              <a:rPr lang="en-US" altLang="zh-CN" b="1" dirty="0"/>
              <a:t>19</a:t>
            </a:r>
            <a:r>
              <a:rPr lang="zh-CN" altLang="zh-CN" b="1" dirty="0"/>
              <a:t>世纪初，关于宪法是否明确授权联邦政府帮助地方治理河道的问题，美国国会一直存在争论，</a:t>
            </a:r>
            <a:r>
              <a:rPr lang="en-US" altLang="zh-CN" b="1" dirty="0"/>
              <a:t>1817</a:t>
            </a:r>
            <a:r>
              <a:rPr lang="zh-CN" altLang="zh-CN" b="1" dirty="0"/>
              <a:t>年和</a:t>
            </a:r>
            <a:r>
              <a:rPr lang="en-US" altLang="zh-CN" b="1" dirty="0"/>
              <a:t>1822</a:t>
            </a:r>
            <a:r>
              <a:rPr lang="zh-CN" altLang="zh-CN" b="1" dirty="0"/>
              <a:t>年，美国总统两次否决了联邦政府资助地方改善交通的议案，</a:t>
            </a:r>
            <a:r>
              <a:rPr lang="en-US" altLang="zh-CN" b="1" dirty="0"/>
              <a:t>1824</a:t>
            </a:r>
            <a:r>
              <a:rPr lang="zh-CN" altLang="zh-CN" b="1" dirty="0"/>
              <a:t>年最高法院法官认定，宪法允许联邦政府资助和承担河道改良项目，但联邦政府的权限从改良河道扩大到流域治理、防洪灌溉，又经历了一个多世纪。其间，仍有很多议员认为，联邦政府建设防洪工程过多干预了各州的权力。</a:t>
            </a:r>
            <a:r>
              <a:rPr lang="en-US" altLang="zh-CN" b="1" dirty="0"/>
              <a:t>1935</a:t>
            </a:r>
            <a:r>
              <a:rPr lang="zh-CN" altLang="zh-CN" b="1" dirty="0"/>
              <a:t>年全国内发生洪灾，</a:t>
            </a:r>
            <a:r>
              <a:rPr lang="en-US" altLang="zh-CN" b="1" dirty="0"/>
              <a:t>100</a:t>
            </a:r>
            <a:r>
              <a:rPr lang="zh-CN" altLang="zh-CN" b="1" dirty="0"/>
              <a:t>多项防洪议案提交到国会，</a:t>
            </a:r>
            <a:r>
              <a:rPr lang="en-US" altLang="zh-CN" b="1" dirty="0"/>
              <a:t>1936</a:t>
            </a:r>
            <a:r>
              <a:rPr lang="zh-CN" altLang="zh-CN" b="1" dirty="0"/>
              <a:t>年总统签署《防洪法》，授权联邦政府在全国范围内建设防洪工程，地方需要提供相应的建设土地和空间。</a:t>
            </a:r>
          </a:p>
          <a:p>
            <a:pPr>
              <a:lnSpc>
                <a:spcPct val="150000"/>
              </a:lnSpc>
            </a:pPr>
            <a:r>
              <a:rPr lang="zh-CN" altLang="zh-CN" b="1" dirty="0"/>
              <a:t>结合所学，</a:t>
            </a:r>
            <a:r>
              <a:rPr lang="zh-CN" altLang="zh-CN" b="1" dirty="0">
                <a:solidFill>
                  <a:srgbClr val="FF0000"/>
                </a:solidFill>
              </a:rPr>
              <a:t>从美国政治权力分配的角度</a:t>
            </a:r>
            <a:r>
              <a:rPr lang="zh-CN" altLang="zh-CN" b="1" dirty="0"/>
              <a:t>，对材料四进行解读。（</a:t>
            </a:r>
            <a:r>
              <a:rPr lang="en-US" altLang="zh-CN" b="1" dirty="0"/>
              <a:t>12</a:t>
            </a:r>
            <a:r>
              <a:rPr lang="zh-CN" altLang="zh-CN" b="1" dirty="0"/>
              <a:t>分）</a:t>
            </a:r>
          </a:p>
          <a:p>
            <a:pPr>
              <a:lnSpc>
                <a:spcPct val="150000"/>
              </a:lnSpc>
            </a:pPr>
            <a:r>
              <a:rPr lang="zh-CN" altLang="zh-CN" b="1" dirty="0"/>
              <a:t>要求：提取信息充分；总结和归纳准确、完整；解释和分析逻辑清晰</a:t>
            </a:r>
            <a:r>
              <a:rPr lang="zh-CN" altLang="zh-CN" b="1" dirty="0" smtClean="0"/>
              <a:t>。</a:t>
            </a:r>
            <a:endParaRPr lang="zh-CN" altLang="zh-CN" b="1" dirty="0"/>
          </a:p>
        </p:txBody>
      </p:sp>
      <p:sp>
        <p:nvSpPr>
          <p:cNvPr id="4" name="圆角矩形 3"/>
          <p:cNvSpPr/>
          <p:nvPr/>
        </p:nvSpPr>
        <p:spPr>
          <a:xfrm>
            <a:off x="3923928" y="764704"/>
            <a:ext cx="3312368" cy="504056"/>
          </a:xfrm>
          <a:prstGeom prst="roundRect">
            <a:avLst/>
          </a:prstGeom>
          <a:solidFill>
            <a:srgbClr val="F1A88B">
              <a:alpha val="27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7164288" y="1196752"/>
            <a:ext cx="1728192" cy="360040"/>
          </a:xfrm>
          <a:prstGeom prst="roundRect">
            <a:avLst/>
          </a:prstGeom>
          <a:solidFill>
            <a:srgbClr val="F1A88B">
              <a:alpha val="27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a:off x="6804248" y="1628800"/>
            <a:ext cx="1928972" cy="360040"/>
          </a:xfrm>
          <a:prstGeom prst="roundRect">
            <a:avLst/>
          </a:prstGeom>
          <a:solidFill>
            <a:schemeClr val="bg2">
              <a:alpha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圆角矩形 6"/>
          <p:cNvSpPr/>
          <p:nvPr/>
        </p:nvSpPr>
        <p:spPr>
          <a:xfrm>
            <a:off x="6516216" y="2060848"/>
            <a:ext cx="2232248" cy="288032"/>
          </a:xfrm>
          <a:prstGeom prst="roundRect">
            <a:avLst/>
          </a:prstGeom>
          <a:solidFill>
            <a:schemeClr val="bg2">
              <a:alpha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p:nvSpPr>
        <p:spPr>
          <a:xfrm>
            <a:off x="5940152" y="2780928"/>
            <a:ext cx="2952328" cy="360040"/>
          </a:xfrm>
          <a:prstGeom prst="roundRect">
            <a:avLst/>
          </a:prstGeom>
          <a:solidFill>
            <a:srgbClr val="FFFF00">
              <a:alpha val="45000"/>
            </a:srgb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p:nvSpPr>
        <p:spPr>
          <a:xfrm>
            <a:off x="4067944" y="3212976"/>
            <a:ext cx="3456384" cy="360040"/>
          </a:xfrm>
          <a:prstGeom prst="roundRect">
            <a:avLst/>
          </a:prstGeom>
          <a:solidFill>
            <a:srgbClr val="FFFF00">
              <a:alpha val="45000"/>
            </a:srgb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 xmlns:p14="http://schemas.microsoft.com/office/powerpoint/2010/main" val="449818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par>
                          <p:cTn id="17" fill="hold">
                            <p:stCondLst>
                              <p:cond delay="500"/>
                            </p:stCondLst>
                            <p:childTnLst>
                              <p:par>
                                <p:cTn id="18" presetID="14" presetClass="entr" presetSubtype="1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randombar(horizontal)">
                                      <p:cBhvr>
                                        <p:cTn id="25" dur="500"/>
                                        <p:tgtEl>
                                          <p:spTgt spid="8"/>
                                        </p:tgtEl>
                                      </p:cBhvr>
                                    </p:animEffect>
                                  </p:childTnLst>
                                </p:cTn>
                              </p:par>
                            </p:childTnLst>
                          </p:cTn>
                        </p:par>
                        <p:par>
                          <p:cTn id="26" fill="hold">
                            <p:stCondLst>
                              <p:cond delay="500"/>
                            </p:stCondLst>
                            <p:childTnLst>
                              <p:par>
                                <p:cTn id="27" presetID="14" presetClass="entr" presetSubtype="1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randombar(horizontal)">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51520" y="404664"/>
            <a:ext cx="889248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6700" algn="l"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1.</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历史学家郭沫若说：</a:t>
            </a:r>
            <a:r>
              <a:rPr kumimoji="0" lang="zh-CN" altLang="en-US" sz="2800" b="0" i="0" u="none" strike="noStrike" cap="none" normalizeH="0" baseline="0" dirty="0" smtClean="0">
                <a:ln>
                  <a:noFill/>
                </a:ln>
                <a:solidFill>
                  <a:srgbClr val="000000"/>
                </a:solidFill>
                <a:effectLst/>
                <a:latin typeface="Arial"/>
                <a:ea typeface="宋体" pitchFamily="2" charset="-122"/>
                <a:cs typeface="Times New Roman" pitchFamily="18" charset="0"/>
              </a:rPr>
              <a:t>“</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卜辞契于龟骨，其契之精而字之美，每令吾辈数千载后人神往。</a:t>
            </a:r>
            <a:r>
              <a:rPr kumimoji="0" lang="zh-CN" altLang="en-US" sz="2800" b="0" i="0" u="none" strike="noStrike" cap="none" normalizeH="0" baseline="0" dirty="0" smtClean="0">
                <a:ln>
                  <a:noFill/>
                </a:ln>
                <a:solidFill>
                  <a:srgbClr val="000000"/>
                </a:solidFill>
                <a:effectLst/>
                <a:latin typeface="Arial"/>
                <a:ea typeface="宋体" pitchFamily="2" charset="-122"/>
                <a:cs typeface="Times New Roman" pitchFamily="18" charset="0"/>
              </a:rPr>
              <a:t>”</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对甲骨文的认识正确的是</a:t>
            </a:r>
            <a:endParaRPr kumimoji="0" lang="zh-CN" altLang="en-US" sz="28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a:p>
            <a:pPr marL="0" marR="0" lvl="0" indent="266700" algn="l" defTabSz="914400" rtl="0" eaLnBrk="0" fontAlgn="base" latinLnBrk="0" hangingPunct="0">
              <a:lnSpc>
                <a:spcPct val="100000"/>
              </a:lnSpc>
              <a:spcBef>
                <a:spcPct val="0"/>
              </a:spcBef>
              <a:spcAft>
                <a:spcPct val="0"/>
              </a:spcAft>
              <a:buClrTx/>
              <a:buSzTx/>
              <a:buFontTx/>
              <a:buNone/>
              <a:tabLst/>
            </a:pPr>
            <a:r>
              <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A.</a:t>
            </a:r>
            <a:r>
              <a:rPr kumimoji="0" lang="zh-CN" altLang="en-US" sz="2800" b="0" i="0" u="none" strike="noStrike" cap="none" normalizeH="0" baseline="0" dirty="0" smtClean="0">
                <a:ln>
                  <a:noFill/>
                </a:ln>
                <a:solidFill>
                  <a:srgbClr val="000000"/>
                </a:solidFill>
                <a:effectLst/>
                <a:latin typeface="Times New Roman" pitchFamily="18" charset="0"/>
                <a:ea typeface="宋体" pitchFamily="2" charset="-122"/>
                <a:cs typeface="Times New Roman" pitchFamily="18" charset="0"/>
              </a:rPr>
              <a:t>甲骨文是一种图画文字</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              </a:t>
            </a:r>
            <a:endPar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endParaRPr>
          </a:p>
          <a:p>
            <a:pPr marL="0" marR="0" lvl="0" indent="266700" algn="l" defTabSz="914400" rtl="0" eaLnBrk="0" fontAlgn="base" latinLnBrk="0" hangingPunct="0">
              <a:lnSpc>
                <a:spcPct val="100000"/>
              </a:lnSpc>
              <a:spcBef>
                <a:spcPct val="0"/>
              </a:spcBef>
              <a:spcAft>
                <a:spcPct val="0"/>
              </a:spcAft>
              <a:buClrTx/>
              <a:buSzTx/>
              <a:buFontTx/>
              <a:buNone/>
              <a:tabLst/>
            </a:pPr>
            <a:r>
              <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B.</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文字的审美可以跨越时空界限</a:t>
            </a:r>
            <a:endParaRPr kumimoji="0" lang="zh-CN" altLang="en-US" sz="28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a:p>
            <a:pPr marL="0" marR="0" lvl="0" indent="266700" algn="l" defTabSz="914400" rtl="0" eaLnBrk="0" fontAlgn="base" latinLnBrk="0" hangingPunct="0">
              <a:lnSpc>
                <a:spcPct val="100000"/>
              </a:lnSpc>
              <a:spcBef>
                <a:spcPct val="0"/>
              </a:spcBef>
              <a:spcAft>
                <a:spcPct val="0"/>
              </a:spcAft>
              <a:buClrTx/>
              <a:buSzTx/>
              <a:buFontTx/>
              <a:buNone/>
              <a:tabLst/>
            </a:pPr>
            <a:r>
              <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C.</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甲骨文是一种成熟的书法艺术       </a:t>
            </a:r>
            <a:endPar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endParaRPr>
          </a:p>
          <a:p>
            <a:pPr marL="0" marR="0" lvl="0" indent="266700" algn="l" defTabSz="914400" rtl="0" eaLnBrk="0" fontAlgn="base" latinLnBrk="0" hangingPunct="0">
              <a:lnSpc>
                <a:spcPct val="100000"/>
              </a:lnSpc>
              <a:spcBef>
                <a:spcPct val="0"/>
              </a:spcBef>
              <a:spcAft>
                <a:spcPct val="0"/>
              </a:spcAft>
              <a:buClrTx/>
              <a:buSzTx/>
              <a:buFontTx/>
              <a:buNone/>
              <a:tabLst/>
            </a:pPr>
            <a:r>
              <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D.</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奠定了秦朝统一文字的基础</a:t>
            </a:r>
            <a:endParaRPr kumimoji="0" lang="zh-CN" altLang="en-US" sz="28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cxnSp>
        <p:nvCxnSpPr>
          <p:cNvPr id="5" name="直接连接符 4"/>
          <p:cNvCxnSpPr/>
          <p:nvPr/>
        </p:nvCxnSpPr>
        <p:spPr>
          <a:xfrm>
            <a:off x="3131840" y="2204864"/>
            <a:ext cx="129614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6" name="直接箭头连接符 5"/>
          <p:cNvCxnSpPr/>
          <p:nvPr/>
        </p:nvCxnSpPr>
        <p:spPr>
          <a:xfrm>
            <a:off x="4572000" y="1988840"/>
            <a:ext cx="864096"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7" name="TextBox 6"/>
          <p:cNvSpPr txBox="1"/>
          <p:nvPr/>
        </p:nvSpPr>
        <p:spPr>
          <a:xfrm>
            <a:off x="5580112" y="1556792"/>
            <a:ext cx="2952328"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指文字雏形，原始文字；甲骨文是成熟文字。</a:t>
            </a:r>
            <a:endParaRPr lang="zh-CN" altLang="en-US" sz="2000" dirty="0">
              <a:latin typeface="黑体" pitchFamily="49" charset="-122"/>
              <a:ea typeface="黑体" pitchFamily="49" charset="-122"/>
            </a:endParaRPr>
          </a:p>
        </p:txBody>
      </p:sp>
      <p:cxnSp>
        <p:nvCxnSpPr>
          <p:cNvPr id="9" name="直接箭头连接符 8"/>
          <p:cNvCxnSpPr/>
          <p:nvPr/>
        </p:nvCxnSpPr>
        <p:spPr>
          <a:xfrm flipH="1">
            <a:off x="1691680" y="1268760"/>
            <a:ext cx="1656184" cy="100811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0" name="乘号 9"/>
          <p:cNvSpPr/>
          <p:nvPr/>
        </p:nvSpPr>
        <p:spPr>
          <a:xfrm>
            <a:off x="4788024" y="1700808"/>
            <a:ext cx="432048" cy="50405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直接连接符 10"/>
          <p:cNvCxnSpPr/>
          <p:nvPr/>
        </p:nvCxnSpPr>
        <p:spPr>
          <a:xfrm>
            <a:off x="3131840" y="3068960"/>
            <a:ext cx="237626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直接箭头连接符 12"/>
          <p:cNvCxnSpPr/>
          <p:nvPr/>
        </p:nvCxnSpPr>
        <p:spPr>
          <a:xfrm>
            <a:off x="5580112" y="2852936"/>
            <a:ext cx="864096"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4" name="TextBox 13"/>
          <p:cNvSpPr txBox="1"/>
          <p:nvPr/>
        </p:nvSpPr>
        <p:spPr>
          <a:xfrm>
            <a:off x="6444208" y="2636912"/>
            <a:ext cx="2520280"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魏晋以后，自觉阶段</a:t>
            </a:r>
            <a:endParaRPr lang="zh-CN" altLang="en-US" sz="2000" dirty="0">
              <a:latin typeface="黑体" pitchFamily="49" charset="-122"/>
              <a:ea typeface="黑体" pitchFamily="49" charset="-122"/>
            </a:endParaRPr>
          </a:p>
        </p:txBody>
      </p:sp>
      <p:sp>
        <p:nvSpPr>
          <p:cNvPr id="15" name="TextBox 14"/>
          <p:cNvSpPr txBox="1"/>
          <p:nvPr/>
        </p:nvSpPr>
        <p:spPr>
          <a:xfrm>
            <a:off x="6516216" y="3717032"/>
            <a:ext cx="792088"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大篆</a:t>
            </a:r>
            <a:endParaRPr lang="zh-CN" altLang="en-US" sz="2000" dirty="0">
              <a:latin typeface="黑体" pitchFamily="49" charset="-122"/>
              <a:ea typeface="黑体" pitchFamily="49" charset="-122"/>
            </a:endParaRPr>
          </a:p>
        </p:txBody>
      </p:sp>
      <p:cxnSp>
        <p:nvCxnSpPr>
          <p:cNvPr id="17" name="直接箭头连接符 16"/>
          <p:cNvCxnSpPr/>
          <p:nvPr/>
        </p:nvCxnSpPr>
        <p:spPr>
          <a:xfrm>
            <a:off x="5148064" y="3284984"/>
            <a:ext cx="1296144" cy="43204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8" name="乘号 17"/>
          <p:cNvSpPr/>
          <p:nvPr/>
        </p:nvSpPr>
        <p:spPr>
          <a:xfrm>
            <a:off x="5796136" y="2564904"/>
            <a:ext cx="432048" cy="50405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乘号 18"/>
          <p:cNvSpPr/>
          <p:nvPr/>
        </p:nvSpPr>
        <p:spPr>
          <a:xfrm>
            <a:off x="5652120" y="3284984"/>
            <a:ext cx="432048" cy="50405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1" name="直接连接符 20"/>
          <p:cNvCxnSpPr/>
          <p:nvPr/>
        </p:nvCxnSpPr>
        <p:spPr>
          <a:xfrm>
            <a:off x="1835696" y="1268760"/>
            <a:ext cx="3672408" cy="0"/>
          </a:xfrm>
          <a:prstGeom prst="line">
            <a:avLst/>
          </a:prstGeom>
        </p:spPr>
        <p:style>
          <a:lnRef idx="3">
            <a:schemeClr val="accent1"/>
          </a:lnRef>
          <a:fillRef idx="0">
            <a:schemeClr val="accent1"/>
          </a:fillRef>
          <a:effectRef idx="2">
            <a:schemeClr val="accent1"/>
          </a:effectRef>
          <a:fontRef idx="minor">
            <a:schemeClr val="tx1"/>
          </a:fontRef>
        </p:style>
      </p:cxnSp>
      <p:sp>
        <p:nvSpPr>
          <p:cNvPr id="22" name="笑脸 21"/>
          <p:cNvSpPr/>
          <p:nvPr/>
        </p:nvSpPr>
        <p:spPr>
          <a:xfrm>
            <a:off x="2555776" y="1412776"/>
            <a:ext cx="504056" cy="432048"/>
          </a:xfrm>
          <a:prstGeom prst="smileyFac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a:p>
        </p:txBody>
      </p:sp>
      <p:sp>
        <p:nvSpPr>
          <p:cNvPr id="23" name="TextBox 22"/>
          <p:cNvSpPr txBox="1"/>
          <p:nvPr/>
        </p:nvSpPr>
        <p:spPr>
          <a:xfrm>
            <a:off x="827584" y="4365104"/>
            <a:ext cx="7776864" cy="830997"/>
          </a:xfrm>
          <a:prstGeom prst="rect">
            <a:avLst/>
          </a:prstGeom>
          <a:noFill/>
        </p:spPr>
        <p:txBody>
          <a:bodyPr wrap="square" rtlCol="0">
            <a:spAutoFit/>
          </a:bodyPr>
          <a:lstStyle/>
          <a:p>
            <a:r>
              <a:rPr lang="zh-CN" altLang="en-US" sz="2400" dirty="0" smtClean="0">
                <a:latin typeface="黑体" pitchFamily="49" charset="-122"/>
                <a:ea typeface="黑体" pitchFamily="49" charset="-122"/>
              </a:rPr>
              <a:t>必修三</a:t>
            </a:r>
            <a:r>
              <a:rPr lang="en-US" altLang="zh-CN" sz="2400" dirty="0" smtClean="0">
                <a:latin typeface="黑体" pitchFamily="49" charset="-122"/>
                <a:ea typeface="黑体" pitchFamily="49" charset="-122"/>
              </a:rPr>
              <a:t>P46</a:t>
            </a:r>
            <a:r>
              <a:rPr lang="zh-CN" altLang="en-US" sz="2400" dirty="0" smtClean="0">
                <a:latin typeface="黑体" pitchFamily="49" charset="-122"/>
                <a:ea typeface="黑体" pitchFamily="49" charset="-122"/>
              </a:rPr>
              <a:t>：“汉字按照甲骨文、大篆、小篆、隶书、楷书的脉络演变发展”</a:t>
            </a:r>
            <a:endParaRPr lang="zh-CN" altLang="en-US" sz="2400" dirty="0">
              <a:latin typeface="黑体" pitchFamily="49" charset="-122"/>
              <a:ea typeface="黑体" pitchFamily="49" charset="-122"/>
            </a:endParaRPr>
          </a:p>
        </p:txBody>
      </p:sp>
      <p:sp>
        <p:nvSpPr>
          <p:cNvPr id="24" name="TextBox 23"/>
          <p:cNvSpPr txBox="1"/>
          <p:nvPr/>
        </p:nvSpPr>
        <p:spPr>
          <a:xfrm>
            <a:off x="4139952" y="5733256"/>
            <a:ext cx="7200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zh-CN" sz="3600" dirty="0" smtClean="0"/>
              <a:t>B</a:t>
            </a:r>
            <a:endParaRPr lang="zh-CN" alt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linds(horizont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blinds(horizontal)">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linds(horizontal)">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blinds(horizontal)">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linds(horizontal)">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linds(horizontal)">
                                      <p:cBhvr>
                                        <p:cTn id="45" dur="500"/>
                                        <p:tgtEl>
                                          <p:spTgt spid="13"/>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blinds(horizontal)">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blinds(horizontal)">
                                      <p:cBhvr>
                                        <p:cTn id="53" dur="5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grpId="0" nodeType="click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blinds(horizontal)">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blinds(horizontal)">
                                      <p:cBhvr>
                                        <p:cTn id="63" dur="500"/>
                                        <p:tgtEl>
                                          <p:spTgt spid="17"/>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blinds(horizontal)">
                                      <p:cBhvr>
                                        <p:cTn id="66" dur="500"/>
                                        <p:tgtEl>
                                          <p:spTgt spid="15"/>
                                        </p:tgtEl>
                                      </p:cBhvr>
                                    </p:animEffect>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blinds(horizontal)">
                                      <p:cBhvr>
                                        <p:cTn id="71" dur="500"/>
                                        <p:tgtEl>
                                          <p:spTgt spid="19"/>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grpId="0" nodeType="click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blinds(horizontal)">
                                      <p:cBhvr>
                                        <p:cTn id="7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4" grpId="0" animBg="1"/>
      <p:bldP spid="15" grpId="0" animBg="1"/>
      <p:bldP spid="18" grpId="0" animBg="1"/>
      <p:bldP spid="19" grpId="0" animBg="1"/>
      <p:bldP spid="22" grpId="0" animBg="1"/>
      <p:bldP spid="23" grpId="0"/>
      <p:bldP spid="2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1520" y="116632"/>
            <a:ext cx="8305800" cy="708688"/>
          </a:xfrm>
        </p:spPr>
        <p:txBody>
          <a:bodyPr>
            <a:normAutofit fontScale="90000"/>
          </a:bodyPr>
          <a:lstStyle/>
          <a:p>
            <a:r>
              <a:rPr lang="zh-CN" altLang="en-US" dirty="0" smtClean="0">
                <a:solidFill>
                  <a:srgbClr val="002060"/>
                </a:solidFill>
              </a:rPr>
              <a:t>解题方法</a:t>
            </a:r>
            <a:endParaRPr lang="zh-CN" altLang="en-US" dirty="0">
              <a:solidFill>
                <a:srgbClr val="002060"/>
              </a:solidFill>
            </a:endParaRPr>
          </a:p>
        </p:txBody>
      </p:sp>
      <p:sp>
        <p:nvSpPr>
          <p:cNvPr id="4" name="矩形 3"/>
          <p:cNvSpPr/>
          <p:nvPr/>
        </p:nvSpPr>
        <p:spPr>
          <a:xfrm>
            <a:off x="179512" y="6093296"/>
            <a:ext cx="8681435" cy="646331"/>
          </a:xfrm>
          <a:prstGeom prst="rect">
            <a:avLst/>
          </a:prstGeom>
          <a:ln>
            <a:solidFill>
              <a:srgbClr val="FF0000"/>
            </a:solidFill>
          </a:ln>
        </p:spPr>
        <p:style>
          <a:lnRef idx="2">
            <a:schemeClr val="accent5"/>
          </a:lnRef>
          <a:fillRef idx="1">
            <a:schemeClr val="lt1"/>
          </a:fillRef>
          <a:effectRef idx="0">
            <a:schemeClr val="accent5"/>
          </a:effectRef>
          <a:fontRef idx="minor">
            <a:schemeClr val="dk1"/>
          </a:fontRef>
        </p:style>
        <p:txBody>
          <a:bodyPr wrap="square">
            <a:spAutoFit/>
          </a:bodyPr>
          <a:lstStyle/>
          <a:p>
            <a:r>
              <a:rPr lang="zh-CN" altLang="en-US" b="1" dirty="0" smtClean="0">
                <a:solidFill>
                  <a:srgbClr val="FF0000"/>
                </a:solidFill>
              </a:rPr>
              <a:t>总结：</a:t>
            </a:r>
            <a:r>
              <a:rPr lang="zh-CN" altLang="zh-CN" b="1" dirty="0" smtClean="0">
                <a:solidFill>
                  <a:srgbClr val="FF0000"/>
                </a:solidFill>
              </a:rPr>
              <a:t>美国</a:t>
            </a:r>
            <a:r>
              <a:rPr lang="zh-CN" altLang="zh-CN" b="1" dirty="0">
                <a:solidFill>
                  <a:srgbClr val="FF0000"/>
                </a:solidFill>
              </a:rPr>
              <a:t>政治权力分配的特点</a:t>
            </a:r>
            <a:r>
              <a:rPr lang="zh-CN" altLang="zh-CN" b="1" dirty="0">
                <a:solidFill>
                  <a:srgbClr val="0000FF"/>
                </a:solidFill>
              </a:rPr>
              <a:t>是权力制衡</a:t>
            </a:r>
            <a:r>
              <a:rPr lang="zh-CN" altLang="zh-CN" b="1" dirty="0" smtClean="0">
                <a:solidFill>
                  <a:srgbClr val="0000FF"/>
                </a:solidFill>
              </a:rPr>
              <a:t>。</a:t>
            </a:r>
            <a:r>
              <a:rPr lang="zh-CN" altLang="en-US" b="1" dirty="0">
                <a:solidFill>
                  <a:srgbClr val="0000FF"/>
                </a:solidFill>
              </a:rPr>
              <a:t>①</a:t>
            </a:r>
            <a:r>
              <a:rPr lang="zh-CN" altLang="zh-CN" b="1" dirty="0" smtClean="0">
                <a:solidFill>
                  <a:srgbClr val="0000FF"/>
                </a:solidFill>
              </a:rPr>
              <a:t>表现</a:t>
            </a:r>
            <a:r>
              <a:rPr lang="zh-CN" altLang="zh-CN" b="1" dirty="0">
                <a:solidFill>
                  <a:srgbClr val="0000FF"/>
                </a:solidFill>
              </a:rPr>
              <a:t>为中央机构之间的三权分立</a:t>
            </a:r>
            <a:r>
              <a:rPr lang="zh-CN" altLang="zh-CN" b="1" dirty="0" smtClean="0">
                <a:solidFill>
                  <a:srgbClr val="0000FF"/>
                </a:solidFill>
              </a:rPr>
              <a:t>，</a:t>
            </a:r>
            <a:r>
              <a:rPr lang="zh-CN" altLang="en-US" b="1" dirty="0" smtClean="0">
                <a:solidFill>
                  <a:srgbClr val="0000FF"/>
                </a:solidFill>
              </a:rPr>
              <a:t>②</a:t>
            </a:r>
            <a:r>
              <a:rPr lang="zh-CN" altLang="zh-CN" b="1" dirty="0" smtClean="0">
                <a:solidFill>
                  <a:srgbClr val="0000FF"/>
                </a:solidFill>
              </a:rPr>
              <a:t>表现</a:t>
            </a:r>
            <a:r>
              <a:rPr lang="zh-CN" altLang="zh-CN" b="1" dirty="0">
                <a:solidFill>
                  <a:srgbClr val="0000FF"/>
                </a:solidFill>
              </a:rPr>
              <a:t>为联邦制下中央与地方之间的权力分割</a:t>
            </a:r>
            <a:r>
              <a:rPr lang="zh-CN" altLang="zh-CN" b="1" dirty="0" smtClean="0">
                <a:solidFill>
                  <a:srgbClr val="0000FF"/>
                </a:solidFill>
              </a:rPr>
              <a:t>。</a:t>
            </a:r>
            <a:r>
              <a:rPr lang="zh-CN" altLang="zh-CN" b="1" dirty="0" smtClean="0">
                <a:solidFill>
                  <a:srgbClr val="FF0000"/>
                </a:solidFill>
              </a:rPr>
              <a:t>联邦政府</a:t>
            </a:r>
            <a:r>
              <a:rPr lang="zh-CN" altLang="zh-CN" b="1" dirty="0">
                <a:solidFill>
                  <a:srgbClr val="FF0000"/>
                </a:solidFill>
              </a:rPr>
              <a:t>的权力有扩大趋势</a:t>
            </a:r>
            <a:endParaRPr lang="zh-CN" altLang="en-US" b="1" dirty="0">
              <a:solidFill>
                <a:srgbClr val="FF0000"/>
              </a:solidFill>
            </a:endParaRPr>
          </a:p>
        </p:txBody>
      </p:sp>
      <p:sp>
        <p:nvSpPr>
          <p:cNvPr id="5" name="矩形 4"/>
          <p:cNvSpPr/>
          <p:nvPr/>
        </p:nvSpPr>
        <p:spPr>
          <a:xfrm>
            <a:off x="259809" y="4529591"/>
            <a:ext cx="3888433" cy="133998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40000"/>
              </a:lnSpc>
            </a:pPr>
            <a:r>
              <a:rPr lang="en-US" altLang="zh-CN" sz="2000" b="1" dirty="0" smtClean="0"/>
              <a:t>1935</a:t>
            </a:r>
            <a:r>
              <a:rPr lang="zh-CN" altLang="zh-CN" sz="2000" b="1" dirty="0"/>
              <a:t>年全国内发生</a:t>
            </a:r>
            <a:r>
              <a:rPr lang="zh-CN" altLang="zh-CN" sz="2000" b="1" dirty="0" smtClean="0"/>
              <a:t>洪灾</a:t>
            </a:r>
            <a:r>
              <a:rPr lang="en-US" altLang="zh-CN" sz="2000" b="1" dirty="0" smtClean="0"/>
              <a:t>……1936</a:t>
            </a:r>
            <a:r>
              <a:rPr lang="zh-CN" altLang="zh-CN" sz="2000" b="1" dirty="0"/>
              <a:t>年总统签署《防洪法》，授权</a:t>
            </a:r>
            <a:r>
              <a:rPr lang="zh-CN" altLang="zh-CN" sz="2000" b="1" dirty="0" smtClean="0"/>
              <a:t>联邦政府</a:t>
            </a:r>
            <a:r>
              <a:rPr lang="en-US" altLang="zh-CN" sz="2000" b="1" dirty="0" smtClean="0"/>
              <a:t>……</a:t>
            </a:r>
            <a:r>
              <a:rPr lang="zh-CN" altLang="zh-CN" sz="2000" b="1" dirty="0" smtClean="0"/>
              <a:t>，</a:t>
            </a:r>
            <a:r>
              <a:rPr lang="zh-CN" altLang="zh-CN" sz="2000" b="1" dirty="0"/>
              <a:t>地方需要</a:t>
            </a:r>
            <a:r>
              <a:rPr lang="zh-CN" altLang="zh-CN" sz="2000" b="1" dirty="0" smtClean="0"/>
              <a:t>提供</a:t>
            </a:r>
            <a:r>
              <a:rPr lang="en-US" altLang="zh-CN" sz="2000" b="1" dirty="0" smtClean="0"/>
              <a:t>……</a:t>
            </a:r>
            <a:endParaRPr lang="zh-CN" altLang="zh-CN" sz="2000" b="1" dirty="0"/>
          </a:p>
        </p:txBody>
      </p:sp>
      <p:sp>
        <p:nvSpPr>
          <p:cNvPr id="6" name="矩形 5"/>
          <p:cNvSpPr/>
          <p:nvPr/>
        </p:nvSpPr>
        <p:spPr>
          <a:xfrm>
            <a:off x="251520" y="824449"/>
            <a:ext cx="3888432" cy="70788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zh-CN" altLang="zh-CN" sz="2000" b="1" dirty="0">
                <a:solidFill>
                  <a:srgbClr val="FF0000"/>
                </a:solidFill>
              </a:rPr>
              <a:t>宪法是否明确授权</a:t>
            </a:r>
            <a:r>
              <a:rPr lang="zh-CN" altLang="zh-CN" sz="2000" b="1" dirty="0" smtClean="0">
                <a:solidFill>
                  <a:srgbClr val="FF0000"/>
                </a:solidFill>
              </a:rPr>
              <a:t>联邦政府</a:t>
            </a:r>
            <a:r>
              <a:rPr lang="zh-CN" altLang="zh-CN" sz="2000" b="1" dirty="0" smtClean="0">
                <a:solidFill>
                  <a:prstClr val="black"/>
                </a:solidFill>
              </a:rPr>
              <a:t>的</a:t>
            </a:r>
            <a:r>
              <a:rPr lang="zh-CN" altLang="zh-CN" sz="2000" b="1" dirty="0">
                <a:solidFill>
                  <a:prstClr val="black"/>
                </a:solidFill>
              </a:rPr>
              <a:t>问题，美国国会一直存在</a:t>
            </a:r>
            <a:r>
              <a:rPr lang="zh-CN" altLang="zh-CN" sz="2000" b="1" dirty="0" smtClean="0">
                <a:solidFill>
                  <a:prstClr val="black"/>
                </a:solidFill>
              </a:rPr>
              <a:t>争论</a:t>
            </a:r>
            <a:endParaRPr lang="zh-CN" altLang="en-US" sz="2000" dirty="0"/>
          </a:p>
        </p:txBody>
      </p:sp>
      <p:sp>
        <p:nvSpPr>
          <p:cNvPr id="7" name="矩形 6"/>
          <p:cNvSpPr/>
          <p:nvPr/>
        </p:nvSpPr>
        <p:spPr>
          <a:xfrm>
            <a:off x="251520" y="1640057"/>
            <a:ext cx="3888432" cy="70788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zh-CN" altLang="zh-CN" sz="2000" b="1" dirty="0">
                <a:solidFill>
                  <a:srgbClr val="FF0000"/>
                </a:solidFill>
              </a:rPr>
              <a:t>美国总统两次否决</a:t>
            </a:r>
            <a:r>
              <a:rPr lang="zh-CN" altLang="zh-CN" sz="2000" b="1" dirty="0">
                <a:solidFill>
                  <a:prstClr val="black"/>
                </a:solidFill>
              </a:rPr>
              <a:t>了联邦政府资助地方的议案</a:t>
            </a:r>
            <a:endParaRPr lang="zh-CN" altLang="en-US" sz="2000" b="1" dirty="0">
              <a:solidFill>
                <a:prstClr val="black"/>
              </a:solidFill>
            </a:endParaRPr>
          </a:p>
        </p:txBody>
      </p:sp>
      <p:sp>
        <p:nvSpPr>
          <p:cNvPr id="8" name="矩形 7"/>
          <p:cNvSpPr/>
          <p:nvPr/>
        </p:nvSpPr>
        <p:spPr>
          <a:xfrm>
            <a:off x="4828499" y="1178392"/>
            <a:ext cx="4032448" cy="923330"/>
          </a:xfrm>
          <a:prstGeom prst="rect">
            <a:avLst/>
          </a:prstGeom>
          <a:ln>
            <a:solidFill>
              <a:schemeClr val="tx2">
                <a:lumMod val="60000"/>
                <a:lumOff val="40000"/>
              </a:schemeClr>
            </a:solidFill>
          </a:ln>
        </p:spPr>
        <p:style>
          <a:lnRef idx="2">
            <a:schemeClr val="accent5"/>
          </a:lnRef>
          <a:fillRef idx="1">
            <a:schemeClr val="lt1"/>
          </a:fillRef>
          <a:effectRef idx="0">
            <a:schemeClr val="accent5"/>
          </a:effectRef>
          <a:fontRef idx="minor">
            <a:schemeClr val="dk1"/>
          </a:fontRef>
        </p:style>
        <p:txBody>
          <a:bodyPr wrap="square">
            <a:spAutoFit/>
          </a:bodyPr>
          <a:lstStyle/>
          <a:p>
            <a:r>
              <a:rPr lang="zh-CN" altLang="zh-CN" b="1" dirty="0">
                <a:solidFill>
                  <a:srgbClr val="0000FF"/>
                </a:solidFill>
              </a:rPr>
              <a:t>由于美国宪法没有明确授权联邦政府帮助地方治理河流，导致总统两次否决国会提出的议案。</a:t>
            </a:r>
            <a:endParaRPr lang="zh-CN" altLang="en-US" b="1" dirty="0">
              <a:solidFill>
                <a:srgbClr val="0000FF"/>
              </a:solidFill>
            </a:endParaRPr>
          </a:p>
        </p:txBody>
      </p:sp>
      <p:sp>
        <p:nvSpPr>
          <p:cNvPr id="9" name="矩形 8"/>
          <p:cNvSpPr/>
          <p:nvPr/>
        </p:nvSpPr>
        <p:spPr>
          <a:xfrm>
            <a:off x="251521" y="2505492"/>
            <a:ext cx="3888432" cy="70788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zh-CN" altLang="zh-CN" sz="2000" b="1" dirty="0" smtClean="0">
                <a:solidFill>
                  <a:srgbClr val="FF0000"/>
                </a:solidFill>
              </a:rPr>
              <a:t>最高法院</a:t>
            </a:r>
            <a:r>
              <a:rPr lang="zh-CN" altLang="zh-CN" sz="2000" b="1" dirty="0">
                <a:solidFill>
                  <a:srgbClr val="FF0000"/>
                </a:solidFill>
              </a:rPr>
              <a:t>法官认定，宪法允许联邦政府</a:t>
            </a:r>
            <a:r>
              <a:rPr lang="zh-CN" altLang="zh-CN" sz="2000" b="1" dirty="0">
                <a:solidFill>
                  <a:prstClr val="black"/>
                </a:solidFill>
              </a:rPr>
              <a:t>资助和承担河道改良</a:t>
            </a:r>
            <a:r>
              <a:rPr lang="zh-CN" altLang="zh-CN" sz="2000" b="1" dirty="0" smtClean="0">
                <a:solidFill>
                  <a:prstClr val="black"/>
                </a:solidFill>
              </a:rPr>
              <a:t>项目</a:t>
            </a:r>
            <a:endParaRPr lang="zh-CN" altLang="en-US" sz="2000" dirty="0"/>
          </a:p>
        </p:txBody>
      </p:sp>
      <p:sp>
        <p:nvSpPr>
          <p:cNvPr id="10" name="矩形 9"/>
          <p:cNvSpPr/>
          <p:nvPr/>
        </p:nvSpPr>
        <p:spPr>
          <a:xfrm>
            <a:off x="251521" y="3356992"/>
            <a:ext cx="3888432" cy="1015663"/>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zh-CN" altLang="zh-CN" sz="2000" b="1" dirty="0">
                <a:solidFill>
                  <a:schemeClr val="tx1"/>
                </a:solidFill>
              </a:rPr>
              <a:t>但联邦政府的权限从改良河道扩大到</a:t>
            </a:r>
            <a:r>
              <a:rPr lang="en-US" altLang="zh-CN" sz="2000" b="1" dirty="0">
                <a:solidFill>
                  <a:schemeClr val="tx1"/>
                </a:solidFill>
              </a:rPr>
              <a:t>……</a:t>
            </a:r>
            <a:r>
              <a:rPr lang="zh-CN" altLang="zh-CN" sz="2000" b="1" dirty="0">
                <a:solidFill>
                  <a:schemeClr val="tx1"/>
                </a:solidFill>
              </a:rPr>
              <a:t>有很多议员认为，</a:t>
            </a:r>
            <a:r>
              <a:rPr lang="zh-CN" altLang="zh-CN" sz="2000" b="1" dirty="0">
                <a:solidFill>
                  <a:srgbClr val="FF0000"/>
                </a:solidFill>
              </a:rPr>
              <a:t>联邦政府过多干预了各州的权力</a:t>
            </a:r>
            <a:r>
              <a:rPr lang="zh-CN" altLang="zh-CN" sz="2000" b="1" dirty="0">
                <a:solidFill>
                  <a:schemeClr val="tx1"/>
                </a:solidFill>
              </a:rPr>
              <a:t>。</a:t>
            </a:r>
            <a:endParaRPr lang="zh-CN" altLang="en-US" sz="2000" b="1" dirty="0">
              <a:solidFill>
                <a:schemeClr val="tx1"/>
              </a:solidFill>
            </a:endParaRPr>
          </a:p>
        </p:txBody>
      </p:sp>
      <p:sp>
        <p:nvSpPr>
          <p:cNvPr id="11" name="矩形 10"/>
          <p:cNvSpPr/>
          <p:nvPr/>
        </p:nvSpPr>
        <p:spPr>
          <a:xfrm>
            <a:off x="4838541" y="2756827"/>
            <a:ext cx="4032448" cy="1200329"/>
          </a:xfrm>
          <a:prstGeom prst="rect">
            <a:avLst/>
          </a:prstGeom>
          <a:ln>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wrap="square">
            <a:spAutoFit/>
          </a:bodyPr>
          <a:lstStyle/>
          <a:p>
            <a:r>
              <a:rPr lang="zh-CN" altLang="zh-CN" b="1" dirty="0">
                <a:solidFill>
                  <a:srgbClr val="0000FF"/>
                </a:solidFill>
              </a:rPr>
              <a:t>最高法院法官对宪法相关条例的解释，解决了联邦政府可以治理河流的法律问题，但是仍然没有理顺联邦和地方在治理河流方面的权力关系</a:t>
            </a:r>
            <a:endParaRPr lang="zh-CN" altLang="en-US" b="1" dirty="0">
              <a:solidFill>
                <a:srgbClr val="0000FF"/>
              </a:solidFill>
            </a:endParaRPr>
          </a:p>
        </p:txBody>
      </p:sp>
      <p:sp>
        <p:nvSpPr>
          <p:cNvPr id="12" name="矩形 11"/>
          <p:cNvSpPr/>
          <p:nvPr/>
        </p:nvSpPr>
        <p:spPr>
          <a:xfrm>
            <a:off x="4828499" y="4460919"/>
            <a:ext cx="4032448" cy="646331"/>
          </a:xfrm>
          <a:prstGeom prst="rect">
            <a:avLst/>
          </a:prstGeom>
          <a:ln>
            <a:solidFill>
              <a:srgbClr val="00B050"/>
            </a:solidFill>
          </a:ln>
        </p:spPr>
        <p:style>
          <a:lnRef idx="2">
            <a:schemeClr val="accent5"/>
          </a:lnRef>
          <a:fillRef idx="1">
            <a:schemeClr val="lt1"/>
          </a:fillRef>
          <a:effectRef idx="0">
            <a:schemeClr val="accent5"/>
          </a:effectRef>
          <a:fontRef idx="minor">
            <a:schemeClr val="dk1"/>
          </a:fontRef>
        </p:style>
        <p:txBody>
          <a:bodyPr wrap="square">
            <a:spAutoFit/>
          </a:bodyPr>
          <a:lstStyle/>
          <a:p>
            <a:r>
              <a:rPr lang="en-US" altLang="zh-CN" b="1" dirty="0">
                <a:solidFill>
                  <a:srgbClr val="0000FF"/>
                </a:solidFill>
              </a:rPr>
              <a:t>20</a:t>
            </a:r>
            <a:r>
              <a:rPr lang="zh-CN" altLang="zh-CN" b="1" dirty="0">
                <a:solidFill>
                  <a:srgbClr val="0000FF"/>
                </a:solidFill>
              </a:rPr>
              <a:t>世纪</a:t>
            </a:r>
            <a:r>
              <a:rPr lang="en-US" altLang="zh-CN" b="1" dirty="0">
                <a:solidFill>
                  <a:srgbClr val="0000FF"/>
                </a:solidFill>
              </a:rPr>
              <a:t>30</a:t>
            </a:r>
            <a:r>
              <a:rPr lang="zh-CN" altLang="zh-CN" b="1" dirty="0">
                <a:solidFill>
                  <a:srgbClr val="0000FF"/>
                </a:solidFill>
              </a:rPr>
              <a:t>年代的</a:t>
            </a:r>
            <a:r>
              <a:rPr lang="zh-CN" altLang="zh-CN" b="1" dirty="0" smtClean="0">
                <a:solidFill>
                  <a:srgbClr val="0000FF"/>
                </a:solidFill>
              </a:rPr>
              <a:t>经济危机</a:t>
            </a:r>
            <a:r>
              <a:rPr lang="zh-CN" altLang="en-US" b="1" dirty="0" smtClean="0">
                <a:solidFill>
                  <a:srgbClr val="0000FF"/>
                </a:solidFill>
              </a:rPr>
              <a:t>，</a:t>
            </a:r>
            <a:r>
              <a:rPr lang="zh-CN" altLang="zh-CN" b="1" dirty="0" smtClean="0">
                <a:solidFill>
                  <a:srgbClr val="0000FF"/>
                </a:solidFill>
              </a:rPr>
              <a:t>要求</a:t>
            </a:r>
            <a:r>
              <a:rPr lang="zh-CN" altLang="zh-CN" b="1" dirty="0">
                <a:solidFill>
                  <a:srgbClr val="0000FF"/>
                </a:solidFill>
              </a:rPr>
              <a:t>联邦政府更多干预地方经济事务</a:t>
            </a:r>
            <a:endParaRPr lang="zh-CN" altLang="en-US" b="1" dirty="0">
              <a:solidFill>
                <a:srgbClr val="0000FF"/>
              </a:solidFill>
            </a:endParaRPr>
          </a:p>
        </p:txBody>
      </p:sp>
      <p:sp>
        <p:nvSpPr>
          <p:cNvPr id="13" name="矩形 12"/>
          <p:cNvSpPr/>
          <p:nvPr/>
        </p:nvSpPr>
        <p:spPr>
          <a:xfrm>
            <a:off x="4838541" y="5199582"/>
            <a:ext cx="4022406" cy="646331"/>
          </a:xfrm>
          <a:prstGeom prst="rect">
            <a:avLst/>
          </a:prstGeom>
          <a:ln>
            <a:solidFill>
              <a:srgbClr val="00B050"/>
            </a:solidFill>
          </a:ln>
        </p:spPr>
        <p:style>
          <a:lnRef idx="2">
            <a:schemeClr val="accent5"/>
          </a:lnRef>
          <a:fillRef idx="1">
            <a:schemeClr val="lt1"/>
          </a:fillRef>
          <a:effectRef idx="0">
            <a:schemeClr val="accent5"/>
          </a:effectRef>
          <a:fontRef idx="minor">
            <a:schemeClr val="dk1"/>
          </a:fontRef>
        </p:style>
        <p:txBody>
          <a:bodyPr wrap="square">
            <a:spAutoFit/>
          </a:bodyPr>
          <a:lstStyle/>
          <a:p>
            <a:r>
              <a:rPr lang="zh-CN" altLang="zh-CN" b="1" dirty="0">
                <a:solidFill>
                  <a:srgbClr val="0000FF"/>
                </a:solidFill>
              </a:rPr>
              <a:t>罗斯福新政加强了联邦政府的权力</a:t>
            </a:r>
            <a:r>
              <a:rPr lang="zh-CN" altLang="zh-CN" b="1" dirty="0" smtClean="0">
                <a:solidFill>
                  <a:srgbClr val="0000FF"/>
                </a:solidFill>
              </a:rPr>
              <a:t>。为总统</a:t>
            </a:r>
            <a:r>
              <a:rPr lang="zh-CN" altLang="zh-CN" b="1" dirty="0">
                <a:solidFill>
                  <a:srgbClr val="0000FF"/>
                </a:solidFill>
              </a:rPr>
              <a:t>签署《防洪法》创造了条件。</a:t>
            </a:r>
          </a:p>
        </p:txBody>
      </p:sp>
      <p:sp>
        <p:nvSpPr>
          <p:cNvPr id="14" name="右大括号 13"/>
          <p:cNvSpPr/>
          <p:nvPr/>
        </p:nvSpPr>
        <p:spPr>
          <a:xfrm>
            <a:off x="4283968" y="993726"/>
            <a:ext cx="288032" cy="1283146"/>
          </a:xfrm>
          <a:prstGeom prst="rightBrace">
            <a:avLst>
              <a:gd name="adj1" fmla="val 41556"/>
              <a:gd name="adj2" fmla="val 50000"/>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zh-CN" altLang="en-US"/>
          </a:p>
        </p:txBody>
      </p:sp>
      <p:sp>
        <p:nvSpPr>
          <p:cNvPr id="15" name="右大括号 14"/>
          <p:cNvSpPr/>
          <p:nvPr/>
        </p:nvSpPr>
        <p:spPr>
          <a:xfrm>
            <a:off x="4283968" y="2859435"/>
            <a:ext cx="288032" cy="1283146"/>
          </a:xfrm>
          <a:prstGeom prst="rightBrace">
            <a:avLst>
              <a:gd name="adj1" fmla="val 41556"/>
              <a:gd name="adj2" fmla="val 50000"/>
            </a:avLst>
          </a:pr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zh-CN" altLang="en-US"/>
          </a:p>
        </p:txBody>
      </p:sp>
      <p:sp>
        <p:nvSpPr>
          <p:cNvPr id="16" name="右大括号 15"/>
          <p:cNvSpPr/>
          <p:nvPr/>
        </p:nvSpPr>
        <p:spPr>
          <a:xfrm>
            <a:off x="4283968" y="4535785"/>
            <a:ext cx="288032" cy="1283146"/>
          </a:xfrm>
          <a:prstGeom prst="rightBrace">
            <a:avLst>
              <a:gd name="adj1" fmla="val 41556"/>
              <a:gd name="adj2" fmla="val 50000"/>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zh-CN" altLang="en-US"/>
          </a:p>
        </p:txBody>
      </p:sp>
      <p:sp>
        <p:nvSpPr>
          <p:cNvPr id="17" name="椭圆形标注 16"/>
          <p:cNvSpPr/>
          <p:nvPr/>
        </p:nvSpPr>
        <p:spPr>
          <a:xfrm>
            <a:off x="3275856" y="0"/>
            <a:ext cx="4032448" cy="993726"/>
          </a:xfrm>
          <a:prstGeom prst="wedgeEllipseCallout">
            <a:avLst>
              <a:gd name="adj1" fmla="val -53529"/>
              <a:gd name="adj2" fmla="val 51800"/>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zh-CN" altLang="en-US" sz="2400" b="1" dirty="0" smtClean="0"/>
              <a:t>体现宪法</a:t>
            </a:r>
            <a:r>
              <a:rPr lang="en-US" altLang="zh-CN" sz="2400" b="1" dirty="0" smtClean="0"/>
              <a:t>-</a:t>
            </a:r>
            <a:r>
              <a:rPr lang="zh-CN" altLang="en-US" sz="2400" b="1" dirty="0" smtClean="0"/>
              <a:t>政府</a:t>
            </a:r>
            <a:r>
              <a:rPr lang="en-US" altLang="zh-CN" sz="2400" b="1" dirty="0" smtClean="0"/>
              <a:t>-</a:t>
            </a:r>
            <a:r>
              <a:rPr lang="zh-CN" altLang="en-US" sz="2400" b="1" dirty="0" smtClean="0"/>
              <a:t>总统之关系</a:t>
            </a:r>
            <a:endParaRPr lang="zh-CN" altLang="en-US" sz="2400" b="1" dirty="0"/>
          </a:p>
        </p:txBody>
      </p:sp>
      <p:sp>
        <p:nvSpPr>
          <p:cNvPr id="18" name="椭圆形标注 17"/>
          <p:cNvSpPr/>
          <p:nvPr/>
        </p:nvSpPr>
        <p:spPr>
          <a:xfrm>
            <a:off x="2411760" y="1640057"/>
            <a:ext cx="4032448" cy="993726"/>
          </a:xfrm>
          <a:prstGeom prst="wedgeEllipseCallout">
            <a:avLst>
              <a:gd name="adj1" fmla="val -40609"/>
              <a:gd name="adj2" fmla="val 52870"/>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zh-CN" altLang="en-US" sz="2400" b="1" dirty="0" smtClean="0"/>
              <a:t>体现最高法院</a:t>
            </a:r>
            <a:r>
              <a:rPr lang="en-US" altLang="zh-CN" sz="2400" b="1" dirty="0" smtClean="0"/>
              <a:t>-</a:t>
            </a:r>
            <a:r>
              <a:rPr lang="zh-CN" altLang="en-US" sz="2400" b="1" dirty="0" smtClean="0"/>
              <a:t>宪法；中央与地方关系</a:t>
            </a:r>
            <a:endParaRPr lang="zh-CN" altLang="en-US" sz="2400" b="1" dirty="0"/>
          </a:p>
        </p:txBody>
      </p:sp>
      <p:sp>
        <p:nvSpPr>
          <p:cNvPr id="19" name="椭圆形标注 18"/>
          <p:cNvSpPr/>
          <p:nvPr/>
        </p:nvSpPr>
        <p:spPr>
          <a:xfrm>
            <a:off x="3201943" y="3542059"/>
            <a:ext cx="4032448" cy="993726"/>
          </a:xfrm>
          <a:prstGeom prst="wedgeEllipseCallout">
            <a:avLst>
              <a:gd name="adj1" fmla="val -31380"/>
              <a:gd name="adj2" fmla="val 61430"/>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zh-CN" altLang="en-US" sz="2400" b="1" dirty="0" smtClean="0"/>
              <a:t>经济危机；国家干预；罗斯福新政</a:t>
            </a:r>
            <a:endParaRPr lang="zh-CN" altLang="en-US" sz="2400" b="1" dirty="0"/>
          </a:p>
        </p:txBody>
      </p:sp>
    </p:spTree>
    <p:extLst>
      <p:ext uri="{BB962C8B-B14F-4D97-AF65-F5344CB8AC3E}">
        <p14:creationId xmlns="" xmlns:p14="http://schemas.microsoft.com/office/powerpoint/2010/main" val="1925061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randombar(horizontal)">
                                      <p:cBhvr>
                                        <p:cTn id="12" dur="500"/>
                                        <p:tgtEl>
                                          <p:spTgt spid="14"/>
                                        </p:tgtEl>
                                      </p:cBhvr>
                                    </p:animEffect>
                                  </p:childTnLst>
                                </p:cTn>
                              </p:par>
                            </p:childTnLst>
                          </p:cTn>
                        </p:par>
                        <p:par>
                          <p:cTn id="13" fill="hold">
                            <p:stCondLst>
                              <p:cond delay="500"/>
                            </p:stCondLst>
                            <p:childTnLst>
                              <p:par>
                                <p:cTn id="14" presetID="14" presetClass="entr" presetSubtype="1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randombar(horizontal)">
                                      <p:cBhvr>
                                        <p:cTn id="21" dur="500"/>
                                        <p:tgtEl>
                                          <p:spTgt spid="18"/>
                                        </p:tgtEl>
                                      </p:cBhvr>
                                    </p:animEffec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childTnLst>
                          </p:cTn>
                        </p:par>
                        <p:par>
                          <p:cTn id="27" fill="hold">
                            <p:stCondLst>
                              <p:cond delay="500"/>
                            </p:stCondLst>
                            <p:childTnLst>
                              <p:par>
                                <p:cTn id="28" presetID="14" presetClass="entr" presetSubtype="10"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randombar(horizontal)">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randombar(horizontal)">
                                      <p:cBhvr>
                                        <p:cTn id="35" dur="500"/>
                                        <p:tgtEl>
                                          <p:spTgt spid="19"/>
                                        </p:tgtEl>
                                      </p:cBhvr>
                                    </p:animEffect>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down)">
                                      <p:cBhvr>
                                        <p:cTn id="40" dur="500"/>
                                        <p:tgtEl>
                                          <p:spTgt spid="16"/>
                                        </p:tgtEl>
                                      </p:cBhvr>
                                    </p:animEffect>
                                  </p:childTnLst>
                                </p:cTn>
                              </p:par>
                            </p:childTnLst>
                          </p:cTn>
                        </p:par>
                        <p:par>
                          <p:cTn id="41" fill="hold">
                            <p:stCondLst>
                              <p:cond delay="500"/>
                            </p:stCondLst>
                            <p:childTnLst>
                              <p:par>
                                <p:cTn id="42" presetID="14" presetClass="entr" presetSubtype="10"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randombar(horizontal)">
                                      <p:cBhvr>
                                        <p:cTn id="44" dur="500"/>
                                        <p:tgtEl>
                                          <p:spTgt spid="12"/>
                                        </p:tgtEl>
                                      </p:cBhvr>
                                    </p:animEffect>
                                  </p:childTnLst>
                                </p:cTn>
                              </p:par>
                            </p:childTnLst>
                          </p:cTn>
                        </p:par>
                        <p:par>
                          <p:cTn id="45" fill="hold">
                            <p:stCondLst>
                              <p:cond delay="1000"/>
                            </p:stCondLst>
                            <p:childTnLst>
                              <p:par>
                                <p:cTn id="46" presetID="14" presetClass="entr" presetSubtype="10" fill="hold" grpId="0" nodeType="after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randombar(horizontal)">
                                      <p:cBhvr>
                                        <p:cTn id="48" dur="5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randombar(horizontal)">
                                      <p:cBhvr>
                                        <p:cTn id="5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9512" y="0"/>
            <a:ext cx="8229600" cy="1143000"/>
          </a:xfrm>
        </p:spPr>
        <p:txBody>
          <a:bodyPr/>
          <a:lstStyle/>
          <a:p>
            <a:r>
              <a:rPr lang="zh-CN" altLang="en-US" b="1" dirty="0" smtClean="0">
                <a:solidFill>
                  <a:srgbClr val="002060"/>
                </a:solidFill>
              </a:rPr>
              <a:t>解题方法</a:t>
            </a:r>
            <a:endParaRPr lang="zh-CN" altLang="en-US" b="1" dirty="0">
              <a:solidFill>
                <a:srgbClr val="002060"/>
              </a:solidFill>
            </a:endParaRPr>
          </a:p>
        </p:txBody>
      </p:sp>
      <p:sp>
        <p:nvSpPr>
          <p:cNvPr id="3" name="内容占位符 2"/>
          <p:cNvSpPr>
            <a:spLocks noGrp="1"/>
          </p:cNvSpPr>
          <p:nvPr>
            <p:ph idx="1"/>
          </p:nvPr>
        </p:nvSpPr>
        <p:spPr>
          <a:xfrm>
            <a:off x="395536" y="2468880"/>
            <a:ext cx="8229600" cy="2472288"/>
          </a:xfrm>
        </p:spPr>
        <p:txBody>
          <a:bodyPr>
            <a:normAutofit/>
          </a:bodyPr>
          <a:lstStyle/>
          <a:p>
            <a:pPr>
              <a:lnSpc>
                <a:spcPct val="150000"/>
              </a:lnSpc>
            </a:pPr>
            <a:r>
              <a:rPr lang="en-US" altLang="zh-CN" sz="2800" b="1" dirty="0" smtClean="0"/>
              <a:t>1</a:t>
            </a:r>
            <a:r>
              <a:rPr lang="en-US" altLang="zh-CN" sz="2800" b="1" dirty="0" smtClean="0"/>
              <a:t>.</a:t>
            </a:r>
            <a:r>
              <a:rPr lang="zh-CN" altLang="en-US" sz="2800" b="1" dirty="0" smtClean="0"/>
              <a:t>归纳总结</a:t>
            </a:r>
            <a:r>
              <a:rPr lang="zh-CN" altLang="en-US" sz="2800" b="1" dirty="0" smtClean="0">
                <a:solidFill>
                  <a:srgbClr val="FF0000"/>
                </a:solidFill>
              </a:rPr>
              <a:t>现象</a:t>
            </a:r>
            <a:endParaRPr lang="en-US" altLang="zh-CN" sz="2800" b="1" dirty="0" smtClean="0"/>
          </a:p>
          <a:p>
            <a:pPr>
              <a:lnSpc>
                <a:spcPct val="150000"/>
              </a:lnSpc>
            </a:pPr>
            <a:r>
              <a:rPr lang="en-US" altLang="zh-CN" sz="2800" b="1" dirty="0" smtClean="0"/>
              <a:t>2</a:t>
            </a:r>
            <a:r>
              <a:rPr lang="en-US" altLang="zh-CN" sz="2800" b="1" dirty="0" smtClean="0"/>
              <a:t>.</a:t>
            </a:r>
            <a:r>
              <a:rPr lang="zh-CN" altLang="en-US" sz="2800" b="1" dirty="0" smtClean="0"/>
              <a:t>从题目设置的</a:t>
            </a:r>
            <a:r>
              <a:rPr lang="zh-CN" altLang="en-US" sz="2800" b="1" dirty="0" smtClean="0">
                <a:solidFill>
                  <a:srgbClr val="002060"/>
                </a:solidFill>
              </a:rPr>
              <a:t>角度</a:t>
            </a:r>
            <a:r>
              <a:rPr lang="zh-CN" altLang="en-US" sz="2800" b="1" dirty="0" smtClean="0">
                <a:solidFill>
                  <a:srgbClr val="FF0000"/>
                </a:solidFill>
              </a:rPr>
              <a:t>解释</a:t>
            </a:r>
            <a:r>
              <a:rPr lang="zh-CN" altLang="en-US" sz="2800" b="1" dirty="0" smtClean="0">
                <a:solidFill>
                  <a:srgbClr val="FF0000"/>
                </a:solidFill>
              </a:rPr>
              <a:t>或</a:t>
            </a:r>
            <a:r>
              <a:rPr lang="zh-CN" altLang="en-US" sz="2800" b="1" dirty="0" smtClean="0">
                <a:solidFill>
                  <a:srgbClr val="FF0000"/>
                </a:solidFill>
              </a:rPr>
              <a:t>分析现象</a:t>
            </a:r>
            <a:r>
              <a:rPr lang="zh-CN" altLang="en-US" sz="2800" b="1" dirty="0" smtClean="0"/>
              <a:t>（用学</a:t>
            </a:r>
            <a:r>
              <a:rPr lang="zh-CN" altLang="en-US" sz="2800" b="1" dirty="0" smtClean="0"/>
              <a:t>过的概念、史实、名词、逻辑</a:t>
            </a:r>
            <a:r>
              <a:rPr lang="zh-CN" altLang="en-US" sz="2800" b="1" dirty="0" smtClean="0"/>
              <a:t>）</a:t>
            </a:r>
            <a:r>
              <a:rPr lang="en-US" altLang="zh-CN" sz="2800" b="1" dirty="0" smtClean="0"/>
              <a:t>【</a:t>
            </a:r>
            <a:r>
              <a:rPr lang="zh-CN" altLang="en-US" sz="2800" b="1" dirty="0" smtClean="0"/>
              <a:t>体现你认识的高度</a:t>
            </a:r>
            <a:r>
              <a:rPr lang="en-US" altLang="zh-CN" sz="2800" b="1" dirty="0" smtClean="0"/>
              <a:t>】</a:t>
            </a:r>
            <a:endParaRPr lang="en-US" altLang="zh-CN" sz="2800" b="1" dirty="0" smtClean="0">
              <a:solidFill>
                <a:srgbClr val="FF0000"/>
              </a:solidFill>
            </a:endParaRPr>
          </a:p>
        </p:txBody>
      </p:sp>
      <p:sp>
        <p:nvSpPr>
          <p:cNvPr id="4" name="矩形 3"/>
          <p:cNvSpPr/>
          <p:nvPr/>
        </p:nvSpPr>
        <p:spPr>
          <a:xfrm>
            <a:off x="395536" y="1268760"/>
            <a:ext cx="8208912"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zh-CN" altLang="zh-CN" sz="2800" dirty="0" smtClean="0"/>
              <a:t>要求：提取信息充分总结和归纳准确、完整；解释和分析逻辑清晰。</a:t>
            </a:r>
            <a:endParaRPr lang="zh-CN" altLang="en-US" sz="2800" dirty="0"/>
          </a:p>
        </p:txBody>
      </p:sp>
      <p:cxnSp>
        <p:nvCxnSpPr>
          <p:cNvPr id="6" name="直接箭头连接符 5"/>
          <p:cNvCxnSpPr/>
          <p:nvPr/>
        </p:nvCxnSpPr>
        <p:spPr>
          <a:xfrm flipH="1">
            <a:off x="3275856" y="1700808"/>
            <a:ext cx="1584176" cy="115212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9" name="直接箭头连接符 8"/>
          <p:cNvCxnSpPr/>
          <p:nvPr/>
        </p:nvCxnSpPr>
        <p:spPr>
          <a:xfrm flipH="1">
            <a:off x="6228184" y="1700808"/>
            <a:ext cx="1656184" cy="158417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 xmlns:p14="http://schemas.microsoft.com/office/powerpoint/2010/main" val="3971891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linds(horizont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blinds(horizontal)">
                                      <p:cBhvr>
                                        <p:cTn id="2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a:xfrm>
            <a:off x="179512" y="0"/>
            <a:ext cx="8229600" cy="1143000"/>
          </a:xfrm>
        </p:spPr>
        <p:txBody>
          <a:bodyPr/>
          <a:lstStyle/>
          <a:p>
            <a:r>
              <a:rPr lang="zh-CN" altLang="en-US" dirty="0" smtClean="0">
                <a:solidFill>
                  <a:srgbClr val="002060"/>
                </a:solidFill>
              </a:rPr>
              <a:t>解题方法</a:t>
            </a:r>
            <a:endParaRPr lang="zh-CN" altLang="en-US" dirty="0">
              <a:solidFill>
                <a:srgbClr val="002060"/>
              </a:solidFill>
            </a:endParaRPr>
          </a:p>
        </p:txBody>
      </p:sp>
      <p:sp>
        <p:nvSpPr>
          <p:cNvPr id="3" name="内容占位符 2"/>
          <p:cNvSpPr>
            <a:spLocks noGrp="1"/>
          </p:cNvSpPr>
          <p:nvPr>
            <p:ph idx="1"/>
          </p:nvPr>
        </p:nvSpPr>
        <p:spPr>
          <a:xfrm>
            <a:off x="395536" y="2468880"/>
            <a:ext cx="8229600" cy="4389120"/>
          </a:xfrm>
        </p:spPr>
        <p:txBody>
          <a:bodyPr>
            <a:normAutofit/>
          </a:bodyPr>
          <a:lstStyle/>
          <a:p>
            <a:pPr>
              <a:lnSpc>
                <a:spcPct val="150000"/>
              </a:lnSpc>
            </a:pPr>
            <a:r>
              <a:rPr lang="en-US" altLang="zh-CN" sz="2800" b="1" dirty="0" smtClean="0"/>
              <a:t>1</a:t>
            </a:r>
            <a:r>
              <a:rPr lang="en-US" altLang="zh-CN" sz="2800" b="1" dirty="0" smtClean="0"/>
              <a:t>.</a:t>
            </a:r>
            <a:r>
              <a:rPr lang="zh-CN" altLang="en-US" sz="2800" b="1" dirty="0" smtClean="0"/>
              <a:t>体现</a:t>
            </a:r>
            <a:r>
              <a:rPr lang="zh-CN" altLang="en-US" sz="2800" b="1" dirty="0" smtClean="0">
                <a:solidFill>
                  <a:srgbClr val="FF0000"/>
                </a:solidFill>
              </a:rPr>
              <a:t>现象</a:t>
            </a:r>
            <a:r>
              <a:rPr lang="zh-CN" altLang="en-US" sz="2800" b="1" dirty="0" smtClean="0"/>
              <a:t>（提取信息充分）</a:t>
            </a:r>
            <a:endParaRPr lang="en-US" altLang="zh-CN" sz="2800" b="1" dirty="0" smtClean="0"/>
          </a:p>
          <a:p>
            <a:pPr>
              <a:lnSpc>
                <a:spcPct val="150000"/>
              </a:lnSpc>
            </a:pPr>
            <a:r>
              <a:rPr lang="en-US" altLang="zh-CN" sz="2800" b="1" dirty="0" smtClean="0"/>
              <a:t>2</a:t>
            </a:r>
            <a:r>
              <a:rPr lang="en-US" altLang="zh-CN" sz="2800" b="1" dirty="0" smtClean="0"/>
              <a:t>.</a:t>
            </a:r>
            <a:r>
              <a:rPr lang="zh-CN" altLang="en-US" sz="2800" b="1" dirty="0" smtClean="0"/>
              <a:t>体现现象</a:t>
            </a:r>
            <a:r>
              <a:rPr lang="zh-CN" altLang="en-US" sz="2800" b="1" dirty="0" smtClean="0"/>
              <a:t>的</a:t>
            </a:r>
            <a:r>
              <a:rPr lang="zh-CN" altLang="en-US" sz="2800" b="1" dirty="0" smtClean="0">
                <a:solidFill>
                  <a:srgbClr val="FF0000"/>
                </a:solidFill>
              </a:rPr>
              <a:t>原因</a:t>
            </a:r>
            <a:r>
              <a:rPr lang="zh-CN" altLang="en-US" sz="2800" b="1" dirty="0" smtClean="0"/>
              <a:t>（涉及学过的概念、史实、名词、逻辑），</a:t>
            </a:r>
            <a:r>
              <a:rPr lang="zh-CN" altLang="en-US" sz="2800" b="1" dirty="0" smtClean="0">
                <a:solidFill>
                  <a:srgbClr val="FF0000"/>
                </a:solidFill>
              </a:rPr>
              <a:t>解释或分析</a:t>
            </a:r>
            <a:endParaRPr lang="en-US" altLang="zh-CN" sz="2800" b="1" dirty="0" smtClean="0">
              <a:solidFill>
                <a:srgbClr val="FF0000"/>
              </a:solidFill>
            </a:endParaRPr>
          </a:p>
          <a:p>
            <a:pPr>
              <a:lnSpc>
                <a:spcPct val="150000"/>
              </a:lnSpc>
            </a:pPr>
            <a:r>
              <a:rPr lang="en-US" altLang="zh-CN" sz="2800" b="1" dirty="0" smtClean="0"/>
              <a:t>3.</a:t>
            </a:r>
            <a:r>
              <a:rPr lang="zh-CN" altLang="en-US" sz="2800" b="1" dirty="0" smtClean="0">
                <a:solidFill>
                  <a:srgbClr val="FF0000"/>
                </a:solidFill>
              </a:rPr>
              <a:t>总结</a:t>
            </a:r>
            <a:endParaRPr lang="en-US" altLang="zh-CN" sz="2800" b="1" dirty="0" smtClean="0">
              <a:solidFill>
                <a:srgbClr val="FF0000"/>
              </a:solidFill>
            </a:endParaRPr>
          </a:p>
          <a:p>
            <a:pPr lvl="1">
              <a:lnSpc>
                <a:spcPct val="150000"/>
              </a:lnSpc>
            </a:pPr>
            <a:r>
              <a:rPr lang="zh-CN" altLang="en-US" sz="2800" b="1" dirty="0" smtClean="0"/>
              <a:t>①从题目设置的角度得出结论</a:t>
            </a:r>
            <a:endParaRPr lang="en-US" altLang="zh-CN" sz="2800" b="1" dirty="0" smtClean="0"/>
          </a:p>
          <a:p>
            <a:pPr lvl="1">
              <a:lnSpc>
                <a:spcPct val="150000"/>
              </a:lnSpc>
            </a:pPr>
            <a:r>
              <a:rPr lang="zh-CN" altLang="en-US" sz="2800" b="1" dirty="0" smtClean="0"/>
              <a:t>②趋势类</a:t>
            </a:r>
            <a:endParaRPr lang="zh-CN" altLang="en-US" sz="2800" b="1" dirty="0"/>
          </a:p>
        </p:txBody>
      </p:sp>
      <p:sp>
        <p:nvSpPr>
          <p:cNvPr id="4" name="矩形 3"/>
          <p:cNvSpPr/>
          <p:nvPr/>
        </p:nvSpPr>
        <p:spPr>
          <a:xfrm>
            <a:off x="395536" y="1268760"/>
            <a:ext cx="8208912" cy="954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zh-CN" altLang="zh-CN" sz="2800" dirty="0" smtClean="0"/>
              <a:t>要求：提取信息充分总结和归纳准确、完整；解释和分析逻辑清晰。</a:t>
            </a:r>
            <a:endParaRPr lang="zh-CN" altLang="en-US" sz="2800" dirty="0"/>
          </a:p>
        </p:txBody>
      </p:sp>
    </p:spTree>
    <p:extLst>
      <p:ext uri="{BB962C8B-B14F-4D97-AF65-F5344CB8AC3E}">
        <p14:creationId xmlns="" xmlns:p14="http://schemas.microsoft.com/office/powerpoint/2010/main" val="3971891227"/>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1115616" y="476672"/>
            <a:ext cx="7024744" cy="504056"/>
          </a:xfrm>
        </p:spPr>
        <p:txBody>
          <a:bodyPr>
            <a:normAutofit fontScale="90000"/>
          </a:bodyPr>
          <a:lstStyle/>
          <a:p>
            <a:r>
              <a:rPr lang="zh-CN" altLang="en-US" dirty="0" smtClean="0"/>
              <a:t>列表分析本题</a:t>
            </a:r>
            <a:endParaRPr lang="zh-CN" altLang="en-US" dirty="0"/>
          </a:p>
        </p:txBody>
      </p:sp>
      <p:graphicFrame>
        <p:nvGraphicFramePr>
          <p:cNvPr id="5" name="表格 4"/>
          <p:cNvGraphicFramePr>
            <a:graphicFrameLocks noGrp="1"/>
          </p:cNvGraphicFramePr>
          <p:nvPr>
            <p:extLst>
              <p:ext uri="{D42A27DB-BD31-4B8C-83A1-F6EECF244321}">
                <p14:modId xmlns="" xmlns:p14="http://schemas.microsoft.com/office/powerpoint/2010/main" val="3223041864"/>
              </p:ext>
            </p:extLst>
          </p:nvPr>
        </p:nvGraphicFramePr>
        <p:xfrm>
          <a:off x="539552" y="980728"/>
          <a:ext cx="6421711" cy="4527368"/>
        </p:xfrm>
        <a:graphic>
          <a:graphicData uri="http://schemas.openxmlformats.org/drawingml/2006/table">
            <a:tbl>
              <a:tblPr firstRow="1" bandRow="1">
                <a:tableStyleId>{00A15C55-8517-42AA-B614-E9B94910E393}</a:tableStyleId>
              </a:tblPr>
              <a:tblGrid>
                <a:gridCol w="4752528"/>
                <a:gridCol w="1669183"/>
              </a:tblGrid>
              <a:tr h="412568">
                <a:tc>
                  <a:txBody>
                    <a:bodyPr/>
                    <a:lstStyle/>
                    <a:p>
                      <a:pPr algn="ctr"/>
                      <a:r>
                        <a:rPr lang="zh-CN" altLang="en-US" dirty="0" smtClean="0">
                          <a:effectLst>
                            <a:outerShdw blurRad="38100" dist="38100" dir="2700000" algn="tl">
                              <a:srgbClr val="000000">
                                <a:alpha val="43137"/>
                              </a:srgbClr>
                            </a:outerShdw>
                          </a:effectLst>
                        </a:rPr>
                        <a:t>材料原文</a:t>
                      </a:r>
                      <a:endParaRPr lang="zh-CN" altLang="en-US" dirty="0">
                        <a:effectLst>
                          <a:outerShdw blurRad="38100" dist="38100" dir="2700000" algn="tl">
                            <a:srgbClr val="000000">
                              <a:alpha val="43137"/>
                            </a:srgbClr>
                          </a:outerShdw>
                        </a:effectLst>
                      </a:endParaRPr>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pPr algn="ctr"/>
                      <a:r>
                        <a:rPr lang="zh-CN" altLang="en-US" dirty="0" smtClean="0">
                          <a:effectLst>
                            <a:outerShdw blurRad="38100" dist="38100" dir="2700000" algn="tl">
                              <a:srgbClr val="000000">
                                <a:alpha val="43137"/>
                              </a:srgbClr>
                            </a:outerShdw>
                          </a:effectLst>
                        </a:rPr>
                        <a:t>信息解读</a:t>
                      </a:r>
                      <a:endParaRPr lang="zh-CN" altLang="en-US" dirty="0">
                        <a:effectLst>
                          <a:outerShdw blurRad="38100" dist="38100" dir="2700000" algn="tl">
                            <a:srgbClr val="000000">
                              <a:alpha val="43137"/>
                            </a:srgbClr>
                          </a:outerShdw>
                        </a:effectLst>
                      </a:endParaRPr>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r>
              <a:tr h="1171608">
                <a:tc>
                  <a:txBody>
                    <a:bodyPr/>
                    <a:lstStyle/>
                    <a:p>
                      <a:r>
                        <a:rPr lang="en-US" altLang="zh-CN" sz="1800" kern="1200" dirty="0" smtClean="0">
                          <a:solidFill>
                            <a:schemeClr val="dk1"/>
                          </a:solidFill>
                          <a:effectLst/>
                          <a:latin typeface="+mn-lt"/>
                          <a:ea typeface="+mn-ea"/>
                          <a:cs typeface="+mn-cs"/>
                        </a:rPr>
                        <a:t>1861</a:t>
                      </a:r>
                      <a:r>
                        <a:rPr lang="zh-CN" altLang="zh-CN" sz="1800" kern="1200" dirty="0" smtClean="0">
                          <a:solidFill>
                            <a:schemeClr val="dk1"/>
                          </a:solidFill>
                          <a:effectLst/>
                          <a:latin typeface="+mn-lt"/>
                          <a:ea typeface="+mn-ea"/>
                          <a:cs typeface="+mn-cs"/>
                        </a:rPr>
                        <a:t>年在上海、镇江两海关附设邮政部，上海有</a:t>
                      </a:r>
                      <a:r>
                        <a:rPr lang="zh-CN" altLang="zh-CN" sz="1800" b="1" kern="1200" dirty="0" smtClean="0">
                          <a:solidFill>
                            <a:srgbClr val="FF0000"/>
                          </a:solidFill>
                          <a:effectLst/>
                          <a:latin typeface="+mn-lt"/>
                          <a:ea typeface="+mn-ea"/>
                          <a:cs typeface="+mn-cs"/>
                        </a:rPr>
                        <a:t>新式邮政的雏形</a:t>
                      </a:r>
                      <a:r>
                        <a:rPr lang="zh-CN" altLang="zh-CN" sz="1800" kern="1200" dirty="0" smtClean="0">
                          <a:solidFill>
                            <a:schemeClr val="dk1"/>
                          </a:solidFill>
                          <a:effectLst/>
                          <a:latin typeface="+mn-lt"/>
                          <a:ea typeface="+mn-ea"/>
                          <a:cs typeface="+mn-cs"/>
                        </a:rPr>
                        <a:t>自此开始</a:t>
                      </a:r>
                      <a:r>
                        <a:rPr lang="en-US" altLang="zh-CN" sz="1800" kern="1200" dirty="0" smtClean="0">
                          <a:solidFill>
                            <a:schemeClr val="dk1"/>
                          </a:solidFill>
                          <a:effectLst/>
                          <a:latin typeface="+mn-lt"/>
                          <a:ea typeface="+mn-ea"/>
                          <a:cs typeface="+mn-cs"/>
                        </a:rPr>
                        <a:t>……</a:t>
                      </a:r>
                      <a:r>
                        <a:rPr lang="zh-CN" altLang="zh-CN" sz="1800" kern="1200" dirty="0" smtClean="0">
                          <a:solidFill>
                            <a:schemeClr val="dk1"/>
                          </a:solidFill>
                          <a:effectLst/>
                          <a:latin typeface="+mn-lt"/>
                          <a:ea typeface="+mn-ea"/>
                          <a:cs typeface="+mn-cs"/>
                        </a:rPr>
                        <a:t>到</a:t>
                      </a:r>
                      <a:r>
                        <a:rPr lang="en-US" altLang="zh-CN" sz="1800" kern="1200" dirty="0" smtClean="0">
                          <a:solidFill>
                            <a:schemeClr val="dk1"/>
                          </a:solidFill>
                          <a:effectLst/>
                          <a:latin typeface="+mn-lt"/>
                          <a:ea typeface="+mn-ea"/>
                          <a:cs typeface="+mn-cs"/>
                        </a:rPr>
                        <a:t>1896</a:t>
                      </a:r>
                      <a:r>
                        <a:rPr lang="zh-CN" altLang="zh-CN" sz="1800" kern="1200" dirty="0" smtClean="0">
                          <a:solidFill>
                            <a:schemeClr val="dk1"/>
                          </a:solidFill>
                          <a:effectLst/>
                          <a:latin typeface="+mn-lt"/>
                          <a:ea typeface="+mn-ea"/>
                          <a:cs typeface="+mn-cs"/>
                        </a:rPr>
                        <a:t>年，</a:t>
                      </a:r>
                      <a:r>
                        <a:rPr lang="zh-CN" altLang="zh-CN" sz="1800" b="1" kern="1200" dirty="0" smtClean="0">
                          <a:solidFill>
                            <a:srgbClr val="0033CC"/>
                          </a:solidFill>
                          <a:effectLst/>
                          <a:latin typeface="+mn-lt"/>
                          <a:ea typeface="+mn-ea"/>
                          <a:cs typeface="+mn-cs"/>
                        </a:rPr>
                        <a:t>全国</a:t>
                      </a:r>
                      <a:r>
                        <a:rPr lang="en-US" altLang="zh-CN" sz="1800" kern="1200" dirty="0" smtClean="0">
                          <a:solidFill>
                            <a:schemeClr val="dk1"/>
                          </a:solidFill>
                          <a:effectLst/>
                          <a:latin typeface="+mn-lt"/>
                          <a:ea typeface="+mn-ea"/>
                          <a:cs typeface="+mn-cs"/>
                        </a:rPr>
                        <a:t>24</a:t>
                      </a:r>
                      <a:r>
                        <a:rPr lang="zh-CN" altLang="zh-CN" sz="1800" kern="1200" dirty="0" smtClean="0">
                          <a:solidFill>
                            <a:schemeClr val="dk1"/>
                          </a:solidFill>
                          <a:effectLst/>
                          <a:latin typeface="+mn-lt"/>
                          <a:ea typeface="+mn-ea"/>
                          <a:cs typeface="+mn-cs"/>
                        </a:rPr>
                        <a:t>处海关普设邮局。</a:t>
                      </a:r>
                      <a:r>
                        <a:rPr lang="en-US" altLang="zh-CN" sz="1800" kern="1200" dirty="0" smtClean="0">
                          <a:solidFill>
                            <a:schemeClr val="dk1"/>
                          </a:solidFill>
                          <a:effectLst/>
                          <a:latin typeface="+mn-lt"/>
                          <a:ea typeface="+mn-ea"/>
                          <a:cs typeface="+mn-cs"/>
                        </a:rPr>
                        <a:t>1878</a:t>
                      </a:r>
                      <a:r>
                        <a:rPr lang="zh-CN" altLang="zh-CN" sz="1800" kern="1200" dirty="0" smtClean="0">
                          <a:solidFill>
                            <a:schemeClr val="dk1"/>
                          </a:solidFill>
                          <a:effectLst/>
                          <a:latin typeface="+mn-lt"/>
                          <a:ea typeface="+mn-ea"/>
                          <a:cs typeface="+mn-cs"/>
                        </a:rPr>
                        <a:t>年，清政府</a:t>
                      </a:r>
                      <a:r>
                        <a:rPr lang="en-US" altLang="zh-CN" sz="1800" kern="1200" dirty="0" smtClean="0">
                          <a:solidFill>
                            <a:schemeClr val="dk1"/>
                          </a:solidFill>
                          <a:effectLst/>
                          <a:latin typeface="+mn-lt"/>
                          <a:ea typeface="+mn-ea"/>
                          <a:cs typeface="+mn-cs"/>
                        </a:rPr>
                        <a:t>……</a:t>
                      </a:r>
                      <a:r>
                        <a:rPr lang="zh-CN" altLang="zh-CN" sz="1800" b="1" kern="1200" dirty="0" smtClean="0">
                          <a:solidFill>
                            <a:srgbClr val="0033CC"/>
                          </a:solidFill>
                          <a:effectLst/>
                          <a:latin typeface="+mn-lt"/>
                          <a:ea typeface="+mn-ea"/>
                          <a:cs typeface="+mn-cs"/>
                        </a:rPr>
                        <a:t>划全国为</a:t>
                      </a:r>
                      <a:r>
                        <a:rPr lang="en-US" altLang="zh-CN" sz="1800" kern="1200" dirty="0" smtClean="0">
                          <a:solidFill>
                            <a:schemeClr val="dk1"/>
                          </a:solidFill>
                          <a:effectLst/>
                          <a:latin typeface="+mn-lt"/>
                          <a:ea typeface="+mn-ea"/>
                          <a:cs typeface="+mn-cs"/>
                        </a:rPr>
                        <a:t>35</a:t>
                      </a:r>
                      <a:r>
                        <a:rPr lang="zh-CN" altLang="zh-CN" sz="1800" kern="1200" dirty="0" smtClean="0">
                          <a:solidFill>
                            <a:schemeClr val="dk1"/>
                          </a:solidFill>
                          <a:effectLst/>
                          <a:latin typeface="+mn-lt"/>
                          <a:ea typeface="+mn-ea"/>
                          <a:cs typeface="+mn-cs"/>
                        </a:rPr>
                        <a:t>个邮区</a:t>
                      </a:r>
                      <a:endParaRPr lang="zh-CN" altLang="en-US" dirty="0"/>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r>
                        <a:rPr lang="zh-CN" altLang="en-US" dirty="0" smtClean="0"/>
                        <a:t>现代邮政</a:t>
                      </a:r>
                      <a:r>
                        <a:rPr lang="zh-CN" altLang="en-US" b="1" u="sng" dirty="0" smtClean="0">
                          <a:solidFill>
                            <a:srgbClr val="FF0000"/>
                          </a:solidFill>
                        </a:rPr>
                        <a:t>从上海发端</a:t>
                      </a:r>
                      <a:r>
                        <a:rPr lang="zh-CN" altLang="en-US" dirty="0" smtClean="0"/>
                        <a:t>推广到全国。</a:t>
                      </a:r>
                      <a:endParaRPr lang="zh-CN" altLang="en-US" dirty="0"/>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r>
              <a:tr h="412568">
                <a:tc>
                  <a:txBody>
                    <a:bodyPr/>
                    <a:lstStyle/>
                    <a:p>
                      <a:r>
                        <a:rPr lang="en-US" altLang="zh-CN" sz="1800" kern="1200" dirty="0" smtClean="0">
                          <a:solidFill>
                            <a:schemeClr val="dk1"/>
                          </a:solidFill>
                          <a:effectLst/>
                          <a:latin typeface="+mn-lt"/>
                          <a:ea typeface="+mn-ea"/>
                          <a:cs typeface="+mn-cs"/>
                        </a:rPr>
                        <a:t>1867</a:t>
                      </a:r>
                      <a:r>
                        <a:rPr lang="zh-CN" altLang="zh-CN" sz="1800" kern="1200" dirty="0" smtClean="0">
                          <a:solidFill>
                            <a:schemeClr val="dk1"/>
                          </a:solidFill>
                          <a:effectLst/>
                          <a:latin typeface="+mn-lt"/>
                          <a:ea typeface="+mn-ea"/>
                          <a:cs typeface="+mn-cs"/>
                        </a:rPr>
                        <a:t>年总税务司（</a:t>
                      </a:r>
                      <a:r>
                        <a:rPr lang="zh-CN" altLang="zh-CN" sz="1800" b="1" kern="1200" dirty="0" smtClean="0">
                          <a:solidFill>
                            <a:srgbClr val="FF0000"/>
                          </a:solidFill>
                          <a:effectLst/>
                          <a:latin typeface="+mn-lt"/>
                          <a:ea typeface="+mn-ea"/>
                          <a:cs typeface="+mn-cs"/>
                        </a:rPr>
                        <a:t>官名，掌全国关税行政及海关人员任免</a:t>
                      </a:r>
                      <a:r>
                        <a:rPr lang="zh-CN" altLang="zh-CN" sz="1800" kern="1200" dirty="0" smtClean="0">
                          <a:solidFill>
                            <a:schemeClr val="dk1"/>
                          </a:solidFill>
                          <a:effectLst/>
                          <a:latin typeface="+mn-lt"/>
                          <a:ea typeface="+mn-ea"/>
                          <a:cs typeface="+mn-cs"/>
                        </a:rPr>
                        <a:t>）赫德（英国人，担任大清海关总税务司</a:t>
                      </a:r>
                      <a:r>
                        <a:rPr lang="en-US" altLang="zh-CN" sz="1800" kern="1200" dirty="0" smtClean="0">
                          <a:solidFill>
                            <a:schemeClr val="dk1"/>
                          </a:solidFill>
                          <a:effectLst/>
                          <a:latin typeface="+mn-lt"/>
                          <a:ea typeface="+mn-ea"/>
                          <a:cs typeface="+mn-cs"/>
                        </a:rPr>
                        <a:t>45</a:t>
                      </a:r>
                      <a:r>
                        <a:rPr lang="zh-CN" altLang="zh-CN" sz="1800" kern="1200" dirty="0" smtClean="0">
                          <a:solidFill>
                            <a:schemeClr val="dk1"/>
                          </a:solidFill>
                          <a:effectLst/>
                          <a:latin typeface="+mn-lt"/>
                          <a:ea typeface="+mn-ea"/>
                          <a:cs typeface="+mn-cs"/>
                        </a:rPr>
                        <a:t>年。）公布了邮件封发时刻表与邮资标准。</a:t>
                      </a:r>
                      <a:r>
                        <a:rPr lang="en-US" altLang="zh-CN" sz="1800" kern="1200" dirty="0" smtClean="0">
                          <a:solidFill>
                            <a:schemeClr val="dk1"/>
                          </a:solidFill>
                          <a:effectLst/>
                          <a:latin typeface="+mn-lt"/>
                          <a:ea typeface="+mn-ea"/>
                          <a:cs typeface="+mn-cs"/>
                        </a:rPr>
                        <a:t>……</a:t>
                      </a:r>
                      <a:r>
                        <a:rPr lang="zh-CN" altLang="zh-CN" sz="1800" kern="1200" dirty="0" smtClean="0">
                          <a:solidFill>
                            <a:schemeClr val="dk1"/>
                          </a:solidFill>
                          <a:effectLst/>
                          <a:latin typeface="+mn-lt"/>
                          <a:ea typeface="+mn-ea"/>
                          <a:cs typeface="+mn-cs"/>
                        </a:rPr>
                        <a:t>派洋员德璀琳在沪设邮局并推至全国</a:t>
                      </a:r>
                      <a:endParaRPr lang="zh-CN" altLang="en-US" dirty="0"/>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r>
                        <a:rPr lang="zh-CN" altLang="en-US" dirty="0" smtClean="0"/>
                        <a:t>最初，</a:t>
                      </a:r>
                      <a:r>
                        <a:rPr lang="zh-CN" altLang="en-US" b="1" u="sng" dirty="0" smtClean="0">
                          <a:solidFill>
                            <a:srgbClr val="FF0000"/>
                          </a:solidFill>
                        </a:rPr>
                        <a:t>邮政控制在洋人手里</a:t>
                      </a:r>
                      <a:endParaRPr lang="zh-CN" altLang="en-US" b="1" u="sng" dirty="0">
                        <a:solidFill>
                          <a:srgbClr val="FF0000"/>
                        </a:solidFill>
                      </a:endParaRPr>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r>
              <a:tr h="412568">
                <a:tc>
                  <a:txBody>
                    <a:bodyPr/>
                    <a:lstStyle/>
                    <a:p>
                      <a:r>
                        <a:rPr lang="zh-CN" altLang="zh-CN" sz="1800" kern="1200" dirty="0" smtClean="0">
                          <a:solidFill>
                            <a:schemeClr val="dk1"/>
                          </a:solidFill>
                          <a:effectLst/>
                          <a:latin typeface="+mn-lt"/>
                          <a:ea typeface="+mn-ea"/>
                          <a:cs typeface="+mn-cs"/>
                        </a:rPr>
                        <a:t>在清廷的支持下，吴焕计划以上海为中心在全国各大城市</a:t>
                      </a:r>
                      <a:r>
                        <a:rPr lang="zh-CN" altLang="zh-CN" sz="1800" b="1" kern="1200" dirty="0" smtClean="0">
                          <a:solidFill>
                            <a:srgbClr val="FF0000"/>
                          </a:solidFill>
                          <a:effectLst/>
                          <a:latin typeface="+mn-lt"/>
                          <a:ea typeface="+mn-ea"/>
                          <a:cs typeface="+mn-cs"/>
                        </a:rPr>
                        <a:t>普设邮政机构</a:t>
                      </a:r>
                      <a:r>
                        <a:rPr lang="zh-CN" altLang="zh-CN" sz="1800" kern="1200" dirty="0" smtClean="0">
                          <a:solidFill>
                            <a:schemeClr val="dk1"/>
                          </a:solidFill>
                          <a:effectLst/>
                          <a:latin typeface="+mn-lt"/>
                          <a:ea typeface="+mn-ea"/>
                          <a:cs typeface="+mn-cs"/>
                        </a:rPr>
                        <a:t>谋夺洋邮之利。</a:t>
                      </a:r>
                      <a:r>
                        <a:rPr lang="en-US" altLang="zh-CN" sz="1800" kern="1200" dirty="0" smtClean="0">
                          <a:solidFill>
                            <a:schemeClr val="dk1"/>
                          </a:solidFill>
                          <a:effectLst/>
                          <a:latin typeface="+mn-lt"/>
                          <a:ea typeface="+mn-ea"/>
                          <a:cs typeface="+mn-cs"/>
                        </a:rPr>
                        <a:t>……</a:t>
                      </a:r>
                      <a:r>
                        <a:rPr lang="zh-CN" altLang="zh-CN" sz="1800" kern="1200" dirty="0" smtClean="0">
                          <a:solidFill>
                            <a:schemeClr val="dk1"/>
                          </a:solidFill>
                          <a:effectLst/>
                          <a:latin typeface="+mn-lt"/>
                          <a:ea typeface="+mn-ea"/>
                          <a:cs typeface="+mn-cs"/>
                        </a:rPr>
                        <a:t>后由</a:t>
                      </a:r>
                      <a:r>
                        <a:rPr lang="zh-CN" altLang="zh-CN" sz="1800" b="1" kern="1200" dirty="0" smtClean="0">
                          <a:solidFill>
                            <a:srgbClr val="FF0000"/>
                          </a:solidFill>
                          <a:effectLst/>
                          <a:latin typeface="+mn-lt"/>
                          <a:ea typeface="+mn-ea"/>
                          <a:cs typeface="+mn-cs"/>
                        </a:rPr>
                        <a:t>邮传部</a:t>
                      </a:r>
                      <a:r>
                        <a:rPr lang="zh-CN" altLang="zh-CN" sz="1800" kern="1200" dirty="0" smtClean="0">
                          <a:solidFill>
                            <a:schemeClr val="dk1"/>
                          </a:solidFill>
                          <a:effectLst/>
                          <a:latin typeface="+mn-lt"/>
                          <a:ea typeface="+mn-ea"/>
                          <a:cs typeface="+mn-cs"/>
                        </a:rPr>
                        <a:t>（</a:t>
                      </a:r>
                      <a:r>
                        <a:rPr lang="en-US" altLang="zh-CN" sz="1800" kern="1200" dirty="0" smtClean="0">
                          <a:solidFill>
                            <a:schemeClr val="dk1"/>
                          </a:solidFill>
                          <a:effectLst/>
                          <a:latin typeface="+mn-lt"/>
                          <a:ea typeface="+mn-ea"/>
                          <a:cs typeface="+mn-cs"/>
                        </a:rPr>
                        <a:t>1907</a:t>
                      </a:r>
                      <a:r>
                        <a:rPr lang="zh-CN" altLang="zh-CN" sz="1800" kern="1200" dirty="0" smtClean="0">
                          <a:solidFill>
                            <a:schemeClr val="dk1"/>
                          </a:solidFill>
                          <a:effectLst/>
                          <a:latin typeface="+mn-lt"/>
                          <a:ea typeface="+mn-ea"/>
                          <a:cs typeface="+mn-cs"/>
                        </a:rPr>
                        <a:t>年设，主管邮政、电讯、交通等事项）直辖。民国后改由交通部管辖。</a:t>
                      </a:r>
                      <a:endParaRPr lang="zh-CN" altLang="en-US" dirty="0"/>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c>
                  <a:txBody>
                    <a:bodyPr/>
                    <a:lstStyle/>
                    <a:p>
                      <a:r>
                        <a:rPr lang="zh-CN" altLang="en-US" dirty="0" smtClean="0"/>
                        <a:t>清政府</a:t>
                      </a:r>
                      <a:r>
                        <a:rPr lang="zh-CN" altLang="en-US" b="1" u="sng" dirty="0" smtClean="0">
                          <a:solidFill>
                            <a:srgbClr val="FF0000"/>
                          </a:solidFill>
                        </a:rPr>
                        <a:t>设置专门机构</a:t>
                      </a:r>
                      <a:r>
                        <a:rPr lang="zh-CN" altLang="en-US" dirty="0" smtClean="0"/>
                        <a:t>管理邮政，</a:t>
                      </a:r>
                      <a:r>
                        <a:rPr lang="zh-CN" altLang="en-US" dirty="0" smtClean="0">
                          <a:solidFill>
                            <a:srgbClr val="FF0000"/>
                          </a:solidFill>
                        </a:rPr>
                        <a:t>与洋人争利</a:t>
                      </a:r>
                      <a:endParaRPr lang="zh-CN" altLang="en-US" dirty="0">
                        <a:solidFill>
                          <a:srgbClr val="FF0000"/>
                        </a:solidFill>
                      </a:endParaRPr>
                    </a:p>
                  </a:txBody>
                  <a:tcP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tcPr>
                </a:tc>
              </a:tr>
            </a:tbl>
          </a:graphicData>
        </a:graphic>
      </p:graphicFrame>
      <p:sp>
        <p:nvSpPr>
          <p:cNvPr id="6" name="圆角矩形 5"/>
          <p:cNvSpPr/>
          <p:nvPr/>
        </p:nvSpPr>
        <p:spPr>
          <a:xfrm>
            <a:off x="7129573" y="908720"/>
            <a:ext cx="1440160" cy="432048"/>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zh-CN" altLang="en-US" b="1" dirty="0" smtClean="0">
                <a:effectLst>
                  <a:outerShdw blurRad="38100" dist="38100" dir="2700000" algn="tl">
                    <a:srgbClr val="000000">
                      <a:alpha val="43137"/>
                    </a:srgbClr>
                  </a:outerShdw>
                </a:effectLst>
              </a:rPr>
              <a:t>结论</a:t>
            </a:r>
            <a:endParaRPr lang="zh-CN" altLang="en-US" b="1" dirty="0">
              <a:effectLst>
                <a:outerShdw blurRad="38100" dist="38100" dir="2700000" algn="tl">
                  <a:srgbClr val="000000">
                    <a:alpha val="43137"/>
                  </a:srgbClr>
                </a:outerShdw>
              </a:effectLst>
            </a:endParaRPr>
          </a:p>
        </p:txBody>
      </p:sp>
      <p:sp>
        <p:nvSpPr>
          <p:cNvPr id="7" name="右箭头 6"/>
          <p:cNvSpPr/>
          <p:nvPr/>
        </p:nvSpPr>
        <p:spPr>
          <a:xfrm>
            <a:off x="6990783" y="1844824"/>
            <a:ext cx="432048"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p:nvSpPr>
        <p:spPr>
          <a:xfrm>
            <a:off x="7452320" y="1412776"/>
            <a:ext cx="1224136" cy="1296144"/>
          </a:xfrm>
          <a:prstGeom prst="roundRect">
            <a:avLst/>
          </a:prstGeom>
          <a:solidFill>
            <a:schemeClr val="bg1">
              <a:lumMod val="9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rgbClr val="0033CC"/>
                </a:solidFill>
              </a:rPr>
              <a:t>新式邮政，推动近代经济发展</a:t>
            </a:r>
            <a:endParaRPr lang="zh-CN" altLang="en-US" dirty="0">
              <a:solidFill>
                <a:srgbClr val="0033CC"/>
              </a:solidFill>
            </a:endParaRPr>
          </a:p>
        </p:txBody>
      </p:sp>
      <p:sp>
        <p:nvSpPr>
          <p:cNvPr id="10" name="圆角矩形 9"/>
          <p:cNvSpPr/>
          <p:nvPr/>
        </p:nvSpPr>
        <p:spPr>
          <a:xfrm>
            <a:off x="7206807" y="3771540"/>
            <a:ext cx="1440160" cy="1296144"/>
          </a:xfrm>
          <a:prstGeom prst="roundRect">
            <a:avLst/>
          </a:prstGeom>
          <a:solidFill>
            <a:srgbClr val="A386A8"/>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t>列强控制经济主权，说明近代化的艰难</a:t>
            </a:r>
          </a:p>
        </p:txBody>
      </p:sp>
      <p:sp>
        <p:nvSpPr>
          <p:cNvPr id="11" name="椭圆形标注 10"/>
          <p:cNvSpPr/>
          <p:nvPr/>
        </p:nvSpPr>
        <p:spPr>
          <a:xfrm>
            <a:off x="4572000" y="44624"/>
            <a:ext cx="2952328" cy="720080"/>
          </a:xfrm>
          <a:prstGeom prst="wedgeEllipseCallout">
            <a:avLst>
              <a:gd name="adj1" fmla="val 54513"/>
              <a:gd name="adj2" fmla="val 88141"/>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zh-CN" altLang="en-US" b="1" dirty="0" smtClean="0"/>
              <a:t>要求从近代经济</a:t>
            </a:r>
            <a:r>
              <a:rPr lang="zh-CN" altLang="en-US" b="1" dirty="0" smtClean="0"/>
              <a:t>变迁</a:t>
            </a:r>
            <a:r>
              <a:rPr lang="zh-CN" altLang="en-US" b="1" dirty="0" smtClean="0">
                <a:solidFill>
                  <a:srgbClr val="002060"/>
                </a:solidFill>
              </a:rPr>
              <a:t>角度</a:t>
            </a:r>
            <a:r>
              <a:rPr lang="zh-CN" altLang="en-US" b="1" dirty="0" smtClean="0"/>
              <a:t>答</a:t>
            </a:r>
            <a:endParaRPr lang="zh-CN" altLang="en-US" b="1" dirty="0"/>
          </a:p>
        </p:txBody>
      </p:sp>
      <p:sp>
        <p:nvSpPr>
          <p:cNvPr id="12" name="右箭头 11"/>
          <p:cNvSpPr/>
          <p:nvPr/>
        </p:nvSpPr>
        <p:spPr>
          <a:xfrm rot="17444929">
            <a:off x="6425475" y="3432384"/>
            <a:ext cx="179855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右箭头 8"/>
          <p:cNvSpPr/>
          <p:nvPr/>
        </p:nvSpPr>
        <p:spPr>
          <a:xfrm rot="2352704">
            <a:off x="6867207" y="3168595"/>
            <a:ext cx="1111246" cy="343643"/>
          </a:xfrm>
          <a:prstGeom prst="rightArrow">
            <a:avLst/>
          </a:prstGeom>
          <a:solidFill>
            <a:srgbClr val="A386A8"/>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13" name="圆角矩形 12"/>
          <p:cNvSpPr/>
          <p:nvPr/>
        </p:nvSpPr>
        <p:spPr>
          <a:xfrm>
            <a:off x="6516216" y="5229200"/>
            <a:ext cx="2053517" cy="122413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b="1" dirty="0" smtClean="0"/>
              <a:t>教材：使信息传递更便捷，改变人们的生活方式</a:t>
            </a:r>
            <a:endParaRPr lang="zh-CN" altLang="en-US" b="1" dirty="0"/>
          </a:p>
        </p:txBody>
      </p:sp>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1563" y="2085651"/>
            <a:ext cx="8534400" cy="44005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4572000" y="6093296"/>
            <a:ext cx="3744416" cy="369332"/>
          </a:xfrm>
          <a:prstGeom prst="rect">
            <a:avLst/>
          </a:prstGeom>
          <a:noFill/>
        </p:spPr>
        <p:txBody>
          <a:bodyPr wrap="square" rtlCol="0">
            <a:spAutoFit/>
          </a:bodyPr>
          <a:lstStyle/>
          <a:p>
            <a:r>
              <a:rPr lang="zh-CN" altLang="en-US" b="1" dirty="0" smtClean="0">
                <a:solidFill>
                  <a:srgbClr val="FF0000"/>
                </a:solidFill>
              </a:rPr>
              <a:t>教材必修二</a:t>
            </a:r>
            <a:r>
              <a:rPr lang="en-US" altLang="zh-CN" b="1" dirty="0" smtClean="0">
                <a:solidFill>
                  <a:srgbClr val="FF0000"/>
                </a:solidFill>
              </a:rPr>
              <a:t>p71</a:t>
            </a:r>
            <a:endParaRPr lang="zh-CN" altLang="en-US" b="1" dirty="0">
              <a:solidFill>
                <a:srgbClr val="FF0000"/>
              </a:solidFill>
            </a:endParaRPr>
          </a:p>
        </p:txBody>
      </p:sp>
    </p:spTree>
    <p:extLst>
      <p:ext uri="{BB962C8B-B14F-4D97-AF65-F5344CB8AC3E}">
        <p14:creationId xmlns="" xmlns:p14="http://schemas.microsoft.com/office/powerpoint/2010/main" val="2783458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2050"/>
                                        </p:tgtEl>
                                        <p:attrNameLst>
                                          <p:attrName>style.visibility</p:attrName>
                                        </p:attrNameLst>
                                      </p:cBhvr>
                                      <p:to>
                                        <p:strVal val="visible"/>
                                      </p:to>
                                    </p:set>
                                    <p:animEffect transition="in" filter="circle(in)">
                                      <p:cBhvr>
                                        <p:cTn id="34" dur="500"/>
                                        <p:tgtEl>
                                          <p:spTgt spid="2050"/>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circle(in)">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2" grpId="0" animBg="1"/>
      <p:bldP spid="9" grpId="0" animBg="1"/>
      <p:bldP spid="13" grpId="0" animBg="1"/>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1520" y="260648"/>
            <a:ext cx="8712968" cy="1080120"/>
          </a:xfrm>
        </p:spPr>
        <p:txBody>
          <a:bodyPr>
            <a:normAutofit/>
          </a:bodyPr>
          <a:lstStyle/>
          <a:p>
            <a:r>
              <a:rPr lang="en-US" altLang="zh-CN" sz="2800" dirty="0" smtClean="0">
                <a:solidFill>
                  <a:srgbClr val="002060"/>
                </a:solidFill>
              </a:rPr>
              <a:t>51.</a:t>
            </a:r>
            <a:r>
              <a:rPr lang="zh-CN" altLang="zh-CN" sz="2800" dirty="0">
                <a:solidFill>
                  <a:srgbClr val="002060"/>
                </a:solidFill>
              </a:rPr>
              <a:t>文化是具有</a:t>
            </a:r>
            <a:r>
              <a:rPr lang="zh-CN" altLang="zh-CN" sz="2800" b="1" dirty="0">
                <a:solidFill>
                  <a:srgbClr val="002060"/>
                </a:solidFill>
              </a:rPr>
              <a:t>继承性和延续性</a:t>
            </a:r>
            <a:r>
              <a:rPr lang="zh-CN" altLang="zh-CN" sz="2800" dirty="0">
                <a:solidFill>
                  <a:srgbClr val="002060"/>
                </a:solidFill>
              </a:rPr>
              <a:t>的，新的文化的创造是以</a:t>
            </a:r>
            <a:r>
              <a:rPr lang="zh-CN" altLang="zh-CN" sz="2800" b="1" dirty="0">
                <a:solidFill>
                  <a:srgbClr val="002060"/>
                </a:solidFill>
              </a:rPr>
              <a:t>对传统文化的继承和弘扬</a:t>
            </a:r>
            <a:r>
              <a:rPr lang="zh-CN" altLang="zh-CN" sz="2800" dirty="0">
                <a:solidFill>
                  <a:srgbClr val="002060"/>
                </a:solidFill>
              </a:rPr>
              <a:t>为基础的。</a:t>
            </a:r>
            <a:endParaRPr lang="zh-CN" altLang="en-US" sz="2800" dirty="0">
              <a:solidFill>
                <a:srgbClr val="002060"/>
              </a:solidFill>
            </a:endParaRPr>
          </a:p>
        </p:txBody>
      </p:sp>
      <p:sp>
        <p:nvSpPr>
          <p:cNvPr id="3" name="内容占位符 2"/>
          <p:cNvSpPr>
            <a:spLocks noGrp="1"/>
          </p:cNvSpPr>
          <p:nvPr>
            <p:ph idx="1"/>
          </p:nvPr>
        </p:nvSpPr>
        <p:spPr>
          <a:xfrm>
            <a:off x="323528" y="1628800"/>
            <a:ext cx="8640960" cy="4536504"/>
          </a:xfrm>
        </p:spPr>
        <p:txBody>
          <a:bodyPr>
            <a:normAutofit/>
          </a:bodyPr>
          <a:lstStyle/>
          <a:p>
            <a:r>
              <a:rPr lang="zh-CN" altLang="en-US" dirty="0" smtClean="0"/>
              <a:t>（</a:t>
            </a:r>
            <a:r>
              <a:rPr lang="en-US" altLang="zh-CN" dirty="0" smtClean="0"/>
              <a:t>1</a:t>
            </a:r>
            <a:r>
              <a:rPr lang="zh-CN" altLang="en-US" dirty="0" smtClean="0"/>
              <a:t>）材料里的“守旧而又</a:t>
            </a:r>
            <a:r>
              <a:rPr lang="zh-CN" altLang="en-US" b="1" dirty="0" smtClean="0">
                <a:solidFill>
                  <a:srgbClr val="FF0000"/>
                </a:solidFill>
              </a:rPr>
              <a:t>维新</a:t>
            </a:r>
            <a:r>
              <a:rPr lang="zh-CN" altLang="en-US" dirty="0" smtClean="0"/>
              <a:t>，复古而又</a:t>
            </a:r>
            <a:r>
              <a:rPr lang="zh-CN" altLang="en-US" b="1" dirty="0" smtClean="0">
                <a:solidFill>
                  <a:srgbClr val="FF0000"/>
                </a:solidFill>
              </a:rPr>
              <a:t>开明</a:t>
            </a:r>
            <a:r>
              <a:rPr lang="zh-CN" altLang="en-US" dirty="0" smtClean="0"/>
              <a:t>”提示什么？</a:t>
            </a:r>
            <a:endParaRPr lang="en-US" altLang="zh-CN" dirty="0"/>
          </a:p>
          <a:p>
            <a:r>
              <a:rPr lang="zh-CN" altLang="en-US" dirty="0" smtClean="0"/>
              <a:t>汉代儒家“守旧”的“复古”的是指什么？答什么能符合题意（</a:t>
            </a:r>
            <a:r>
              <a:rPr lang="zh-CN" altLang="en-US" b="1" dirty="0" smtClean="0">
                <a:solidFill>
                  <a:srgbClr val="0033CC"/>
                </a:solidFill>
              </a:rPr>
              <a:t>在汉代成为主流的原因，是仁还是礼？哪个比较符合汉武帝的需要？</a:t>
            </a:r>
            <a:r>
              <a:rPr lang="zh-CN" altLang="en-US" dirty="0" smtClean="0"/>
              <a:t>）</a:t>
            </a:r>
            <a:endParaRPr lang="en-US" altLang="zh-CN" dirty="0" smtClean="0"/>
          </a:p>
          <a:p>
            <a:r>
              <a:rPr lang="zh-CN" altLang="en-US" dirty="0" smtClean="0"/>
              <a:t>“</a:t>
            </a:r>
            <a:r>
              <a:rPr lang="zh-CN" altLang="en-US" b="1" dirty="0" smtClean="0">
                <a:solidFill>
                  <a:srgbClr val="FF0000"/>
                </a:solidFill>
              </a:rPr>
              <a:t>维新</a:t>
            </a:r>
            <a:r>
              <a:rPr lang="zh-CN" altLang="en-US" dirty="0" smtClean="0"/>
              <a:t>”在哪里？能不能只写“汉代儒学进一步发展”？</a:t>
            </a:r>
            <a:endParaRPr lang="en-US" altLang="zh-CN" dirty="0" smtClean="0"/>
          </a:p>
          <a:p>
            <a:r>
              <a:rPr lang="zh-CN" altLang="en-US" b="1" dirty="0" smtClean="0">
                <a:solidFill>
                  <a:srgbClr val="0033CC"/>
                </a:solidFill>
              </a:rPr>
              <a:t>答案的逻辑</a:t>
            </a:r>
            <a:r>
              <a:rPr lang="zh-CN" altLang="en-US" dirty="0" smtClean="0"/>
              <a:t>：</a:t>
            </a:r>
            <a:r>
              <a:rPr lang="zh-CN" altLang="en-US" b="1" dirty="0" smtClean="0">
                <a:solidFill>
                  <a:srgbClr val="FF0000"/>
                </a:solidFill>
              </a:rPr>
              <a:t>①</a:t>
            </a:r>
            <a:r>
              <a:rPr lang="zh-CN" altLang="en-US" dirty="0" smtClean="0"/>
              <a:t>汉代儒家继承的什么思想是有利于汉统治的；</a:t>
            </a:r>
            <a:r>
              <a:rPr lang="zh-CN" altLang="en-US" b="1" dirty="0">
                <a:solidFill>
                  <a:srgbClr val="FF0000"/>
                </a:solidFill>
              </a:rPr>
              <a:t>②</a:t>
            </a:r>
            <a:r>
              <a:rPr lang="zh-CN" altLang="en-US" dirty="0" smtClean="0"/>
              <a:t>汉代儒学的“维新”更适合时代需要（需要答出新的儒学内容和时代需要是什么）；</a:t>
            </a:r>
            <a:r>
              <a:rPr lang="zh-CN" altLang="en-US" b="1" dirty="0">
                <a:solidFill>
                  <a:srgbClr val="FF0000"/>
                </a:solidFill>
              </a:rPr>
              <a:t>③</a:t>
            </a:r>
            <a:r>
              <a:rPr lang="zh-CN" altLang="en-US" dirty="0" smtClean="0"/>
              <a:t>谁用这个思想？（汉武帝的因素）</a:t>
            </a:r>
            <a:endParaRPr lang="zh-CN" altLang="en-US" dirty="0"/>
          </a:p>
        </p:txBody>
      </p:sp>
    </p:spTree>
    <p:extLst>
      <p:ext uri="{BB962C8B-B14F-4D97-AF65-F5344CB8AC3E}">
        <p14:creationId xmlns="" xmlns:p14="http://schemas.microsoft.com/office/powerpoint/2010/main" val="2051592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left)">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left)">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1520" y="332656"/>
            <a:ext cx="8712968" cy="1080120"/>
          </a:xfrm>
        </p:spPr>
        <p:txBody>
          <a:bodyPr>
            <a:normAutofit/>
          </a:bodyPr>
          <a:lstStyle/>
          <a:p>
            <a:r>
              <a:rPr lang="en-US" altLang="zh-CN" sz="2800" dirty="0" smtClean="0">
                <a:solidFill>
                  <a:srgbClr val="002060"/>
                </a:solidFill>
              </a:rPr>
              <a:t>51.</a:t>
            </a:r>
            <a:r>
              <a:rPr lang="zh-CN" altLang="zh-CN" sz="2800" dirty="0">
                <a:solidFill>
                  <a:srgbClr val="002060"/>
                </a:solidFill>
              </a:rPr>
              <a:t>文化是具有</a:t>
            </a:r>
            <a:r>
              <a:rPr lang="zh-CN" altLang="zh-CN" sz="2800" b="1" dirty="0">
                <a:solidFill>
                  <a:srgbClr val="002060"/>
                </a:solidFill>
              </a:rPr>
              <a:t>继承性和延续性</a:t>
            </a:r>
            <a:r>
              <a:rPr lang="zh-CN" altLang="zh-CN" sz="2800" dirty="0">
                <a:solidFill>
                  <a:srgbClr val="002060"/>
                </a:solidFill>
              </a:rPr>
              <a:t>的，新的文化的创造是以</a:t>
            </a:r>
            <a:r>
              <a:rPr lang="zh-CN" altLang="zh-CN" sz="2800" b="1" dirty="0">
                <a:solidFill>
                  <a:srgbClr val="002060"/>
                </a:solidFill>
              </a:rPr>
              <a:t>对传统文化的继承和弘扬</a:t>
            </a:r>
            <a:r>
              <a:rPr lang="zh-CN" altLang="zh-CN" sz="2800" dirty="0">
                <a:solidFill>
                  <a:srgbClr val="002060"/>
                </a:solidFill>
              </a:rPr>
              <a:t>为基础的。</a:t>
            </a:r>
            <a:endParaRPr lang="zh-CN" altLang="en-US" sz="2800" dirty="0">
              <a:solidFill>
                <a:srgbClr val="002060"/>
              </a:solidFill>
            </a:endParaRPr>
          </a:p>
        </p:txBody>
      </p:sp>
      <p:sp>
        <p:nvSpPr>
          <p:cNvPr id="3" name="内容占位符 2"/>
          <p:cNvSpPr>
            <a:spLocks noGrp="1"/>
          </p:cNvSpPr>
          <p:nvPr>
            <p:ph idx="1"/>
          </p:nvPr>
        </p:nvSpPr>
        <p:spPr>
          <a:xfrm>
            <a:off x="395536" y="1628800"/>
            <a:ext cx="8424936" cy="4536504"/>
          </a:xfrm>
        </p:spPr>
        <p:txBody>
          <a:bodyPr>
            <a:normAutofit/>
          </a:bodyPr>
          <a:lstStyle/>
          <a:p>
            <a:pPr>
              <a:lnSpc>
                <a:spcPct val="150000"/>
              </a:lnSpc>
            </a:pPr>
            <a:r>
              <a:rPr lang="zh-CN" altLang="en-US" dirty="0" smtClean="0"/>
              <a:t>（</a:t>
            </a:r>
            <a:r>
              <a:rPr lang="en-US" altLang="zh-CN" dirty="0" smtClean="0"/>
              <a:t>2</a:t>
            </a:r>
            <a:r>
              <a:rPr lang="zh-CN" altLang="en-US" dirty="0" smtClean="0"/>
              <a:t>）表述要准确：</a:t>
            </a:r>
            <a:endParaRPr lang="en-US" altLang="zh-CN" dirty="0" smtClean="0"/>
          </a:p>
          <a:p>
            <a:pPr>
              <a:lnSpc>
                <a:spcPct val="150000"/>
              </a:lnSpc>
            </a:pPr>
            <a:r>
              <a:rPr lang="zh-CN" altLang="en-US" dirty="0" smtClean="0"/>
              <a:t>“</a:t>
            </a:r>
            <a:r>
              <a:rPr lang="zh-CN" altLang="en-US" b="1" dirty="0" smtClean="0">
                <a:solidFill>
                  <a:srgbClr val="FF0000"/>
                </a:solidFill>
              </a:rPr>
              <a:t>君主专制的顶峰</a:t>
            </a:r>
            <a:r>
              <a:rPr lang="zh-CN" altLang="en-US" dirty="0" smtClean="0"/>
              <a:t>”：这种话只能写在哪个时间？对应哪件事？</a:t>
            </a:r>
            <a:endParaRPr lang="en-US" altLang="zh-CN" dirty="0" smtClean="0"/>
          </a:p>
          <a:p>
            <a:pPr>
              <a:lnSpc>
                <a:spcPct val="150000"/>
              </a:lnSpc>
            </a:pPr>
            <a:r>
              <a:rPr lang="zh-CN" altLang="en-US" b="1" dirty="0" smtClean="0">
                <a:solidFill>
                  <a:srgbClr val="FF0000"/>
                </a:solidFill>
              </a:rPr>
              <a:t>商品经济发展与资本主义萌芽</a:t>
            </a:r>
            <a:r>
              <a:rPr lang="zh-CN" altLang="en-US" dirty="0" smtClean="0"/>
              <a:t>，写的时候先写谁？谁是谁的原因？</a:t>
            </a:r>
          </a:p>
        </p:txBody>
      </p:sp>
    </p:spTree>
    <p:extLst>
      <p:ext uri="{BB962C8B-B14F-4D97-AF65-F5344CB8AC3E}">
        <p14:creationId xmlns="" xmlns:p14="http://schemas.microsoft.com/office/powerpoint/2010/main" val="1272592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31032" y="332656"/>
            <a:ext cx="8712968" cy="1080120"/>
          </a:xfrm>
        </p:spPr>
        <p:txBody>
          <a:bodyPr>
            <a:normAutofit/>
          </a:bodyPr>
          <a:lstStyle/>
          <a:p>
            <a:r>
              <a:rPr lang="en-US" altLang="zh-CN" sz="2800" dirty="0" smtClean="0">
                <a:solidFill>
                  <a:srgbClr val="002060"/>
                </a:solidFill>
              </a:rPr>
              <a:t>51.</a:t>
            </a:r>
            <a:r>
              <a:rPr lang="zh-CN" altLang="zh-CN" sz="2800" dirty="0">
                <a:solidFill>
                  <a:srgbClr val="002060"/>
                </a:solidFill>
              </a:rPr>
              <a:t>文化是具有</a:t>
            </a:r>
            <a:r>
              <a:rPr lang="zh-CN" altLang="zh-CN" sz="2800" b="1" dirty="0">
                <a:solidFill>
                  <a:srgbClr val="002060"/>
                </a:solidFill>
              </a:rPr>
              <a:t>继承性和延续性</a:t>
            </a:r>
            <a:r>
              <a:rPr lang="zh-CN" altLang="zh-CN" sz="2800" dirty="0">
                <a:solidFill>
                  <a:srgbClr val="002060"/>
                </a:solidFill>
              </a:rPr>
              <a:t>的，新的文化的创造是以</a:t>
            </a:r>
            <a:r>
              <a:rPr lang="zh-CN" altLang="zh-CN" sz="2800" b="1" dirty="0">
                <a:solidFill>
                  <a:srgbClr val="002060"/>
                </a:solidFill>
              </a:rPr>
              <a:t>对传统文化的继承和弘扬</a:t>
            </a:r>
            <a:r>
              <a:rPr lang="zh-CN" altLang="zh-CN" sz="2800" dirty="0">
                <a:solidFill>
                  <a:srgbClr val="002060"/>
                </a:solidFill>
              </a:rPr>
              <a:t>为基础的。</a:t>
            </a:r>
            <a:endParaRPr lang="zh-CN" altLang="en-US" sz="2800" dirty="0">
              <a:solidFill>
                <a:srgbClr val="002060"/>
              </a:solidFill>
            </a:endParaRPr>
          </a:p>
        </p:txBody>
      </p:sp>
      <p:sp>
        <p:nvSpPr>
          <p:cNvPr id="3" name="内容占位符 2"/>
          <p:cNvSpPr>
            <a:spLocks noGrp="1"/>
          </p:cNvSpPr>
          <p:nvPr>
            <p:ph idx="1"/>
          </p:nvPr>
        </p:nvSpPr>
        <p:spPr>
          <a:xfrm>
            <a:off x="395536" y="1844824"/>
            <a:ext cx="8748464" cy="4536504"/>
          </a:xfrm>
        </p:spPr>
        <p:txBody>
          <a:bodyPr>
            <a:normAutofit/>
          </a:bodyPr>
          <a:lstStyle/>
          <a:p>
            <a:r>
              <a:rPr lang="en-US" altLang="zh-CN" dirty="0" smtClean="0"/>
              <a:t>    </a:t>
            </a:r>
            <a:r>
              <a:rPr lang="zh-CN" altLang="zh-CN" b="1" dirty="0" smtClean="0">
                <a:solidFill>
                  <a:srgbClr val="FF0000"/>
                </a:solidFill>
              </a:rPr>
              <a:t>梁启超</a:t>
            </a:r>
            <a:r>
              <a:rPr lang="zh-CN" altLang="zh-CN" dirty="0"/>
              <a:t>在《清代学术概论》概括清代学术思潮为“以复古为解放”。</a:t>
            </a:r>
          </a:p>
          <a:p>
            <a:r>
              <a:rPr lang="zh-CN" altLang="zh-CN" dirty="0"/>
              <a:t>⑶依据材料和所学，举例</a:t>
            </a:r>
            <a:r>
              <a:rPr lang="zh-CN" altLang="zh-CN" b="1" i="1" u="sng" dirty="0">
                <a:solidFill>
                  <a:schemeClr val="accent1">
                    <a:lumMod val="75000"/>
                  </a:schemeClr>
                </a:solidFill>
              </a:rPr>
              <a:t>说明</a:t>
            </a:r>
            <a:r>
              <a:rPr lang="zh-CN" altLang="zh-CN" b="1" dirty="0">
                <a:solidFill>
                  <a:srgbClr val="FF0000"/>
                </a:solidFill>
              </a:rPr>
              <a:t>晚清</a:t>
            </a:r>
            <a:r>
              <a:rPr lang="zh-CN" altLang="zh-CN" dirty="0"/>
              <a:t>的“以复古为解放”。（</a:t>
            </a:r>
            <a:r>
              <a:rPr lang="en-US" altLang="zh-CN" dirty="0"/>
              <a:t>3</a:t>
            </a:r>
            <a:r>
              <a:rPr lang="zh-CN" altLang="zh-CN" dirty="0"/>
              <a:t>分</a:t>
            </a:r>
            <a:r>
              <a:rPr lang="zh-CN" altLang="zh-CN" dirty="0" smtClean="0"/>
              <a:t>）</a:t>
            </a:r>
            <a:endParaRPr lang="en-US" altLang="zh-CN" dirty="0" smtClean="0"/>
          </a:p>
          <a:p>
            <a:endParaRPr lang="en-US" altLang="zh-CN" dirty="0"/>
          </a:p>
          <a:p>
            <a:r>
              <a:rPr lang="zh-CN" altLang="en-US" dirty="0" smtClean="0"/>
              <a:t>看清时间：能写黄宗羲、顾炎武么？</a:t>
            </a:r>
            <a:endParaRPr lang="en-US" altLang="zh-CN" dirty="0" smtClean="0"/>
          </a:p>
          <a:p>
            <a:r>
              <a:rPr lang="zh-CN" altLang="en-US" dirty="0" smtClean="0"/>
              <a:t>看清要求：</a:t>
            </a:r>
            <a:r>
              <a:rPr lang="zh-CN" altLang="zh-CN" dirty="0"/>
              <a:t> “</a:t>
            </a:r>
            <a:r>
              <a:rPr lang="zh-CN" altLang="zh-CN" b="1" dirty="0">
                <a:solidFill>
                  <a:srgbClr val="FF0000"/>
                </a:solidFill>
              </a:rPr>
              <a:t>以复古为解放</a:t>
            </a:r>
            <a:r>
              <a:rPr lang="zh-CN" altLang="zh-CN" dirty="0" smtClean="0"/>
              <a:t>”</a:t>
            </a:r>
            <a:r>
              <a:rPr lang="zh-CN" altLang="en-US" dirty="0" smtClean="0"/>
              <a:t>，能写洋务运动么？</a:t>
            </a:r>
            <a:endParaRPr lang="en-US" altLang="zh-CN" dirty="0" smtClean="0"/>
          </a:p>
          <a:p>
            <a:r>
              <a:rPr lang="zh-CN" altLang="en-US" dirty="0" smtClean="0"/>
              <a:t>看清题目的提示：</a:t>
            </a:r>
            <a:r>
              <a:rPr lang="zh-CN" altLang="en-US" b="1" u="sng" dirty="0" smtClean="0">
                <a:solidFill>
                  <a:srgbClr val="0033CC"/>
                </a:solidFill>
              </a:rPr>
              <a:t>提示你最好写谁</a:t>
            </a:r>
            <a:r>
              <a:rPr lang="zh-CN" altLang="en-US" dirty="0" smtClean="0"/>
              <a:t>？</a:t>
            </a:r>
          </a:p>
        </p:txBody>
      </p:sp>
      <p:cxnSp>
        <p:nvCxnSpPr>
          <p:cNvPr id="6" name="直接箭头连接符 5"/>
          <p:cNvCxnSpPr/>
          <p:nvPr/>
        </p:nvCxnSpPr>
        <p:spPr>
          <a:xfrm>
            <a:off x="1979712" y="2204864"/>
            <a:ext cx="2520280" cy="2664296"/>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283546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randombar(vertic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randombar(vertical)">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randombar(vertical)">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332656"/>
            <a:ext cx="8748464" cy="1584176"/>
          </a:xfrm>
        </p:spPr>
        <p:txBody>
          <a:bodyPr>
            <a:normAutofit/>
          </a:bodyPr>
          <a:lstStyle/>
          <a:p>
            <a:r>
              <a:rPr lang="en-US" altLang="zh-CN" sz="2800" b="1" dirty="0" smtClean="0">
                <a:solidFill>
                  <a:srgbClr val="002060"/>
                </a:solidFill>
              </a:rPr>
              <a:t>52.</a:t>
            </a:r>
            <a:r>
              <a:rPr lang="zh-CN" altLang="zh-CN" sz="2800" b="1" dirty="0">
                <a:solidFill>
                  <a:srgbClr val="002060"/>
                </a:solidFill>
              </a:rPr>
              <a:t> ⑴上述材料反映了战国时期秦国怎样的社会风气？这一风尚在商鞅变法后于秦国更盛，请结合所学指出其更盛的原因。（</a:t>
            </a:r>
            <a:r>
              <a:rPr lang="en-US" altLang="zh-CN" sz="2800" b="1" dirty="0">
                <a:solidFill>
                  <a:srgbClr val="002060"/>
                </a:solidFill>
              </a:rPr>
              <a:t>4</a:t>
            </a:r>
            <a:r>
              <a:rPr lang="zh-CN" altLang="zh-CN" sz="2800" b="1" dirty="0">
                <a:solidFill>
                  <a:srgbClr val="002060"/>
                </a:solidFill>
              </a:rPr>
              <a:t>分）</a:t>
            </a:r>
            <a:endParaRPr lang="zh-CN" altLang="en-US" sz="2800" b="1" dirty="0">
              <a:solidFill>
                <a:srgbClr val="002060"/>
              </a:solidFill>
            </a:endParaRPr>
          </a:p>
        </p:txBody>
      </p:sp>
      <p:sp>
        <p:nvSpPr>
          <p:cNvPr id="3" name="内容占位符 2"/>
          <p:cNvSpPr>
            <a:spLocks noGrp="1"/>
          </p:cNvSpPr>
          <p:nvPr>
            <p:ph idx="1"/>
          </p:nvPr>
        </p:nvSpPr>
        <p:spPr>
          <a:xfrm>
            <a:off x="323528" y="2276872"/>
            <a:ext cx="8820472" cy="1080120"/>
          </a:xfrm>
        </p:spPr>
        <p:txBody>
          <a:bodyPr>
            <a:normAutofit/>
          </a:bodyPr>
          <a:lstStyle/>
          <a:p>
            <a:r>
              <a:rPr lang="zh-CN" altLang="en-US" b="1" dirty="0" smtClean="0">
                <a:solidFill>
                  <a:srgbClr val="FF0000"/>
                </a:solidFill>
              </a:rPr>
              <a:t>商鞅变法对应“风气”的内容，</a:t>
            </a:r>
            <a:r>
              <a:rPr lang="zh-CN" altLang="en-US" dirty="0" smtClean="0"/>
              <a:t>答什么符合题意要求？</a:t>
            </a:r>
          </a:p>
        </p:txBody>
      </p:sp>
    </p:spTree>
    <p:extLst>
      <p:ext uri="{BB962C8B-B14F-4D97-AF65-F5344CB8AC3E}">
        <p14:creationId xmlns="" xmlns:p14="http://schemas.microsoft.com/office/powerpoint/2010/main" val="5279652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548680"/>
            <a:ext cx="8208912" cy="2376264"/>
          </a:xfrm>
        </p:spPr>
        <p:txBody>
          <a:bodyPr>
            <a:normAutofit fontScale="90000"/>
          </a:bodyPr>
          <a:lstStyle/>
          <a:p>
            <a:r>
              <a:rPr lang="en-US" altLang="zh-CN" sz="2800" b="1" dirty="0" smtClean="0"/>
              <a:t>52.</a:t>
            </a:r>
            <a:br>
              <a:rPr lang="en-US" altLang="zh-CN" sz="2800" b="1" dirty="0" smtClean="0"/>
            </a:br>
            <a:r>
              <a:rPr lang="zh-CN" altLang="zh-CN" sz="2400" dirty="0" smtClean="0"/>
              <a:t>材料</a:t>
            </a:r>
            <a:r>
              <a:rPr lang="zh-CN" altLang="zh-CN" sz="2400" dirty="0"/>
              <a:t>二</a:t>
            </a:r>
            <a:r>
              <a:rPr lang="en-US" altLang="zh-CN" sz="2400" dirty="0"/>
              <a:t>  </a:t>
            </a:r>
            <a:r>
              <a:rPr lang="zh-CN" altLang="zh-CN" sz="2400" b="1" dirty="0">
                <a:solidFill>
                  <a:srgbClr val="FF0000"/>
                </a:solidFill>
              </a:rPr>
              <a:t>在服饰上，明初对于服装的色彩和用料限定甚严</a:t>
            </a:r>
            <a:r>
              <a:rPr lang="zh-CN" altLang="zh-CN" sz="2400" dirty="0"/>
              <a:t>……但至晚明</a:t>
            </a:r>
            <a:r>
              <a:rPr lang="en-US" altLang="zh-CN" sz="2400" dirty="0"/>
              <a:t>,</a:t>
            </a:r>
            <a:r>
              <a:rPr lang="zh-CN" altLang="zh-CN" sz="2400" dirty="0"/>
              <a:t>“</a:t>
            </a:r>
            <a:r>
              <a:rPr lang="zh-CN" altLang="zh-CN" sz="2400" b="1" dirty="0">
                <a:solidFill>
                  <a:srgbClr val="0033CC"/>
                </a:solidFill>
              </a:rPr>
              <a:t>团龙、立龙</a:t>
            </a:r>
            <a:r>
              <a:rPr lang="zh-CN" altLang="zh-CN" sz="2400" dirty="0"/>
              <a:t>”却已成为平常百姓常用的服装花纹。……</a:t>
            </a:r>
            <a:r>
              <a:rPr lang="zh-CN" altLang="zh-CN" sz="2400" b="1" dirty="0">
                <a:solidFill>
                  <a:srgbClr val="FF0000"/>
                </a:solidFill>
              </a:rPr>
              <a:t>明初严禁庶民厅房逾三间</a:t>
            </a:r>
            <a:r>
              <a:rPr lang="zh-CN" altLang="zh-CN" sz="2400" dirty="0"/>
              <a:t>，但到明后期，则“江南富翁……</a:t>
            </a:r>
            <a:r>
              <a:rPr lang="zh-CN" altLang="zh-CN" sz="2400" b="1" dirty="0">
                <a:solidFill>
                  <a:srgbClr val="0033CC"/>
                </a:solidFill>
              </a:rPr>
              <a:t>五间七间，九架十架</a:t>
            </a:r>
            <a:r>
              <a:rPr lang="zh-CN" altLang="zh-CN" sz="2400" dirty="0"/>
              <a:t>，犹为常耳……”。</a:t>
            </a:r>
            <a:br>
              <a:rPr lang="zh-CN" altLang="zh-CN" sz="2400" dirty="0"/>
            </a:br>
            <a:r>
              <a:rPr lang="zh-CN" altLang="zh-CN" sz="2400" dirty="0"/>
              <a:t>——摘自冯天瑜《中华文化史》</a:t>
            </a:r>
          </a:p>
        </p:txBody>
      </p:sp>
      <p:sp>
        <p:nvSpPr>
          <p:cNvPr id="3" name="内容占位符 2"/>
          <p:cNvSpPr>
            <a:spLocks noGrp="1"/>
          </p:cNvSpPr>
          <p:nvPr>
            <p:ph idx="1"/>
          </p:nvPr>
        </p:nvSpPr>
        <p:spPr>
          <a:xfrm>
            <a:off x="755576" y="3284984"/>
            <a:ext cx="7848872" cy="1008112"/>
          </a:xfrm>
        </p:spPr>
        <p:txBody>
          <a:bodyPr>
            <a:normAutofit fontScale="92500"/>
          </a:bodyPr>
          <a:lstStyle/>
          <a:p>
            <a:r>
              <a:rPr lang="zh-CN" altLang="en-US" b="1" dirty="0" smtClean="0">
                <a:solidFill>
                  <a:srgbClr val="FF0000"/>
                </a:solidFill>
              </a:rPr>
              <a:t>与时代特征相关的，必须一眼看出</a:t>
            </a:r>
            <a:endParaRPr lang="en-US" altLang="zh-CN" b="1" dirty="0" smtClean="0">
              <a:solidFill>
                <a:srgbClr val="FF0000"/>
              </a:solidFill>
            </a:endParaRPr>
          </a:p>
          <a:p>
            <a:r>
              <a:rPr lang="zh-CN" altLang="en-US" b="1" dirty="0" smtClean="0">
                <a:solidFill>
                  <a:srgbClr val="0033CC"/>
                </a:solidFill>
              </a:rPr>
              <a:t>同样类型的题，我们做过的：统练二、千里之行</a:t>
            </a:r>
            <a:r>
              <a:rPr lang="en-US" altLang="zh-CN" b="1" dirty="0" smtClean="0">
                <a:solidFill>
                  <a:srgbClr val="0033CC"/>
                </a:solidFill>
              </a:rPr>
              <a:t>p20</a:t>
            </a:r>
            <a:endParaRPr lang="zh-CN" altLang="en-US" b="1" dirty="0" smtClean="0">
              <a:solidFill>
                <a:srgbClr val="0033CC"/>
              </a:solidFill>
            </a:endParaRPr>
          </a:p>
        </p:txBody>
      </p:sp>
      <p:sp>
        <p:nvSpPr>
          <p:cNvPr id="4" name="椭圆形标注 3"/>
          <p:cNvSpPr/>
          <p:nvPr/>
        </p:nvSpPr>
        <p:spPr>
          <a:xfrm>
            <a:off x="3563888" y="0"/>
            <a:ext cx="4680520" cy="1052736"/>
          </a:xfrm>
          <a:prstGeom prst="wedgeEllipseCallout">
            <a:avLst>
              <a:gd name="adj1" fmla="val -43935"/>
              <a:gd name="adj2" fmla="val 54359"/>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zh-CN" altLang="en-US" b="1" dirty="0" smtClean="0"/>
              <a:t>明初为什么这么规定？这句话的用处是什么？它和时代特征有没有关系？</a:t>
            </a:r>
            <a:endParaRPr lang="zh-CN" altLang="en-US" b="1" dirty="0"/>
          </a:p>
        </p:txBody>
      </p:sp>
      <p:sp>
        <p:nvSpPr>
          <p:cNvPr id="5" name="椭圆形标注 4"/>
          <p:cNvSpPr/>
          <p:nvPr/>
        </p:nvSpPr>
        <p:spPr>
          <a:xfrm>
            <a:off x="5724128" y="2204864"/>
            <a:ext cx="3419872" cy="1052736"/>
          </a:xfrm>
          <a:prstGeom prst="wedgeEllipseCallout">
            <a:avLst>
              <a:gd name="adj1" fmla="val -78574"/>
              <a:gd name="adj2" fmla="val -105161"/>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zh-CN" altLang="en-US" sz="2400" b="1" dirty="0" smtClean="0"/>
              <a:t>看懂了第一句，这句说明什么？</a:t>
            </a:r>
            <a:endParaRPr lang="zh-CN" altLang="en-US" sz="2400" b="1" dirty="0"/>
          </a:p>
        </p:txBody>
      </p:sp>
      <p:pic>
        <p:nvPicPr>
          <p:cNvPr id="3076"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491" y="4238930"/>
            <a:ext cx="5112568" cy="2519721"/>
          </a:xfrm>
          <a:prstGeom prst="rect">
            <a:avLst/>
          </a:prstGeom>
          <a:ln/>
        </p:spPr>
        <p:style>
          <a:lnRef idx="2">
            <a:schemeClr val="accent2"/>
          </a:lnRef>
          <a:fillRef idx="1">
            <a:schemeClr val="lt1"/>
          </a:fillRef>
          <a:effectRef idx="0">
            <a:schemeClr val="accent2"/>
          </a:effectRef>
          <a:fontRef idx="minor">
            <a:schemeClr val="dk1"/>
          </a:fontRef>
        </p:style>
      </p:pic>
      <p:sp>
        <p:nvSpPr>
          <p:cNvPr id="9" name="矩形 8"/>
          <p:cNvSpPr/>
          <p:nvPr/>
        </p:nvSpPr>
        <p:spPr>
          <a:xfrm>
            <a:off x="5220072" y="4238929"/>
            <a:ext cx="3672408" cy="2308324"/>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altLang="zh-CN" b="0" i="0" u="none" strike="noStrike" baseline="0" dirty="0" smtClean="0">
                <a:solidFill>
                  <a:srgbClr val="000000"/>
                </a:solidFill>
                <a:latin typeface="Times New Roman"/>
              </a:rPr>
              <a:t>7</a:t>
            </a:r>
            <a:r>
              <a:rPr lang="zh-CN" altLang="en-US" b="0" i="0" u="none" strike="noStrike" baseline="0" dirty="0" smtClean="0">
                <a:solidFill>
                  <a:srgbClr val="000000"/>
                </a:solidFill>
                <a:latin typeface="宋体"/>
                <a:ea typeface="宋体"/>
              </a:rPr>
              <a:t>．</a:t>
            </a:r>
            <a:r>
              <a:rPr lang="zh-CN" altLang="en-US" b="1" i="0" u="none" strike="noStrike" baseline="0" dirty="0" smtClean="0">
                <a:solidFill>
                  <a:srgbClr val="0033CC"/>
                </a:solidFill>
                <a:latin typeface="宋体"/>
                <a:ea typeface="宋体"/>
              </a:rPr>
              <a:t>明北京城</a:t>
            </a:r>
            <a:r>
              <a:rPr lang="zh-CN" altLang="en-US" b="0" i="0" u="none" strike="noStrike" baseline="0" dirty="0" smtClean="0">
                <a:solidFill>
                  <a:srgbClr val="000000"/>
                </a:solidFill>
                <a:latin typeface="宋体"/>
                <a:ea typeface="宋体"/>
              </a:rPr>
              <a:t>继承了中国历代都城“</a:t>
            </a:r>
            <a:r>
              <a:rPr lang="zh-CN" altLang="en-US" b="1" i="0" u="none" strike="noStrike" baseline="0" dirty="0" smtClean="0">
                <a:solidFill>
                  <a:srgbClr val="FF0000"/>
                </a:solidFill>
                <a:latin typeface="宋体"/>
                <a:ea typeface="宋体"/>
              </a:rPr>
              <a:t>多重方城，中轴突出</a:t>
            </a:r>
            <a:r>
              <a:rPr lang="zh-CN" altLang="en-US" b="0" i="0" u="none" strike="noStrike" baseline="0" dirty="0" smtClean="0">
                <a:solidFill>
                  <a:srgbClr val="000000"/>
                </a:solidFill>
                <a:latin typeface="宋体"/>
                <a:ea typeface="宋体"/>
              </a:rPr>
              <a:t>”、“左祖右社，面朝后市”的特色。这体现了明清时期</a:t>
            </a:r>
          </a:p>
          <a:p>
            <a:r>
              <a:rPr lang="en-US" altLang="zh-CN" b="0" i="0" u="none" strike="noStrike" baseline="0" dirty="0" smtClean="0">
                <a:solidFill>
                  <a:srgbClr val="000000"/>
                </a:solidFill>
                <a:latin typeface="Times New Roman"/>
                <a:ea typeface="宋体"/>
              </a:rPr>
              <a:t>A</a:t>
            </a:r>
            <a:r>
              <a:rPr lang="zh-CN" altLang="en-US" b="0" i="0" u="none" strike="noStrike" baseline="0" dirty="0" smtClean="0">
                <a:solidFill>
                  <a:srgbClr val="000000"/>
                </a:solidFill>
                <a:latin typeface="宋体"/>
                <a:ea typeface="宋体"/>
              </a:rPr>
              <a:t>．城市建制开始趋于成熟</a:t>
            </a:r>
            <a:endParaRPr lang="en-US" altLang="zh-CN" b="0" i="0" u="none" strike="noStrike" baseline="0" dirty="0" smtClean="0">
              <a:solidFill>
                <a:srgbClr val="000000"/>
              </a:solidFill>
              <a:latin typeface="宋体"/>
              <a:ea typeface="宋体"/>
            </a:endParaRPr>
          </a:p>
          <a:p>
            <a:r>
              <a:rPr lang="en-US" altLang="zh-CN" b="0" i="0" u="none" strike="noStrike" baseline="0" dirty="0" smtClean="0">
                <a:solidFill>
                  <a:srgbClr val="000000"/>
                </a:solidFill>
                <a:latin typeface="Times New Roman"/>
                <a:ea typeface="宋体"/>
              </a:rPr>
              <a:t>B</a:t>
            </a:r>
            <a:r>
              <a:rPr lang="zh-CN" altLang="en-US" b="0" i="0" u="none" strike="noStrike" baseline="0" dirty="0" smtClean="0">
                <a:solidFill>
                  <a:srgbClr val="000000"/>
                </a:solidFill>
                <a:latin typeface="宋体"/>
                <a:ea typeface="宋体"/>
              </a:rPr>
              <a:t>．经济重心回到北方</a:t>
            </a:r>
          </a:p>
          <a:p>
            <a:r>
              <a:rPr lang="en-US" altLang="zh-CN" b="0" i="0" u="none" strike="noStrike" baseline="0" dirty="0" smtClean="0">
                <a:solidFill>
                  <a:srgbClr val="000000"/>
                </a:solidFill>
                <a:latin typeface="Times New Roman"/>
                <a:ea typeface="宋体"/>
              </a:rPr>
              <a:t>C</a:t>
            </a:r>
            <a:r>
              <a:rPr lang="zh-CN" altLang="en-US" b="0" i="0" u="none" strike="noStrike" baseline="0" dirty="0" smtClean="0">
                <a:solidFill>
                  <a:srgbClr val="000000"/>
                </a:solidFill>
                <a:latin typeface="宋体"/>
                <a:ea typeface="宋体"/>
              </a:rPr>
              <a:t>．中央集权制度不断衰落</a:t>
            </a:r>
            <a:endParaRPr lang="en-US" altLang="zh-CN" b="0" i="0" u="none" strike="noStrike" baseline="0" dirty="0" smtClean="0">
              <a:solidFill>
                <a:srgbClr val="000000"/>
              </a:solidFill>
              <a:latin typeface="宋体"/>
              <a:ea typeface="宋体"/>
            </a:endParaRPr>
          </a:p>
          <a:p>
            <a:r>
              <a:rPr lang="en-US" altLang="zh-CN" b="0" i="0" u="none" strike="noStrike" baseline="0" dirty="0" smtClean="0">
                <a:solidFill>
                  <a:srgbClr val="000000"/>
                </a:solidFill>
                <a:latin typeface="Times New Roman"/>
                <a:ea typeface="宋体"/>
              </a:rPr>
              <a:t>D</a:t>
            </a:r>
            <a:r>
              <a:rPr lang="zh-CN" altLang="en-US" b="0" i="0" u="none" strike="noStrike" baseline="0" dirty="0" smtClean="0">
                <a:solidFill>
                  <a:srgbClr val="000000"/>
                </a:solidFill>
                <a:latin typeface="宋体"/>
                <a:ea typeface="宋体"/>
              </a:rPr>
              <a:t>．君主专制日益强化</a:t>
            </a:r>
            <a:endParaRPr lang="zh-CN" altLang="en-US" dirty="0"/>
          </a:p>
        </p:txBody>
      </p:sp>
    </p:spTree>
    <p:extLst>
      <p:ext uri="{BB962C8B-B14F-4D97-AF65-F5344CB8AC3E}">
        <p14:creationId xmlns="" xmlns:p14="http://schemas.microsoft.com/office/powerpoint/2010/main" val="353210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25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25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3" presetClass="entr" presetSubtype="32" fill="hold" nodeType="clickEffect">
                                  <p:stCondLst>
                                    <p:cond delay="0"/>
                                  </p:stCondLst>
                                  <p:childTnLst>
                                    <p:set>
                                      <p:cBhvr>
                                        <p:cTn id="26" dur="1" fill="hold">
                                          <p:stCondLst>
                                            <p:cond delay="0"/>
                                          </p:stCondLst>
                                        </p:cTn>
                                        <p:tgtEl>
                                          <p:spTgt spid="3076"/>
                                        </p:tgtEl>
                                        <p:attrNameLst>
                                          <p:attrName>style.visibility</p:attrName>
                                        </p:attrNameLst>
                                      </p:cBhvr>
                                      <p:to>
                                        <p:strVal val="visible"/>
                                      </p:to>
                                    </p:set>
                                    <p:animEffect transition="in" filter="plus(out)">
                                      <p:cBhvr>
                                        <p:cTn id="27" dur="250"/>
                                        <p:tgtEl>
                                          <p:spTgt spid="3076"/>
                                        </p:tgtEl>
                                      </p:cBhvr>
                                    </p:animEffect>
                                  </p:childTnLst>
                                </p:cTn>
                              </p:par>
                            </p:childTnLst>
                          </p:cTn>
                        </p:par>
                      </p:childTnLst>
                    </p:cTn>
                  </p:par>
                  <p:par>
                    <p:cTn id="28" fill="hold">
                      <p:stCondLst>
                        <p:cond delay="indefinite"/>
                      </p:stCondLst>
                      <p:childTnLst>
                        <p:par>
                          <p:cTn id="29" fill="hold">
                            <p:stCondLst>
                              <p:cond delay="0"/>
                            </p:stCondLst>
                            <p:childTnLst>
                              <p:par>
                                <p:cTn id="30" presetID="13" presetClass="entr" presetSubtype="32"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plus(out)">
                                      <p:cBhvr>
                                        <p:cTn id="32" dur="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圆角矩形 10"/>
          <p:cNvSpPr/>
          <p:nvPr/>
        </p:nvSpPr>
        <p:spPr>
          <a:xfrm>
            <a:off x="611559" y="764704"/>
            <a:ext cx="7920881" cy="459432"/>
          </a:xfrm>
          <a:prstGeom prst="roundRect">
            <a:avLst/>
          </a:prstGeom>
          <a:effectLst>
            <a:outerShdw blurRad="50800" dist="38100" dir="5400000" algn="t"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rtlCol="0" anchor="ctr"/>
          <a:lstStyle/>
          <a:p>
            <a:pPr algn="ctr"/>
            <a:r>
              <a:rPr lang="zh-CN" altLang="en-US" sz="2400" b="1" dirty="0" smtClean="0"/>
              <a:t>能写：君主专制削弱吗？同样的题还见过：</a:t>
            </a:r>
            <a:endParaRPr lang="zh-CN" altLang="en-US" sz="2400" b="1" dirty="0"/>
          </a:p>
        </p:txBody>
      </p:sp>
      <p:pic>
        <p:nvPicPr>
          <p:cNvPr id="5123" name="Picture 3"/>
          <p:cNvPicPr>
            <a:picLocks noChangeAspect="1" noChangeArrowheads="1"/>
          </p:cNvPicPr>
          <p:nvPr/>
        </p:nvPicPr>
        <p:blipFill>
          <a:blip r:embed="rId3" cstate="print">
            <a:extLst>
              <a:ext uri="{BEBA8EAE-BF5A-486C-A8C5-ECC9F3942E4B}">
                <a14:imgProps xmlns="" xmlns:a14="http://schemas.microsoft.com/office/drawing/2010/main">
                  <a14:imgLayer r:embed="rId4">
                    <a14:imgEffect>
                      <a14:sharpenSoften amount="25000"/>
                    </a14:imgEffect>
                  </a14:imgLayer>
                </a14:imgProps>
              </a:ext>
              <a:ext uri="{28A0092B-C50C-407E-A947-70E740481C1C}">
                <a14:useLocalDpi xmlns="" xmlns:a14="http://schemas.microsoft.com/office/drawing/2010/main" val="0"/>
              </a:ext>
            </a:extLst>
          </a:blip>
          <a:srcRect/>
          <a:stretch>
            <a:fillRect/>
          </a:stretch>
        </p:blipFill>
        <p:spPr bwMode="auto">
          <a:xfrm>
            <a:off x="179512" y="1412775"/>
            <a:ext cx="7272808" cy="49771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圆角矩形 6"/>
          <p:cNvSpPr/>
          <p:nvPr/>
        </p:nvSpPr>
        <p:spPr>
          <a:xfrm>
            <a:off x="4716016" y="116632"/>
            <a:ext cx="3384376" cy="468111"/>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altLang="zh-CN" sz="2400" b="1" dirty="0" smtClean="0"/>
              <a:t>《</a:t>
            </a:r>
            <a:r>
              <a:rPr lang="zh-CN" altLang="en-US" sz="2400" b="1" dirty="0" smtClean="0"/>
              <a:t>千里之行</a:t>
            </a:r>
            <a:r>
              <a:rPr lang="en-US" altLang="zh-CN" sz="2400" b="1" dirty="0" smtClean="0"/>
              <a:t>》p7</a:t>
            </a:r>
            <a:endParaRPr lang="zh-CN" altLang="en-US" sz="2400" b="1" dirty="0"/>
          </a:p>
        </p:txBody>
      </p:sp>
      <p:sp>
        <p:nvSpPr>
          <p:cNvPr id="8" name="圆角矩形 7"/>
          <p:cNvSpPr/>
          <p:nvPr/>
        </p:nvSpPr>
        <p:spPr>
          <a:xfrm>
            <a:off x="3131840" y="4797152"/>
            <a:ext cx="3960440" cy="50405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9"/>
          <p:cNvSpPr/>
          <p:nvPr/>
        </p:nvSpPr>
        <p:spPr>
          <a:xfrm>
            <a:off x="7200292" y="2204864"/>
            <a:ext cx="1943708" cy="388843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r>
              <a:rPr lang="zh-CN" altLang="en-US" sz="2400" b="1" dirty="0" smtClean="0">
                <a:solidFill>
                  <a:srgbClr val="0033CC"/>
                </a:solidFill>
              </a:rPr>
              <a:t>话说熟能生巧：</a:t>
            </a:r>
            <a:endParaRPr lang="en-US" altLang="zh-CN" sz="2400" b="1" dirty="0" smtClean="0">
              <a:solidFill>
                <a:srgbClr val="0033CC"/>
              </a:solidFill>
            </a:endParaRPr>
          </a:p>
          <a:p>
            <a:r>
              <a:rPr lang="zh-CN" altLang="en-US" sz="2400" b="1" dirty="0" smtClean="0">
                <a:solidFill>
                  <a:srgbClr val="FF0000"/>
                </a:solidFill>
              </a:rPr>
              <a:t>①</a:t>
            </a:r>
            <a:r>
              <a:rPr lang="zh-CN" altLang="en-US" sz="2400" b="1" dirty="0" smtClean="0">
                <a:solidFill>
                  <a:srgbClr val="0033CC"/>
                </a:solidFill>
              </a:rPr>
              <a:t>要理解老师的讲解</a:t>
            </a:r>
            <a:endParaRPr lang="en-US" altLang="zh-CN" sz="2400" b="1" dirty="0" smtClean="0">
              <a:solidFill>
                <a:srgbClr val="0033CC"/>
              </a:solidFill>
            </a:endParaRPr>
          </a:p>
          <a:p>
            <a:r>
              <a:rPr lang="zh-CN" altLang="en-US" sz="2400" b="1" dirty="0" smtClean="0">
                <a:solidFill>
                  <a:srgbClr val="FF0000"/>
                </a:solidFill>
              </a:rPr>
              <a:t>②</a:t>
            </a:r>
            <a:r>
              <a:rPr lang="zh-CN" altLang="en-US" sz="2400" b="1" dirty="0" smtClean="0">
                <a:solidFill>
                  <a:srgbClr val="0033CC"/>
                </a:solidFill>
              </a:rPr>
              <a:t>要消化和反思</a:t>
            </a:r>
            <a:endParaRPr lang="en-US" altLang="zh-CN" sz="2400" b="1" dirty="0" smtClean="0">
              <a:solidFill>
                <a:srgbClr val="0033CC"/>
              </a:solidFill>
            </a:endParaRPr>
          </a:p>
          <a:p>
            <a:r>
              <a:rPr lang="zh-CN" altLang="en-US" sz="2400" b="1" dirty="0" smtClean="0">
                <a:solidFill>
                  <a:srgbClr val="FF0000"/>
                </a:solidFill>
              </a:rPr>
              <a:t>③</a:t>
            </a:r>
            <a:r>
              <a:rPr lang="zh-CN" altLang="en-US" sz="2400" b="1" dirty="0" smtClean="0">
                <a:solidFill>
                  <a:srgbClr val="0033CC"/>
                </a:solidFill>
              </a:rPr>
              <a:t>要能迅速找到类似的表述</a:t>
            </a:r>
            <a:endParaRPr lang="zh-CN" altLang="en-US" sz="2400" b="1" dirty="0">
              <a:solidFill>
                <a:srgbClr val="0033CC"/>
              </a:solidFill>
            </a:endParaRPr>
          </a:p>
        </p:txBody>
      </p:sp>
      <p:sp>
        <p:nvSpPr>
          <p:cNvPr id="12" name="圆角矩形标注 11"/>
          <p:cNvSpPr/>
          <p:nvPr/>
        </p:nvSpPr>
        <p:spPr>
          <a:xfrm>
            <a:off x="107504" y="5157192"/>
            <a:ext cx="2880320" cy="1656184"/>
          </a:xfrm>
          <a:prstGeom prst="wedgeRoundRectCallout">
            <a:avLst>
              <a:gd name="adj1" fmla="val 70938"/>
              <a:gd name="adj2" fmla="val -106119"/>
              <a:gd name="adj3" fmla="val 16667"/>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zh-CN" altLang="en-US" sz="2400" b="1" dirty="0" smtClean="0"/>
              <a:t>能写礼乐制度、井田制、等级制衰落或瓦解吗？</a:t>
            </a:r>
            <a:endParaRPr lang="zh-CN" altLang="en-US" sz="2400" b="1" dirty="0"/>
          </a:p>
        </p:txBody>
      </p:sp>
      <p:sp>
        <p:nvSpPr>
          <p:cNvPr id="16" name="圆角矩形 15"/>
          <p:cNvSpPr/>
          <p:nvPr/>
        </p:nvSpPr>
        <p:spPr>
          <a:xfrm>
            <a:off x="3136123" y="3501008"/>
            <a:ext cx="3960440" cy="64807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 xmlns:p14="http://schemas.microsoft.com/office/powerpoint/2010/main" val="510806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11560" y="0"/>
            <a:ext cx="7024744" cy="1143000"/>
          </a:xfrm>
        </p:spPr>
        <p:txBody>
          <a:bodyPr/>
          <a:lstStyle/>
          <a:p>
            <a:r>
              <a:rPr lang="zh-CN" altLang="en-US" dirty="0" smtClean="0">
                <a:solidFill>
                  <a:srgbClr val="FF0000"/>
                </a:solidFill>
              </a:rPr>
              <a:t>图画文字</a:t>
            </a:r>
            <a:endParaRPr lang="zh-CN" altLang="en-US" dirty="0">
              <a:solidFill>
                <a:srgbClr val="FF0000"/>
              </a:solidFill>
            </a:endParaRPr>
          </a:p>
        </p:txBody>
      </p:sp>
      <p:sp>
        <p:nvSpPr>
          <p:cNvPr id="3" name="内容占位符 2"/>
          <p:cNvSpPr>
            <a:spLocks noGrp="1"/>
          </p:cNvSpPr>
          <p:nvPr>
            <p:ph idx="1"/>
          </p:nvPr>
        </p:nvSpPr>
        <p:spPr>
          <a:xfrm>
            <a:off x="323528" y="1412776"/>
            <a:ext cx="8352928" cy="4824536"/>
          </a:xfrm>
        </p:spPr>
        <p:txBody>
          <a:bodyPr>
            <a:normAutofit fontScale="92500"/>
          </a:bodyPr>
          <a:lstStyle/>
          <a:p>
            <a:r>
              <a:rPr lang="zh-CN" altLang="en-US" dirty="0" smtClean="0"/>
              <a:t>图画文字：与</a:t>
            </a:r>
            <a:r>
              <a:rPr lang="zh-CN" altLang="en-US" dirty="0"/>
              <a:t>有声语言有直接联系，它记录了语言中词的声音和意义，因此说是</a:t>
            </a:r>
            <a:r>
              <a:rPr lang="zh-CN" altLang="en-US" b="1" dirty="0">
                <a:solidFill>
                  <a:srgbClr val="FF0000"/>
                </a:solidFill>
              </a:rPr>
              <a:t>文字的雏形</a:t>
            </a:r>
            <a:r>
              <a:rPr lang="zh-CN" altLang="en-US" dirty="0"/>
              <a:t>（或者称作原始文字）</a:t>
            </a:r>
            <a:r>
              <a:rPr lang="zh-CN" altLang="en-US" dirty="0" smtClean="0"/>
              <a:t>。</a:t>
            </a:r>
            <a:endParaRPr lang="en-US" altLang="zh-CN" dirty="0" smtClean="0"/>
          </a:p>
          <a:p>
            <a:r>
              <a:rPr lang="zh-CN" altLang="en-US" dirty="0"/>
              <a:t>象形文字</a:t>
            </a:r>
            <a:r>
              <a:rPr lang="en-US" altLang="zh-CN" dirty="0"/>
              <a:t>(Hieroglyphic)</a:t>
            </a:r>
            <a:r>
              <a:rPr lang="zh-CN" altLang="en-US" dirty="0"/>
              <a:t>来自于图画文字，是一种最原始的造字方法，</a:t>
            </a:r>
            <a:r>
              <a:rPr lang="zh-CN" altLang="en-US" b="1" dirty="0">
                <a:solidFill>
                  <a:srgbClr val="FF0000"/>
                </a:solidFill>
              </a:rPr>
              <a:t>图画性质减弱，象征性质增强</a:t>
            </a:r>
            <a:r>
              <a:rPr lang="zh-CN" altLang="en-US" dirty="0"/>
              <a:t>。因为有些实体事物和抽象事物是画不出来的，它的局限性很大。埃及的象形文字、苏美尔文、古印度文以及中国的甲骨文，都是独立地从原始社会最简单的图画和花纹产生出来的。</a:t>
            </a:r>
            <a:endParaRPr lang="en-US" altLang="zh-CN" dirty="0" smtClean="0"/>
          </a:p>
          <a:p>
            <a:r>
              <a:rPr lang="zh-CN" altLang="en-US" dirty="0" smtClean="0"/>
              <a:t>甲骨文：从</a:t>
            </a:r>
            <a:r>
              <a:rPr lang="zh-CN" altLang="en-US" dirty="0"/>
              <a:t>字体的数量和结构方式来看，</a:t>
            </a:r>
            <a:r>
              <a:rPr lang="zh-CN" altLang="en-US" b="1" dirty="0">
                <a:solidFill>
                  <a:srgbClr val="FF0000"/>
                </a:solidFill>
              </a:rPr>
              <a:t>甲骨文已经是发展到了有较严密系统的文字了</a:t>
            </a:r>
            <a:r>
              <a:rPr lang="zh-CN" altLang="en-US" dirty="0"/>
              <a:t>。</a:t>
            </a:r>
            <a:r>
              <a:rPr lang="zh-CN" altLang="en-US" b="1" dirty="0">
                <a:solidFill>
                  <a:srgbClr val="FF0000"/>
                </a:solidFill>
              </a:rPr>
              <a:t>汉字的“六书”原则，在甲骨文中都有所体现</a:t>
            </a:r>
            <a:r>
              <a:rPr lang="zh-CN" altLang="en-US" dirty="0"/>
              <a:t>。但是</a:t>
            </a:r>
            <a:r>
              <a:rPr lang="zh-CN" altLang="en-US" dirty="0" smtClean="0"/>
              <a:t>原始图画文字</a:t>
            </a:r>
            <a:r>
              <a:rPr lang="zh-CN" altLang="en-US" dirty="0"/>
              <a:t>的痕迹还是比较明显。</a:t>
            </a:r>
          </a:p>
        </p:txBody>
      </p:sp>
      <p:grpSp>
        <p:nvGrpSpPr>
          <p:cNvPr id="5" name="组合 4"/>
          <p:cNvGrpSpPr/>
          <p:nvPr/>
        </p:nvGrpSpPr>
        <p:grpSpPr>
          <a:xfrm>
            <a:off x="5076056" y="2780928"/>
            <a:ext cx="3887763" cy="3679861"/>
            <a:chOff x="5039889" y="3070115"/>
            <a:chExt cx="3887763" cy="3679861"/>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039889" y="3070115"/>
              <a:ext cx="3887763" cy="36798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5039889" y="6103645"/>
              <a:ext cx="2268416" cy="646331"/>
            </a:xfrm>
            <a:prstGeom prst="rect">
              <a:avLst/>
            </a:prstGeom>
            <a:noFill/>
          </p:spPr>
          <p:txBody>
            <a:bodyPr wrap="square" rtlCol="0">
              <a:spAutoFit/>
            </a:bodyPr>
            <a:lstStyle/>
            <a:p>
              <a:r>
                <a:rPr lang="zh-CN" altLang="en-US" b="1" dirty="0" smtClean="0"/>
                <a:t>象形文字活化石</a:t>
              </a:r>
              <a:r>
                <a:rPr lang="en-US" altLang="zh-CN" b="1" dirty="0" smtClean="0"/>
                <a:t>——</a:t>
              </a:r>
              <a:r>
                <a:rPr lang="zh-CN" altLang="en-US" b="1" dirty="0" smtClean="0"/>
                <a:t>东巴文</a:t>
              </a:r>
              <a:endParaRPr lang="zh-CN" altLang="en-US" b="1" dirty="0"/>
            </a:p>
          </p:txBody>
        </p:sp>
      </p:grpSp>
    </p:spTree>
    <p:extLst>
      <p:ext uri="{BB962C8B-B14F-4D97-AF65-F5344CB8AC3E}">
        <p14:creationId xmlns:p14="http://schemas.microsoft.com/office/powerpoint/2010/main" xmlns="" val="29371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1124744"/>
            <a:ext cx="8208912" cy="648072"/>
          </a:xfrm>
        </p:spPr>
        <p:txBody>
          <a:bodyPr>
            <a:normAutofit/>
          </a:bodyPr>
          <a:lstStyle/>
          <a:p>
            <a:r>
              <a:rPr lang="en-US" altLang="zh-CN" sz="2800" b="1" dirty="0" smtClean="0">
                <a:solidFill>
                  <a:srgbClr val="002060"/>
                </a:solidFill>
              </a:rPr>
              <a:t>52.</a:t>
            </a:r>
            <a:r>
              <a:rPr lang="zh-CN" altLang="zh-CN" sz="2800" b="1" dirty="0" smtClean="0">
                <a:solidFill>
                  <a:srgbClr val="002060"/>
                </a:solidFill>
              </a:rPr>
              <a:t> </a:t>
            </a:r>
            <a:r>
              <a:rPr lang="zh-CN" altLang="en-US" sz="2800" b="1" dirty="0" smtClean="0">
                <a:solidFill>
                  <a:srgbClr val="002060"/>
                </a:solidFill>
              </a:rPr>
              <a:t>（</a:t>
            </a:r>
            <a:r>
              <a:rPr lang="en-US" altLang="zh-CN" sz="2800" b="1" dirty="0" smtClean="0">
                <a:solidFill>
                  <a:srgbClr val="002060"/>
                </a:solidFill>
              </a:rPr>
              <a:t>2</a:t>
            </a:r>
            <a:r>
              <a:rPr lang="zh-CN" altLang="en-US" sz="2800" b="1" dirty="0" smtClean="0">
                <a:solidFill>
                  <a:srgbClr val="002060"/>
                </a:solidFill>
              </a:rPr>
              <a:t>）</a:t>
            </a:r>
            <a:endParaRPr lang="zh-CN" altLang="en-US" sz="2800" b="1" dirty="0">
              <a:solidFill>
                <a:srgbClr val="002060"/>
              </a:solidFill>
            </a:endParaRPr>
          </a:p>
        </p:txBody>
      </p:sp>
      <p:sp>
        <p:nvSpPr>
          <p:cNvPr id="3" name="内容占位符 2"/>
          <p:cNvSpPr>
            <a:spLocks noGrp="1"/>
          </p:cNvSpPr>
          <p:nvPr>
            <p:ph idx="1"/>
          </p:nvPr>
        </p:nvSpPr>
        <p:spPr>
          <a:xfrm>
            <a:off x="539552" y="2060848"/>
            <a:ext cx="7632848" cy="1224136"/>
          </a:xfrm>
        </p:spPr>
        <p:txBody>
          <a:bodyPr>
            <a:normAutofit/>
          </a:bodyPr>
          <a:lstStyle/>
          <a:p>
            <a:r>
              <a:rPr lang="zh-CN" altLang="en-US" b="1" dirty="0" smtClean="0"/>
              <a:t>与</a:t>
            </a:r>
            <a:r>
              <a:rPr lang="en-US" altLang="zh-CN" b="1" dirty="0" smtClean="0"/>
              <a:t>51.</a:t>
            </a:r>
            <a:r>
              <a:rPr lang="zh-CN" altLang="en-US" b="1" dirty="0" smtClean="0"/>
              <a:t>（</a:t>
            </a:r>
            <a:r>
              <a:rPr lang="en-US" altLang="zh-CN" b="1" dirty="0" smtClean="0"/>
              <a:t>2</a:t>
            </a:r>
            <a:r>
              <a:rPr lang="zh-CN" altLang="en-US" b="1" dirty="0" smtClean="0"/>
              <a:t>）同，经济原因是答“资本主义萌芽”还是“商品经济发展”，这两个词的顺序是什么？</a:t>
            </a:r>
          </a:p>
        </p:txBody>
      </p:sp>
    </p:spTree>
    <p:extLst>
      <p:ext uri="{BB962C8B-B14F-4D97-AF65-F5344CB8AC3E}">
        <p14:creationId xmlns="" xmlns:p14="http://schemas.microsoft.com/office/powerpoint/2010/main" val="324411673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620688"/>
            <a:ext cx="8208912" cy="1368152"/>
          </a:xfrm>
        </p:spPr>
        <p:txBody>
          <a:bodyPr>
            <a:normAutofit fontScale="90000"/>
          </a:bodyPr>
          <a:lstStyle/>
          <a:p>
            <a:r>
              <a:rPr lang="en-US" altLang="zh-CN" sz="2800" b="1" dirty="0" smtClean="0"/>
              <a:t>52.</a:t>
            </a:r>
            <a:r>
              <a:rPr lang="zh-CN" altLang="zh-CN" sz="2800" b="1" dirty="0" smtClean="0"/>
              <a:t> </a:t>
            </a:r>
            <a:r>
              <a:rPr lang="zh-CN" altLang="zh-CN" sz="2800" b="1" dirty="0"/>
              <a:t>⑶根据材料</a:t>
            </a:r>
            <a:r>
              <a:rPr lang="zh-CN" altLang="zh-CN" sz="2800" b="1" u="sng" dirty="0">
                <a:solidFill>
                  <a:srgbClr val="0033CC"/>
                </a:solidFill>
              </a:rPr>
              <a:t>指出</a:t>
            </a:r>
            <a:r>
              <a:rPr lang="zh-CN" altLang="zh-CN" sz="2800" b="1" dirty="0">
                <a:solidFill>
                  <a:srgbClr val="FF0000"/>
                </a:solidFill>
              </a:rPr>
              <a:t>民国初期</a:t>
            </a:r>
            <a:r>
              <a:rPr lang="zh-CN" altLang="zh-CN" sz="2800" b="1" dirty="0"/>
              <a:t>北京社会风俗的</a:t>
            </a:r>
            <a:r>
              <a:rPr lang="zh-CN" altLang="zh-CN" sz="2800" b="1" dirty="0">
                <a:solidFill>
                  <a:srgbClr val="FF0000"/>
                </a:solidFill>
              </a:rPr>
              <a:t>特点</a:t>
            </a:r>
            <a:r>
              <a:rPr lang="zh-CN" altLang="zh-CN" sz="2800" b="1" dirty="0"/>
              <a:t>。结合所学，简要分析北京地区社会风俗发生变迁的背景。（</a:t>
            </a:r>
            <a:r>
              <a:rPr lang="en-US" altLang="zh-CN" sz="2800" b="1" dirty="0"/>
              <a:t>5</a:t>
            </a:r>
            <a:r>
              <a:rPr lang="zh-CN" altLang="zh-CN" sz="2800" b="1" dirty="0"/>
              <a:t>分）</a:t>
            </a:r>
            <a:endParaRPr lang="zh-CN" altLang="en-US" sz="2800" b="1" dirty="0"/>
          </a:p>
        </p:txBody>
      </p:sp>
      <p:sp>
        <p:nvSpPr>
          <p:cNvPr id="3" name="内容占位符 2"/>
          <p:cNvSpPr>
            <a:spLocks noGrp="1"/>
          </p:cNvSpPr>
          <p:nvPr>
            <p:ph idx="1"/>
          </p:nvPr>
        </p:nvSpPr>
        <p:spPr>
          <a:xfrm>
            <a:off x="6325943" y="1988840"/>
            <a:ext cx="2350513" cy="3096344"/>
          </a:xfrm>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r>
              <a:rPr lang="zh-CN" altLang="en-US" b="1" dirty="0" smtClean="0">
                <a:solidFill>
                  <a:srgbClr val="FF0000"/>
                </a:solidFill>
              </a:rPr>
              <a:t>特点必须怎么答</a:t>
            </a:r>
            <a:r>
              <a:rPr lang="zh-CN" altLang="en-US" dirty="0" smtClean="0"/>
              <a:t>？要不要写出现象或史实？题目是“指出”，要不要解释？</a:t>
            </a:r>
            <a:endParaRPr lang="en-US" altLang="zh-CN" dirty="0" smtClean="0"/>
          </a:p>
          <a:p>
            <a:r>
              <a:rPr lang="zh-CN" altLang="en-US" dirty="0" smtClean="0"/>
              <a:t>这个周六讲过的。</a:t>
            </a:r>
            <a:r>
              <a:rPr lang="en-US" altLang="zh-CN" dirty="0" smtClean="0"/>
              <a:t>——</a:t>
            </a:r>
            <a:r>
              <a:rPr lang="zh-CN" altLang="en-US" b="1" dirty="0" smtClean="0">
                <a:solidFill>
                  <a:srgbClr val="FF0000"/>
                </a:solidFill>
              </a:rPr>
              <a:t>周六的课很重要哦</a:t>
            </a:r>
          </a:p>
        </p:txBody>
      </p:sp>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1520" y="1988840"/>
            <a:ext cx="6074423" cy="3096344"/>
          </a:xfrm>
          <a:prstGeom prst="rect">
            <a:avLst/>
          </a:prstGeom>
          <a:ln/>
        </p:spPr>
        <p:style>
          <a:lnRef idx="2">
            <a:schemeClr val="accent2"/>
          </a:lnRef>
          <a:fillRef idx="1">
            <a:schemeClr val="lt1"/>
          </a:fillRef>
          <a:effectRef idx="0">
            <a:schemeClr val="accent2"/>
          </a:effectRef>
          <a:fontRef idx="minor">
            <a:schemeClr val="dk1"/>
          </a:fontRef>
        </p:style>
      </p:pic>
      <p:cxnSp>
        <p:nvCxnSpPr>
          <p:cNvPr id="5" name="直接连接符 4"/>
          <p:cNvCxnSpPr/>
          <p:nvPr/>
        </p:nvCxnSpPr>
        <p:spPr>
          <a:xfrm>
            <a:off x="755576" y="2780928"/>
            <a:ext cx="144016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51520" y="5157192"/>
            <a:ext cx="8424936" cy="1700808"/>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oAutofit/>
          </a:bodyPr>
          <a:lstStyle>
            <a:lvl1pPr marL="342900" indent="-274320">
              <a:spcBef>
                <a:spcPct val="20000"/>
              </a:spcBef>
              <a:buClr>
                <a:schemeClr val="accent1"/>
              </a:buClr>
              <a:buSzPct val="76000"/>
              <a:buFont typeface="Wingdings 2" pitchFamily="18" charset="2"/>
              <a:buChar char=""/>
              <a:defRPr sz="2400">
                <a:solidFill>
                  <a:schemeClr val="tx2"/>
                </a:solidFill>
              </a:defRPr>
            </a:lvl1pPr>
            <a:lvl2pPr marL="640080" indent="-274320">
              <a:spcBef>
                <a:spcPct val="20000"/>
              </a:spcBef>
              <a:buClr>
                <a:schemeClr val="accent1"/>
              </a:buClr>
              <a:buSzPct val="76000"/>
              <a:buFont typeface="Wingdings 2" pitchFamily="18" charset="2"/>
              <a:buChar char=""/>
              <a:defRPr sz="2200">
                <a:solidFill>
                  <a:schemeClr val="tx2"/>
                </a:solidFill>
              </a:defRPr>
            </a:lvl2pPr>
            <a:lvl3pPr indent="-228600">
              <a:spcBef>
                <a:spcPct val="20000"/>
              </a:spcBef>
              <a:buClr>
                <a:schemeClr val="accent1"/>
              </a:buClr>
              <a:buSzPct val="76000"/>
              <a:buFont typeface="Wingdings 2" pitchFamily="18" charset="2"/>
              <a:buChar char=""/>
              <a:defRPr sz="2000">
                <a:solidFill>
                  <a:schemeClr val="tx2"/>
                </a:solidFill>
              </a:defRPr>
            </a:lvl3pPr>
            <a:lvl4pPr marL="1124712" indent="-228600">
              <a:spcBef>
                <a:spcPct val="20000"/>
              </a:spcBef>
              <a:buClr>
                <a:schemeClr val="accent1"/>
              </a:buClr>
              <a:buSzPct val="76000"/>
              <a:buFont typeface="Wingdings 2" pitchFamily="18" charset="2"/>
              <a:buChar char=""/>
              <a:defRPr>
                <a:solidFill>
                  <a:schemeClr val="tx2"/>
                </a:solidFill>
              </a:defRPr>
            </a:lvl4pPr>
            <a:lvl5pPr marL="1325880" indent="-228600">
              <a:spcBef>
                <a:spcPct val="20000"/>
              </a:spcBef>
              <a:buClr>
                <a:schemeClr val="accent1"/>
              </a:buClr>
              <a:buSzPct val="76000"/>
              <a:buFont typeface="Wingdings 2" pitchFamily="18" charset="2"/>
              <a:buChar char=""/>
              <a:defRPr sz="1600" baseline="0">
                <a:solidFill>
                  <a:schemeClr val="tx2"/>
                </a:solidFill>
              </a:defRPr>
            </a:lvl5pPr>
            <a:lvl6pPr marL="1517904" indent="-228600">
              <a:spcBef>
                <a:spcPct val="20000"/>
              </a:spcBef>
              <a:buClr>
                <a:schemeClr val="accent1"/>
              </a:buClr>
              <a:buSzPct val="76000"/>
              <a:buFont typeface="Wingdings 2" pitchFamily="18" charset="2"/>
              <a:buChar char=""/>
              <a:defRPr sz="1400">
                <a:solidFill>
                  <a:schemeClr val="tx2"/>
                </a:solidFill>
              </a:defRPr>
            </a:lvl6pPr>
            <a:lvl7pPr marL="1719072" indent="-228600">
              <a:spcBef>
                <a:spcPct val="20000"/>
              </a:spcBef>
              <a:buClr>
                <a:schemeClr val="accent1"/>
              </a:buClr>
              <a:buSzPct val="76000"/>
              <a:buFont typeface="Wingdings 2" pitchFamily="18" charset="2"/>
              <a:buChar char=""/>
              <a:defRPr sz="1400">
                <a:solidFill>
                  <a:schemeClr val="tx2"/>
                </a:solidFill>
              </a:defRPr>
            </a:lvl7pPr>
            <a:lvl8pPr marL="1920240" indent="-228600">
              <a:spcBef>
                <a:spcPct val="20000"/>
              </a:spcBef>
              <a:buClr>
                <a:schemeClr val="accent1"/>
              </a:buClr>
              <a:buSzPct val="76000"/>
              <a:buFont typeface="Wingdings 2" pitchFamily="18" charset="2"/>
              <a:buChar char=""/>
              <a:defRPr sz="1400">
                <a:solidFill>
                  <a:schemeClr val="tx2"/>
                </a:solidFill>
              </a:defRPr>
            </a:lvl8pPr>
            <a:lvl9pPr marL="2121408" indent="-228600">
              <a:spcBef>
                <a:spcPct val="20000"/>
              </a:spcBef>
              <a:buClr>
                <a:schemeClr val="accent1"/>
              </a:buClr>
              <a:buSzPct val="76000"/>
              <a:buFont typeface="Wingdings 2" pitchFamily="18" charset="2"/>
              <a:buChar char=""/>
              <a:defRPr sz="1400">
                <a:solidFill>
                  <a:schemeClr val="tx2"/>
                </a:solidFill>
              </a:defRPr>
            </a:lvl9pPr>
          </a:lstStyle>
          <a:p>
            <a:r>
              <a:rPr lang="zh-CN" altLang="en-US" b="1" dirty="0">
                <a:solidFill>
                  <a:srgbClr val="FF0000"/>
                </a:solidFill>
              </a:rPr>
              <a:t>分析背景注意时间限制：</a:t>
            </a:r>
            <a:r>
              <a:rPr lang="zh-CN" altLang="en-US" b="1" dirty="0"/>
              <a:t>民国初期的变化背景从什么时候写起？</a:t>
            </a:r>
            <a:endParaRPr lang="en-US" altLang="zh-CN" b="1" dirty="0"/>
          </a:p>
          <a:p>
            <a:r>
              <a:rPr lang="zh-CN" altLang="en-US" b="1" dirty="0"/>
              <a:t>分析</a:t>
            </a:r>
            <a:r>
              <a:rPr lang="zh-CN" altLang="en-US" b="1" dirty="0">
                <a:solidFill>
                  <a:srgbClr val="FF0000"/>
                </a:solidFill>
              </a:rPr>
              <a:t>从哪些方面分析</a:t>
            </a:r>
            <a:r>
              <a:rPr lang="zh-CN" altLang="en-US" b="1" dirty="0" smtClean="0"/>
              <a:t>？（可以政经文，可以新旧都有的原因）</a:t>
            </a:r>
            <a:endParaRPr lang="zh-CN" altLang="en-US" b="1" dirty="0"/>
          </a:p>
        </p:txBody>
      </p:sp>
    </p:spTree>
    <p:extLst>
      <p:ext uri="{BB962C8B-B14F-4D97-AF65-F5344CB8AC3E}">
        <p14:creationId xmlns="" xmlns:p14="http://schemas.microsoft.com/office/powerpoint/2010/main" val="2356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7024744" cy="1143000"/>
          </a:xfrm>
        </p:spPr>
        <p:txBody>
          <a:bodyPr/>
          <a:lstStyle/>
          <a:p>
            <a:r>
              <a:rPr lang="zh-CN" altLang="en-US" b="1" dirty="0" smtClean="0">
                <a:solidFill>
                  <a:srgbClr val="002060"/>
                </a:solidFill>
              </a:rPr>
              <a:t>其实最担心的是答题时间</a:t>
            </a:r>
            <a:endParaRPr lang="zh-CN" altLang="en-US" b="1" dirty="0">
              <a:solidFill>
                <a:srgbClr val="002060"/>
              </a:solidFill>
            </a:endParaRPr>
          </a:p>
        </p:txBody>
      </p:sp>
      <p:sp>
        <p:nvSpPr>
          <p:cNvPr id="3" name="内容占位符 2"/>
          <p:cNvSpPr>
            <a:spLocks noGrp="1"/>
          </p:cNvSpPr>
          <p:nvPr>
            <p:ph idx="1"/>
          </p:nvPr>
        </p:nvSpPr>
        <p:spPr>
          <a:xfrm>
            <a:off x="323528" y="1196752"/>
            <a:ext cx="8496944" cy="864096"/>
          </a:xfrm>
        </p:spPr>
        <p:txBody>
          <a:bodyPr>
            <a:normAutofit lnSpcReduction="10000"/>
          </a:bodyPr>
          <a:lstStyle/>
          <a:p>
            <a:r>
              <a:rPr lang="zh-CN" altLang="en-US" b="1" dirty="0" smtClean="0"/>
              <a:t>因为时间给的充裕所以表现的老问题不多，但是不能不说有隐患。</a:t>
            </a:r>
            <a:endParaRPr lang="zh-CN" altLang="en-US" b="1" dirty="0"/>
          </a:p>
        </p:txBody>
      </p:sp>
      <p:sp>
        <p:nvSpPr>
          <p:cNvPr id="4" name="TextBox 1"/>
          <p:cNvSpPr txBox="1">
            <a:spLocks noChangeArrowheads="1"/>
          </p:cNvSpPr>
          <p:nvPr/>
        </p:nvSpPr>
        <p:spPr bwMode="auto">
          <a:xfrm>
            <a:off x="539552" y="2348880"/>
            <a:ext cx="8208912" cy="523220"/>
          </a:xfrm>
          <a:prstGeom prst="rect">
            <a:avLst/>
          </a:prstGeom>
          <a:ln/>
          <a:extLst/>
        </p:spPr>
        <p:style>
          <a:lnRef idx="2">
            <a:schemeClr val="accent6"/>
          </a:lnRef>
          <a:fillRef idx="1">
            <a:schemeClr val="lt1"/>
          </a:fillRef>
          <a:effectRef idx="0">
            <a:schemeClr val="accent6"/>
          </a:effectRef>
          <a:fontRef idx="minor">
            <a:schemeClr val="dk1"/>
          </a:fontRef>
        </p:style>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zh-CN" altLang="en-US" sz="2800" b="1" dirty="0" smtClean="0">
                <a:latin typeface="楷体" pitchFamily="49" charset="-122"/>
                <a:ea typeface="楷体" pitchFamily="49" charset="-122"/>
              </a:rPr>
              <a:t>平均分和我们一样</a:t>
            </a:r>
            <a:r>
              <a:rPr lang="zh-CN" altLang="en-US" sz="2800" b="1" dirty="0">
                <a:latin typeface="楷体" pitchFamily="49" charset="-122"/>
                <a:ea typeface="楷体" pitchFamily="49" charset="-122"/>
              </a:rPr>
              <a:t>。</a:t>
            </a:r>
            <a:r>
              <a:rPr lang="zh-CN" altLang="en-US" sz="2800" b="1" dirty="0" smtClean="0">
                <a:latin typeface="楷体" pitchFamily="49" charset="-122"/>
                <a:ea typeface="楷体" pitchFamily="49" charset="-122"/>
              </a:rPr>
              <a:t>选择题：不到</a:t>
            </a:r>
            <a:r>
              <a:rPr lang="en-US" altLang="zh-CN" sz="2800" b="1" dirty="0" smtClean="0">
                <a:latin typeface="楷体" pitchFamily="49" charset="-122"/>
                <a:ea typeface="楷体" pitchFamily="49" charset="-122"/>
              </a:rPr>
              <a:t>20</a:t>
            </a:r>
            <a:r>
              <a:rPr lang="zh-CN" altLang="en-US" sz="2800" b="1" dirty="0" smtClean="0">
                <a:latin typeface="楷体" pitchFamily="49" charset="-122"/>
                <a:ea typeface="楷体" pitchFamily="49" charset="-122"/>
              </a:rPr>
              <a:t>分钟做完</a:t>
            </a:r>
            <a:endParaRPr lang="zh-CN" altLang="en-US" sz="2800" b="1" dirty="0">
              <a:latin typeface="楷体" pitchFamily="49" charset="-122"/>
              <a:ea typeface="楷体" pitchFamily="49" charset="-122"/>
            </a:endParaRPr>
          </a:p>
        </p:txBody>
      </p:sp>
      <p:sp>
        <p:nvSpPr>
          <p:cNvPr id="5" name="TextBox 1"/>
          <p:cNvSpPr txBox="1">
            <a:spLocks noChangeArrowheads="1"/>
          </p:cNvSpPr>
          <p:nvPr/>
        </p:nvSpPr>
        <p:spPr bwMode="auto">
          <a:xfrm>
            <a:off x="539552" y="2996952"/>
            <a:ext cx="8208912" cy="523220"/>
          </a:xfrm>
          <a:prstGeom prst="rect">
            <a:avLst/>
          </a:prstGeom>
          <a:ln/>
          <a:extLst/>
        </p:spPr>
        <p:style>
          <a:lnRef idx="2">
            <a:schemeClr val="accent6"/>
          </a:lnRef>
          <a:fillRef idx="1">
            <a:schemeClr val="lt1"/>
          </a:fillRef>
          <a:effectRef idx="0">
            <a:schemeClr val="accent6"/>
          </a:effectRef>
          <a:fontRef idx="minor">
            <a:schemeClr val="dk1"/>
          </a:fontRef>
        </p:style>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zh-CN" altLang="en-US" sz="2800" b="1" dirty="0" smtClean="0">
                <a:latin typeface="楷体" pitchFamily="49" charset="-122"/>
                <a:ea typeface="楷体" pitchFamily="49" charset="-122"/>
              </a:rPr>
              <a:t>如果我们也用</a:t>
            </a:r>
            <a:r>
              <a:rPr lang="en-US" altLang="zh-CN" sz="2800" b="1" dirty="0" smtClean="0">
                <a:latin typeface="楷体" pitchFamily="49" charset="-122"/>
                <a:ea typeface="楷体" pitchFamily="49" charset="-122"/>
              </a:rPr>
              <a:t>20</a:t>
            </a:r>
            <a:r>
              <a:rPr lang="zh-CN" altLang="en-US" sz="2800" b="1" dirty="0" smtClean="0">
                <a:latin typeface="楷体" pitchFamily="49" charset="-122"/>
                <a:ea typeface="楷体" pitchFamily="49" charset="-122"/>
              </a:rPr>
              <a:t>分钟做完，是不是意味着分数更低？</a:t>
            </a:r>
            <a:endParaRPr lang="zh-CN" altLang="en-US" sz="2800" b="1" dirty="0">
              <a:latin typeface="楷体" pitchFamily="49" charset="-122"/>
              <a:ea typeface="楷体" pitchFamily="49" charset="-122"/>
            </a:endParaRPr>
          </a:p>
        </p:txBody>
      </p:sp>
      <p:sp>
        <p:nvSpPr>
          <p:cNvPr id="6" name="TextBox 1"/>
          <p:cNvSpPr txBox="1">
            <a:spLocks noChangeArrowheads="1"/>
          </p:cNvSpPr>
          <p:nvPr/>
        </p:nvSpPr>
        <p:spPr bwMode="auto">
          <a:xfrm>
            <a:off x="467544" y="3645024"/>
            <a:ext cx="8280920" cy="2677656"/>
          </a:xfrm>
          <a:prstGeom prst="rect">
            <a:avLst/>
          </a:prstGeom>
          <a:ln/>
          <a:extLst/>
        </p:spPr>
        <p:style>
          <a:lnRef idx="2">
            <a:schemeClr val="accent6"/>
          </a:lnRef>
          <a:fillRef idx="1">
            <a:schemeClr val="lt1"/>
          </a:fillRef>
          <a:effectRef idx="0">
            <a:schemeClr val="accent6"/>
          </a:effectRef>
          <a:fontRef idx="minor">
            <a:schemeClr val="dk1"/>
          </a:fontRef>
        </p:style>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zh-CN" altLang="en-US" sz="2800" b="1" dirty="0" smtClean="0">
                <a:solidFill>
                  <a:srgbClr val="FF0000"/>
                </a:solidFill>
                <a:latin typeface="华文细黑" pitchFamily="2" charset="-122"/>
                <a:ea typeface="华文细黑" pitchFamily="2" charset="-122"/>
              </a:rPr>
              <a:t>高考的时间分配</a:t>
            </a:r>
            <a:r>
              <a:rPr lang="zh-CN" altLang="en-US" sz="2800" b="1" dirty="0" smtClean="0">
                <a:latin typeface="华文细黑" pitchFamily="2" charset="-122"/>
                <a:ea typeface="华文细黑" pitchFamily="2" charset="-122"/>
              </a:rPr>
              <a:t>：</a:t>
            </a:r>
            <a:r>
              <a:rPr lang="en-US" altLang="zh-CN" sz="2800" b="1" dirty="0" smtClean="0">
                <a:latin typeface="华文细黑" pitchFamily="2" charset="-122"/>
                <a:ea typeface="华文细黑" pitchFamily="2" charset="-122"/>
              </a:rPr>
              <a:t>35</a:t>
            </a:r>
            <a:r>
              <a:rPr lang="zh-CN" altLang="en-US" sz="2800" b="1" dirty="0" smtClean="0">
                <a:latin typeface="华文细黑" pitchFamily="2" charset="-122"/>
                <a:ea typeface="华文细黑" pitchFamily="2" charset="-122"/>
              </a:rPr>
              <a:t>道</a:t>
            </a:r>
            <a:r>
              <a:rPr lang="zh-CN" altLang="en-US" sz="2800" b="1" dirty="0" smtClean="0">
                <a:solidFill>
                  <a:srgbClr val="FF0000"/>
                </a:solidFill>
                <a:latin typeface="华文细黑" pitchFamily="2" charset="-122"/>
                <a:ea typeface="华文细黑" pitchFamily="2" charset="-122"/>
              </a:rPr>
              <a:t>选择题</a:t>
            </a:r>
            <a:r>
              <a:rPr lang="zh-CN" altLang="en-US" sz="2800" b="1" dirty="0" smtClean="0">
                <a:latin typeface="华文细黑" pitchFamily="2" charset="-122"/>
                <a:ea typeface="华文细黑" pitchFamily="2" charset="-122"/>
              </a:rPr>
              <a:t>（</a:t>
            </a:r>
            <a:r>
              <a:rPr lang="en-US" altLang="zh-CN" sz="2800" b="1" dirty="0" smtClean="0">
                <a:latin typeface="华文细黑" pitchFamily="2" charset="-122"/>
                <a:ea typeface="华文细黑" pitchFamily="2" charset="-122"/>
              </a:rPr>
              <a:t>40</a:t>
            </a:r>
            <a:r>
              <a:rPr lang="zh-CN" altLang="en-US" sz="2800" b="1" dirty="0" smtClean="0">
                <a:latin typeface="华文细黑" pitchFamily="2" charset="-122"/>
                <a:ea typeface="华文细黑" pitchFamily="2" charset="-122"/>
              </a:rPr>
              <a:t>分钟）；</a:t>
            </a:r>
            <a:r>
              <a:rPr lang="en-US" altLang="zh-CN" sz="2800" b="1" dirty="0" smtClean="0">
                <a:solidFill>
                  <a:srgbClr val="FF0000"/>
                </a:solidFill>
                <a:latin typeface="华文细黑" pitchFamily="2" charset="-122"/>
                <a:ea typeface="华文细黑" pitchFamily="2" charset="-122"/>
              </a:rPr>
              <a:t>5</a:t>
            </a:r>
            <a:r>
              <a:rPr lang="zh-CN" altLang="en-US" sz="2800" b="1" dirty="0" smtClean="0">
                <a:solidFill>
                  <a:srgbClr val="FF0000"/>
                </a:solidFill>
                <a:latin typeface="华文细黑" pitchFamily="2" charset="-122"/>
                <a:ea typeface="华文细黑" pitchFamily="2" charset="-122"/>
              </a:rPr>
              <a:t>道大题</a:t>
            </a:r>
            <a:r>
              <a:rPr lang="zh-CN" altLang="en-US" sz="2800" b="1" dirty="0" smtClean="0">
                <a:latin typeface="华文细黑" pitchFamily="2" charset="-122"/>
                <a:ea typeface="华文细黑" pitchFamily="2" charset="-122"/>
              </a:rPr>
              <a:t>平均每道（每道</a:t>
            </a:r>
            <a:r>
              <a:rPr lang="en-US" altLang="zh-CN" sz="2800" b="1" dirty="0" smtClean="0">
                <a:latin typeface="华文细黑" pitchFamily="2" charset="-122"/>
                <a:ea typeface="华文细黑" pitchFamily="2" charset="-122"/>
              </a:rPr>
              <a:t>4</a:t>
            </a:r>
            <a:r>
              <a:rPr lang="zh-CN" altLang="en-US" sz="2800" b="1" dirty="0" smtClean="0">
                <a:latin typeface="华文细黑" pitchFamily="2" charset="-122"/>
                <a:ea typeface="华文细黑" pitchFamily="2" charset="-122"/>
              </a:rPr>
              <a:t>小问）</a:t>
            </a:r>
            <a:r>
              <a:rPr lang="en-US" altLang="zh-CN" sz="2800" b="1" dirty="0" smtClean="0">
                <a:latin typeface="华文细黑" pitchFamily="2" charset="-122"/>
                <a:ea typeface="华文细黑" pitchFamily="2" charset="-122"/>
              </a:rPr>
              <a:t>20</a:t>
            </a:r>
            <a:r>
              <a:rPr lang="zh-CN" altLang="en-US" sz="2800" b="1" dirty="0" smtClean="0">
                <a:latin typeface="华文细黑" pitchFamily="2" charset="-122"/>
                <a:ea typeface="华文细黑" pitchFamily="2" charset="-122"/>
              </a:rPr>
              <a:t>分钟</a:t>
            </a:r>
            <a:r>
              <a:rPr lang="en-US" altLang="zh-CN" sz="2800" b="1" dirty="0" smtClean="0">
                <a:latin typeface="华文细黑" pitchFamily="2" charset="-122"/>
                <a:ea typeface="华文细黑" pitchFamily="2" charset="-122"/>
              </a:rPr>
              <a:t>=100</a:t>
            </a:r>
            <a:r>
              <a:rPr lang="zh-CN" altLang="en-US" sz="2800" b="1" dirty="0" smtClean="0">
                <a:latin typeface="华文细黑" pitchFamily="2" charset="-122"/>
                <a:ea typeface="华文细黑" pitchFamily="2" charset="-122"/>
              </a:rPr>
              <a:t>分钟；一共用时</a:t>
            </a:r>
            <a:r>
              <a:rPr lang="en-US" altLang="zh-CN" sz="2800" b="1" dirty="0" smtClean="0">
                <a:latin typeface="华文细黑" pitchFamily="2" charset="-122"/>
                <a:ea typeface="华文细黑" pitchFamily="2" charset="-122"/>
              </a:rPr>
              <a:t>140</a:t>
            </a:r>
            <a:r>
              <a:rPr lang="zh-CN" altLang="en-US" sz="2800" b="1" dirty="0" smtClean="0">
                <a:latin typeface="华文细黑" pitchFamily="2" charset="-122"/>
                <a:ea typeface="华文细黑" pitchFamily="2" charset="-122"/>
              </a:rPr>
              <a:t>分钟，文综一共</a:t>
            </a:r>
            <a:r>
              <a:rPr lang="en-US" altLang="zh-CN" sz="2800" b="1" dirty="0" smtClean="0">
                <a:latin typeface="华文细黑" pitchFamily="2" charset="-122"/>
                <a:ea typeface="华文细黑" pitchFamily="2" charset="-122"/>
              </a:rPr>
              <a:t>150</a:t>
            </a:r>
            <a:r>
              <a:rPr lang="zh-CN" altLang="en-US" sz="2800" b="1" dirty="0" smtClean="0">
                <a:latin typeface="华文细黑" pitchFamily="2" charset="-122"/>
                <a:ea typeface="华文细黑" pitchFamily="2" charset="-122"/>
              </a:rPr>
              <a:t>分钟。而</a:t>
            </a:r>
            <a:r>
              <a:rPr lang="zh-CN" altLang="en-US" sz="2800" b="1" dirty="0" smtClean="0">
                <a:solidFill>
                  <a:srgbClr val="FF0000"/>
                </a:solidFill>
                <a:latin typeface="华文细黑" pitchFamily="2" charset="-122"/>
                <a:ea typeface="华文细黑" pitchFamily="2" charset="-122"/>
              </a:rPr>
              <a:t>历年的教训</a:t>
            </a:r>
            <a:r>
              <a:rPr lang="zh-CN" altLang="en-US" sz="2800" b="1" dirty="0" smtClean="0">
                <a:latin typeface="华文细黑" pitchFamily="2" charset="-122"/>
                <a:ea typeface="华文细黑" pitchFamily="2" charset="-122"/>
              </a:rPr>
              <a:t>，</a:t>
            </a:r>
            <a:r>
              <a:rPr lang="en-US" altLang="zh-CN" sz="2800" b="1" dirty="0" smtClean="0">
                <a:latin typeface="华文细黑" pitchFamily="2" charset="-122"/>
                <a:ea typeface="华文细黑" pitchFamily="2" charset="-122"/>
              </a:rPr>
              <a:t>36-37</a:t>
            </a:r>
            <a:r>
              <a:rPr lang="zh-CN" altLang="en-US" sz="2800" b="1" dirty="0" smtClean="0">
                <a:latin typeface="华文细黑" pitchFamily="2" charset="-122"/>
                <a:ea typeface="华文细黑" pitchFamily="2" charset="-122"/>
              </a:rPr>
              <a:t>每道用时</a:t>
            </a:r>
            <a:r>
              <a:rPr lang="en-US" altLang="zh-CN" sz="2800" b="1" dirty="0" smtClean="0">
                <a:latin typeface="华文细黑" pitchFamily="2" charset="-122"/>
                <a:ea typeface="华文细黑" pitchFamily="2" charset="-122"/>
              </a:rPr>
              <a:t>30</a:t>
            </a:r>
            <a:r>
              <a:rPr lang="zh-CN" altLang="en-US" sz="2800" b="1" dirty="0" smtClean="0">
                <a:latin typeface="华文细黑" pitchFamily="2" charset="-122"/>
                <a:ea typeface="华文细黑" pitchFamily="2" charset="-122"/>
              </a:rPr>
              <a:t>分钟以上。</a:t>
            </a:r>
            <a:r>
              <a:rPr lang="en-US" altLang="zh-CN" sz="2800" b="1" dirty="0" smtClean="0">
                <a:latin typeface="华文细黑" pitchFamily="2" charset="-122"/>
                <a:ea typeface="华文细黑" pitchFamily="2" charset="-122"/>
              </a:rPr>
              <a:t>——</a:t>
            </a:r>
            <a:r>
              <a:rPr lang="zh-CN" altLang="en-US" sz="2800" b="1" dirty="0" smtClean="0">
                <a:latin typeface="华文细黑" pitchFamily="2" charset="-122"/>
                <a:ea typeface="华文细黑" pitchFamily="2" charset="-122"/>
              </a:rPr>
              <a:t>用一道</a:t>
            </a:r>
            <a:r>
              <a:rPr lang="en-US" altLang="zh-CN" sz="2800" b="1" dirty="0" smtClean="0">
                <a:latin typeface="华文细黑" pitchFamily="2" charset="-122"/>
                <a:ea typeface="华文细黑" pitchFamily="2" charset="-122"/>
              </a:rPr>
              <a:t>4</a:t>
            </a:r>
            <a:r>
              <a:rPr lang="zh-CN" altLang="en-US" sz="2800" b="1" dirty="0" smtClean="0">
                <a:latin typeface="华文细黑" pitchFamily="2" charset="-122"/>
                <a:ea typeface="华文细黑" pitchFamily="2" charset="-122"/>
              </a:rPr>
              <a:t>分的选择换一道</a:t>
            </a:r>
            <a:r>
              <a:rPr lang="en-US" altLang="zh-CN" sz="2800" b="1" dirty="0" smtClean="0">
                <a:latin typeface="华文细黑" pitchFamily="2" charset="-122"/>
                <a:ea typeface="华文细黑" pitchFamily="2" charset="-122"/>
              </a:rPr>
              <a:t>20-30</a:t>
            </a:r>
            <a:r>
              <a:rPr lang="zh-CN" altLang="en-US" sz="2800" b="1" dirty="0" smtClean="0">
                <a:latin typeface="华文细黑" pitchFamily="2" charset="-122"/>
                <a:ea typeface="华文细黑" pitchFamily="2" charset="-122"/>
              </a:rPr>
              <a:t>分的大题值不值？</a:t>
            </a:r>
            <a:r>
              <a:rPr lang="zh-CN" altLang="en-US" sz="2800" b="1" dirty="0" smtClean="0">
                <a:solidFill>
                  <a:srgbClr val="FF0000"/>
                </a:solidFill>
                <a:latin typeface="华文细黑" pitchFamily="2" charset="-122"/>
                <a:ea typeface="华文细黑" pitchFamily="2" charset="-122"/>
              </a:rPr>
              <a:t>哪里的分数都不能丢。怎么办？</a:t>
            </a:r>
            <a:r>
              <a:rPr lang="zh-CN" altLang="en-US" sz="2800" b="1" dirty="0" smtClean="0">
                <a:latin typeface="华文细黑" pitchFamily="2" charset="-122"/>
                <a:ea typeface="华文细黑" pitchFamily="2" charset="-122"/>
              </a:rPr>
              <a:t>必须在平时练习就训练速度。</a:t>
            </a:r>
            <a:endParaRPr lang="zh-CN" altLang="en-US" sz="2800" b="1" dirty="0">
              <a:latin typeface="华文细黑" pitchFamily="2" charset="-122"/>
              <a:ea typeface="华文细黑" pitchFamily="2" charset="-122"/>
            </a:endParaRPr>
          </a:p>
        </p:txBody>
      </p:sp>
    </p:spTree>
    <p:extLst>
      <p:ext uri="{BB962C8B-B14F-4D97-AF65-F5344CB8AC3E}">
        <p14:creationId xmlns="" xmlns:p14="http://schemas.microsoft.com/office/powerpoint/2010/main" val="247780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15616" y="188640"/>
            <a:ext cx="7024744" cy="1143000"/>
          </a:xfrm>
        </p:spPr>
        <p:txBody>
          <a:bodyPr/>
          <a:lstStyle/>
          <a:p>
            <a:r>
              <a:rPr lang="zh-CN" altLang="en-US" b="1" dirty="0" smtClean="0"/>
              <a:t>如何提高做选择题的速度？</a:t>
            </a:r>
            <a:endParaRPr lang="zh-CN" altLang="en-US" b="1" dirty="0"/>
          </a:p>
        </p:txBody>
      </p:sp>
      <p:sp>
        <p:nvSpPr>
          <p:cNvPr id="4" name="内容占位符 3"/>
          <p:cNvSpPr>
            <a:spLocks noGrp="1"/>
          </p:cNvSpPr>
          <p:nvPr>
            <p:ph idx="1"/>
          </p:nvPr>
        </p:nvSpPr>
        <p:spPr>
          <a:xfrm>
            <a:off x="539552" y="1412776"/>
            <a:ext cx="8064896" cy="5184576"/>
          </a:xfrm>
        </p:spPr>
        <p:txBody>
          <a:bodyPr>
            <a:normAutofit lnSpcReduction="10000"/>
          </a:bodyPr>
          <a:lstStyle/>
          <a:p>
            <a:r>
              <a:rPr lang="zh-CN" altLang="en-US" b="1" dirty="0" smtClean="0">
                <a:solidFill>
                  <a:srgbClr val="FF0000"/>
                </a:solidFill>
              </a:rPr>
              <a:t>统练的常规题量是</a:t>
            </a:r>
            <a:r>
              <a:rPr lang="zh-CN" altLang="en-US" dirty="0" smtClean="0"/>
              <a:t>，选择题</a:t>
            </a:r>
            <a:r>
              <a:rPr lang="en-US" altLang="zh-CN" dirty="0" smtClean="0"/>
              <a:t>48</a:t>
            </a:r>
            <a:r>
              <a:rPr lang="zh-CN" altLang="en-US" dirty="0" smtClean="0"/>
              <a:t>道，两道大答题（每题</a:t>
            </a:r>
            <a:r>
              <a:rPr lang="en-US" altLang="zh-CN" dirty="0" smtClean="0"/>
              <a:t>4</a:t>
            </a:r>
            <a:r>
              <a:rPr lang="zh-CN" altLang="en-US" dirty="0" smtClean="0"/>
              <a:t>小问），</a:t>
            </a:r>
            <a:r>
              <a:rPr lang="en-US" altLang="zh-CN" dirty="0" smtClean="0"/>
              <a:t>1</a:t>
            </a:r>
            <a:r>
              <a:rPr lang="zh-CN" altLang="en-US" dirty="0" smtClean="0"/>
              <a:t>个小时的考试时间。（这个你能做到么，以前的学生都是这么训练的）</a:t>
            </a:r>
            <a:endParaRPr lang="en-US" altLang="zh-CN" dirty="0" smtClean="0"/>
          </a:p>
          <a:p>
            <a:r>
              <a:rPr lang="en-US" altLang="zh-CN" b="1" dirty="0" smtClean="0">
                <a:solidFill>
                  <a:srgbClr val="FF0000"/>
                </a:solidFill>
              </a:rPr>
              <a:t>48</a:t>
            </a:r>
            <a:r>
              <a:rPr lang="zh-CN" altLang="en-US" b="1" dirty="0" smtClean="0">
                <a:solidFill>
                  <a:srgbClr val="FF0000"/>
                </a:solidFill>
              </a:rPr>
              <a:t>道选择题必须</a:t>
            </a:r>
            <a:r>
              <a:rPr lang="en-US" altLang="zh-CN" b="1" dirty="0" smtClean="0">
                <a:solidFill>
                  <a:srgbClr val="FF0000"/>
                </a:solidFill>
              </a:rPr>
              <a:t>25</a:t>
            </a:r>
            <a:r>
              <a:rPr lang="zh-CN" altLang="en-US" b="1" dirty="0" smtClean="0">
                <a:solidFill>
                  <a:srgbClr val="FF0000"/>
                </a:solidFill>
              </a:rPr>
              <a:t>分钟内做完，</a:t>
            </a:r>
            <a:r>
              <a:rPr lang="en-US" altLang="zh-CN" b="1" dirty="0" smtClean="0">
                <a:solidFill>
                  <a:srgbClr val="FF0000"/>
                </a:solidFill>
              </a:rPr>
              <a:t>100</a:t>
            </a:r>
            <a:r>
              <a:rPr lang="zh-CN" altLang="en-US" b="1" dirty="0" smtClean="0">
                <a:solidFill>
                  <a:srgbClr val="FF0000"/>
                </a:solidFill>
              </a:rPr>
              <a:t>道选择题必须在</a:t>
            </a:r>
            <a:r>
              <a:rPr lang="en-US" altLang="zh-CN" b="1" dirty="0" smtClean="0">
                <a:solidFill>
                  <a:srgbClr val="FF0000"/>
                </a:solidFill>
              </a:rPr>
              <a:t>1</a:t>
            </a:r>
            <a:r>
              <a:rPr lang="zh-CN" altLang="en-US" b="1" dirty="0" smtClean="0">
                <a:solidFill>
                  <a:srgbClr val="FF0000"/>
                </a:solidFill>
              </a:rPr>
              <a:t>小时内做完</a:t>
            </a:r>
            <a:r>
              <a:rPr lang="zh-CN" altLang="en-US" dirty="0" smtClean="0"/>
              <a:t>，这样才能保证高考时候你感觉时间相对比较充分。选择题做慢了，在高考的时候不但不能保证正确率，还会影响后面大题。</a:t>
            </a:r>
            <a:endParaRPr lang="en-US" altLang="zh-CN" dirty="0" smtClean="0"/>
          </a:p>
          <a:p>
            <a:r>
              <a:rPr lang="zh-CN" altLang="en-US" b="1" dirty="0" smtClean="0">
                <a:solidFill>
                  <a:srgbClr val="FF0000"/>
                </a:solidFill>
              </a:rPr>
              <a:t>每次做统练，要计算时间，选择题必须先保证做</a:t>
            </a:r>
            <a:r>
              <a:rPr lang="zh-CN" altLang="en-US" b="1" dirty="0" smtClean="0">
                <a:solidFill>
                  <a:srgbClr val="FF0000"/>
                </a:solidFill>
              </a:rPr>
              <a:t>完，</a:t>
            </a:r>
            <a:r>
              <a:rPr lang="zh-CN" altLang="en-US" dirty="0" smtClean="0"/>
              <a:t>然后</a:t>
            </a:r>
            <a:r>
              <a:rPr lang="zh-CN" altLang="en-US" dirty="0" smtClean="0"/>
              <a:t>再保证正确率。这样你多错了题，才会发现知识漏洞或理解问题，</a:t>
            </a:r>
            <a:r>
              <a:rPr lang="zh-CN" altLang="en-US" b="1" dirty="0" smtClean="0">
                <a:solidFill>
                  <a:srgbClr val="FF0000"/>
                </a:solidFill>
              </a:rPr>
              <a:t>才能亡羊补牢</a:t>
            </a:r>
            <a:r>
              <a:rPr lang="zh-CN" altLang="en-US" dirty="0" smtClean="0"/>
              <a:t>。以后做题才能保证正确率。</a:t>
            </a:r>
            <a:endParaRPr lang="en-US" altLang="zh-CN" dirty="0" smtClean="0"/>
          </a:p>
          <a:p>
            <a:r>
              <a:rPr lang="zh-CN" altLang="en-US" dirty="0" smtClean="0"/>
              <a:t>每次统练，大答题要优先保证</a:t>
            </a:r>
            <a:r>
              <a:rPr lang="zh-CN" altLang="en-US" b="1" dirty="0" smtClean="0">
                <a:solidFill>
                  <a:srgbClr val="FF0000"/>
                </a:solidFill>
              </a:rPr>
              <a:t>认真审题</a:t>
            </a:r>
            <a:r>
              <a:rPr lang="zh-CN" altLang="en-US" dirty="0" smtClean="0"/>
              <a:t>，保证正确率。（一定注意和选择题的策略是不同的）</a:t>
            </a:r>
            <a:endParaRPr lang="zh-CN" altLang="en-US" dirty="0"/>
          </a:p>
        </p:txBody>
      </p:sp>
      <p:sp>
        <p:nvSpPr>
          <p:cNvPr id="5" name="圆角矩形标注 4"/>
          <p:cNvSpPr/>
          <p:nvPr/>
        </p:nvSpPr>
        <p:spPr>
          <a:xfrm>
            <a:off x="4139952" y="908720"/>
            <a:ext cx="4536504" cy="1728192"/>
          </a:xfrm>
          <a:prstGeom prst="wedgeRoundRectCallout">
            <a:avLst>
              <a:gd name="adj1" fmla="val 7424"/>
              <a:gd name="adj2" fmla="val 63705"/>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zh-CN" altLang="en-US" sz="2400" b="1" dirty="0" smtClean="0"/>
              <a:t>前几届的学生，实验班能用</a:t>
            </a:r>
            <a:r>
              <a:rPr lang="en-US" altLang="zh-CN" sz="2400" b="1" dirty="0" smtClean="0"/>
              <a:t>50</a:t>
            </a:r>
            <a:r>
              <a:rPr lang="zh-CN" altLang="en-US" sz="2400" b="1" dirty="0" smtClean="0"/>
              <a:t>分钟做完</a:t>
            </a:r>
            <a:r>
              <a:rPr lang="en-US" altLang="zh-CN" sz="2400" b="1" dirty="0" smtClean="0"/>
              <a:t>100</a:t>
            </a:r>
            <a:r>
              <a:rPr lang="zh-CN" altLang="en-US" sz="2400" b="1" dirty="0" smtClean="0"/>
              <a:t>道选择，普通班能用</a:t>
            </a:r>
            <a:r>
              <a:rPr lang="en-US" altLang="zh-CN" sz="2400" b="1" dirty="0" smtClean="0"/>
              <a:t>70</a:t>
            </a:r>
            <a:r>
              <a:rPr lang="zh-CN" altLang="en-US" sz="2400" b="1" dirty="0" smtClean="0"/>
              <a:t>分钟做完</a:t>
            </a:r>
            <a:r>
              <a:rPr lang="en-US" altLang="zh-CN" sz="2400" b="1" dirty="0" smtClean="0"/>
              <a:t>100</a:t>
            </a:r>
            <a:r>
              <a:rPr lang="zh-CN" altLang="en-US" sz="2400" b="1" dirty="0" smtClean="0"/>
              <a:t>道题。以此为标准，衡量你是否达标。</a:t>
            </a:r>
            <a:endParaRPr lang="zh-CN" altLang="en-US" sz="2400" b="1" dirty="0"/>
          </a:p>
        </p:txBody>
      </p:sp>
    </p:spTree>
    <p:extLst>
      <p:ext uri="{BB962C8B-B14F-4D97-AF65-F5344CB8AC3E}">
        <p14:creationId xmlns="" xmlns:p14="http://schemas.microsoft.com/office/powerpoint/2010/main" val="2192530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right)">
                                      <p:cBhvr>
                                        <p:cTn id="7" dur="500"/>
                                        <p:tgtEl>
                                          <p:spTgt spid="4">
                                            <p:txEl>
                                              <p:pRg st="0" end="0"/>
                                            </p:txEl>
                                          </p:spTgt>
                                        </p:tgtEl>
                                      </p:cBhvr>
                                    </p:animEffect>
                                  </p:childTnLst>
                                </p:cTn>
                              </p:par>
                              <p:par>
                                <p:cTn id="8" presetID="22" presetClass="entr" presetSubtype="2"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right)">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wipe(right)">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wipe(right)">
                                      <p:cBhvr>
                                        <p:cTn id="2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2" name="TextBox 1"/>
          <p:cNvSpPr txBox="1">
            <a:spLocks noChangeArrowheads="1"/>
          </p:cNvSpPr>
          <p:nvPr/>
        </p:nvSpPr>
        <p:spPr bwMode="auto">
          <a:xfrm>
            <a:off x="426695" y="1556792"/>
            <a:ext cx="8249761" cy="44012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zh-CN" altLang="en-US" sz="2800" b="1" dirty="0">
                <a:latin typeface="华文中宋" pitchFamily="2" charset="-122"/>
                <a:ea typeface="华文中宋" pitchFamily="2" charset="-122"/>
              </a:rPr>
              <a:t>对历史</a:t>
            </a:r>
            <a:r>
              <a:rPr lang="zh-CN" altLang="en-US" sz="2800" b="1" dirty="0">
                <a:solidFill>
                  <a:srgbClr val="FF0000"/>
                </a:solidFill>
                <a:latin typeface="华文中宋" pitchFamily="2" charset="-122"/>
                <a:ea typeface="华文中宋" pitchFamily="2" charset="-122"/>
              </a:rPr>
              <a:t>知识的理解</a:t>
            </a:r>
            <a:r>
              <a:rPr lang="zh-CN" altLang="en-US" sz="2800" b="1" dirty="0">
                <a:latin typeface="华文中宋" pitchFamily="2" charset="-122"/>
                <a:ea typeface="华文中宋" pitchFamily="2" charset="-122"/>
              </a:rPr>
              <a:t>比对历史知识的记忆重要；</a:t>
            </a:r>
          </a:p>
          <a:p>
            <a:pPr eaLnBrk="1" hangingPunct="1"/>
            <a:r>
              <a:rPr lang="zh-CN" altLang="en-US" sz="2800" b="1" dirty="0">
                <a:latin typeface="华文中宋" pitchFamily="2" charset="-122"/>
                <a:ea typeface="华文中宋" pitchFamily="2" charset="-122"/>
              </a:rPr>
              <a:t>历史的</a:t>
            </a:r>
            <a:r>
              <a:rPr lang="zh-CN" altLang="en-US" sz="2800" b="1" dirty="0">
                <a:solidFill>
                  <a:srgbClr val="FF0000"/>
                </a:solidFill>
                <a:latin typeface="华文中宋" pitchFamily="2" charset="-122"/>
                <a:ea typeface="华文中宋" pitchFamily="2" charset="-122"/>
              </a:rPr>
              <a:t>阶段特征</a:t>
            </a:r>
            <a:r>
              <a:rPr lang="zh-CN" altLang="en-US" sz="2800" b="1" dirty="0">
                <a:latin typeface="华文中宋" pitchFamily="2" charset="-122"/>
                <a:ea typeface="华文中宋" pitchFamily="2" charset="-122"/>
              </a:rPr>
              <a:t>比历史的分期重要；</a:t>
            </a:r>
          </a:p>
          <a:p>
            <a:pPr eaLnBrk="1" hangingPunct="1"/>
            <a:r>
              <a:rPr lang="zh-CN" altLang="en-US" sz="2800" b="1" dirty="0">
                <a:latin typeface="华文中宋" pitchFamily="2" charset="-122"/>
                <a:ea typeface="华文中宋" pitchFamily="2" charset="-122"/>
              </a:rPr>
              <a:t>历史的</a:t>
            </a:r>
            <a:r>
              <a:rPr lang="zh-CN" altLang="en-US" sz="2800" b="1" dirty="0">
                <a:solidFill>
                  <a:srgbClr val="FF0000"/>
                </a:solidFill>
                <a:latin typeface="华文中宋" pitchFamily="2" charset="-122"/>
                <a:ea typeface="华文中宋" pitchFamily="2" charset="-122"/>
              </a:rPr>
              <a:t>通史意识</a:t>
            </a:r>
            <a:r>
              <a:rPr lang="zh-CN" altLang="en-US" sz="2800" b="1" dirty="0">
                <a:latin typeface="华文中宋" pitchFamily="2" charset="-122"/>
                <a:ea typeface="华文中宋" pitchFamily="2" charset="-122"/>
              </a:rPr>
              <a:t>比历史的专题意识重要；</a:t>
            </a:r>
          </a:p>
          <a:p>
            <a:pPr eaLnBrk="1" hangingPunct="1"/>
            <a:r>
              <a:rPr lang="zh-CN" altLang="en-US" sz="2800" b="1" dirty="0">
                <a:latin typeface="华文中宋" pitchFamily="2" charset="-122"/>
                <a:ea typeface="华文中宋" pitchFamily="2" charset="-122"/>
              </a:rPr>
              <a:t>探索历史事件所蕴含的</a:t>
            </a:r>
            <a:r>
              <a:rPr lang="zh-CN" altLang="en-US" sz="2800" b="1" dirty="0">
                <a:solidFill>
                  <a:srgbClr val="FF0000"/>
                </a:solidFill>
                <a:latin typeface="华文中宋" pitchFamily="2" charset="-122"/>
                <a:ea typeface="华文中宋" pitchFamily="2" charset="-122"/>
              </a:rPr>
              <a:t>价值观</a:t>
            </a:r>
            <a:r>
              <a:rPr lang="zh-CN" altLang="en-US" sz="2800" b="1" dirty="0">
                <a:latin typeface="华文中宋" pitchFamily="2" charset="-122"/>
                <a:ea typeface="华文中宋" pitchFamily="2" charset="-122"/>
              </a:rPr>
              <a:t>比探索历史事件的</a:t>
            </a:r>
            <a:r>
              <a:rPr lang="zh-CN" altLang="en-US" sz="2800" b="1" dirty="0" smtClean="0">
                <a:latin typeface="华文中宋" pitchFamily="2" charset="-122"/>
                <a:ea typeface="华文中宋" pitchFamily="2" charset="-122"/>
              </a:rPr>
              <a:t>学术意义</a:t>
            </a:r>
            <a:r>
              <a:rPr lang="zh-CN" altLang="en-US" sz="2800" b="1" dirty="0">
                <a:latin typeface="华文中宋" pitchFamily="2" charset="-122"/>
                <a:ea typeface="华文中宋" pitchFamily="2" charset="-122"/>
              </a:rPr>
              <a:t>重要</a:t>
            </a:r>
            <a:r>
              <a:rPr lang="zh-CN" altLang="en-US" sz="2800" b="1" dirty="0" smtClean="0">
                <a:latin typeface="华文中宋" pitchFamily="2" charset="-122"/>
                <a:ea typeface="华文中宋" pitchFamily="2" charset="-122"/>
              </a:rPr>
              <a:t>；</a:t>
            </a:r>
            <a:endParaRPr lang="zh-CN" altLang="en-US" sz="2800" b="1" dirty="0">
              <a:latin typeface="华文中宋" pitchFamily="2" charset="-122"/>
              <a:ea typeface="华文中宋" pitchFamily="2" charset="-122"/>
            </a:endParaRPr>
          </a:p>
          <a:p>
            <a:pPr eaLnBrk="1" hangingPunct="1"/>
            <a:r>
              <a:rPr lang="zh-CN" altLang="en-US" sz="2800" b="1" dirty="0">
                <a:latin typeface="华文中宋" pitchFamily="2" charset="-122"/>
                <a:ea typeface="华文中宋" pitchFamily="2" charset="-122"/>
              </a:rPr>
              <a:t>探索</a:t>
            </a:r>
            <a:r>
              <a:rPr lang="zh-CN" altLang="en-US" sz="2800" b="1" dirty="0">
                <a:solidFill>
                  <a:srgbClr val="FF0000"/>
                </a:solidFill>
                <a:latin typeface="华文中宋" pitchFamily="2" charset="-122"/>
                <a:ea typeface="华文中宋" pitchFamily="2" charset="-122"/>
              </a:rPr>
              <a:t>人类文明的共性</a:t>
            </a:r>
            <a:r>
              <a:rPr lang="zh-CN" altLang="en-US" sz="2800" b="1" dirty="0">
                <a:latin typeface="华文中宋" pitchFamily="2" charset="-122"/>
                <a:ea typeface="华文中宋" pitchFamily="2" charset="-122"/>
              </a:rPr>
              <a:t>比探索人类文明的差异重要；</a:t>
            </a:r>
          </a:p>
          <a:p>
            <a:pPr eaLnBrk="1" hangingPunct="1"/>
            <a:r>
              <a:rPr lang="zh-CN" altLang="en-US" sz="2800" b="1" dirty="0">
                <a:latin typeface="华文中宋" pitchFamily="2" charset="-122"/>
                <a:ea typeface="华文中宋" pitchFamily="2" charset="-122"/>
              </a:rPr>
              <a:t>学会</a:t>
            </a:r>
            <a:r>
              <a:rPr lang="en-US" sz="2800" b="1" dirty="0">
                <a:solidFill>
                  <a:srgbClr val="FF0000"/>
                </a:solidFill>
                <a:latin typeface="华文中宋" pitchFamily="2" charset="-122"/>
                <a:ea typeface="华文中宋" pitchFamily="2" charset="-122"/>
              </a:rPr>
              <a:t>“</a:t>
            </a:r>
            <a:r>
              <a:rPr lang="zh-CN" altLang="en-US" sz="2800" b="1" dirty="0">
                <a:solidFill>
                  <a:srgbClr val="FF0000"/>
                </a:solidFill>
                <a:latin typeface="华文中宋" pitchFamily="2" charset="-122"/>
                <a:ea typeface="华文中宋" pitchFamily="2" charset="-122"/>
              </a:rPr>
              <a:t>从世界去思考</a:t>
            </a:r>
            <a:r>
              <a:rPr lang="en-US" sz="2800" b="1" dirty="0">
                <a:solidFill>
                  <a:srgbClr val="FF0000"/>
                </a:solidFill>
                <a:latin typeface="华文中宋" pitchFamily="2" charset="-122"/>
                <a:ea typeface="华文中宋" pitchFamily="2" charset="-122"/>
              </a:rPr>
              <a:t>”</a:t>
            </a:r>
            <a:r>
              <a:rPr lang="zh-CN" altLang="en-US" sz="2800" b="1" dirty="0">
                <a:latin typeface="华文中宋" pitchFamily="2" charset="-122"/>
                <a:ea typeface="华文中宋" pitchFamily="2" charset="-122"/>
              </a:rPr>
              <a:t>比学会</a:t>
            </a:r>
            <a:r>
              <a:rPr lang="en-US" sz="2800" b="1" dirty="0">
                <a:latin typeface="华文中宋" pitchFamily="2" charset="-122"/>
                <a:ea typeface="华文中宋" pitchFamily="2" charset="-122"/>
              </a:rPr>
              <a:t>“</a:t>
            </a:r>
            <a:r>
              <a:rPr lang="zh-CN" altLang="en-US" sz="2800" b="1" dirty="0">
                <a:latin typeface="华文中宋" pitchFamily="2" charset="-122"/>
                <a:ea typeface="华文中宋" pitchFamily="2" charset="-122"/>
              </a:rPr>
              <a:t>思考世界</a:t>
            </a:r>
            <a:r>
              <a:rPr lang="en-US" sz="2800" b="1" dirty="0">
                <a:latin typeface="华文中宋" pitchFamily="2" charset="-122"/>
                <a:ea typeface="华文中宋" pitchFamily="2" charset="-122"/>
              </a:rPr>
              <a:t>”</a:t>
            </a:r>
            <a:r>
              <a:rPr lang="zh-CN" altLang="en-US" sz="2800" b="1" dirty="0">
                <a:latin typeface="华文中宋" pitchFamily="2" charset="-122"/>
                <a:ea typeface="华文中宋" pitchFamily="2" charset="-122"/>
              </a:rPr>
              <a:t>重要；</a:t>
            </a:r>
          </a:p>
          <a:p>
            <a:pPr eaLnBrk="1" hangingPunct="1"/>
            <a:r>
              <a:rPr lang="zh-CN" altLang="en-US" sz="2800" b="1" dirty="0">
                <a:latin typeface="华文中宋" pitchFamily="2" charset="-122"/>
                <a:ea typeface="华文中宋" pitchFamily="2" charset="-122"/>
              </a:rPr>
              <a:t>历史知识的</a:t>
            </a:r>
            <a:r>
              <a:rPr lang="zh-CN" altLang="en-US" sz="2800" b="1" dirty="0">
                <a:solidFill>
                  <a:srgbClr val="FF0000"/>
                </a:solidFill>
                <a:latin typeface="华文中宋" pitchFamily="2" charset="-122"/>
                <a:ea typeface="华文中宋" pitchFamily="2" charset="-122"/>
              </a:rPr>
              <a:t>能力定位</a:t>
            </a:r>
            <a:r>
              <a:rPr lang="zh-CN" altLang="en-US" sz="2800" b="1" dirty="0">
                <a:latin typeface="华文中宋" pitchFamily="2" charset="-122"/>
                <a:ea typeface="华文中宋" pitchFamily="2" charset="-122"/>
              </a:rPr>
              <a:t>比题型重要；</a:t>
            </a:r>
          </a:p>
          <a:p>
            <a:pPr eaLnBrk="1" hangingPunct="1"/>
            <a:r>
              <a:rPr lang="en-US" altLang="zh-CN" sz="2800" dirty="0" smtClean="0">
                <a:latin typeface="楷体" pitchFamily="49" charset="-122"/>
                <a:ea typeface="楷体" pitchFamily="49" charset="-122"/>
              </a:rPr>
              <a:t>——</a:t>
            </a:r>
            <a:r>
              <a:rPr lang="zh-CN" altLang="en-US" sz="2800" dirty="0">
                <a:latin typeface="楷体" pitchFamily="49" charset="-122"/>
                <a:ea typeface="楷体" pitchFamily="49" charset="-122"/>
              </a:rPr>
              <a:t>黄牧航</a:t>
            </a:r>
            <a:r>
              <a:rPr lang="en-US" altLang="zh-CN" sz="2800" dirty="0">
                <a:latin typeface="楷体" pitchFamily="49" charset="-122"/>
                <a:ea typeface="楷体" pitchFamily="49" charset="-122"/>
              </a:rPr>
              <a:t>《</a:t>
            </a:r>
            <a:r>
              <a:rPr lang="zh-CN" altLang="en-US" sz="2800" dirty="0">
                <a:latin typeface="楷体" pitchFamily="49" charset="-122"/>
                <a:ea typeface="楷体" pitchFamily="49" charset="-122"/>
              </a:rPr>
              <a:t>史学观念的转变与高考历史试题的</a:t>
            </a:r>
            <a:endParaRPr lang="en-US" altLang="zh-CN" sz="2800" dirty="0">
              <a:latin typeface="楷体" pitchFamily="49" charset="-122"/>
              <a:ea typeface="楷体" pitchFamily="49" charset="-122"/>
            </a:endParaRPr>
          </a:p>
          <a:p>
            <a:pPr eaLnBrk="1" hangingPunct="1"/>
            <a:r>
              <a:rPr lang="zh-CN" altLang="en-US" sz="2800" dirty="0">
                <a:latin typeface="楷体" pitchFamily="49" charset="-122"/>
                <a:ea typeface="楷体" pitchFamily="49" charset="-122"/>
              </a:rPr>
              <a:t>命制</a:t>
            </a:r>
            <a:r>
              <a:rPr lang="en-US" altLang="zh-CN" sz="2800" dirty="0">
                <a:latin typeface="楷体" pitchFamily="49" charset="-122"/>
                <a:ea typeface="楷体" pitchFamily="49" charset="-122"/>
              </a:rPr>
              <a:t>》</a:t>
            </a:r>
            <a:endParaRPr lang="zh-CN" altLang="en-US" sz="2800" dirty="0">
              <a:latin typeface="楷体" pitchFamily="49" charset="-122"/>
              <a:ea typeface="楷体" pitchFamily="49" charset="-122"/>
            </a:endParaRPr>
          </a:p>
        </p:txBody>
      </p:sp>
      <p:sp>
        <p:nvSpPr>
          <p:cNvPr id="2" name="标题 1"/>
          <p:cNvSpPr>
            <a:spLocks noGrp="1"/>
          </p:cNvSpPr>
          <p:nvPr>
            <p:ph type="title"/>
          </p:nvPr>
        </p:nvSpPr>
        <p:spPr>
          <a:xfrm>
            <a:off x="683568" y="260648"/>
            <a:ext cx="7456674" cy="1143000"/>
          </a:xfrm>
        </p:spPr>
        <p:txBody>
          <a:bodyPr>
            <a:normAutofit fontScale="90000"/>
          </a:bodyPr>
          <a:lstStyle/>
          <a:p>
            <a:r>
              <a:rPr lang="zh-CN" altLang="en-US" b="1" dirty="0" smtClean="0"/>
              <a:t>高考命题的重点，指导复习的侧重</a:t>
            </a:r>
            <a:endParaRPr lang="zh-CN" altLang="en-US" b="1" dirty="0"/>
          </a:p>
        </p:txBody>
      </p:sp>
    </p:spTree>
    <p:extLst>
      <p:ext uri="{BB962C8B-B14F-4D97-AF65-F5344CB8AC3E}">
        <p14:creationId xmlns="" xmlns:p14="http://schemas.microsoft.com/office/powerpoint/2010/main" val="105147239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a:xfrm>
            <a:off x="1043608" y="764704"/>
            <a:ext cx="7024744" cy="745152"/>
          </a:xfrm>
        </p:spPr>
        <p:txBody>
          <a:bodyPr>
            <a:normAutofit fontScale="90000"/>
          </a:bodyPr>
          <a:lstStyle/>
          <a:p>
            <a:r>
              <a:rPr lang="zh-CN" altLang="en-US" dirty="0"/>
              <a:t>北京卷开放的不是史观</a:t>
            </a:r>
          </a:p>
        </p:txBody>
      </p:sp>
      <p:sp>
        <p:nvSpPr>
          <p:cNvPr id="3" name="矩形 2"/>
          <p:cNvSpPr/>
          <p:nvPr/>
        </p:nvSpPr>
        <p:spPr>
          <a:xfrm>
            <a:off x="558026" y="1628800"/>
            <a:ext cx="7848872" cy="4549322"/>
          </a:xfrm>
          <a:prstGeom prst="rect">
            <a:avLst/>
          </a:prstGeom>
        </p:spPr>
        <p:txBody>
          <a:bodyPr wrap="square">
            <a:spAutoFit/>
          </a:bodyPr>
          <a:lstStyle/>
          <a:p>
            <a:pPr>
              <a:lnSpc>
                <a:spcPct val="150000"/>
              </a:lnSpc>
            </a:pPr>
            <a:r>
              <a:rPr lang="zh-CN" altLang="en-US" sz="2800" b="1" dirty="0"/>
              <a:t> </a:t>
            </a:r>
            <a:r>
              <a:rPr lang="zh-CN" altLang="en-US" sz="2800" b="1" dirty="0" smtClean="0"/>
              <a:t>     </a:t>
            </a:r>
            <a:r>
              <a:rPr lang="zh-CN" altLang="en-US" sz="2400" b="1" dirty="0" smtClean="0">
                <a:solidFill>
                  <a:srgbClr val="FF0000"/>
                </a:solidFill>
                <a:latin typeface="华文细黑" pitchFamily="2" charset="-122"/>
                <a:ea typeface="华文细黑" pitchFamily="2" charset="-122"/>
              </a:rPr>
              <a:t>不要求考生独立阐释自己的观点，而是以课本的</a:t>
            </a:r>
            <a:r>
              <a:rPr lang="zh-CN" altLang="en-US" sz="2400" b="1" dirty="0" smtClean="0">
                <a:solidFill>
                  <a:srgbClr val="0033CC"/>
                </a:solidFill>
                <a:latin typeface="华文细黑" pitchFamily="2" charset="-122"/>
                <a:ea typeface="华文细黑" pitchFamily="2" charset="-122"/>
              </a:rPr>
              <a:t>历史观点或历史定论</a:t>
            </a:r>
            <a:r>
              <a:rPr lang="zh-CN" altLang="en-US" sz="2400" b="1" dirty="0" smtClean="0">
                <a:solidFill>
                  <a:srgbClr val="FF0000"/>
                </a:solidFill>
                <a:latin typeface="华文细黑" pitchFamily="2" charset="-122"/>
                <a:ea typeface="华文细黑" pitchFamily="2" charset="-122"/>
              </a:rPr>
              <a:t>为依托，以</a:t>
            </a:r>
            <a:r>
              <a:rPr lang="zh-CN" altLang="en-US" sz="2400" b="1" dirty="0" smtClean="0">
                <a:solidFill>
                  <a:srgbClr val="0033CC"/>
                </a:solidFill>
                <a:latin typeface="华文细黑" pitchFamily="2" charset="-122"/>
                <a:ea typeface="华文细黑" pitchFamily="2" charset="-122"/>
              </a:rPr>
              <a:t>开放式的答案、答案标准和组答方式</a:t>
            </a:r>
            <a:r>
              <a:rPr lang="zh-CN" altLang="en-US" sz="2400" b="1" dirty="0" smtClean="0">
                <a:solidFill>
                  <a:srgbClr val="FF0000"/>
                </a:solidFill>
                <a:latin typeface="华文细黑" pitchFamily="2" charset="-122"/>
                <a:ea typeface="华文细黑" pitchFamily="2" charset="-122"/>
              </a:rPr>
              <a:t>为特征</a:t>
            </a:r>
            <a:r>
              <a:rPr lang="zh-CN" altLang="en-US" sz="2400" b="1" dirty="0" smtClean="0">
                <a:latin typeface="华文细黑" pitchFamily="2" charset="-122"/>
                <a:ea typeface="华文细黑" pitchFamily="2" charset="-122"/>
              </a:rPr>
              <a:t>。</a:t>
            </a:r>
            <a:endParaRPr lang="en-US" altLang="zh-CN" sz="2400" b="1" dirty="0" smtClean="0">
              <a:latin typeface="华文细黑" pitchFamily="2" charset="-122"/>
              <a:ea typeface="华文细黑" pitchFamily="2" charset="-122"/>
            </a:endParaRPr>
          </a:p>
          <a:p>
            <a:pPr>
              <a:lnSpc>
                <a:spcPct val="150000"/>
              </a:lnSpc>
            </a:pPr>
            <a:r>
              <a:rPr lang="en-US" altLang="zh-CN" sz="2400" b="1" dirty="0">
                <a:latin typeface="华文细黑" pitchFamily="2" charset="-122"/>
                <a:ea typeface="华文细黑" pitchFamily="2" charset="-122"/>
              </a:rPr>
              <a:t> </a:t>
            </a:r>
            <a:r>
              <a:rPr lang="en-US" altLang="zh-CN" sz="2400" b="1" dirty="0" smtClean="0">
                <a:latin typeface="华文细黑" pitchFamily="2" charset="-122"/>
                <a:ea typeface="华文细黑" pitchFamily="2" charset="-122"/>
              </a:rPr>
              <a:t>     </a:t>
            </a:r>
            <a:r>
              <a:rPr lang="zh-CN" altLang="en-US" sz="2400" b="1" dirty="0" smtClean="0">
                <a:latin typeface="华文细黑" pitchFamily="2" charset="-122"/>
                <a:ea typeface="华文细黑" pitchFamily="2" charset="-122"/>
              </a:rPr>
              <a:t>这种开放题不考查考生独立“求异”思维的能力，而是</a:t>
            </a:r>
            <a:r>
              <a:rPr lang="zh-CN" altLang="en-US" sz="2400" b="1" dirty="0" smtClean="0">
                <a:solidFill>
                  <a:srgbClr val="0033CC"/>
                </a:solidFill>
                <a:latin typeface="华文细黑" pitchFamily="2" charset="-122"/>
                <a:ea typeface="华文细黑" pitchFamily="2" charset="-122"/>
              </a:rPr>
              <a:t>考查考生对历史规律的认知深度和掌握程度</a:t>
            </a:r>
            <a:r>
              <a:rPr lang="zh-CN" altLang="en-US" sz="2400" b="1" dirty="0" smtClean="0">
                <a:latin typeface="华文细黑" pitchFamily="2" charset="-122"/>
                <a:ea typeface="华文细黑" pitchFamily="2" charset="-122"/>
              </a:rPr>
              <a:t>，在对史料鉴别、提炼、组合中凝练出自身思想的精华，通过“温故”而“知新”，通过“求同”思维锻炼，为将来大学阶段“求异”思维发展打下坚实的基础。</a:t>
            </a:r>
          </a:p>
        </p:txBody>
      </p:sp>
    </p:spTree>
    <p:extLst>
      <p:ext uri="{BB962C8B-B14F-4D97-AF65-F5344CB8AC3E}">
        <p14:creationId xmlns="" xmlns:p14="http://schemas.microsoft.com/office/powerpoint/2010/main" val="1522336635"/>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5235" name="Text Box 3"/>
          <p:cNvSpPr txBox="1">
            <a:spLocks noChangeArrowheads="1"/>
          </p:cNvSpPr>
          <p:nvPr/>
        </p:nvSpPr>
        <p:spPr bwMode="auto">
          <a:xfrm>
            <a:off x="213674" y="620688"/>
            <a:ext cx="3926278" cy="5262979"/>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square">
            <a:spAutoFit/>
          </a:bodyPr>
          <a:lstStyle/>
          <a:p>
            <a:pPr>
              <a:defRPr/>
            </a:pPr>
            <a:r>
              <a:rPr lang="en-US" altLang="zh-CN" sz="2400" b="1" dirty="0">
                <a:latin typeface="楷体" pitchFamily="49" charset="-122"/>
                <a:ea typeface="楷体" pitchFamily="49" charset="-122"/>
              </a:rPr>
              <a:t>2011</a:t>
            </a:r>
            <a:r>
              <a:rPr lang="zh-CN" altLang="en-US" sz="2400" b="1" dirty="0">
                <a:latin typeface="楷体" pitchFamily="49" charset="-122"/>
                <a:ea typeface="楷体" pitchFamily="49" charset="-122"/>
              </a:rPr>
              <a:t>年北京题</a:t>
            </a:r>
          </a:p>
          <a:p>
            <a:pPr>
              <a:defRPr/>
            </a:pPr>
            <a:r>
              <a:rPr lang="zh-CN" altLang="en-US" sz="2400" b="1" dirty="0">
                <a:latin typeface="华文新魏" pitchFamily="2" charset="-122"/>
                <a:ea typeface="华文新魏" pitchFamily="2" charset="-122"/>
              </a:rPr>
              <a:t>     </a:t>
            </a:r>
            <a:r>
              <a:rPr lang="zh-CN" altLang="en-US" sz="2400" b="1" dirty="0" smtClean="0">
                <a:latin typeface="华文楷体" pitchFamily="2" charset="-122"/>
                <a:ea typeface="华文楷体" pitchFamily="2" charset="-122"/>
              </a:rPr>
              <a:t>在</a:t>
            </a:r>
            <a:r>
              <a:rPr lang="zh-CN" altLang="en-US" sz="2400" b="1" dirty="0">
                <a:latin typeface="华文楷体" pitchFamily="2" charset="-122"/>
                <a:ea typeface="华文楷体" pitchFamily="2" charset="-122"/>
              </a:rPr>
              <a:t>近代中国，爱国是历史的主旋律</a:t>
            </a:r>
            <a:r>
              <a:rPr lang="zh-CN" altLang="en-US" sz="2400" b="1" dirty="0" smtClean="0">
                <a:latin typeface="华文楷体" pitchFamily="2" charset="-122"/>
                <a:ea typeface="华文楷体" pitchFamily="2" charset="-122"/>
              </a:rPr>
              <a:t>，有着</a:t>
            </a:r>
            <a:r>
              <a:rPr lang="zh-CN" altLang="en-US" sz="2400" b="1" dirty="0">
                <a:latin typeface="华文楷体" pitchFamily="2" charset="-122"/>
                <a:ea typeface="华文楷体" pitchFamily="2" charset="-122"/>
              </a:rPr>
              <a:t>丰富的内涵，可通过多个主题体现</a:t>
            </a:r>
            <a:r>
              <a:rPr lang="zh-CN" altLang="en-US" sz="2400" b="1" dirty="0" smtClean="0">
                <a:latin typeface="华文楷体" pitchFamily="2" charset="-122"/>
                <a:ea typeface="华文楷体" pitchFamily="2" charset="-122"/>
              </a:rPr>
              <a:t>出来</a:t>
            </a:r>
            <a:r>
              <a:rPr lang="zh-CN" altLang="en-US" sz="2400" b="1" dirty="0">
                <a:latin typeface="华文楷体" pitchFamily="2" charset="-122"/>
                <a:ea typeface="华文楷体" pitchFamily="2" charset="-122"/>
              </a:rPr>
              <a:t>。</a:t>
            </a:r>
            <a:endParaRPr lang="en-US" altLang="zh-CN" sz="2400" b="1" dirty="0">
              <a:latin typeface="华文楷体" pitchFamily="2" charset="-122"/>
              <a:ea typeface="华文楷体" pitchFamily="2" charset="-122"/>
            </a:endParaRPr>
          </a:p>
          <a:p>
            <a:pPr>
              <a:defRPr/>
            </a:pPr>
            <a:r>
              <a:rPr lang="zh-CN" altLang="en-US" sz="2400" b="1" dirty="0">
                <a:solidFill>
                  <a:srgbClr val="0033CC"/>
                </a:solidFill>
                <a:latin typeface="+mn-ea"/>
              </a:rPr>
              <a:t>阅读</a:t>
            </a:r>
            <a:r>
              <a:rPr lang="zh-CN" altLang="en-US" sz="2400" b="1" dirty="0">
                <a:latin typeface="+mn-ea"/>
              </a:rPr>
              <a:t>下表中的资料，</a:t>
            </a:r>
            <a:r>
              <a:rPr lang="zh-CN" altLang="en-US" sz="2400" b="1" dirty="0">
                <a:solidFill>
                  <a:srgbClr val="FF0000"/>
                </a:solidFill>
                <a:latin typeface="+mn-ea"/>
              </a:rPr>
              <a:t>围绕爱国</a:t>
            </a:r>
            <a:r>
              <a:rPr lang="zh-CN" altLang="en-US" sz="2400" b="1" dirty="0">
                <a:latin typeface="+mn-ea"/>
              </a:rPr>
              <a:t>，提炼出</a:t>
            </a:r>
            <a:r>
              <a:rPr lang="zh-CN" altLang="en-US" sz="2400" b="1" dirty="0" smtClean="0">
                <a:latin typeface="+mn-ea"/>
              </a:rPr>
              <a:t>一个</a:t>
            </a:r>
            <a:r>
              <a:rPr lang="zh-CN" altLang="en-US" sz="2400" b="1" dirty="0">
                <a:latin typeface="+mn-ea"/>
              </a:rPr>
              <a:t>涵盖若干条资料的主题，并将符合该</a:t>
            </a:r>
            <a:r>
              <a:rPr lang="zh-CN" altLang="en-US" sz="2400" b="1" dirty="0" smtClean="0">
                <a:latin typeface="+mn-ea"/>
              </a:rPr>
              <a:t>主题</a:t>
            </a:r>
            <a:r>
              <a:rPr lang="zh-CN" altLang="en-US" sz="2400" b="1" dirty="0">
                <a:latin typeface="+mn-ea"/>
              </a:rPr>
              <a:t>的资料序号挑选出来。结合所学，</a:t>
            </a:r>
            <a:r>
              <a:rPr lang="zh-CN" altLang="en-US" sz="2400" b="1" dirty="0" smtClean="0">
                <a:latin typeface="+mn-ea"/>
              </a:rPr>
              <a:t>补充一</a:t>
            </a:r>
            <a:r>
              <a:rPr lang="zh-CN" altLang="en-US" sz="2400" b="1" dirty="0">
                <a:latin typeface="+mn-ea"/>
              </a:rPr>
              <a:t>条符合该主题的新资料并加以简要阐释。</a:t>
            </a:r>
          </a:p>
          <a:p>
            <a:pPr>
              <a:defRPr/>
            </a:pPr>
            <a:r>
              <a:rPr lang="zh-CN" altLang="en-US" sz="2400" b="1" dirty="0">
                <a:solidFill>
                  <a:srgbClr val="0033CC"/>
                </a:solidFill>
                <a:latin typeface="+mn-ea"/>
              </a:rPr>
              <a:t>要求</a:t>
            </a:r>
            <a:r>
              <a:rPr lang="zh-CN" altLang="en-US" sz="2400" b="1" dirty="0">
                <a:latin typeface="+mn-ea"/>
              </a:rPr>
              <a:t>：提炼的主题必须涵盖两条以上资料，立意明确；符合该主题的资料选择要完整，无遗漏；逻辑清晰合理。 </a:t>
            </a:r>
          </a:p>
        </p:txBody>
      </p:sp>
      <p:sp>
        <p:nvSpPr>
          <p:cNvPr id="68611" name="Rectangle 4"/>
          <p:cNvSpPr>
            <a:spLocks noChangeArrowheads="1"/>
          </p:cNvSpPr>
          <p:nvPr/>
        </p:nvSpPr>
        <p:spPr bwMode="auto">
          <a:xfrm>
            <a:off x="6011863" y="6237288"/>
            <a:ext cx="9144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nchor="ctr">
            <a:spAutoFit/>
          </a:bodyPr>
          <a:lstStyle/>
          <a:p>
            <a:endParaRPr lang="zh-CN" altLang="en-US"/>
          </a:p>
        </p:txBody>
      </p:sp>
      <p:pic>
        <p:nvPicPr>
          <p:cNvPr id="614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191469" y="595536"/>
            <a:ext cx="2770744" cy="43616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329297" y="2930153"/>
            <a:ext cx="2814703" cy="3927847"/>
          </a:xfrm>
          <a:prstGeom prst="rect">
            <a:avLst/>
          </a:prstGeom>
          <a:ln/>
        </p:spPr>
        <p:style>
          <a:lnRef idx="2">
            <a:schemeClr val="accent5"/>
          </a:lnRef>
          <a:fillRef idx="1">
            <a:schemeClr val="lt1"/>
          </a:fillRef>
          <a:effectRef idx="0">
            <a:schemeClr val="accent5"/>
          </a:effectRef>
          <a:fontRef idx="minor">
            <a:schemeClr val="dk1"/>
          </a:fontRef>
        </p:style>
      </p:pic>
    </p:spTree>
    <p:extLst>
      <p:ext uri="{BB962C8B-B14F-4D97-AF65-F5344CB8AC3E}">
        <p14:creationId xmlns="" xmlns:p14="http://schemas.microsoft.com/office/powerpoint/2010/main" val="3456125414"/>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5235"/>
                                        </p:tgtEl>
                                        <p:attrNameLst>
                                          <p:attrName>style.visibility</p:attrName>
                                        </p:attrNameLst>
                                      </p:cBhvr>
                                      <p:to>
                                        <p:strVal val="visible"/>
                                      </p:to>
                                    </p:set>
                                    <p:animEffect transition="in" filter="fade">
                                      <p:cBhvr>
                                        <p:cTn id="7" dur="1000"/>
                                        <p:tgtEl>
                                          <p:spTgt spid="95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Rectangle 3"/>
          <p:cNvSpPr>
            <a:spLocks noChangeArrowheads="1"/>
          </p:cNvSpPr>
          <p:nvPr/>
        </p:nvSpPr>
        <p:spPr bwMode="auto">
          <a:xfrm>
            <a:off x="6011863" y="6237288"/>
            <a:ext cx="9144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nchor="ctr">
            <a:spAutoFit/>
          </a:bodyPr>
          <a:lstStyle/>
          <a:p>
            <a:endParaRPr lang="zh-CN" altLang="en-US"/>
          </a:p>
        </p:txBody>
      </p:sp>
      <p:sp>
        <p:nvSpPr>
          <p:cNvPr id="69679" name="Rectangle 48"/>
          <p:cNvSpPr>
            <a:spLocks noChangeArrowheads="1"/>
          </p:cNvSpPr>
          <p:nvPr/>
        </p:nvSpPr>
        <p:spPr bwMode="auto">
          <a:xfrm>
            <a:off x="611188" y="4149725"/>
            <a:ext cx="3889375" cy="358775"/>
          </a:xfrm>
          <a:prstGeom prst="rect">
            <a:avLst/>
          </a:prstGeom>
          <a:solidFill>
            <a:schemeClr val="bg1"/>
          </a:solidFill>
          <a:ln>
            <a:noFill/>
          </a:ln>
          <a:extLst>
            <a:ext uri="{91240B29-F687-4F45-9708-019B960494DF}">
              <a14:hiddenLine xmlns="" xmlns:a14="http://schemas.microsoft.com/office/drawing/2010/main" w="9525" algn="ctr">
                <a:solidFill>
                  <a:srgbClr val="000000"/>
                </a:solidFill>
                <a:miter lim="800000"/>
                <a:headEnd/>
                <a:tailEnd/>
              </a14:hiddenLine>
            </a:ext>
          </a:extLst>
        </p:spPr>
        <p:txBody>
          <a:bodyPr anchor="ctr">
            <a:spAutoFit/>
          </a:bodyPr>
          <a:lstStyle/>
          <a:p>
            <a:endParaRPr lang="zh-CN" altLang="en-US"/>
          </a:p>
        </p:txBody>
      </p:sp>
      <p:sp>
        <p:nvSpPr>
          <p:cNvPr id="69680" name="Text Box 49"/>
          <p:cNvSpPr txBox="1">
            <a:spLocks noChangeArrowheads="1"/>
          </p:cNvSpPr>
          <p:nvPr/>
        </p:nvSpPr>
        <p:spPr bwMode="auto">
          <a:xfrm>
            <a:off x="5580063" y="1052513"/>
            <a:ext cx="18415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endParaRPr lang="zh-CN" altLang="zh-CN" sz="4000" b="1">
              <a:latin typeface="黑体" pitchFamily="49" charset="-122"/>
              <a:ea typeface="黑体" pitchFamily="49" charset="-122"/>
            </a:endParaRPr>
          </a:p>
        </p:txBody>
      </p:sp>
      <p:sp>
        <p:nvSpPr>
          <p:cNvPr id="7" name="TextBox 6"/>
          <p:cNvSpPr txBox="1"/>
          <p:nvPr/>
        </p:nvSpPr>
        <p:spPr>
          <a:xfrm>
            <a:off x="611188" y="1268760"/>
            <a:ext cx="8136905" cy="4392488"/>
          </a:xfrm>
          <a:prstGeom prst="rect">
            <a:avLst/>
          </a:prstGeom>
        </p:spPr>
        <p:style>
          <a:lnRef idx="2">
            <a:schemeClr val="accent5"/>
          </a:lnRef>
          <a:fillRef idx="1">
            <a:schemeClr val="lt1"/>
          </a:fillRef>
          <a:effectRef idx="0">
            <a:schemeClr val="accent5"/>
          </a:effectRef>
          <a:fontRef idx="minor">
            <a:schemeClr val="dk1"/>
          </a:fontRef>
        </p:style>
        <p:txBody>
          <a:bodyPr wrap="square" rtlCol="0">
            <a:noAutofit/>
          </a:bodyPr>
          <a:lstStyle/>
          <a:p>
            <a:r>
              <a:rPr lang="zh-CN" altLang="en-US" sz="2800" dirty="0" smtClean="0"/>
              <a:t>我们怎么应对？</a:t>
            </a:r>
            <a:endParaRPr lang="en-US" altLang="zh-CN" sz="2800" dirty="0" smtClean="0"/>
          </a:p>
          <a:p>
            <a:r>
              <a:rPr lang="zh-CN" altLang="en-US" sz="2800" b="1" dirty="0" smtClean="0">
                <a:solidFill>
                  <a:srgbClr val="FF0000"/>
                </a:solidFill>
              </a:rPr>
              <a:t>调整自己的学习态度和习惯</a:t>
            </a:r>
            <a:r>
              <a:rPr lang="zh-CN" altLang="en-US" sz="2800" dirty="0" smtClean="0"/>
              <a:t>，放眼西城区，要有</a:t>
            </a:r>
            <a:r>
              <a:rPr lang="zh-CN" altLang="en-US" sz="2800" b="1" dirty="0" smtClean="0">
                <a:solidFill>
                  <a:srgbClr val="0033CC"/>
                </a:solidFill>
              </a:rPr>
              <a:t>竞争意识</a:t>
            </a:r>
            <a:r>
              <a:rPr lang="zh-CN" altLang="en-US" sz="2800" dirty="0" smtClean="0"/>
              <a:t>，具体到做题也要有全局观念，高屋建瓴，</a:t>
            </a:r>
            <a:r>
              <a:rPr lang="zh-CN" altLang="en-US" sz="2800" b="1" dirty="0" smtClean="0">
                <a:solidFill>
                  <a:srgbClr val="0033CC"/>
                </a:solidFill>
              </a:rPr>
              <a:t>不要纠结于一词一句</a:t>
            </a:r>
            <a:r>
              <a:rPr lang="zh-CN" altLang="en-US" sz="2800" dirty="0" smtClean="0"/>
              <a:t>，</a:t>
            </a:r>
            <a:r>
              <a:rPr lang="zh-CN" altLang="en-US" sz="2800" b="1" dirty="0" smtClean="0">
                <a:solidFill>
                  <a:srgbClr val="0033CC"/>
                </a:solidFill>
              </a:rPr>
              <a:t>不要纠结于一时的利益</a:t>
            </a:r>
            <a:r>
              <a:rPr lang="zh-CN" altLang="en-US" sz="2800" dirty="0" smtClean="0"/>
              <a:t>（比如做题慢而不纠正，比如怀疑背书或背不下来不找方法应对，投机取巧，固执于自己的见解）。</a:t>
            </a:r>
            <a:endParaRPr lang="en-US" altLang="zh-CN" sz="2800" dirty="0" smtClean="0"/>
          </a:p>
          <a:p>
            <a:endParaRPr lang="en-US" altLang="zh-CN" sz="2800" dirty="0"/>
          </a:p>
          <a:p>
            <a:r>
              <a:rPr lang="zh-CN" altLang="en-US" sz="2800" dirty="0" smtClean="0"/>
              <a:t>按老师要求做，思想包容随和，从善如流，擅于总结教训改进自己，</a:t>
            </a:r>
            <a:r>
              <a:rPr lang="zh-CN" altLang="en-US" sz="2800" b="1" dirty="0" smtClean="0">
                <a:solidFill>
                  <a:srgbClr val="FF0000"/>
                </a:solidFill>
              </a:rPr>
              <a:t>这样的孩纸高考时候能够拔尖</a:t>
            </a:r>
            <a:r>
              <a:rPr lang="zh-CN" altLang="en-US" sz="2800" dirty="0" smtClean="0"/>
              <a:t>。</a:t>
            </a:r>
            <a:endParaRPr lang="zh-CN" altLang="en-US" sz="2800" dirty="0"/>
          </a:p>
        </p:txBody>
      </p:sp>
    </p:spTree>
    <p:extLst>
      <p:ext uri="{BB962C8B-B14F-4D97-AF65-F5344CB8AC3E}">
        <p14:creationId xmlns="" xmlns:p14="http://schemas.microsoft.com/office/powerpoint/2010/main" val="3743316913"/>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50" fill="hold"/>
                                        <p:tgtEl>
                                          <p:spTgt spid="7"/>
                                        </p:tgtEl>
                                        <p:attrNameLst>
                                          <p:attrName>ppt_w</p:attrName>
                                        </p:attrNameLst>
                                      </p:cBhvr>
                                      <p:tavLst>
                                        <p:tav tm="0">
                                          <p:val>
                                            <p:fltVal val="0"/>
                                          </p:val>
                                        </p:tav>
                                        <p:tav tm="100000">
                                          <p:val>
                                            <p:strVal val="#ppt_w"/>
                                          </p:val>
                                        </p:tav>
                                      </p:tavLst>
                                    </p:anim>
                                    <p:anim calcmode="lin" valueType="num">
                                      <p:cBhvr>
                                        <p:cTn id="8" dur="250" fill="hold"/>
                                        <p:tgtEl>
                                          <p:spTgt spid="7"/>
                                        </p:tgtEl>
                                        <p:attrNameLst>
                                          <p:attrName>ppt_h</p:attrName>
                                        </p:attrNameLst>
                                      </p:cBhvr>
                                      <p:tavLst>
                                        <p:tav tm="0">
                                          <p:val>
                                            <p:fltVal val="0"/>
                                          </p:val>
                                        </p:tav>
                                        <p:tav tm="100000">
                                          <p:val>
                                            <p:strVal val="#ppt_h"/>
                                          </p:val>
                                        </p:tav>
                                      </p:tavLst>
                                    </p:anim>
                                    <p:anim calcmode="lin" valueType="num">
                                      <p:cBhvr>
                                        <p:cTn id="9" dur="250" fill="hold"/>
                                        <p:tgtEl>
                                          <p:spTgt spid="7"/>
                                        </p:tgtEl>
                                        <p:attrNameLst>
                                          <p:attrName>style.rotation</p:attrName>
                                        </p:attrNameLst>
                                      </p:cBhvr>
                                      <p:tavLst>
                                        <p:tav tm="0">
                                          <p:val>
                                            <p:fltVal val="90"/>
                                          </p:val>
                                        </p:tav>
                                        <p:tav tm="100000">
                                          <p:val>
                                            <p:fltVal val="0"/>
                                          </p:val>
                                        </p:tav>
                                      </p:tavLst>
                                    </p:anim>
                                    <p:animEffect transition="in" filter="fade">
                                      <p:cBhvr>
                                        <p:cTn id="10" dur="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5536" y="692696"/>
            <a:ext cx="8280920" cy="2246769"/>
          </a:xfrm>
          <a:prstGeom prst="rect">
            <a:avLst/>
          </a:prstGeom>
        </p:spPr>
        <p:txBody>
          <a:bodyPr wrap="square">
            <a:spAutoFit/>
          </a:bodyPr>
          <a:lstStyle/>
          <a:p>
            <a:r>
              <a:rPr lang="en-US" altLang="zh-CN" sz="2800" dirty="0" smtClean="0"/>
              <a:t>11.</a:t>
            </a:r>
            <a:r>
              <a:rPr lang="zh-CN" altLang="en-US" sz="2800" dirty="0" smtClean="0"/>
              <a:t>春秋战国时期，我国的木工技术得到迅速发展，锯子、刨子、钻子等木工器械都是这一时期发明的。这些发明主要得益于</a:t>
            </a:r>
          </a:p>
          <a:p>
            <a:r>
              <a:rPr lang="en-US" altLang="zh-CN" sz="2800" dirty="0" smtClean="0"/>
              <a:t>A.</a:t>
            </a:r>
            <a:r>
              <a:rPr lang="zh-CN" altLang="en-US" sz="2800" dirty="0" smtClean="0"/>
              <a:t>商品经济的发展	            </a:t>
            </a:r>
            <a:r>
              <a:rPr lang="en-US" altLang="zh-CN" sz="2800" dirty="0" smtClean="0"/>
              <a:t>B.</a:t>
            </a:r>
            <a:r>
              <a:rPr lang="zh-CN" altLang="en-US" sz="2800" dirty="0" smtClean="0"/>
              <a:t>井田制的瓦解</a:t>
            </a:r>
          </a:p>
          <a:p>
            <a:r>
              <a:rPr lang="en-US" altLang="zh-CN" sz="2800" dirty="0" smtClean="0"/>
              <a:t>C.</a:t>
            </a:r>
            <a:r>
              <a:rPr lang="zh-CN" altLang="en-US" sz="2800" dirty="0" smtClean="0"/>
              <a:t>冶铁（冶金）技术的进步	</a:t>
            </a:r>
            <a:r>
              <a:rPr lang="en-US" altLang="zh-CN" sz="2800" dirty="0" smtClean="0"/>
              <a:t>D.</a:t>
            </a:r>
            <a:r>
              <a:rPr lang="zh-CN" altLang="en-US" sz="2800" dirty="0" smtClean="0"/>
              <a:t>精耕细作技术的成熟</a:t>
            </a:r>
            <a:endParaRPr lang="zh-CN" altLang="en-US" sz="2800" dirty="0"/>
          </a:p>
        </p:txBody>
      </p:sp>
      <p:sp>
        <p:nvSpPr>
          <p:cNvPr id="3" name="椭圆 2"/>
          <p:cNvSpPr/>
          <p:nvPr/>
        </p:nvSpPr>
        <p:spPr>
          <a:xfrm>
            <a:off x="4427984" y="548680"/>
            <a:ext cx="1512168" cy="6480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899592" y="692696"/>
            <a:ext cx="1512168" cy="50405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395536" y="1124744"/>
            <a:ext cx="2952328" cy="50405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箭头连接符 6"/>
          <p:cNvCxnSpPr/>
          <p:nvPr/>
        </p:nvCxnSpPr>
        <p:spPr>
          <a:xfrm>
            <a:off x="5076056" y="2780928"/>
            <a:ext cx="0" cy="100811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8" name="TextBox 7"/>
          <p:cNvSpPr txBox="1"/>
          <p:nvPr/>
        </p:nvSpPr>
        <p:spPr>
          <a:xfrm>
            <a:off x="4644008" y="3789040"/>
            <a:ext cx="864096"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zh-CN" altLang="en-US" sz="2000" dirty="0" smtClean="0">
                <a:latin typeface="黑体" pitchFamily="49" charset="-122"/>
                <a:ea typeface="黑体" pitchFamily="49" charset="-122"/>
              </a:rPr>
              <a:t>农业</a:t>
            </a:r>
            <a:endParaRPr lang="zh-CN" altLang="en-US" sz="2000" dirty="0">
              <a:latin typeface="黑体" pitchFamily="49" charset="-122"/>
              <a:ea typeface="黑体" pitchFamily="49" charset="-122"/>
            </a:endParaRPr>
          </a:p>
        </p:txBody>
      </p:sp>
      <p:cxnSp>
        <p:nvCxnSpPr>
          <p:cNvPr id="10" name="直接箭头连接符 9"/>
          <p:cNvCxnSpPr/>
          <p:nvPr/>
        </p:nvCxnSpPr>
        <p:spPr>
          <a:xfrm>
            <a:off x="3275856" y="1484784"/>
            <a:ext cx="216024" cy="273630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2" name="直接箭头连接符 11"/>
          <p:cNvCxnSpPr>
            <a:stCxn id="3" idx="3"/>
          </p:cNvCxnSpPr>
          <p:nvPr/>
        </p:nvCxnSpPr>
        <p:spPr>
          <a:xfrm flipH="1">
            <a:off x="3491880" y="1101844"/>
            <a:ext cx="1157556" cy="319125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3" name="TextBox 12"/>
          <p:cNvSpPr txBox="1"/>
          <p:nvPr/>
        </p:nvSpPr>
        <p:spPr>
          <a:xfrm>
            <a:off x="2123728" y="4365104"/>
            <a:ext cx="3960440" cy="15696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400" dirty="0" smtClean="0">
                <a:latin typeface="黑体" pitchFamily="49" charset="-122"/>
                <a:ea typeface="黑体" pitchFamily="49" charset="-122"/>
              </a:rPr>
              <a:t>手工业工具；看“锯”、“钻”字的</a:t>
            </a:r>
            <a:r>
              <a:rPr lang="zh-CN" altLang="en-US" sz="2400" dirty="0" smtClean="0">
                <a:latin typeface="黑体" pitchFamily="49" charset="-122"/>
                <a:ea typeface="黑体" pitchFamily="49" charset="-122"/>
              </a:rPr>
              <a:t>偏旁</a:t>
            </a:r>
            <a:endParaRPr lang="en-US" altLang="zh-CN" sz="2400" dirty="0" smtClean="0">
              <a:latin typeface="黑体" pitchFamily="49" charset="-122"/>
              <a:ea typeface="黑体" pitchFamily="49" charset="-122"/>
            </a:endParaRPr>
          </a:p>
          <a:p>
            <a:r>
              <a:rPr lang="zh-CN" altLang="en-US" sz="2400" dirty="0" smtClean="0">
                <a:solidFill>
                  <a:prstClr val="white"/>
                </a:solidFill>
                <a:latin typeface="黑体" pitchFamily="49" charset="-122"/>
                <a:ea typeface="黑体" pitchFamily="49" charset="-122"/>
              </a:rPr>
              <a:t>冶金技术是木工器械的条件</a:t>
            </a:r>
          </a:p>
          <a:p>
            <a:endParaRPr lang="zh-CN" altLang="en-US" sz="2400" dirty="0">
              <a:latin typeface="黑体" pitchFamily="49" charset="-122"/>
              <a:ea typeface="黑体" pitchFamily="49" charset="-122"/>
            </a:endParaRPr>
          </a:p>
        </p:txBody>
      </p:sp>
      <p:cxnSp>
        <p:nvCxnSpPr>
          <p:cNvPr id="15" name="直接箭头连接符 14"/>
          <p:cNvCxnSpPr/>
          <p:nvPr/>
        </p:nvCxnSpPr>
        <p:spPr>
          <a:xfrm>
            <a:off x="7380312" y="2132856"/>
            <a:ext cx="864096"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6" name="TextBox 15"/>
          <p:cNvSpPr txBox="1"/>
          <p:nvPr/>
        </p:nvSpPr>
        <p:spPr>
          <a:xfrm>
            <a:off x="8244408" y="1700808"/>
            <a:ext cx="720080"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土地</a:t>
            </a:r>
            <a:endParaRPr lang="en-US" altLang="zh-CN" sz="2000" dirty="0" smtClean="0">
              <a:latin typeface="黑体" pitchFamily="49" charset="-122"/>
              <a:ea typeface="黑体" pitchFamily="49" charset="-122"/>
            </a:endParaRPr>
          </a:p>
          <a:p>
            <a:r>
              <a:rPr lang="zh-CN" altLang="en-US" sz="2000" dirty="0" smtClean="0">
                <a:latin typeface="黑体" pitchFamily="49" charset="-122"/>
                <a:ea typeface="黑体" pitchFamily="49" charset="-122"/>
              </a:rPr>
              <a:t>制度</a:t>
            </a:r>
            <a:endParaRPr lang="zh-CN" altLang="en-US" sz="2000" dirty="0">
              <a:latin typeface="黑体" pitchFamily="49" charset="-122"/>
              <a:ea typeface="黑体" pitchFamily="49" charset="-122"/>
            </a:endParaRPr>
          </a:p>
        </p:txBody>
      </p:sp>
      <p:sp>
        <p:nvSpPr>
          <p:cNvPr id="17" name="TextBox 16"/>
          <p:cNvSpPr txBox="1"/>
          <p:nvPr/>
        </p:nvSpPr>
        <p:spPr>
          <a:xfrm>
            <a:off x="7956376" y="3068960"/>
            <a:ext cx="7200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zh-CN" sz="3600" dirty="0" smtClean="0"/>
              <a:t>C</a:t>
            </a:r>
            <a:endParaRPr lang="zh-CN" alt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linds(horizont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linds(horizontal)">
                                      <p:cBhvr>
                                        <p:cTn id="37" dur="500"/>
                                        <p:tgtEl>
                                          <p:spTgt spid="16"/>
                                        </p:tgtEl>
                                      </p:cBhvr>
                                    </p:animEffect>
                                  </p:childTnLst>
                                </p:cTn>
                              </p:par>
                              <p:par>
                                <p:cTn id="38" presetID="3" presetClass="entr" presetSubtype="10"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blinds(horizontal)">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blinds(horizontal)">
                                      <p:cBhvr>
                                        <p:cTn id="45" dur="500"/>
                                        <p:tgtEl>
                                          <p:spTgt spid="7"/>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blinds(horizontal)">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blinds(horizontal)">
                                      <p:cBhvr>
                                        <p:cTn id="5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P spid="13" grpId="0" animBg="1"/>
      <p:bldP spid="1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692115"/>
            <a:ext cx="864096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6700" algn="l"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7.</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司马迁认为政府的商业政策应是</a:t>
            </a:r>
            <a:r>
              <a:rPr kumimoji="0" lang="zh-CN" altLang="en-US" sz="2800" b="0" i="0" u="none" strike="noStrike" cap="none" normalizeH="0" baseline="0" dirty="0" smtClean="0">
                <a:ln>
                  <a:noFill/>
                </a:ln>
                <a:solidFill>
                  <a:srgbClr val="000000"/>
                </a:solidFill>
                <a:effectLst/>
                <a:latin typeface="Arial"/>
                <a:ea typeface="宋体" pitchFamily="2" charset="-122"/>
                <a:cs typeface="Times New Roman" pitchFamily="18" charset="0"/>
              </a:rPr>
              <a:t>“</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善者因之，其次利道之，其次教诲之，其次整齐之，最下者与之争</a:t>
            </a:r>
            <a:r>
              <a:rPr kumimoji="0" lang="zh-CN" altLang="en-US" sz="2800" b="0" i="0" u="none" strike="noStrike" cap="none" normalizeH="0" baseline="0" dirty="0" smtClean="0">
                <a:ln>
                  <a:noFill/>
                </a:ln>
                <a:solidFill>
                  <a:srgbClr val="000000"/>
                </a:solidFill>
                <a:effectLst/>
                <a:latin typeface="Arial"/>
                <a:ea typeface="宋体" pitchFamily="2" charset="-122"/>
                <a:cs typeface="Times New Roman" pitchFamily="18" charset="0"/>
              </a:rPr>
              <a:t>”</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。由此可见他主张</a:t>
            </a:r>
            <a:endParaRPr kumimoji="0" lang="zh-CN" altLang="en-US" sz="28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a:p>
            <a:pPr marL="0" marR="0" lvl="0" indent="266700" algn="l" defTabSz="914400" rtl="0" eaLnBrk="0" fontAlgn="base" latinLnBrk="0" hangingPunct="0">
              <a:lnSpc>
                <a:spcPct val="100000"/>
              </a:lnSpc>
              <a:spcBef>
                <a:spcPct val="0"/>
              </a:spcBef>
              <a:spcAft>
                <a:spcPct val="0"/>
              </a:spcAft>
              <a:buClrTx/>
              <a:buSzTx/>
              <a:buFontTx/>
              <a:buNone/>
              <a:tabLst/>
            </a:pPr>
            <a:r>
              <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A.</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商业发展应顺其自然    </a:t>
            </a:r>
            <a:r>
              <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B.</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工商皆本</a:t>
            </a:r>
            <a:endParaRPr kumimoji="0" lang="zh-CN" altLang="en-US" sz="28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a:p>
            <a:pPr marL="0" marR="0" lvl="0" indent="266700" algn="l" defTabSz="914400" rtl="0" eaLnBrk="0" fontAlgn="base" latinLnBrk="0" hangingPunct="0">
              <a:lnSpc>
                <a:spcPct val="100000"/>
              </a:lnSpc>
              <a:spcBef>
                <a:spcPct val="0"/>
              </a:spcBef>
              <a:spcAft>
                <a:spcPct val="0"/>
              </a:spcAft>
              <a:buClrTx/>
              <a:buSzTx/>
              <a:buFontTx/>
              <a:buNone/>
              <a:tabLst/>
            </a:pPr>
            <a:r>
              <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C.</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应取消商业竞争        </a:t>
            </a:r>
            <a:r>
              <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D.</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政府应对商业进行引导</a:t>
            </a:r>
            <a:endParaRPr kumimoji="0" lang="zh-CN" altLang="en-US" sz="28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3" name="椭圆 2"/>
          <p:cNvSpPr/>
          <p:nvPr/>
        </p:nvSpPr>
        <p:spPr>
          <a:xfrm>
            <a:off x="6660232" y="620688"/>
            <a:ext cx="792088" cy="6480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0" y="1052736"/>
            <a:ext cx="792088" cy="6480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2123728" y="1124744"/>
            <a:ext cx="792088" cy="648072"/>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4355976" y="1052736"/>
            <a:ext cx="792088" cy="6480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6804248" y="1196752"/>
            <a:ext cx="1080120" cy="43204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箭头连接符 8"/>
          <p:cNvCxnSpPr>
            <a:stCxn id="3" idx="3"/>
          </p:cNvCxnSpPr>
          <p:nvPr/>
        </p:nvCxnSpPr>
        <p:spPr>
          <a:xfrm>
            <a:off x="6776231" y="1173852"/>
            <a:ext cx="100025" cy="124703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1" name="直接箭头连接符 10"/>
          <p:cNvCxnSpPr>
            <a:stCxn id="6" idx="5"/>
          </p:cNvCxnSpPr>
          <p:nvPr/>
        </p:nvCxnSpPr>
        <p:spPr>
          <a:xfrm>
            <a:off x="5032065" y="1605900"/>
            <a:ext cx="1844191" cy="8149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3" name="直接箭头连接符 12"/>
          <p:cNvCxnSpPr>
            <a:stCxn id="5" idx="5"/>
          </p:cNvCxnSpPr>
          <p:nvPr/>
        </p:nvCxnSpPr>
        <p:spPr>
          <a:xfrm>
            <a:off x="2799817" y="1677908"/>
            <a:ext cx="3932423" cy="74298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5" name="直接箭头连接符 14"/>
          <p:cNvCxnSpPr>
            <a:stCxn id="4" idx="5"/>
          </p:cNvCxnSpPr>
          <p:nvPr/>
        </p:nvCxnSpPr>
        <p:spPr>
          <a:xfrm>
            <a:off x="676089" y="1605900"/>
            <a:ext cx="6128159" cy="88699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9" name="直接连接符 18"/>
          <p:cNvCxnSpPr/>
          <p:nvPr/>
        </p:nvCxnSpPr>
        <p:spPr>
          <a:xfrm>
            <a:off x="4788024" y="2924944"/>
            <a:ext cx="367240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1" name="直接箭头连接符 20"/>
          <p:cNvCxnSpPr/>
          <p:nvPr/>
        </p:nvCxnSpPr>
        <p:spPr>
          <a:xfrm flipH="1">
            <a:off x="6876256" y="1628800"/>
            <a:ext cx="648072" cy="93610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3" name="椭圆 22"/>
          <p:cNvSpPr/>
          <p:nvPr/>
        </p:nvSpPr>
        <p:spPr>
          <a:xfrm>
            <a:off x="4788024" y="2420888"/>
            <a:ext cx="1008112" cy="50405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TextBox 27"/>
          <p:cNvSpPr txBox="1"/>
          <p:nvPr/>
        </p:nvSpPr>
        <p:spPr>
          <a:xfrm>
            <a:off x="7956376" y="3284984"/>
            <a:ext cx="7200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zh-CN" sz="3600" dirty="0" smtClean="0"/>
              <a:t>D</a:t>
            </a:r>
            <a:endParaRPr lang="zh-CN" alt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blinds(horizontal)">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linds(horizontal)">
                                      <p:cBhvr>
                                        <p:cTn id="37" dur="500"/>
                                        <p:tgtEl>
                                          <p:spTgt spid="9"/>
                                        </p:tgtEl>
                                      </p:cBhvr>
                                    </p:animEffect>
                                  </p:childTnLst>
                                </p:cTn>
                              </p:par>
                              <p:par>
                                <p:cTn id="38" presetID="3" presetClass="entr" presetSubtype="10"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blinds(horizontal)">
                                      <p:cBhvr>
                                        <p:cTn id="40" dur="500"/>
                                        <p:tgtEl>
                                          <p:spTgt spid="15"/>
                                        </p:tgtEl>
                                      </p:cBhvr>
                                    </p:animEffect>
                                  </p:childTnLst>
                                </p:cTn>
                              </p:par>
                              <p:par>
                                <p:cTn id="41" presetID="3" presetClass="entr" presetSubtype="10"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blinds(horizontal)">
                                      <p:cBhvr>
                                        <p:cTn id="43" dur="500"/>
                                        <p:tgtEl>
                                          <p:spTgt spid="13"/>
                                        </p:tgtEl>
                                      </p:cBhvr>
                                    </p:animEffect>
                                  </p:childTnLst>
                                </p:cTn>
                              </p:par>
                              <p:par>
                                <p:cTn id="44" presetID="3" presetClass="entr" presetSubtype="10" fill="hold"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blinds(horizontal)">
                                      <p:cBhvr>
                                        <p:cTn id="46" dur="500"/>
                                        <p:tgtEl>
                                          <p:spTgt spid="11"/>
                                        </p:tgtEl>
                                      </p:cBhvr>
                                    </p:animEffect>
                                  </p:childTnLst>
                                </p:cTn>
                              </p:par>
                              <p:par>
                                <p:cTn id="47" presetID="3" presetClass="entr" presetSubtype="10"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blinds(horizontal)">
                                      <p:cBhvr>
                                        <p:cTn id="49" dur="500"/>
                                        <p:tgtEl>
                                          <p:spTgt spid="21"/>
                                        </p:tgtEl>
                                      </p:cBhvr>
                                    </p:animEffect>
                                  </p:childTnLst>
                                </p:cTn>
                              </p:par>
                              <p:par>
                                <p:cTn id="50" presetID="3" presetClass="entr" presetSubtype="10" fill="hold"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blinds(horizontal)">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blinds(horizontal)">
                                      <p:cBhvr>
                                        <p:cTn id="5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23" grpId="0" animBg="1"/>
      <p:bldP spid="2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t="5446" b="3960"/>
          <a:stretch>
            <a:fillRect/>
          </a:stretch>
        </p:blipFill>
        <p:spPr bwMode="auto">
          <a:xfrm>
            <a:off x="5292080" y="620688"/>
            <a:ext cx="3580790" cy="4017336"/>
          </a:xfrm>
          <a:prstGeom prst="rect">
            <a:avLst/>
          </a:prstGeom>
          <a:noFill/>
        </p:spPr>
      </p:pic>
      <p:sp>
        <p:nvSpPr>
          <p:cNvPr id="3" name="矩形 2"/>
          <p:cNvSpPr/>
          <p:nvPr/>
        </p:nvSpPr>
        <p:spPr>
          <a:xfrm>
            <a:off x="323528" y="836712"/>
            <a:ext cx="4896544" cy="3539430"/>
          </a:xfrm>
          <a:prstGeom prst="rect">
            <a:avLst/>
          </a:prstGeom>
        </p:spPr>
        <p:txBody>
          <a:bodyPr wrap="square">
            <a:spAutoFit/>
          </a:bodyPr>
          <a:lstStyle/>
          <a:p>
            <a:r>
              <a:rPr lang="en-US" altLang="zh-CN" sz="2800" dirty="0" smtClean="0"/>
              <a:t>13.</a:t>
            </a:r>
            <a:r>
              <a:rPr lang="zh-CN" altLang="en-US" sz="2800" dirty="0" smtClean="0"/>
              <a:t>右图是唐代著名城市分布图。其中伴随着经济重心的逐渐南移，成为南方繁荣的大都会的城市是</a:t>
            </a:r>
          </a:p>
          <a:p>
            <a:r>
              <a:rPr lang="zh-CN" altLang="en-US" sz="2800" dirty="0" smtClean="0"/>
              <a:t>    </a:t>
            </a:r>
            <a:r>
              <a:rPr lang="en-US" altLang="zh-CN" sz="2800" dirty="0" smtClean="0"/>
              <a:t>A.①           </a:t>
            </a:r>
          </a:p>
          <a:p>
            <a:r>
              <a:rPr lang="en-US" altLang="zh-CN" sz="2800" dirty="0" smtClean="0"/>
              <a:t>    B.②③</a:t>
            </a:r>
          </a:p>
          <a:p>
            <a:r>
              <a:rPr lang="en-US" altLang="zh-CN" sz="2800" dirty="0" smtClean="0"/>
              <a:t>    C.③④        </a:t>
            </a:r>
          </a:p>
          <a:p>
            <a:r>
              <a:rPr lang="en-US" altLang="zh-CN" sz="2800" dirty="0" smtClean="0"/>
              <a:t>    D.①④</a:t>
            </a:r>
            <a:endParaRPr lang="en-US" altLang="zh-CN" sz="2800" dirty="0"/>
          </a:p>
        </p:txBody>
      </p:sp>
      <p:sp>
        <p:nvSpPr>
          <p:cNvPr id="5" name="椭圆 4"/>
          <p:cNvSpPr/>
          <p:nvPr/>
        </p:nvSpPr>
        <p:spPr>
          <a:xfrm>
            <a:off x="1907704" y="692696"/>
            <a:ext cx="792088" cy="6480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2195736" y="1268760"/>
            <a:ext cx="3024336" cy="50405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3563888" y="1700808"/>
            <a:ext cx="1152128" cy="6480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箭头连接符 8"/>
          <p:cNvCxnSpPr/>
          <p:nvPr/>
        </p:nvCxnSpPr>
        <p:spPr>
          <a:xfrm>
            <a:off x="5148064" y="1628800"/>
            <a:ext cx="1656184" cy="28803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1" name="直接箭头连接符 10"/>
          <p:cNvCxnSpPr/>
          <p:nvPr/>
        </p:nvCxnSpPr>
        <p:spPr>
          <a:xfrm flipV="1">
            <a:off x="2555776" y="1916832"/>
            <a:ext cx="4248472" cy="28803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3" name="椭圆 12"/>
          <p:cNvSpPr/>
          <p:nvPr/>
        </p:nvSpPr>
        <p:spPr>
          <a:xfrm>
            <a:off x="1763688" y="1700808"/>
            <a:ext cx="792088" cy="6480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乘号 15"/>
          <p:cNvSpPr/>
          <p:nvPr/>
        </p:nvSpPr>
        <p:spPr>
          <a:xfrm>
            <a:off x="6156176" y="1556792"/>
            <a:ext cx="504056" cy="576064"/>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0" name="直接箭头连接符 19"/>
          <p:cNvCxnSpPr/>
          <p:nvPr/>
        </p:nvCxnSpPr>
        <p:spPr>
          <a:xfrm>
            <a:off x="2267744" y="2348880"/>
            <a:ext cx="792088" cy="158417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2" name="直接箭头连接符 21"/>
          <p:cNvCxnSpPr>
            <a:stCxn id="7" idx="4"/>
          </p:cNvCxnSpPr>
          <p:nvPr/>
        </p:nvCxnSpPr>
        <p:spPr>
          <a:xfrm flipH="1">
            <a:off x="3059832" y="2348880"/>
            <a:ext cx="1080120" cy="151216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4" name="直接箭头连接符 23"/>
          <p:cNvCxnSpPr>
            <a:stCxn id="5" idx="4"/>
          </p:cNvCxnSpPr>
          <p:nvPr/>
        </p:nvCxnSpPr>
        <p:spPr>
          <a:xfrm>
            <a:off x="2303748" y="1340768"/>
            <a:ext cx="756084" cy="25922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7" name="直接箭头连接符 26"/>
          <p:cNvCxnSpPr/>
          <p:nvPr/>
        </p:nvCxnSpPr>
        <p:spPr>
          <a:xfrm>
            <a:off x="5076056" y="1628800"/>
            <a:ext cx="1800200" cy="244827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8" name="TextBox 27"/>
          <p:cNvSpPr txBox="1"/>
          <p:nvPr/>
        </p:nvSpPr>
        <p:spPr>
          <a:xfrm>
            <a:off x="6012160" y="4869160"/>
            <a:ext cx="2376264"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唐宋时期，经济重心南移至江浙地区</a:t>
            </a:r>
            <a:endParaRPr lang="zh-CN" altLang="en-US" sz="2000" dirty="0">
              <a:latin typeface="黑体" pitchFamily="49" charset="-122"/>
              <a:ea typeface="黑体" pitchFamily="49" charset="-122"/>
            </a:endParaRPr>
          </a:p>
        </p:txBody>
      </p:sp>
      <p:sp>
        <p:nvSpPr>
          <p:cNvPr id="29" name="乘号 28"/>
          <p:cNvSpPr/>
          <p:nvPr/>
        </p:nvSpPr>
        <p:spPr>
          <a:xfrm>
            <a:off x="6372200" y="3429000"/>
            <a:ext cx="504056" cy="576064"/>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TextBox 30"/>
          <p:cNvSpPr txBox="1"/>
          <p:nvPr/>
        </p:nvSpPr>
        <p:spPr>
          <a:xfrm>
            <a:off x="2267744" y="4005064"/>
            <a:ext cx="1872208"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“扬一益二”</a:t>
            </a:r>
            <a:endParaRPr lang="en-US" altLang="zh-CN" sz="2000" dirty="0" smtClean="0">
              <a:latin typeface="黑体" pitchFamily="49" charset="-122"/>
              <a:ea typeface="黑体" pitchFamily="49" charset="-122"/>
            </a:endParaRPr>
          </a:p>
        </p:txBody>
      </p:sp>
      <p:cxnSp>
        <p:nvCxnSpPr>
          <p:cNvPr id="33" name="直接连接符 32"/>
          <p:cNvCxnSpPr/>
          <p:nvPr/>
        </p:nvCxnSpPr>
        <p:spPr>
          <a:xfrm>
            <a:off x="683568" y="3068960"/>
            <a:ext cx="1080120" cy="360040"/>
          </a:xfrm>
          <a:prstGeom prst="line">
            <a:avLst/>
          </a:prstGeom>
        </p:spPr>
        <p:style>
          <a:lnRef idx="3">
            <a:schemeClr val="accent1"/>
          </a:lnRef>
          <a:fillRef idx="0">
            <a:schemeClr val="accent1"/>
          </a:fillRef>
          <a:effectRef idx="2">
            <a:schemeClr val="accent1"/>
          </a:effectRef>
          <a:fontRef idx="minor">
            <a:schemeClr val="tx1"/>
          </a:fontRef>
        </p:style>
      </p:cxnSp>
      <p:cxnSp>
        <p:nvCxnSpPr>
          <p:cNvPr id="37" name="直接连接符 36"/>
          <p:cNvCxnSpPr/>
          <p:nvPr/>
        </p:nvCxnSpPr>
        <p:spPr>
          <a:xfrm>
            <a:off x="683568" y="3429000"/>
            <a:ext cx="1080120" cy="360040"/>
          </a:xfrm>
          <a:prstGeom prst="line">
            <a:avLst/>
          </a:prstGeom>
        </p:spPr>
        <p:style>
          <a:lnRef idx="3">
            <a:schemeClr val="accent1"/>
          </a:lnRef>
          <a:fillRef idx="0">
            <a:schemeClr val="accent1"/>
          </a:fillRef>
          <a:effectRef idx="2">
            <a:schemeClr val="accent1"/>
          </a:effectRef>
          <a:fontRef idx="minor">
            <a:schemeClr val="tx1"/>
          </a:fontRef>
        </p:style>
      </p:cxnSp>
      <p:cxnSp>
        <p:nvCxnSpPr>
          <p:cNvPr id="38" name="直接连接符 37"/>
          <p:cNvCxnSpPr/>
          <p:nvPr/>
        </p:nvCxnSpPr>
        <p:spPr>
          <a:xfrm>
            <a:off x="683568" y="3861048"/>
            <a:ext cx="1080120" cy="360040"/>
          </a:xfrm>
          <a:prstGeom prst="line">
            <a:avLst/>
          </a:prstGeom>
        </p:spPr>
        <p:style>
          <a:lnRef idx="3">
            <a:schemeClr val="accent1"/>
          </a:lnRef>
          <a:fillRef idx="0">
            <a:schemeClr val="accent1"/>
          </a:fillRef>
          <a:effectRef idx="2">
            <a:schemeClr val="accent1"/>
          </a:effectRef>
          <a:fontRef idx="minor">
            <a:schemeClr val="tx1"/>
          </a:fontRef>
        </p:style>
      </p:cxnSp>
      <p:sp>
        <p:nvSpPr>
          <p:cNvPr id="39" name="矩形 38"/>
          <p:cNvSpPr/>
          <p:nvPr/>
        </p:nvSpPr>
        <p:spPr>
          <a:xfrm>
            <a:off x="395536" y="4941168"/>
            <a:ext cx="5040559" cy="646331"/>
          </a:xfrm>
          <a:prstGeom prst="rect">
            <a:avLst/>
          </a:prstGeom>
        </p:spPr>
        <p:txBody>
          <a:bodyPr wrap="square">
            <a:spAutoFit/>
          </a:bodyPr>
          <a:lstStyle/>
          <a:p>
            <a:r>
              <a:rPr lang="zh-CN" altLang="en-US" dirty="0" smtClean="0">
                <a:latin typeface="黑体" pitchFamily="49" charset="-122"/>
                <a:ea typeface="黑体" pitchFamily="49" charset="-122"/>
              </a:rPr>
              <a:t>不选益州的原因：经济重心南移至江浙；         </a:t>
            </a:r>
            <a:endParaRPr lang="en-US" altLang="zh-CN" dirty="0" smtClean="0">
              <a:latin typeface="黑体" pitchFamily="49" charset="-122"/>
              <a:ea typeface="黑体" pitchFamily="49" charset="-122"/>
            </a:endParaRPr>
          </a:p>
          <a:p>
            <a:r>
              <a:rPr lang="en-US" altLang="zh-CN" dirty="0" smtClean="0">
                <a:latin typeface="黑体" pitchFamily="49" charset="-122"/>
                <a:ea typeface="黑体" pitchFamily="49" charset="-122"/>
              </a:rPr>
              <a:t>                </a:t>
            </a:r>
            <a:r>
              <a:rPr lang="zh-CN" altLang="en-US" dirty="0" smtClean="0">
                <a:latin typeface="黑体" pitchFamily="49" charset="-122"/>
                <a:ea typeface="黑体" pitchFamily="49" charset="-122"/>
              </a:rPr>
              <a:t>益州于秦汉时已逐步繁荣。</a:t>
            </a:r>
            <a:endParaRPr lang="zh-CN" altLang="en-US" dirty="0">
              <a:latin typeface="黑体" pitchFamily="49" charset="-122"/>
              <a:ea typeface="黑体" pitchFamily="49" charset="-122"/>
            </a:endParaRPr>
          </a:p>
        </p:txBody>
      </p:sp>
      <p:sp>
        <p:nvSpPr>
          <p:cNvPr id="40" name="TextBox 39"/>
          <p:cNvSpPr txBox="1"/>
          <p:nvPr/>
        </p:nvSpPr>
        <p:spPr>
          <a:xfrm>
            <a:off x="755576" y="5805264"/>
            <a:ext cx="7200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zh-CN" sz="3600" dirty="0" smtClean="0"/>
              <a:t>A</a:t>
            </a:r>
            <a:endParaRPr lang="zh-CN" alt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linds(horizont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linds(horizontal)">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xit" presetSubtype="10" fill="hold" grpId="1" nodeType="clickEffect">
                                  <p:stCondLst>
                                    <p:cond delay="0"/>
                                  </p:stCondLst>
                                  <p:childTnLst>
                                    <p:animEffect transition="out" filter="blinds(horizontal)">
                                      <p:cBhvr>
                                        <p:cTn id="41" dur="500"/>
                                        <p:tgtEl>
                                          <p:spTgt spid="16"/>
                                        </p:tgtEl>
                                      </p:cBhvr>
                                    </p:animEffect>
                                    <p:set>
                                      <p:cBhvr>
                                        <p:cTn id="42" dur="1" fill="hold">
                                          <p:stCondLst>
                                            <p:cond delay="499"/>
                                          </p:stCondLst>
                                        </p:cTn>
                                        <p:tgtEl>
                                          <p:spTgt spid="16"/>
                                        </p:tgtEl>
                                        <p:attrNameLst>
                                          <p:attrName>style.visibility</p:attrName>
                                        </p:attrNameLst>
                                      </p:cBhvr>
                                      <p:to>
                                        <p:strVal val="hidden"/>
                                      </p:to>
                                    </p:set>
                                  </p:childTnLst>
                                </p:cTn>
                              </p:par>
                              <p:par>
                                <p:cTn id="43" presetID="3" presetClass="exit" presetSubtype="10" fill="hold" nodeType="withEffect">
                                  <p:stCondLst>
                                    <p:cond delay="0"/>
                                  </p:stCondLst>
                                  <p:childTnLst>
                                    <p:animEffect transition="out" filter="blinds(horizontal)">
                                      <p:cBhvr>
                                        <p:cTn id="44" dur="500"/>
                                        <p:tgtEl>
                                          <p:spTgt spid="11"/>
                                        </p:tgtEl>
                                      </p:cBhvr>
                                    </p:animEffect>
                                    <p:set>
                                      <p:cBhvr>
                                        <p:cTn id="45" dur="1" fill="hold">
                                          <p:stCondLst>
                                            <p:cond delay="499"/>
                                          </p:stCondLst>
                                        </p:cTn>
                                        <p:tgtEl>
                                          <p:spTgt spid="11"/>
                                        </p:tgtEl>
                                        <p:attrNameLst>
                                          <p:attrName>style.visibility</p:attrName>
                                        </p:attrNameLst>
                                      </p:cBhvr>
                                      <p:to>
                                        <p:strVal val="hidden"/>
                                      </p:to>
                                    </p:set>
                                  </p:childTnLst>
                                </p:cTn>
                              </p:par>
                              <p:par>
                                <p:cTn id="46" presetID="3" presetClass="exit" presetSubtype="10" fill="hold" nodeType="withEffect">
                                  <p:stCondLst>
                                    <p:cond delay="0"/>
                                  </p:stCondLst>
                                  <p:childTnLst>
                                    <p:animEffect transition="out" filter="blinds(horizontal)">
                                      <p:cBhvr>
                                        <p:cTn id="47" dur="500"/>
                                        <p:tgtEl>
                                          <p:spTgt spid="9"/>
                                        </p:tgtEl>
                                      </p:cBhvr>
                                    </p:animEffect>
                                    <p:set>
                                      <p:cBhvr>
                                        <p:cTn id="48" dur="1" fill="hold">
                                          <p:stCondLst>
                                            <p:cond delay="499"/>
                                          </p:stCondLst>
                                        </p:cTn>
                                        <p:tgtEl>
                                          <p:spTgt spid="9"/>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blinds(horizontal)">
                                      <p:cBhvr>
                                        <p:cTn id="53" dur="500"/>
                                        <p:tgtEl>
                                          <p:spTgt spid="33"/>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blinds(horizontal)">
                                      <p:cBhvr>
                                        <p:cTn id="58" dur="500"/>
                                        <p:tgtEl>
                                          <p:spTgt spid="27"/>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blinds(horizontal)">
                                      <p:cBhvr>
                                        <p:cTn id="63" dur="500"/>
                                        <p:tgtEl>
                                          <p:spTgt spid="28"/>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blinds(horizontal)">
                                      <p:cBhvr>
                                        <p:cTn id="68" dur="500"/>
                                        <p:tgtEl>
                                          <p:spTgt spid="29"/>
                                        </p:tgtEl>
                                      </p:cBhvr>
                                    </p:animEffect>
                                  </p:childTnLst>
                                </p:cTn>
                              </p:par>
                            </p:childTnLst>
                          </p:cTn>
                        </p:par>
                      </p:childTnLst>
                    </p:cTn>
                  </p:par>
                  <p:par>
                    <p:cTn id="69" fill="hold">
                      <p:stCondLst>
                        <p:cond delay="indefinite"/>
                      </p:stCondLst>
                      <p:childTnLst>
                        <p:par>
                          <p:cTn id="70" fill="hold">
                            <p:stCondLst>
                              <p:cond delay="0"/>
                            </p:stCondLst>
                            <p:childTnLst>
                              <p:par>
                                <p:cTn id="71" presetID="3" presetClass="entr" presetSubtype="10" fill="hold" nodeType="click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blinds(horizontal)">
                                      <p:cBhvr>
                                        <p:cTn id="73" dur="500"/>
                                        <p:tgtEl>
                                          <p:spTgt spid="37"/>
                                        </p:tgtEl>
                                      </p:cBhvr>
                                    </p:animEffect>
                                  </p:childTnLst>
                                </p:cTn>
                              </p:par>
                            </p:childTnLst>
                          </p:cTn>
                        </p:par>
                      </p:childTnLst>
                    </p:cTn>
                  </p:par>
                  <p:par>
                    <p:cTn id="74" fill="hold">
                      <p:stCondLst>
                        <p:cond delay="indefinite"/>
                      </p:stCondLst>
                      <p:childTnLst>
                        <p:par>
                          <p:cTn id="75" fill="hold">
                            <p:stCondLst>
                              <p:cond delay="0"/>
                            </p:stCondLst>
                            <p:childTnLst>
                              <p:par>
                                <p:cTn id="76" presetID="3" presetClass="entr" presetSubtype="10" fill="hold" nodeType="clickEffect">
                                  <p:stCondLst>
                                    <p:cond delay="0"/>
                                  </p:stCondLst>
                                  <p:childTnLst>
                                    <p:set>
                                      <p:cBhvr>
                                        <p:cTn id="77" dur="1" fill="hold">
                                          <p:stCondLst>
                                            <p:cond delay="0"/>
                                          </p:stCondLst>
                                        </p:cTn>
                                        <p:tgtEl>
                                          <p:spTgt spid="38"/>
                                        </p:tgtEl>
                                        <p:attrNameLst>
                                          <p:attrName>style.visibility</p:attrName>
                                        </p:attrNameLst>
                                      </p:cBhvr>
                                      <p:to>
                                        <p:strVal val="visible"/>
                                      </p:to>
                                    </p:set>
                                    <p:animEffect transition="in" filter="blinds(horizontal)">
                                      <p:cBhvr>
                                        <p:cTn id="78" dur="500"/>
                                        <p:tgtEl>
                                          <p:spTgt spid="38"/>
                                        </p:tgtEl>
                                      </p:cBhvr>
                                    </p:animEffect>
                                  </p:childTnLst>
                                </p:cTn>
                              </p:par>
                            </p:childTnLst>
                          </p:cTn>
                        </p:par>
                      </p:childTnLst>
                    </p:cTn>
                  </p:par>
                  <p:par>
                    <p:cTn id="79" fill="hold">
                      <p:stCondLst>
                        <p:cond delay="indefinite"/>
                      </p:stCondLst>
                      <p:childTnLst>
                        <p:par>
                          <p:cTn id="80" fill="hold">
                            <p:stCondLst>
                              <p:cond delay="0"/>
                            </p:stCondLst>
                            <p:childTnLst>
                              <p:par>
                                <p:cTn id="81" presetID="3" presetClass="entr" presetSubtype="10" fill="hold" nodeType="clickEffect">
                                  <p:stCondLst>
                                    <p:cond delay="0"/>
                                  </p:stCondLst>
                                  <p:childTnLst>
                                    <p:set>
                                      <p:cBhvr>
                                        <p:cTn id="82" dur="1" fill="hold">
                                          <p:stCondLst>
                                            <p:cond delay="0"/>
                                          </p:stCondLst>
                                        </p:cTn>
                                        <p:tgtEl>
                                          <p:spTgt spid="20"/>
                                        </p:tgtEl>
                                        <p:attrNameLst>
                                          <p:attrName>style.visibility</p:attrName>
                                        </p:attrNameLst>
                                      </p:cBhvr>
                                      <p:to>
                                        <p:strVal val="visible"/>
                                      </p:to>
                                    </p:set>
                                    <p:animEffect transition="in" filter="blinds(horizontal)">
                                      <p:cBhvr>
                                        <p:cTn id="83" dur="500"/>
                                        <p:tgtEl>
                                          <p:spTgt spid="20"/>
                                        </p:tgtEl>
                                      </p:cBhvr>
                                    </p:animEffect>
                                  </p:childTnLst>
                                </p:cTn>
                              </p:par>
                            </p:childTnLst>
                          </p:cTn>
                        </p:par>
                      </p:childTnLst>
                    </p:cTn>
                  </p:par>
                  <p:par>
                    <p:cTn id="84" fill="hold">
                      <p:stCondLst>
                        <p:cond delay="indefinite"/>
                      </p:stCondLst>
                      <p:childTnLst>
                        <p:par>
                          <p:cTn id="85" fill="hold">
                            <p:stCondLst>
                              <p:cond delay="0"/>
                            </p:stCondLst>
                            <p:childTnLst>
                              <p:par>
                                <p:cTn id="86" presetID="3" presetClass="entr" presetSubtype="10" fill="hold" nodeType="clickEffect">
                                  <p:stCondLst>
                                    <p:cond delay="0"/>
                                  </p:stCondLst>
                                  <p:childTnLst>
                                    <p:set>
                                      <p:cBhvr>
                                        <p:cTn id="87" dur="1" fill="hold">
                                          <p:stCondLst>
                                            <p:cond delay="0"/>
                                          </p:stCondLst>
                                        </p:cTn>
                                        <p:tgtEl>
                                          <p:spTgt spid="24"/>
                                        </p:tgtEl>
                                        <p:attrNameLst>
                                          <p:attrName>style.visibility</p:attrName>
                                        </p:attrNameLst>
                                      </p:cBhvr>
                                      <p:to>
                                        <p:strVal val="visible"/>
                                      </p:to>
                                    </p:set>
                                    <p:animEffect transition="in" filter="blinds(horizontal)">
                                      <p:cBhvr>
                                        <p:cTn id="88" dur="500"/>
                                        <p:tgtEl>
                                          <p:spTgt spid="24"/>
                                        </p:tgtEl>
                                      </p:cBhvr>
                                    </p:animEffect>
                                  </p:childTnLst>
                                </p:cTn>
                              </p:par>
                            </p:childTnLst>
                          </p:cTn>
                        </p:par>
                      </p:childTnLst>
                    </p:cTn>
                  </p:par>
                  <p:par>
                    <p:cTn id="89" fill="hold">
                      <p:stCondLst>
                        <p:cond delay="indefinite"/>
                      </p:stCondLst>
                      <p:childTnLst>
                        <p:par>
                          <p:cTn id="90" fill="hold">
                            <p:stCondLst>
                              <p:cond delay="0"/>
                            </p:stCondLst>
                            <p:childTnLst>
                              <p:par>
                                <p:cTn id="91" presetID="3" presetClass="entr" presetSubtype="10" fill="hold" nodeType="clickEffect">
                                  <p:stCondLst>
                                    <p:cond delay="0"/>
                                  </p:stCondLst>
                                  <p:childTnLst>
                                    <p:set>
                                      <p:cBhvr>
                                        <p:cTn id="92" dur="1" fill="hold">
                                          <p:stCondLst>
                                            <p:cond delay="0"/>
                                          </p:stCondLst>
                                        </p:cTn>
                                        <p:tgtEl>
                                          <p:spTgt spid="22"/>
                                        </p:tgtEl>
                                        <p:attrNameLst>
                                          <p:attrName>style.visibility</p:attrName>
                                        </p:attrNameLst>
                                      </p:cBhvr>
                                      <p:to>
                                        <p:strVal val="visible"/>
                                      </p:to>
                                    </p:set>
                                    <p:animEffect transition="in" filter="blinds(horizontal)">
                                      <p:cBhvr>
                                        <p:cTn id="93" dur="500"/>
                                        <p:tgtEl>
                                          <p:spTgt spid="22"/>
                                        </p:tgtEl>
                                      </p:cBhvr>
                                    </p:animEffect>
                                  </p:childTnLst>
                                </p:cTn>
                              </p:par>
                              <p:par>
                                <p:cTn id="94" presetID="3" presetClass="entr" presetSubtype="10" fill="hold" grpId="0" nodeType="withEffect">
                                  <p:stCondLst>
                                    <p:cond delay="0"/>
                                  </p:stCondLst>
                                  <p:childTnLst>
                                    <p:set>
                                      <p:cBhvr>
                                        <p:cTn id="95" dur="1" fill="hold">
                                          <p:stCondLst>
                                            <p:cond delay="0"/>
                                          </p:stCondLst>
                                        </p:cTn>
                                        <p:tgtEl>
                                          <p:spTgt spid="31"/>
                                        </p:tgtEl>
                                        <p:attrNameLst>
                                          <p:attrName>style.visibility</p:attrName>
                                        </p:attrNameLst>
                                      </p:cBhvr>
                                      <p:to>
                                        <p:strVal val="visible"/>
                                      </p:to>
                                    </p:set>
                                    <p:animEffect transition="in" filter="blinds(horizontal)">
                                      <p:cBhvr>
                                        <p:cTn id="96" dur="500"/>
                                        <p:tgtEl>
                                          <p:spTgt spid="31"/>
                                        </p:tgtEl>
                                      </p:cBhvr>
                                    </p:animEffect>
                                  </p:childTnLst>
                                </p:cTn>
                              </p:par>
                            </p:childTnLst>
                          </p:cTn>
                        </p:par>
                      </p:childTnLst>
                    </p:cTn>
                  </p:par>
                  <p:par>
                    <p:cTn id="97" fill="hold">
                      <p:stCondLst>
                        <p:cond delay="indefinite"/>
                      </p:stCondLst>
                      <p:childTnLst>
                        <p:par>
                          <p:cTn id="98" fill="hold">
                            <p:stCondLst>
                              <p:cond delay="0"/>
                            </p:stCondLst>
                            <p:childTnLst>
                              <p:par>
                                <p:cTn id="99" presetID="3" presetClass="entr" presetSubtype="10" fill="hold" grpId="0" nodeType="clickEffect">
                                  <p:stCondLst>
                                    <p:cond delay="0"/>
                                  </p:stCondLst>
                                  <p:childTnLst>
                                    <p:set>
                                      <p:cBhvr>
                                        <p:cTn id="100" dur="1" fill="hold">
                                          <p:stCondLst>
                                            <p:cond delay="0"/>
                                          </p:stCondLst>
                                        </p:cTn>
                                        <p:tgtEl>
                                          <p:spTgt spid="39"/>
                                        </p:tgtEl>
                                        <p:attrNameLst>
                                          <p:attrName>style.visibility</p:attrName>
                                        </p:attrNameLst>
                                      </p:cBhvr>
                                      <p:to>
                                        <p:strVal val="visible"/>
                                      </p:to>
                                    </p:set>
                                    <p:animEffect transition="in" filter="blinds(horizontal)">
                                      <p:cBhvr>
                                        <p:cTn id="101" dur="500"/>
                                        <p:tgtEl>
                                          <p:spTgt spid="39"/>
                                        </p:tgtEl>
                                      </p:cBhvr>
                                    </p:animEffect>
                                  </p:childTnLst>
                                </p:cTn>
                              </p:par>
                            </p:childTnLst>
                          </p:cTn>
                        </p:par>
                      </p:childTnLst>
                    </p:cTn>
                  </p:par>
                  <p:par>
                    <p:cTn id="102" fill="hold">
                      <p:stCondLst>
                        <p:cond delay="indefinite"/>
                      </p:stCondLst>
                      <p:childTnLst>
                        <p:par>
                          <p:cTn id="103" fill="hold">
                            <p:stCondLst>
                              <p:cond delay="0"/>
                            </p:stCondLst>
                            <p:childTnLst>
                              <p:par>
                                <p:cTn id="104" presetID="3" presetClass="entr" presetSubtype="10" fill="hold" grpId="0" nodeType="clickEffect">
                                  <p:stCondLst>
                                    <p:cond delay="0"/>
                                  </p:stCondLst>
                                  <p:childTnLst>
                                    <p:set>
                                      <p:cBhvr>
                                        <p:cTn id="105" dur="1" fill="hold">
                                          <p:stCondLst>
                                            <p:cond delay="0"/>
                                          </p:stCondLst>
                                        </p:cTn>
                                        <p:tgtEl>
                                          <p:spTgt spid="40"/>
                                        </p:tgtEl>
                                        <p:attrNameLst>
                                          <p:attrName>style.visibility</p:attrName>
                                        </p:attrNameLst>
                                      </p:cBhvr>
                                      <p:to>
                                        <p:strVal val="visible"/>
                                      </p:to>
                                    </p:set>
                                    <p:animEffect transition="in" filter="blinds(horizontal)">
                                      <p:cBhvr>
                                        <p:cTn id="10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3" grpId="0" animBg="1"/>
      <p:bldP spid="16" grpId="0" animBg="1"/>
      <p:bldP spid="16" grpId="1" animBg="1"/>
      <p:bldP spid="28" grpId="0" animBg="1"/>
      <p:bldP spid="29" grpId="0" animBg="1"/>
      <p:bldP spid="31" grpId="0" animBg="1"/>
      <p:bldP spid="39" grpId="0"/>
      <p:bldP spid="4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611560" y="3356992"/>
          <a:ext cx="7992887" cy="1714500"/>
        </p:xfrm>
        <a:graphic>
          <a:graphicData uri="http://schemas.openxmlformats.org/drawingml/2006/table">
            <a:tbl>
              <a:tblPr/>
              <a:tblGrid>
                <a:gridCol w="657163"/>
                <a:gridCol w="919639"/>
                <a:gridCol w="789373"/>
                <a:gridCol w="788400"/>
                <a:gridCol w="789373"/>
                <a:gridCol w="879781"/>
                <a:gridCol w="826314"/>
                <a:gridCol w="827287"/>
                <a:gridCol w="826314"/>
                <a:gridCol w="689243"/>
              </a:tblGrid>
              <a:tr h="139700">
                <a:tc>
                  <a:txBody>
                    <a:bodyPr/>
                    <a:lstStyle/>
                    <a:p>
                      <a:pPr algn="just">
                        <a:lnSpc>
                          <a:spcPct val="125000"/>
                        </a:lnSpc>
                        <a:spcAft>
                          <a:spcPts val="0"/>
                        </a:spcAft>
                      </a:pPr>
                      <a:r>
                        <a:rPr lang="zh-CN" sz="1800" kern="100" dirty="0">
                          <a:solidFill>
                            <a:srgbClr val="000000"/>
                          </a:solidFill>
                          <a:latin typeface="Times New Roman"/>
                          <a:ea typeface="宋体"/>
                          <a:cs typeface="Times New Roman"/>
                        </a:rPr>
                        <a:t>州名</a:t>
                      </a:r>
                      <a:endParaRPr lang="zh-CN" sz="18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zh-CN" sz="1800" kern="100" dirty="0">
                          <a:solidFill>
                            <a:srgbClr val="000000"/>
                          </a:solidFill>
                          <a:latin typeface="Times New Roman"/>
                          <a:ea typeface="宋体"/>
                          <a:cs typeface="Times New Roman"/>
                        </a:rPr>
                        <a:t>苏州</a:t>
                      </a:r>
                      <a:endParaRPr lang="zh-CN" sz="18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zh-CN" sz="1800" kern="100">
                          <a:solidFill>
                            <a:srgbClr val="000000"/>
                          </a:solidFill>
                          <a:latin typeface="Times New Roman"/>
                          <a:ea typeface="宋体"/>
                          <a:cs typeface="Times New Roman"/>
                        </a:rPr>
                        <a:t>鄂州</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zh-CN" sz="1800" kern="100">
                          <a:solidFill>
                            <a:srgbClr val="000000"/>
                          </a:solidFill>
                          <a:latin typeface="Times New Roman"/>
                          <a:ea typeface="宋体"/>
                          <a:cs typeface="Times New Roman"/>
                        </a:rPr>
                        <a:t>洪州</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zh-CN" sz="1800" kern="100">
                          <a:solidFill>
                            <a:srgbClr val="000000"/>
                          </a:solidFill>
                          <a:latin typeface="Times New Roman"/>
                          <a:ea typeface="宋体"/>
                          <a:cs typeface="Times New Roman"/>
                        </a:rPr>
                        <a:t>饶州</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zh-CN" sz="1800" kern="100">
                          <a:solidFill>
                            <a:srgbClr val="000000"/>
                          </a:solidFill>
                          <a:latin typeface="Times New Roman"/>
                          <a:ea typeface="宋体"/>
                          <a:cs typeface="Times New Roman"/>
                        </a:rPr>
                        <a:t>吉州</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zh-CN" sz="1800" kern="100">
                          <a:solidFill>
                            <a:srgbClr val="000000"/>
                          </a:solidFill>
                          <a:latin typeface="Times New Roman"/>
                          <a:ea typeface="宋体"/>
                          <a:cs typeface="Times New Roman"/>
                        </a:rPr>
                        <a:t>衡州</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zh-CN" sz="1800" kern="100">
                          <a:solidFill>
                            <a:srgbClr val="000000"/>
                          </a:solidFill>
                          <a:latin typeface="Times New Roman"/>
                          <a:ea typeface="宋体"/>
                          <a:cs typeface="Times New Roman"/>
                        </a:rPr>
                        <a:t>邵州</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zh-CN" sz="1800" kern="100">
                          <a:solidFill>
                            <a:srgbClr val="000000"/>
                          </a:solidFill>
                          <a:latin typeface="Times New Roman"/>
                          <a:ea typeface="宋体"/>
                          <a:cs typeface="Times New Roman"/>
                        </a:rPr>
                        <a:t>泉州</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zh-CN" sz="1800" kern="100">
                          <a:solidFill>
                            <a:srgbClr val="000000"/>
                          </a:solidFill>
                          <a:latin typeface="Times New Roman"/>
                          <a:ea typeface="宋体"/>
                          <a:cs typeface="Times New Roman"/>
                        </a:rPr>
                        <a:t>汉州</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5610">
                <a:tc>
                  <a:txBody>
                    <a:bodyPr/>
                    <a:lstStyle/>
                    <a:p>
                      <a:pPr algn="just">
                        <a:lnSpc>
                          <a:spcPct val="125000"/>
                        </a:lnSpc>
                        <a:spcAft>
                          <a:spcPts val="0"/>
                        </a:spcAft>
                      </a:pPr>
                      <a:r>
                        <a:rPr lang="zh-CN" sz="1800" kern="100">
                          <a:solidFill>
                            <a:srgbClr val="000000"/>
                          </a:solidFill>
                          <a:latin typeface="Times New Roman"/>
                          <a:ea typeface="宋体"/>
                          <a:cs typeface="Times New Roman"/>
                        </a:rPr>
                        <a:t>开元</a:t>
                      </a:r>
                      <a:endParaRPr lang="zh-CN" sz="1800" kern="100">
                        <a:latin typeface="Times New Roman"/>
                        <a:ea typeface="宋体"/>
                        <a:cs typeface="Times New Roman"/>
                      </a:endParaRPr>
                    </a:p>
                    <a:p>
                      <a:pPr algn="just">
                        <a:lnSpc>
                          <a:spcPct val="125000"/>
                        </a:lnSpc>
                        <a:spcAft>
                          <a:spcPts val="0"/>
                        </a:spcAft>
                      </a:pPr>
                      <a:r>
                        <a:rPr lang="zh-CN" sz="1800" kern="100">
                          <a:solidFill>
                            <a:srgbClr val="000000"/>
                          </a:solidFill>
                          <a:latin typeface="Times New Roman"/>
                          <a:ea typeface="宋体"/>
                          <a:cs typeface="Times New Roman"/>
                        </a:rPr>
                        <a:t>户数</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dirty="0">
                          <a:solidFill>
                            <a:srgbClr val="000000"/>
                          </a:solidFill>
                          <a:latin typeface="宋体"/>
                          <a:ea typeface="宋体"/>
                          <a:cs typeface="Times New Roman"/>
                        </a:rPr>
                        <a:t>68093</a:t>
                      </a:r>
                      <a:endParaRPr lang="zh-CN" sz="18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dirty="0">
                          <a:solidFill>
                            <a:srgbClr val="000000"/>
                          </a:solidFill>
                          <a:latin typeface="宋体"/>
                          <a:ea typeface="宋体"/>
                          <a:cs typeface="Times New Roman"/>
                        </a:rPr>
                        <a:t>19190</a:t>
                      </a:r>
                      <a:endParaRPr lang="zh-CN" sz="18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a:solidFill>
                            <a:srgbClr val="000000"/>
                          </a:solidFill>
                          <a:latin typeface="宋体"/>
                          <a:ea typeface="宋体"/>
                          <a:cs typeface="Times New Roman"/>
                        </a:rPr>
                        <a:t>55404</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a:solidFill>
                            <a:srgbClr val="000000"/>
                          </a:solidFill>
                          <a:latin typeface="宋体"/>
                          <a:ea typeface="宋体"/>
                          <a:cs typeface="Times New Roman"/>
                        </a:rPr>
                        <a:t>14062</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a:solidFill>
                            <a:srgbClr val="000000"/>
                          </a:solidFill>
                          <a:latin typeface="宋体"/>
                          <a:ea typeface="宋体"/>
                          <a:cs typeface="Times New Roman"/>
                        </a:rPr>
                        <a:t>34381</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a:solidFill>
                            <a:srgbClr val="000000"/>
                          </a:solidFill>
                          <a:latin typeface="宋体"/>
                          <a:ea typeface="宋体"/>
                          <a:cs typeface="Times New Roman"/>
                        </a:rPr>
                        <a:t>13513</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a:solidFill>
                            <a:srgbClr val="000000"/>
                          </a:solidFill>
                          <a:latin typeface="宋体"/>
                          <a:ea typeface="宋体"/>
                          <a:cs typeface="Times New Roman"/>
                        </a:rPr>
                        <a:t>12330</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a:solidFill>
                            <a:srgbClr val="000000"/>
                          </a:solidFill>
                          <a:latin typeface="宋体"/>
                          <a:ea typeface="宋体"/>
                          <a:cs typeface="Times New Roman"/>
                        </a:rPr>
                        <a:t>30754</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a:solidFill>
                            <a:srgbClr val="000000"/>
                          </a:solidFill>
                          <a:latin typeface="宋体"/>
                          <a:ea typeface="宋体"/>
                          <a:cs typeface="Times New Roman"/>
                        </a:rPr>
                        <a:t>477</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3230">
                <a:tc>
                  <a:txBody>
                    <a:bodyPr/>
                    <a:lstStyle/>
                    <a:p>
                      <a:pPr algn="just">
                        <a:lnSpc>
                          <a:spcPct val="125000"/>
                        </a:lnSpc>
                        <a:spcAft>
                          <a:spcPts val="0"/>
                        </a:spcAft>
                      </a:pPr>
                      <a:r>
                        <a:rPr lang="zh-CN" sz="1800" kern="100">
                          <a:solidFill>
                            <a:srgbClr val="000000"/>
                          </a:solidFill>
                          <a:latin typeface="Times New Roman"/>
                          <a:ea typeface="宋体"/>
                          <a:cs typeface="Times New Roman"/>
                        </a:rPr>
                        <a:t>元和</a:t>
                      </a:r>
                      <a:endParaRPr lang="zh-CN" sz="1800" kern="100">
                        <a:latin typeface="Times New Roman"/>
                        <a:ea typeface="宋体"/>
                        <a:cs typeface="Times New Roman"/>
                      </a:endParaRPr>
                    </a:p>
                    <a:p>
                      <a:pPr algn="just">
                        <a:lnSpc>
                          <a:spcPct val="125000"/>
                        </a:lnSpc>
                        <a:spcAft>
                          <a:spcPts val="0"/>
                        </a:spcAft>
                      </a:pPr>
                      <a:r>
                        <a:rPr lang="zh-CN" sz="1800" kern="100">
                          <a:solidFill>
                            <a:srgbClr val="000000"/>
                          </a:solidFill>
                          <a:latin typeface="Times New Roman"/>
                          <a:ea typeface="宋体"/>
                          <a:cs typeface="Times New Roman"/>
                        </a:rPr>
                        <a:t>户数</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a:solidFill>
                            <a:srgbClr val="000000"/>
                          </a:solidFill>
                          <a:latin typeface="宋体"/>
                          <a:ea typeface="宋体"/>
                          <a:cs typeface="Times New Roman"/>
                        </a:rPr>
                        <a:t>100808</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a:solidFill>
                            <a:srgbClr val="000000"/>
                          </a:solidFill>
                          <a:latin typeface="宋体"/>
                          <a:ea typeface="宋体"/>
                          <a:cs typeface="Times New Roman"/>
                        </a:rPr>
                        <a:t>38618</a:t>
                      </a:r>
                      <a:endParaRPr lang="zh-CN" sz="1800" kern="10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dirty="0">
                          <a:solidFill>
                            <a:srgbClr val="000000"/>
                          </a:solidFill>
                          <a:latin typeface="宋体"/>
                          <a:ea typeface="宋体"/>
                          <a:cs typeface="Times New Roman"/>
                        </a:rPr>
                        <a:t>91129</a:t>
                      </a:r>
                      <a:endParaRPr lang="zh-CN" sz="18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dirty="0">
                          <a:solidFill>
                            <a:srgbClr val="000000"/>
                          </a:solidFill>
                          <a:latin typeface="宋体"/>
                          <a:ea typeface="宋体"/>
                          <a:cs typeface="Times New Roman"/>
                        </a:rPr>
                        <a:t>46116</a:t>
                      </a:r>
                      <a:endParaRPr lang="zh-CN" sz="18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dirty="0">
                          <a:solidFill>
                            <a:srgbClr val="000000"/>
                          </a:solidFill>
                          <a:latin typeface="宋体"/>
                          <a:ea typeface="宋体"/>
                          <a:cs typeface="Times New Roman"/>
                        </a:rPr>
                        <a:t>41025</a:t>
                      </a:r>
                      <a:endParaRPr lang="zh-CN" sz="18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dirty="0">
                          <a:solidFill>
                            <a:srgbClr val="000000"/>
                          </a:solidFill>
                          <a:latin typeface="宋体"/>
                          <a:ea typeface="宋体"/>
                          <a:cs typeface="Times New Roman"/>
                        </a:rPr>
                        <a:t>18047</a:t>
                      </a:r>
                      <a:endParaRPr lang="zh-CN" sz="18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dirty="0">
                          <a:solidFill>
                            <a:srgbClr val="000000"/>
                          </a:solidFill>
                          <a:latin typeface="宋体"/>
                          <a:ea typeface="宋体"/>
                          <a:cs typeface="Times New Roman"/>
                        </a:rPr>
                        <a:t>18000</a:t>
                      </a:r>
                      <a:endParaRPr lang="zh-CN" sz="18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dirty="0">
                          <a:solidFill>
                            <a:srgbClr val="000000"/>
                          </a:solidFill>
                          <a:latin typeface="宋体"/>
                          <a:ea typeface="宋体"/>
                          <a:cs typeface="Times New Roman"/>
                        </a:rPr>
                        <a:t>35571</a:t>
                      </a:r>
                      <a:endParaRPr lang="zh-CN" sz="18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25000"/>
                        </a:lnSpc>
                        <a:spcAft>
                          <a:spcPts val="0"/>
                        </a:spcAft>
                      </a:pPr>
                      <a:r>
                        <a:rPr lang="en-US" sz="1800" kern="100" dirty="0">
                          <a:solidFill>
                            <a:srgbClr val="000000"/>
                          </a:solidFill>
                          <a:latin typeface="宋体"/>
                          <a:ea typeface="宋体"/>
                          <a:cs typeface="Times New Roman"/>
                        </a:rPr>
                        <a:t>889</a:t>
                      </a:r>
                      <a:endParaRPr lang="zh-CN" sz="1800" kern="100" dirty="0">
                        <a:latin typeface="Times New Roman"/>
                        <a:ea typeface="宋体"/>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7409" name="Rectangle 1"/>
          <p:cNvSpPr>
            <a:spLocks noChangeArrowheads="1"/>
          </p:cNvSpPr>
          <p:nvPr/>
        </p:nvSpPr>
        <p:spPr bwMode="auto">
          <a:xfrm>
            <a:off x="251520" y="46366"/>
            <a:ext cx="889248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14.</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下表为唐江南九州户数表（单位：户），由此可知</a:t>
            </a:r>
            <a:endParaRPr kumimoji="0" lang="zh-CN" altLang="en-US" sz="28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A.</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经济重心已经转移到南方            </a:t>
            </a:r>
            <a:endPar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B.</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江南经济得到一定开发</a:t>
            </a:r>
            <a:endParaRPr kumimoji="0" lang="zh-CN" altLang="en-US" sz="28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C.</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北方人口大量南迁                  </a:t>
            </a:r>
            <a:endPar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D.</a:t>
            </a:r>
            <a:r>
              <a:rPr kumimoji="0" lang="zh-CN" altLang="en-US" sz="2800" b="0" i="0" u="none" strike="noStrike" cap="none" normalizeH="0" baseline="0" dirty="0" smtClean="0">
                <a:ln>
                  <a:noFill/>
                </a:ln>
                <a:solidFill>
                  <a:srgbClr val="000000"/>
                </a:solidFill>
                <a:effectLst/>
                <a:latin typeface="宋体" pitchFamily="2" charset="-122"/>
                <a:ea typeface="宋体" pitchFamily="2" charset="-122"/>
                <a:cs typeface="Times New Roman" pitchFamily="18" charset="0"/>
              </a:rPr>
              <a:t>江南农业比工商业发达</a:t>
            </a:r>
            <a:endParaRPr kumimoji="0" lang="zh-CN" altLang="en-US" sz="28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4" name="椭圆 3"/>
          <p:cNvSpPr/>
          <p:nvPr/>
        </p:nvSpPr>
        <p:spPr>
          <a:xfrm>
            <a:off x="1835696" y="0"/>
            <a:ext cx="504056" cy="4766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2123728" y="1268760"/>
            <a:ext cx="1296144"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8" name="直接箭头连接符 7"/>
          <p:cNvCxnSpPr>
            <a:stCxn id="4" idx="5"/>
          </p:cNvCxnSpPr>
          <p:nvPr/>
        </p:nvCxnSpPr>
        <p:spPr>
          <a:xfrm>
            <a:off x="2265935" y="406865"/>
            <a:ext cx="217833" cy="71787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1" name="乘号 10"/>
          <p:cNvSpPr/>
          <p:nvPr/>
        </p:nvSpPr>
        <p:spPr>
          <a:xfrm>
            <a:off x="2123728" y="476672"/>
            <a:ext cx="432048" cy="36004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3" name="直接箭头连接符 12"/>
          <p:cNvCxnSpPr/>
          <p:nvPr/>
        </p:nvCxnSpPr>
        <p:spPr>
          <a:xfrm>
            <a:off x="4211960" y="1628800"/>
            <a:ext cx="792088"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4" name="直接箭头连接符 13"/>
          <p:cNvCxnSpPr/>
          <p:nvPr/>
        </p:nvCxnSpPr>
        <p:spPr>
          <a:xfrm>
            <a:off x="3491880" y="2060848"/>
            <a:ext cx="792088"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5" name="直接箭头连接符 14"/>
          <p:cNvCxnSpPr/>
          <p:nvPr/>
        </p:nvCxnSpPr>
        <p:spPr>
          <a:xfrm>
            <a:off x="4211960" y="2492896"/>
            <a:ext cx="792088"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6" name="TextBox 15"/>
          <p:cNvSpPr txBox="1"/>
          <p:nvPr/>
        </p:nvSpPr>
        <p:spPr>
          <a:xfrm>
            <a:off x="5004048" y="1052736"/>
            <a:ext cx="4032448" cy="707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农业社会中，人口增加的主要原因是社会稳定，经济发展</a:t>
            </a:r>
            <a:endParaRPr lang="zh-CN" altLang="en-US" sz="2000" dirty="0">
              <a:latin typeface="黑体" pitchFamily="49" charset="-122"/>
              <a:ea typeface="黑体" pitchFamily="49" charset="-122"/>
            </a:endParaRPr>
          </a:p>
        </p:txBody>
      </p:sp>
      <p:sp>
        <p:nvSpPr>
          <p:cNvPr id="17" name="TextBox 16"/>
          <p:cNvSpPr txBox="1"/>
          <p:nvPr/>
        </p:nvSpPr>
        <p:spPr>
          <a:xfrm>
            <a:off x="4283968" y="1844824"/>
            <a:ext cx="4680520"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看不出北方人口南</a:t>
            </a:r>
            <a:r>
              <a:rPr lang="zh-CN" altLang="en-US" sz="2000" dirty="0" smtClean="0">
                <a:latin typeface="黑体" pitchFamily="49" charset="-122"/>
                <a:ea typeface="黑体" pitchFamily="49" charset="-122"/>
              </a:rPr>
              <a:t>迁</a:t>
            </a:r>
            <a:r>
              <a:rPr lang="zh-CN" altLang="en-US" sz="2000" dirty="0" smtClean="0">
                <a:solidFill>
                  <a:prstClr val="white"/>
                </a:solidFill>
                <a:latin typeface="黑体" pitchFamily="49" charset="-122"/>
                <a:ea typeface="黑体" pitchFamily="49" charset="-122"/>
              </a:rPr>
              <a:t>，没有北方的数据</a:t>
            </a:r>
            <a:endParaRPr lang="zh-CN" altLang="en-US" sz="2000" dirty="0">
              <a:latin typeface="黑体" pitchFamily="49" charset="-122"/>
              <a:ea typeface="黑体" pitchFamily="49" charset="-122"/>
            </a:endParaRPr>
          </a:p>
        </p:txBody>
      </p:sp>
      <p:sp>
        <p:nvSpPr>
          <p:cNvPr id="18" name="TextBox 17"/>
          <p:cNvSpPr txBox="1"/>
          <p:nvPr/>
        </p:nvSpPr>
        <p:spPr>
          <a:xfrm>
            <a:off x="5004048" y="2380818"/>
            <a:ext cx="3888432"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人口数量不能反映发达程度</a:t>
            </a:r>
            <a:endParaRPr lang="zh-CN" altLang="en-US" sz="2000" dirty="0">
              <a:latin typeface="黑体" pitchFamily="49" charset="-122"/>
              <a:ea typeface="黑体"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par>
                                <p:cTn id="13" presetID="3" presetClass="entr" presetSubtype="1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horizont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linds(horizontal)">
                                      <p:cBhvr>
                                        <p:cTn id="25" dur="500"/>
                                        <p:tgtEl>
                                          <p:spTgt spid="13"/>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linds(horizontal)">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blinds(horizontal)">
                                      <p:cBhvr>
                                        <p:cTn id="33" dur="500"/>
                                        <p:tgtEl>
                                          <p:spTgt spid="14"/>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blinds(horizontal)">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linds(horizontal)">
                                      <p:cBhvr>
                                        <p:cTn id="41" dur="500"/>
                                        <p:tgtEl>
                                          <p:spTgt spid="15"/>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blinds(horizontal)">
                                      <p:cBhvr>
                                        <p:cTn id="4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6" grpId="0" animBg="1"/>
      <p:bldP spid="17"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3528" y="404664"/>
            <a:ext cx="8820472" cy="2308324"/>
          </a:xfrm>
          <a:prstGeom prst="rect">
            <a:avLst/>
          </a:prstGeom>
        </p:spPr>
        <p:txBody>
          <a:bodyPr wrap="square">
            <a:spAutoFit/>
          </a:bodyPr>
          <a:lstStyle/>
          <a:p>
            <a:r>
              <a:rPr lang="en-US" altLang="zh-CN" sz="2400" dirty="0" smtClean="0"/>
              <a:t>15.</a:t>
            </a:r>
            <a:r>
              <a:rPr lang="zh-CN" altLang="en-US" sz="2400" dirty="0" smtClean="0"/>
              <a:t>隋唐时期的运河和长江的水上交通为世人称道，联通各地的交通网基本形成，对社会产生广泛影响。下列说法正确的是</a:t>
            </a:r>
          </a:p>
          <a:p>
            <a:r>
              <a:rPr lang="zh-CN" altLang="en-US" sz="2400" dirty="0" smtClean="0"/>
              <a:t> </a:t>
            </a:r>
            <a:r>
              <a:rPr lang="en-US" altLang="zh-CN" sz="2400" dirty="0" smtClean="0"/>
              <a:t>A.</a:t>
            </a:r>
            <a:r>
              <a:rPr lang="zh-CN" altLang="en-US" sz="2400" dirty="0" smtClean="0"/>
              <a:t>交通的便利有利于提高行政效率      </a:t>
            </a:r>
            <a:endParaRPr lang="en-US" altLang="zh-CN" sz="2400" dirty="0" smtClean="0"/>
          </a:p>
          <a:p>
            <a:r>
              <a:rPr lang="en-US" altLang="zh-CN" sz="2400" dirty="0" smtClean="0"/>
              <a:t>B.</a:t>
            </a:r>
            <a:r>
              <a:rPr lang="zh-CN" altLang="en-US" sz="2400" dirty="0" smtClean="0"/>
              <a:t>政府开始大规模交通建设</a:t>
            </a:r>
          </a:p>
          <a:p>
            <a:r>
              <a:rPr lang="en-US" altLang="zh-CN" sz="2400" dirty="0" smtClean="0"/>
              <a:t>C.</a:t>
            </a:r>
            <a:r>
              <a:rPr lang="zh-CN" altLang="en-US" sz="2400" dirty="0" smtClean="0"/>
              <a:t>运河沿线形成了工商业市镇          </a:t>
            </a:r>
            <a:endParaRPr lang="en-US" altLang="zh-CN" sz="2400" dirty="0" smtClean="0"/>
          </a:p>
          <a:p>
            <a:r>
              <a:rPr lang="en-US" altLang="zh-CN" sz="2400" dirty="0" smtClean="0"/>
              <a:t>D.</a:t>
            </a:r>
            <a:r>
              <a:rPr lang="zh-CN" altLang="en-US" sz="2400" dirty="0" smtClean="0"/>
              <a:t>连接域外的海路交通线正式开通</a:t>
            </a:r>
            <a:endParaRPr lang="zh-CN" altLang="en-US" sz="2400" dirty="0"/>
          </a:p>
        </p:txBody>
      </p:sp>
      <p:sp>
        <p:nvSpPr>
          <p:cNvPr id="3" name="矩形 2"/>
          <p:cNvSpPr/>
          <p:nvPr/>
        </p:nvSpPr>
        <p:spPr>
          <a:xfrm>
            <a:off x="323528" y="3789040"/>
            <a:ext cx="8496944" cy="2677656"/>
          </a:xfrm>
          <a:prstGeom prst="rect">
            <a:avLst/>
          </a:prstGeom>
        </p:spPr>
        <p:txBody>
          <a:bodyPr wrap="square">
            <a:spAutoFit/>
          </a:bodyPr>
          <a:lstStyle/>
          <a:p>
            <a:r>
              <a:rPr lang="zh-CN" altLang="en-US" sz="2400" dirty="0" smtClean="0"/>
              <a:t>（</a:t>
            </a:r>
            <a:r>
              <a:rPr lang="en-US" altLang="zh-CN" sz="2400" dirty="0" smtClean="0"/>
              <a:t>2012</a:t>
            </a:r>
            <a:r>
              <a:rPr lang="zh-CN" altLang="en-US" sz="2400" dirty="0" smtClean="0"/>
              <a:t>朝阳二模文综）隋唐时期的运河和长江的水上交通为世人称道，联通各地的交通网基本形成，对社会产生广泛影响。下列说法正确的是</a:t>
            </a:r>
          </a:p>
          <a:p>
            <a:r>
              <a:rPr lang="en-US" altLang="zh-CN" sz="2400" dirty="0" smtClean="0"/>
              <a:t>A</a:t>
            </a:r>
            <a:r>
              <a:rPr lang="zh-CN" altLang="en-US" sz="2400" dirty="0" smtClean="0"/>
              <a:t>．交通的便利有利于提高行政效率      </a:t>
            </a:r>
            <a:endParaRPr lang="en-US" altLang="zh-CN" sz="2400" dirty="0" smtClean="0"/>
          </a:p>
          <a:p>
            <a:r>
              <a:rPr lang="en-US" altLang="zh-CN" sz="2400" dirty="0" smtClean="0"/>
              <a:t>B</a:t>
            </a:r>
            <a:r>
              <a:rPr lang="zh-CN" altLang="en-US" sz="2400" dirty="0" smtClean="0"/>
              <a:t>．运河沿线形成了众多工商业市镇</a:t>
            </a:r>
            <a:endParaRPr lang="en-US" altLang="zh-CN" sz="2400" dirty="0" smtClean="0"/>
          </a:p>
          <a:p>
            <a:r>
              <a:rPr lang="en-US" altLang="zh-CN" sz="2400" dirty="0" smtClean="0"/>
              <a:t>C</a:t>
            </a:r>
            <a:r>
              <a:rPr lang="zh-CN" altLang="en-US" sz="2400" dirty="0" smtClean="0"/>
              <a:t>．完成了经济文化重心向东南转移      </a:t>
            </a:r>
            <a:endParaRPr lang="en-US" altLang="zh-CN" sz="2400" dirty="0" smtClean="0"/>
          </a:p>
          <a:p>
            <a:r>
              <a:rPr lang="en-US" altLang="zh-CN" sz="2400" dirty="0" smtClean="0"/>
              <a:t>D</a:t>
            </a:r>
            <a:r>
              <a:rPr lang="zh-CN" altLang="en-US" sz="2400" dirty="0" smtClean="0"/>
              <a:t>．连接域外的海路交通线正式开通</a:t>
            </a:r>
            <a:endParaRPr lang="zh-CN" altLang="en-US" sz="2400" dirty="0"/>
          </a:p>
        </p:txBody>
      </p:sp>
      <p:sp>
        <p:nvSpPr>
          <p:cNvPr id="5" name="椭圆 4"/>
          <p:cNvSpPr/>
          <p:nvPr/>
        </p:nvSpPr>
        <p:spPr>
          <a:xfrm>
            <a:off x="4067944" y="692696"/>
            <a:ext cx="1296144" cy="50405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2843808" y="764704"/>
            <a:ext cx="792088" cy="43204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683568" y="332656"/>
            <a:ext cx="792088" cy="43204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直接箭头连接符 10"/>
          <p:cNvCxnSpPr/>
          <p:nvPr/>
        </p:nvCxnSpPr>
        <p:spPr>
          <a:xfrm>
            <a:off x="3995936" y="1700808"/>
            <a:ext cx="864096"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2" name="TextBox 11"/>
          <p:cNvSpPr txBox="1"/>
          <p:nvPr/>
        </p:nvSpPr>
        <p:spPr>
          <a:xfrm>
            <a:off x="4860032" y="1484784"/>
            <a:ext cx="2592288"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秦朝：驰道直道灵渠</a:t>
            </a:r>
            <a:endParaRPr lang="zh-CN" altLang="en-US" sz="2000" dirty="0">
              <a:latin typeface="黑体" pitchFamily="49" charset="-122"/>
              <a:ea typeface="黑体" pitchFamily="49" charset="-122"/>
            </a:endParaRPr>
          </a:p>
        </p:txBody>
      </p:sp>
      <p:sp>
        <p:nvSpPr>
          <p:cNvPr id="13" name="乘号 12"/>
          <p:cNvSpPr/>
          <p:nvPr/>
        </p:nvSpPr>
        <p:spPr>
          <a:xfrm>
            <a:off x="4211960" y="1484784"/>
            <a:ext cx="288032" cy="432048"/>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连接符 14"/>
          <p:cNvCxnSpPr/>
          <p:nvPr/>
        </p:nvCxnSpPr>
        <p:spPr>
          <a:xfrm>
            <a:off x="1331640" y="1844824"/>
            <a:ext cx="504056"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0" name="直接箭头连接符 19"/>
          <p:cNvCxnSpPr/>
          <p:nvPr/>
        </p:nvCxnSpPr>
        <p:spPr>
          <a:xfrm>
            <a:off x="4932040" y="2492896"/>
            <a:ext cx="648072"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1" name="TextBox 20"/>
          <p:cNvSpPr txBox="1"/>
          <p:nvPr/>
        </p:nvSpPr>
        <p:spPr>
          <a:xfrm>
            <a:off x="5652120" y="2276872"/>
            <a:ext cx="3096344"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2000" dirty="0" smtClean="0">
                <a:latin typeface="黑体" pitchFamily="49" charset="-122"/>
                <a:ea typeface="黑体" pitchFamily="49" charset="-122"/>
              </a:rPr>
              <a:t>西汉：海上丝绸之路开通</a:t>
            </a:r>
            <a:endParaRPr lang="zh-CN" altLang="en-US" sz="2000" dirty="0">
              <a:latin typeface="黑体" pitchFamily="49" charset="-122"/>
              <a:ea typeface="黑体" pitchFamily="49" charset="-122"/>
            </a:endParaRPr>
          </a:p>
        </p:txBody>
      </p:sp>
      <p:sp>
        <p:nvSpPr>
          <p:cNvPr id="22" name="乘号 21"/>
          <p:cNvSpPr/>
          <p:nvPr/>
        </p:nvSpPr>
        <p:spPr>
          <a:xfrm>
            <a:off x="5076056" y="2276872"/>
            <a:ext cx="288032" cy="432048"/>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4" name="直接箭头连接符 23"/>
          <p:cNvCxnSpPr>
            <a:stCxn id="6" idx="4"/>
          </p:cNvCxnSpPr>
          <p:nvPr/>
        </p:nvCxnSpPr>
        <p:spPr>
          <a:xfrm flipH="1">
            <a:off x="3131840" y="1196752"/>
            <a:ext cx="108012" cy="7920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6" name="直接箭头连接符 25"/>
          <p:cNvCxnSpPr/>
          <p:nvPr/>
        </p:nvCxnSpPr>
        <p:spPr>
          <a:xfrm flipH="1">
            <a:off x="3131840" y="1124744"/>
            <a:ext cx="1080120" cy="86409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30" name="直接连接符 29"/>
          <p:cNvCxnSpPr/>
          <p:nvPr/>
        </p:nvCxnSpPr>
        <p:spPr>
          <a:xfrm>
            <a:off x="2771800" y="2276872"/>
            <a:ext cx="1584176" cy="0"/>
          </a:xfrm>
          <a:prstGeom prst="line">
            <a:avLst/>
          </a:prstGeom>
        </p:spPr>
        <p:style>
          <a:lnRef idx="3">
            <a:schemeClr val="accent1"/>
          </a:lnRef>
          <a:fillRef idx="0">
            <a:schemeClr val="accent1"/>
          </a:fillRef>
          <a:effectRef idx="2">
            <a:schemeClr val="accent1"/>
          </a:effectRef>
          <a:fontRef idx="minor">
            <a:schemeClr val="tx1"/>
          </a:fontRef>
        </p:style>
      </p:cxnSp>
      <p:sp>
        <p:nvSpPr>
          <p:cNvPr id="31" name="椭圆 30"/>
          <p:cNvSpPr/>
          <p:nvPr/>
        </p:nvSpPr>
        <p:spPr>
          <a:xfrm>
            <a:off x="2987824" y="5229200"/>
            <a:ext cx="792088" cy="43204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3" name="直接连接符 32"/>
          <p:cNvCxnSpPr/>
          <p:nvPr/>
        </p:nvCxnSpPr>
        <p:spPr>
          <a:xfrm>
            <a:off x="2915816" y="5157192"/>
            <a:ext cx="936104" cy="576064"/>
          </a:xfrm>
          <a:prstGeom prst="line">
            <a:avLst/>
          </a:prstGeom>
        </p:spPr>
        <p:style>
          <a:lnRef idx="3">
            <a:schemeClr val="accent1"/>
          </a:lnRef>
          <a:fillRef idx="0">
            <a:schemeClr val="accent1"/>
          </a:fillRef>
          <a:effectRef idx="2">
            <a:schemeClr val="accent1"/>
          </a:effectRef>
          <a:fontRef idx="minor">
            <a:schemeClr val="tx1"/>
          </a:fontRef>
        </p:style>
      </p:cxnSp>
      <p:sp>
        <p:nvSpPr>
          <p:cNvPr id="34" name="TextBox 33"/>
          <p:cNvSpPr txBox="1"/>
          <p:nvPr/>
        </p:nvSpPr>
        <p:spPr>
          <a:xfrm>
            <a:off x="7956376" y="1340768"/>
            <a:ext cx="7200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zh-CN" sz="3600" dirty="0" smtClean="0"/>
              <a:t>C</a:t>
            </a:r>
            <a:endParaRPr lang="zh-CN" altLang="en-US" sz="3600" dirty="0"/>
          </a:p>
        </p:txBody>
      </p:sp>
      <p:sp>
        <p:nvSpPr>
          <p:cNvPr id="35" name="TextBox 34"/>
          <p:cNvSpPr txBox="1"/>
          <p:nvPr/>
        </p:nvSpPr>
        <p:spPr>
          <a:xfrm>
            <a:off x="7956376" y="5085184"/>
            <a:ext cx="72008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zh-CN" sz="3600" dirty="0" smtClean="0"/>
              <a:t>A</a:t>
            </a:r>
            <a:endParaRPr lang="zh-CN" alt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linds(horizontal)">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linds(horizontal)">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blinds(horizontal)">
                                      <p:cBhvr>
                                        <p:cTn id="30" dur="500"/>
                                        <p:tgtEl>
                                          <p:spTgt spid="20"/>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linds(horizontal)">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blinds(horizontal)">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blinds(horizontal)">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blinds(horizontal)">
                                      <p:cBhvr>
                                        <p:cTn id="48" dur="500"/>
                                        <p:tgtEl>
                                          <p:spTgt spid="5"/>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blinds(horizontal)">
                                      <p:cBhvr>
                                        <p:cTn id="53" dur="500"/>
                                        <p:tgtEl>
                                          <p:spTgt spid="24"/>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blinds(horizontal)">
                                      <p:cBhvr>
                                        <p:cTn id="58" dur="500"/>
                                        <p:tgtEl>
                                          <p:spTgt spid="26"/>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nodeType="click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blinds(horizontal)">
                                      <p:cBhvr>
                                        <p:cTn id="63" dur="500"/>
                                        <p:tgtEl>
                                          <p:spTgt spid="30"/>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blinds(horizontal)">
                                      <p:cBhvr>
                                        <p:cTn id="68" dur="500"/>
                                        <p:tgtEl>
                                          <p:spTgt spid="31"/>
                                        </p:tgtEl>
                                      </p:cBhvr>
                                    </p:animEffect>
                                  </p:childTnLst>
                                </p:cTn>
                              </p:par>
                            </p:childTnLst>
                          </p:cTn>
                        </p:par>
                      </p:childTnLst>
                    </p:cTn>
                  </p:par>
                  <p:par>
                    <p:cTn id="69" fill="hold">
                      <p:stCondLst>
                        <p:cond delay="indefinite"/>
                      </p:stCondLst>
                      <p:childTnLst>
                        <p:par>
                          <p:cTn id="70" fill="hold">
                            <p:stCondLst>
                              <p:cond delay="0"/>
                            </p:stCondLst>
                            <p:childTnLst>
                              <p:par>
                                <p:cTn id="71" presetID="3" presetClass="entr" presetSubtype="10" fill="hold" nodeType="clickEffect">
                                  <p:stCondLst>
                                    <p:cond delay="0"/>
                                  </p:stCondLst>
                                  <p:childTnLst>
                                    <p:set>
                                      <p:cBhvr>
                                        <p:cTn id="72" dur="1" fill="hold">
                                          <p:stCondLst>
                                            <p:cond delay="0"/>
                                          </p:stCondLst>
                                        </p:cTn>
                                        <p:tgtEl>
                                          <p:spTgt spid="33"/>
                                        </p:tgtEl>
                                        <p:attrNameLst>
                                          <p:attrName>style.visibility</p:attrName>
                                        </p:attrNameLst>
                                      </p:cBhvr>
                                      <p:to>
                                        <p:strVal val="visible"/>
                                      </p:to>
                                    </p:set>
                                    <p:animEffect transition="in" filter="blinds(horizontal)">
                                      <p:cBhvr>
                                        <p:cTn id="73" dur="500"/>
                                        <p:tgtEl>
                                          <p:spTgt spid="33"/>
                                        </p:tgtEl>
                                      </p:cBhvr>
                                    </p:animEffect>
                                  </p:childTnLst>
                                </p:cTn>
                              </p:par>
                            </p:childTnLst>
                          </p:cTn>
                        </p:par>
                      </p:childTnLst>
                    </p:cTn>
                  </p:par>
                  <p:par>
                    <p:cTn id="74" fill="hold">
                      <p:stCondLst>
                        <p:cond delay="indefinite"/>
                      </p:stCondLst>
                      <p:childTnLst>
                        <p:par>
                          <p:cTn id="75" fill="hold">
                            <p:stCondLst>
                              <p:cond delay="0"/>
                            </p:stCondLst>
                            <p:childTnLst>
                              <p:par>
                                <p:cTn id="76" presetID="3" presetClass="entr" presetSubtype="10" fill="hold" grpId="0" nodeType="clickEffect">
                                  <p:stCondLst>
                                    <p:cond delay="0"/>
                                  </p:stCondLst>
                                  <p:childTnLst>
                                    <p:set>
                                      <p:cBhvr>
                                        <p:cTn id="77" dur="1" fill="hold">
                                          <p:stCondLst>
                                            <p:cond delay="0"/>
                                          </p:stCondLst>
                                        </p:cTn>
                                        <p:tgtEl>
                                          <p:spTgt spid="34"/>
                                        </p:tgtEl>
                                        <p:attrNameLst>
                                          <p:attrName>style.visibility</p:attrName>
                                        </p:attrNameLst>
                                      </p:cBhvr>
                                      <p:to>
                                        <p:strVal val="visible"/>
                                      </p:to>
                                    </p:set>
                                    <p:animEffect transition="in" filter="blinds(horizontal)">
                                      <p:cBhvr>
                                        <p:cTn id="78" dur="500"/>
                                        <p:tgtEl>
                                          <p:spTgt spid="34"/>
                                        </p:tgtEl>
                                      </p:cBhvr>
                                    </p:animEffect>
                                  </p:childTnLst>
                                </p:cTn>
                              </p:par>
                            </p:childTnLst>
                          </p:cTn>
                        </p:par>
                      </p:childTnLst>
                    </p:cTn>
                  </p:par>
                  <p:par>
                    <p:cTn id="79" fill="hold">
                      <p:stCondLst>
                        <p:cond delay="indefinite"/>
                      </p:stCondLst>
                      <p:childTnLst>
                        <p:par>
                          <p:cTn id="80" fill="hold">
                            <p:stCondLst>
                              <p:cond delay="0"/>
                            </p:stCondLst>
                            <p:childTnLst>
                              <p:par>
                                <p:cTn id="81" presetID="3" presetClass="entr" presetSubtype="10" fill="hold" grpId="0" nodeType="clickEffect">
                                  <p:stCondLst>
                                    <p:cond delay="0"/>
                                  </p:stCondLst>
                                  <p:childTnLst>
                                    <p:set>
                                      <p:cBhvr>
                                        <p:cTn id="82" dur="1" fill="hold">
                                          <p:stCondLst>
                                            <p:cond delay="0"/>
                                          </p:stCondLst>
                                        </p:cTn>
                                        <p:tgtEl>
                                          <p:spTgt spid="35"/>
                                        </p:tgtEl>
                                        <p:attrNameLst>
                                          <p:attrName>style.visibility</p:attrName>
                                        </p:attrNameLst>
                                      </p:cBhvr>
                                      <p:to>
                                        <p:strVal val="visible"/>
                                      </p:to>
                                    </p:set>
                                    <p:animEffect transition="in" filter="blinds(horizontal)">
                                      <p:cBhvr>
                                        <p:cTn id="8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2" grpId="0" animBg="1"/>
      <p:bldP spid="13" grpId="0" animBg="1"/>
      <p:bldP spid="21" grpId="0" animBg="1"/>
      <p:bldP spid="22" grpId="0" animBg="1"/>
      <p:bldP spid="31" grpId="0" animBg="1"/>
      <p:bldP spid="34" grpId="0" animBg="1"/>
      <p:bldP spid="3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平衡">
  <a:themeElements>
    <a:clrScheme name="平衡">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平衡">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平衡">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365</TotalTime>
  <Words>5255</Words>
  <Application>Microsoft Office PowerPoint</Application>
  <PresentationFormat>全屏显示(4:3)</PresentationFormat>
  <Paragraphs>363</Paragraphs>
  <Slides>47</Slides>
  <Notes>11</Notes>
  <HiddenSlides>5</HiddenSlides>
  <MMClips>0</MMClips>
  <ScaleCrop>false</ScaleCrop>
  <HeadingPairs>
    <vt:vector size="4" baseType="variant">
      <vt:variant>
        <vt:lpstr>主题</vt:lpstr>
      </vt:variant>
      <vt:variant>
        <vt:i4>1</vt:i4>
      </vt:variant>
      <vt:variant>
        <vt:lpstr>幻灯片标题</vt:lpstr>
      </vt:variant>
      <vt:variant>
        <vt:i4>47</vt:i4>
      </vt:variant>
    </vt:vector>
  </HeadingPairs>
  <TitlesOfParts>
    <vt:vector size="48" baseType="lpstr">
      <vt:lpstr>平衡</vt:lpstr>
      <vt:lpstr>2014届高三期中考试试题分析</vt:lpstr>
      <vt:lpstr>幻灯片 2</vt:lpstr>
      <vt:lpstr>幻灯片 3</vt:lpstr>
      <vt:lpstr>图画文字</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46.上课讲过</vt:lpstr>
      <vt:lpstr>49.古代中国政治文明成果斐然，近代中国历经东西文明对接，浴火重生。</vt:lpstr>
      <vt:lpstr>逻辑关系——周六的课很重要</vt:lpstr>
      <vt:lpstr>49.古代中国政治文明成果斐然，近代中国历经东西文明对接，浴火重生。</vt:lpstr>
      <vt:lpstr>49.古代中国政治文明成果斐然，近代中国历经东西文明对接，浴火重生。</vt:lpstr>
      <vt:lpstr>50.社会经济方面出现的新现象，反映了历史的变迁。</vt:lpstr>
      <vt:lpstr>50.社会经济方面出现的新现象，反映了历史的变迁。</vt:lpstr>
      <vt:lpstr>50.社会经济方面出现的新现象，反映了历史的变迁。</vt:lpstr>
      <vt:lpstr>“解读”题解题方法</vt:lpstr>
      <vt:lpstr>解题方法</vt:lpstr>
      <vt:lpstr>解题方法</vt:lpstr>
      <vt:lpstr>解题方法</vt:lpstr>
      <vt:lpstr>列表分析本题</vt:lpstr>
      <vt:lpstr>51.文化是具有继承性和延续性的，新的文化的创造是以对传统文化的继承和弘扬为基础的。</vt:lpstr>
      <vt:lpstr>51.文化是具有继承性和延续性的，新的文化的创造是以对传统文化的继承和弘扬为基础的。</vt:lpstr>
      <vt:lpstr>51.文化是具有继承性和延续性的，新的文化的创造是以对传统文化的继承和弘扬为基础的。</vt:lpstr>
      <vt:lpstr>52. ⑴上述材料反映了战国时期秦国怎样的社会风气？这一风尚在商鞅变法后于秦国更盛，请结合所学指出其更盛的原因。（4分）</vt:lpstr>
      <vt:lpstr>52. 材料二  在服饰上，明初对于服装的色彩和用料限定甚严……但至晚明,“团龙、立龙”却已成为平常百姓常用的服装花纹。……明初严禁庶民厅房逾三间，但到明后期，则“江南富翁……五间七间，九架十架，犹为常耳……”。 ——摘自冯天瑜《中华文化史》</vt:lpstr>
      <vt:lpstr>幻灯片 39</vt:lpstr>
      <vt:lpstr>52. （2）</vt:lpstr>
      <vt:lpstr>52. ⑶根据材料指出民国初期北京社会风俗的特点。结合所学，简要分析北京地区社会风俗发生变迁的背景。（5分）</vt:lpstr>
      <vt:lpstr>其实最担心的是答题时间</vt:lpstr>
      <vt:lpstr>如何提高做选择题的速度？</vt:lpstr>
      <vt:lpstr>高考命题的重点，指导复习的侧重</vt:lpstr>
      <vt:lpstr>北京卷开放的不是史观</vt:lpstr>
      <vt:lpstr>幻灯片 46</vt:lpstr>
      <vt:lpstr>幻灯片 47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4455</dc:creator>
  <cp:lastModifiedBy>lenovo</cp:lastModifiedBy>
  <cp:revision>51</cp:revision>
  <dcterms:created xsi:type="dcterms:W3CDTF">2013-11-08T05:41:03Z</dcterms:created>
  <dcterms:modified xsi:type="dcterms:W3CDTF">2013-11-10T09:04:04Z</dcterms:modified>
</cp:coreProperties>
</file>