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60" r:id="rId4"/>
    <p:sldId id="263" r:id="rId5"/>
    <p:sldId id="262" r:id="rId6"/>
    <p:sldId id="265" r:id="rId7"/>
    <p:sldId id="266" r:id="rId8"/>
    <p:sldId id="268" r:id="rId9"/>
    <p:sldId id="269" r:id="rId10"/>
    <p:sldId id="270" r:id="rId1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4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C672D-3C08-4A87-B11E-F2B3608DE061}" type="datetimeFigureOut">
              <a:rPr lang="zh-CN" altLang="en-US" smtClean="0"/>
              <a:pPr/>
              <a:t>2019/2/19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DDC15-342A-46CF-8316-9D34BC3A3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64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60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754063"/>
            <a:ext cx="4389437" cy="3292475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051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649E-FB69-46AC-94F4-2825E88BE932}" type="datetimeFigureOut">
              <a:rPr lang="zh-CN" altLang="en-US" smtClean="0"/>
              <a:pPr/>
              <a:t>2019/2/19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audio" Target="../media/media4.m4a"/><Relationship Id="rId7" Type="http://schemas.openxmlformats.org/officeDocument/2006/relationships/image" Target="../media/image4.jpe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slide" Target="slide1.xm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1520" y="4093295"/>
            <a:ext cx="8424863" cy="55984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  <a:defRPr/>
            </a:pPr>
            <a:r>
              <a:rPr kumimoji="1" lang="zh-CN" alt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lang="en-US" altLang="zh-CN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2.6 </a:t>
            </a:r>
            <a:r>
              <a:rPr lang="zh-CN" alt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伽利略对自</a:t>
            </a:r>
            <a:r>
              <a:rPr lang="zh-CN" alt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Arial" pitchFamily="34" charset="0"/>
              </a:rPr>
              <a:t>由落体运动的研究 </a:t>
            </a:r>
            <a:endParaRPr lang="en-US" altLang="zh-CN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4" name="Rectangle 3"/>
          <p:cNvSpPr>
            <a:spLocks noRot="1" noChangeArrowheads="1"/>
          </p:cNvSpPr>
          <p:nvPr/>
        </p:nvSpPr>
        <p:spPr bwMode="auto">
          <a:xfrm>
            <a:off x="396935" y="980728"/>
            <a:ext cx="8279448" cy="2408709"/>
          </a:xfrm>
          <a:prstGeom prst="rect">
            <a:avLst/>
          </a:prstGeom>
          <a:solidFill>
            <a:srgbClr val="002060"/>
          </a:solidFill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t" hangingPunct="0">
              <a:spcBef>
                <a:spcPct val="0"/>
              </a:spcBef>
              <a:spcAft>
                <a:spcPct val="0"/>
              </a:spcAft>
              <a:buFont typeface="Arial" pitchFamily="34" charset="0"/>
            </a:pP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§2  </a:t>
            </a:r>
            <a:r>
              <a: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匀变速直线运动的研究</a:t>
            </a:r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(Study on 1-D Motion with Constant Acceleration)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DC173DDE-B1E2-487B-A153-C3347F9400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14"/>
    </mc:Choice>
    <mc:Fallback>
      <p:transition spd="slow" advTm="11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808" y="3306562"/>
            <a:ext cx="417195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 dirty="0"/>
              <a:t>科学研究的基本要素：</a:t>
            </a:r>
          </a:p>
        </p:txBody>
      </p:sp>
      <p:pic>
        <p:nvPicPr>
          <p:cNvPr id="3" name="Picture 3" descr="la16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4167207"/>
            <a:ext cx="7343775" cy="20478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4580" y="683985"/>
            <a:ext cx="183914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 dirty="0"/>
              <a:t>最终结论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8560" y="1423088"/>
            <a:ext cx="7791872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自由落体运动是</a:t>
            </a:r>
            <a:r>
              <a:rPr lang="en-US" altLang="zh-CN" sz="2800" b="1" i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800" b="1" baseline="-25000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0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</a:t>
            </a:r>
            <a:r>
              <a:rPr lang="zh-CN" altLang="en-US" sz="28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匀加速直线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运动，且</a:t>
            </a:r>
            <a:r>
              <a:rPr lang="zh-CN" altLang="en-US" sz="28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所有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物体下落的</a:t>
            </a:r>
            <a:r>
              <a:rPr lang="zh-CN" altLang="en-US" sz="28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加速度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都</a:t>
            </a:r>
            <a:r>
              <a:rPr lang="zh-CN" altLang="en-US" sz="28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相同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</a:t>
            </a: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0F4BEA14-2037-491D-81C5-C4F5644BCD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720"/>
    </mc:Choice>
    <mc:Fallback>
      <p:transition spd="slow" advTm="117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572" y="550421"/>
            <a:ext cx="4136458" cy="61555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6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</a:lvl5pPr>
          </a:lstStyle>
          <a:p>
            <a:r>
              <a:rPr lang="en-US" altLang="zh-CN" sz="3400" dirty="0"/>
              <a:t>1. </a:t>
            </a:r>
            <a:r>
              <a:rPr lang="zh-CN" altLang="en-US" sz="3400" dirty="0"/>
              <a:t>绵延两千年的错误</a:t>
            </a: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444252" y="1628800"/>
            <a:ext cx="3695700" cy="4364037"/>
            <a:chOff x="0" y="0"/>
            <a:chExt cx="2328" cy="2749"/>
          </a:xfrm>
        </p:grpSpPr>
        <p:pic>
          <p:nvPicPr>
            <p:cNvPr id="9" name="Picture 2" descr="亚里士多德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2325" cy="274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16" y="2061"/>
              <a:ext cx="2304" cy="368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3200" b="1" dirty="0">
                  <a:solidFill>
                    <a:schemeClr val="tx2"/>
                  </a:solidFill>
                  <a:latin typeface="华文行楷" pitchFamily="2" charset="-122"/>
                  <a:ea typeface="华文行楷" pitchFamily="2" charset="-122"/>
                </a:rPr>
                <a:t>Aristotle</a:t>
              </a:r>
              <a:endParaRPr lang="zh-CN" altLang="en-US" sz="3200" b="1" dirty="0">
                <a:solidFill>
                  <a:schemeClr val="tx2"/>
                </a:solidFill>
                <a:latin typeface="华文行楷" pitchFamily="2" charset="-122"/>
                <a:ea typeface="华文行楷" pitchFamily="2" charset="-122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24" y="2413"/>
              <a:ext cx="2304" cy="327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800" b="1" dirty="0">
                  <a:solidFill>
                    <a:schemeClr val="tx2"/>
                  </a:solidFill>
                  <a:latin typeface="华文行楷" pitchFamily="2" charset="-122"/>
                  <a:ea typeface="华文行楷" pitchFamily="2" charset="-122"/>
                </a:rPr>
                <a:t>384-322 BC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283968" y="2679303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重的物体往往比轻的物体下落快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74824" y="2111058"/>
            <a:ext cx="18573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solidFill>
                  <a:srgbClr val="4141ED"/>
                </a:solidFill>
                <a:latin typeface="华文细黑" pitchFamily="2" charset="-122"/>
                <a:ea typeface="华文细黑" pitchFamily="2" charset="-122"/>
                <a:cs typeface="Times New Roman" pitchFamily="18" charset="0"/>
              </a:rPr>
              <a:t>生活现象：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49969" y="4578943"/>
            <a:ext cx="4496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物体下落快慢由其重量决定。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10256" y="4014655"/>
            <a:ext cx="21096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solidFill>
                  <a:srgbClr val="C00000"/>
                </a:solidFill>
                <a:latin typeface="华文细黑" pitchFamily="2" charset="-122"/>
                <a:ea typeface="华文细黑" pitchFamily="2" charset="-122"/>
                <a:cs typeface="Times New Roman" pitchFamily="18" charset="0"/>
              </a:rPr>
              <a:t>亚里士多德：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816C3E9B-719D-44A1-8769-75F4E876D2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731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85720" y="928670"/>
            <a:ext cx="3838576" cy="4649789"/>
            <a:chOff x="0" y="0"/>
            <a:chExt cx="2328" cy="2749"/>
          </a:xfrm>
        </p:grpSpPr>
        <p:pic>
          <p:nvPicPr>
            <p:cNvPr id="3" name="Picture 2" descr="亚里士多德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2325" cy="274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4" name="Text Box 7"/>
            <p:cNvSpPr txBox="1">
              <a:spLocks noChangeArrowheads="1"/>
            </p:cNvSpPr>
            <p:nvPr/>
          </p:nvSpPr>
          <p:spPr bwMode="auto">
            <a:xfrm>
              <a:off x="16" y="2061"/>
              <a:ext cx="2304" cy="327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zh-CN" altLang="en-US" sz="2800" b="1" dirty="0">
                  <a:solidFill>
                    <a:schemeClr val="tx2"/>
                  </a:solidFill>
                  <a:latin typeface="华文行楷" pitchFamily="2" charset="-122"/>
                  <a:ea typeface="华文行楷" pitchFamily="2" charset="-122"/>
                </a:rPr>
                <a:t>亚里士多德</a:t>
              </a:r>
            </a:p>
          </p:txBody>
        </p:sp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24" y="2413"/>
              <a:ext cx="2304" cy="327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800" b="1">
                  <a:solidFill>
                    <a:schemeClr val="tx2"/>
                  </a:solidFill>
                  <a:latin typeface="华文行楷" pitchFamily="2" charset="-122"/>
                  <a:ea typeface="华文行楷" pitchFamily="2" charset="-122"/>
                </a:rPr>
                <a:t>Aristotle,</a:t>
              </a:r>
              <a:r>
                <a:rPr lang="zh-CN" altLang="en-US" sz="2800" b="1">
                  <a:solidFill>
                    <a:schemeClr val="tx2"/>
                  </a:solidFill>
                  <a:latin typeface="华文行楷" pitchFamily="2" charset="-122"/>
                  <a:ea typeface="华文行楷" pitchFamily="2" charset="-122"/>
                </a:rPr>
                <a:t>前</a:t>
              </a:r>
              <a:r>
                <a:rPr lang="en-US" sz="2800" b="1">
                  <a:solidFill>
                    <a:schemeClr val="tx2"/>
                  </a:solidFill>
                  <a:latin typeface="华文行楷" pitchFamily="2" charset="-122"/>
                  <a:ea typeface="华文行楷" pitchFamily="2" charset="-122"/>
                </a:rPr>
                <a:t>384-</a:t>
              </a:r>
              <a:r>
                <a:rPr lang="zh-CN" altLang="en-US" sz="2800" b="1">
                  <a:solidFill>
                    <a:schemeClr val="tx2"/>
                  </a:solidFill>
                  <a:latin typeface="华文行楷" pitchFamily="2" charset="-122"/>
                  <a:ea typeface="华文行楷" pitchFamily="2" charset="-122"/>
                </a:rPr>
                <a:t>前</a:t>
              </a:r>
              <a:r>
                <a:rPr lang="en-US" sz="2800" b="1">
                  <a:solidFill>
                    <a:schemeClr val="tx2"/>
                  </a:solidFill>
                  <a:latin typeface="华文行楷" pitchFamily="2" charset="-122"/>
                  <a:ea typeface="华文行楷" pitchFamily="2" charset="-122"/>
                </a:rPr>
                <a:t>322</a:t>
              </a:r>
            </a:p>
          </p:txBody>
        </p:sp>
      </p:grp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5214942" y="785794"/>
            <a:ext cx="3394075" cy="4824413"/>
            <a:chOff x="0" y="0"/>
            <a:chExt cx="2139" cy="3039"/>
          </a:xfrm>
        </p:grpSpPr>
        <p:pic>
          <p:nvPicPr>
            <p:cNvPr id="7" name="Picture 2" descr="伽俐略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0"/>
              <a:ext cx="2139" cy="303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19" y="2683"/>
              <a:ext cx="2112" cy="327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800" b="1" dirty="0">
                  <a:latin typeface="华文行楷" pitchFamily="2" charset="-122"/>
                  <a:ea typeface="华文行楷" pitchFamily="2" charset="-122"/>
                </a:rPr>
                <a:t>Galileo,1564-1642</a:t>
              </a: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19" y="2315"/>
              <a:ext cx="2112" cy="327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zh-CN" altLang="en-US" sz="2800" b="1">
                  <a:latin typeface="华文行楷" pitchFamily="2" charset="-122"/>
                  <a:ea typeface="华文行楷" pitchFamily="2" charset="-122"/>
                </a:rPr>
                <a:t>伽利略</a:t>
              </a:r>
            </a:p>
          </p:txBody>
        </p:sp>
      </p:grpSp>
      <p:sp>
        <p:nvSpPr>
          <p:cNvPr id="10" name="云形标注 9"/>
          <p:cNvSpPr/>
          <p:nvPr/>
        </p:nvSpPr>
        <p:spPr>
          <a:xfrm>
            <a:off x="3357554" y="357166"/>
            <a:ext cx="1643074" cy="857256"/>
          </a:xfrm>
          <a:prstGeom prst="cloudCallout">
            <a:avLst>
              <a:gd name="adj1" fmla="val -33400"/>
              <a:gd name="adj2" fmla="val 93468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200" b="1" dirty="0">
                <a:latin typeface="楷体" pitchFamily="49" charset="-122"/>
                <a:ea typeface="楷体" pitchFamily="49" charset="-122"/>
              </a:rPr>
              <a:t>重的快！</a:t>
            </a:r>
          </a:p>
        </p:txBody>
      </p:sp>
      <p:sp>
        <p:nvSpPr>
          <p:cNvPr id="11" name="云形标注 10"/>
          <p:cNvSpPr/>
          <p:nvPr/>
        </p:nvSpPr>
        <p:spPr>
          <a:xfrm>
            <a:off x="3714744" y="3929066"/>
            <a:ext cx="1571636" cy="857256"/>
          </a:xfrm>
          <a:prstGeom prst="cloudCallout">
            <a:avLst>
              <a:gd name="adj1" fmla="val 67336"/>
              <a:gd name="adj2" fmla="val -107821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200" b="1" dirty="0">
                <a:latin typeface="楷体" pitchFamily="49" charset="-122"/>
                <a:ea typeface="楷体" pitchFamily="49" charset="-122"/>
              </a:rPr>
              <a:t>一样快！</a:t>
            </a:r>
          </a:p>
        </p:txBody>
      </p:sp>
      <p:pic>
        <p:nvPicPr>
          <p:cNvPr id="12" name="音频 11">
            <a:hlinkClick r:id="" action="ppaction://media"/>
            <a:extLst>
              <a:ext uri="{FF2B5EF4-FFF2-40B4-BE49-F238E27FC236}">
                <a16:creationId xmlns:a16="http://schemas.microsoft.com/office/drawing/2014/main" id="{8DB30282-AC41-4C69-8245-AAD606DC8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166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79512" y="509191"/>
            <a:ext cx="2919268" cy="61555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4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dk1"/>
                </a:solidFill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dk1"/>
                </a:solidFill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dk1"/>
                </a:solidFill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dirty="0"/>
              <a:t>2. </a:t>
            </a:r>
            <a:r>
              <a:rPr lang="zh-CN" altLang="en-US" dirty="0"/>
              <a:t>逻辑的力量</a:t>
            </a:r>
          </a:p>
        </p:txBody>
      </p:sp>
      <p:grpSp>
        <p:nvGrpSpPr>
          <p:cNvPr id="23" name="Group 3"/>
          <p:cNvGrpSpPr>
            <a:grpSpLocks noChangeAspect="1"/>
          </p:cNvGrpSpPr>
          <p:nvPr/>
        </p:nvGrpSpPr>
        <p:grpSpPr bwMode="auto">
          <a:xfrm>
            <a:off x="251520" y="1412776"/>
            <a:ext cx="2844000" cy="4089080"/>
            <a:chOff x="0" y="0"/>
            <a:chExt cx="2139" cy="3074"/>
          </a:xfrm>
        </p:grpSpPr>
        <p:pic>
          <p:nvPicPr>
            <p:cNvPr id="24" name="Picture 2" descr="伽俐略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0"/>
              <a:ext cx="2139" cy="303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5" name="Text Box 6"/>
            <p:cNvSpPr txBox="1">
              <a:spLocks noChangeArrowheads="1"/>
            </p:cNvSpPr>
            <p:nvPr/>
          </p:nvSpPr>
          <p:spPr bwMode="auto">
            <a:xfrm>
              <a:off x="19" y="2747"/>
              <a:ext cx="2112" cy="327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sz="2800" b="1" dirty="0">
                  <a:latin typeface="华文行楷" pitchFamily="2" charset="-122"/>
                  <a:ea typeface="华文行楷" pitchFamily="2" charset="-122"/>
                </a:rPr>
                <a:t>1564-1642</a:t>
              </a:r>
            </a:p>
          </p:txBody>
        </p:sp>
        <p:sp>
          <p:nvSpPr>
            <p:cNvPr id="26" name="Text Box 10"/>
            <p:cNvSpPr txBox="1">
              <a:spLocks noChangeArrowheads="1"/>
            </p:cNvSpPr>
            <p:nvPr/>
          </p:nvSpPr>
          <p:spPr bwMode="auto">
            <a:xfrm>
              <a:off x="19" y="2345"/>
              <a:ext cx="2112" cy="368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3200" b="1" dirty="0">
                  <a:latin typeface="华文行楷" pitchFamily="2" charset="-122"/>
                  <a:ea typeface="华文行楷" pitchFamily="2" charset="-122"/>
                </a:rPr>
                <a:t>Galileo</a:t>
              </a:r>
              <a:endParaRPr lang="zh-CN" altLang="en-US" sz="3200" b="1" dirty="0">
                <a:latin typeface="华文行楷" pitchFamily="2" charset="-122"/>
                <a:ea typeface="华文行楷" pitchFamily="2" charset="-122"/>
              </a:endParaRPr>
            </a:p>
          </p:txBody>
        </p:sp>
      </p:grp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3707904" y="764704"/>
            <a:ext cx="40644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楷体" pitchFamily="49" charset="-122"/>
              </a:rPr>
              <a:t>假设：</a:t>
            </a:r>
            <a:r>
              <a:rPr lang="zh-CN" altLang="en-US" sz="2800" b="1" dirty="0">
                <a:ea typeface="楷体" pitchFamily="49" charset="-122"/>
              </a:rPr>
              <a:t>重的物体下落</a:t>
            </a:r>
            <a:r>
              <a:rPr lang="zh-CN" altLang="en-US" sz="2800" b="1" dirty="0">
                <a:solidFill>
                  <a:srgbClr val="C00000"/>
                </a:solidFill>
                <a:ea typeface="楷体" pitchFamily="49" charset="-122"/>
              </a:rPr>
              <a:t>快</a:t>
            </a: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3851920" y="5085184"/>
            <a:ext cx="38484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楷体" pitchFamily="49" charset="-122"/>
              </a:rPr>
              <a:t>结论：</a:t>
            </a:r>
            <a:r>
              <a:rPr lang="zh-CN" altLang="en-US" sz="2800" b="1" dirty="0">
                <a:ea typeface="楷体" pitchFamily="49" charset="-122"/>
              </a:rPr>
              <a:t>重的物体下落</a:t>
            </a:r>
            <a:r>
              <a:rPr lang="zh-CN" altLang="en-US" sz="2800" b="1" dirty="0">
                <a:solidFill>
                  <a:srgbClr val="C00000"/>
                </a:solidFill>
                <a:ea typeface="楷体" pitchFamily="49" charset="-122"/>
              </a:rPr>
              <a:t>慢</a:t>
            </a:r>
          </a:p>
        </p:txBody>
      </p:sp>
      <p:sp>
        <p:nvSpPr>
          <p:cNvPr id="36" name="Text Box 25"/>
          <p:cNvSpPr txBox="1">
            <a:spLocks noChangeArrowheads="1"/>
          </p:cNvSpPr>
          <p:nvPr/>
        </p:nvSpPr>
        <p:spPr bwMode="auto">
          <a:xfrm>
            <a:off x="1773188" y="5805264"/>
            <a:ext cx="5463108" cy="55399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3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楷体" pitchFamily="49" charset="-122"/>
              </a:rPr>
              <a:t>物体下落快慢与物体轻重无关！</a:t>
            </a:r>
          </a:p>
        </p:txBody>
      </p:sp>
      <p:pic>
        <p:nvPicPr>
          <p:cNvPr id="37" name="Picture 4" descr="NA00178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33800" y="1810098"/>
            <a:ext cx="762000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5" descr="NA00178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29200" y="2162523"/>
            <a:ext cx="304800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Line 6"/>
          <p:cNvSpPr>
            <a:spLocks noChangeShapeType="1"/>
          </p:cNvSpPr>
          <p:nvPr/>
        </p:nvSpPr>
        <p:spPr bwMode="auto">
          <a:xfrm flipV="1">
            <a:off x="3657600" y="2467323"/>
            <a:ext cx="5410200" cy="0"/>
          </a:xfrm>
          <a:prstGeom prst="line">
            <a:avLst/>
          </a:prstGeom>
          <a:noFill/>
          <a:ln w="19050">
            <a:solidFill>
              <a:srgbClr val="00B05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4038600" y="2467323"/>
            <a:ext cx="1295400" cy="2138065"/>
            <a:chOff x="4038600" y="2467323"/>
            <a:chExt cx="1295400" cy="2138065"/>
          </a:xfrm>
        </p:grpSpPr>
        <p:sp>
          <p:nvSpPr>
            <p:cNvPr id="41" name="Line 7"/>
            <p:cNvSpPr>
              <a:spLocks noChangeShapeType="1"/>
            </p:cNvSpPr>
            <p:nvPr/>
          </p:nvSpPr>
          <p:spPr bwMode="auto">
            <a:xfrm>
              <a:off x="4038600" y="2467323"/>
              <a:ext cx="0" cy="17526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Text Box 9"/>
            <p:cNvSpPr txBox="1">
              <a:spLocks noChangeArrowheads="1"/>
            </p:cNvSpPr>
            <p:nvPr/>
          </p:nvSpPr>
          <p:spPr bwMode="auto">
            <a:xfrm>
              <a:off x="4038600" y="4143723"/>
              <a:ext cx="1295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400" b="1" dirty="0">
                  <a:latin typeface="华文新魏" pitchFamily="2" charset="-122"/>
                  <a:ea typeface="华文新魏" pitchFamily="2" charset="-122"/>
                </a:rPr>
                <a:t>V</a:t>
              </a:r>
              <a:r>
                <a:rPr kumimoji="1" lang="en-US" altLang="zh-CN" sz="2400" b="1" baseline="-25000" dirty="0">
                  <a:latin typeface="华文新魏" pitchFamily="2" charset="-122"/>
                  <a:ea typeface="华文新魏" pitchFamily="2" charset="-122"/>
                </a:rPr>
                <a:t>1 </a:t>
              </a:r>
              <a:r>
                <a:rPr kumimoji="1" lang="en-US" altLang="zh-CN" sz="2400" b="1" dirty="0">
                  <a:latin typeface="华文新魏" pitchFamily="2" charset="-122"/>
                  <a:ea typeface="华文新魏" pitchFamily="2" charset="-122"/>
                </a:rPr>
                <a:t>= 8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105400" y="2467323"/>
            <a:ext cx="1356388" cy="995065"/>
            <a:chOff x="5105400" y="2467323"/>
            <a:chExt cx="1356388" cy="995065"/>
          </a:xfrm>
        </p:grpSpPr>
        <p:sp>
          <p:nvSpPr>
            <p:cNvPr id="44" name="Line 8"/>
            <p:cNvSpPr>
              <a:spLocks noChangeShapeType="1"/>
            </p:cNvSpPr>
            <p:nvPr/>
          </p:nvSpPr>
          <p:spPr bwMode="auto">
            <a:xfrm>
              <a:off x="5181600" y="2467323"/>
              <a:ext cx="0" cy="609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Text Box 10"/>
            <p:cNvSpPr txBox="1">
              <a:spLocks noChangeArrowheads="1"/>
            </p:cNvSpPr>
            <p:nvPr/>
          </p:nvSpPr>
          <p:spPr bwMode="auto">
            <a:xfrm>
              <a:off x="5105400" y="3000723"/>
              <a:ext cx="13563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400" b="1" dirty="0">
                  <a:latin typeface="华文新魏" pitchFamily="2" charset="-122"/>
                  <a:ea typeface="华文新魏" pitchFamily="2" charset="-122"/>
                </a:rPr>
                <a:t>V</a:t>
              </a:r>
              <a:r>
                <a:rPr kumimoji="1" lang="en-US" altLang="zh-CN" sz="2400" b="1" baseline="-25000" dirty="0">
                  <a:latin typeface="华文新魏" pitchFamily="2" charset="-122"/>
                  <a:ea typeface="华文新魏" pitchFamily="2" charset="-122"/>
                </a:rPr>
                <a:t>2 </a:t>
              </a:r>
              <a:r>
                <a:rPr kumimoji="1" lang="en-US" altLang="zh-CN" sz="2400" b="1" dirty="0">
                  <a:latin typeface="华文新魏" pitchFamily="2" charset="-122"/>
                  <a:ea typeface="华文新魏" pitchFamily="2" charset="-122"/>
                </a:rPr>
                <a:t>= 4</a:t>
              </a:r>
            </a:p>
          </p:txBody>
        </p:sp>
      </p:grpSp>
      <p:grpSp>
        <p:nvGrpSpPr>
          <p:cNvPr id="46" name="Group 12"/>
          <p:cNvGrpSpPr>
            <a:grpSpLocks/>
          </p:cNvGrpSpPr>
          <p:nvPr/>
        </p:nvGrpSpPr>
        <p:grpSpPr bwMode="auto">
          <a:xfrm>
            <a:off x="7010400" y="1268760"/>
            <a:ext cx="762000" cy="1198563"/>
            <a:chOff x="2352" y="1261"/>
            <a:chExt cx="480" cy="755"/>
          </a:xfrm>
        </p:grpSpPr>
        <p:pic>
          <p:nvPicPr>
            <p:cNvPr id="47" name="Picture 13" descr="NA00178_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52" y="1597"/>
              <a:ext cx="480" cy="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14" descr="NA00178_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96" y="1261"/>
              <a:ext cx="192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Line 15"/>
            <p:cNvSpPr>
              <a:spLocks noChangeShapeType="1"/>
            </p:cNvSpPr>
            <p:nvPr/>
          </p:nvSpPr>
          <p:spPr bwMode="auto">
            <a:xfrm>
              <a:off x="2592" y="1405"/>
              <a:ext cx="0" cy="24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0" name="Group 16"/>
          <p:cNvGrpSpPr>
            <a:grpSpLocks/>
          </p:cNvGrpSpPr>
          <p:nvPr/>
        </p:nvGrpSpPr>
        <p:grpSpPr bwMode="auto">
          <a:xfrm>
            <a:off x="6881815" y="2467323"/>
            <a:ext cx="1219200" cy="1774825"/>
            <a:chOff x="2271" y="1728"/>
            <a:chExt cx="768" cy="1118"/>
          </a:xfrm>
        </p:grpSpPr>
        <p:sp>
          <p:nvSpPr>
            <p:cNvPr id="51" name="Line 17"/>
            <p:cNvSpPr>
              <a:spLocks noChangeShapeType="1"/>
            </p:cNvSpPr>
            <p:nvPr/>
          </p:nvSpPr>
          <p:spPr bwMode="auto">
            <a:xfrm>
              <a:off x="2592" y="1728"/>
              <a:ext cx="0" cy="857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sm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Text Box 18"/>
            <p:cNvSpPr txBox="1">
              <a:spLocks noChangeArrowheads="1"/>
            </p:cNvSpPr>
            <p:nvPr/>
          </p:nvSpPr>
          <p:spPr bwMode="auto">
            <a:xfrm>
              <a:off x="2271" y="2555"/>
              <a:ext cx="76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en-US" altLang="zh-CN" sz="2400" b="1" dirty="0">
                  <a:solidFill>
                    <a:schemeClr val="accent2"/>
                  </a:solidFill>
                  <a:latin typeface="华文新魏" pitchFamily="2" charset="-122"/>
                  <a:ea typeface="华文新魏" pitchFamily="2" charset="-122"/>
                </a:rPr>
                <a:t>V</a:t>
              </a:r>
              <a:r>
                <a:rPr kumimoji="1" lang="en-US" altLang="zh-CN" sz="2400" b="1" baseline="-25000" dirty="0">
                  <a:solidFill>
                    <a:schemeClr val="accent2"/>
                  </a:solidFill>
                  <a:latin typeface="华文新魏" pitchFamily="2" charset="-122"/>
                  <a:ea typeface="华文新魏" pitchFamily="2" charset="-122"/>
                </a:rPr>
                <a:t>12</a:t>
              </a:r>
              <a:endParaRPr kumimoji="1" lang="en-US" altLang="zh-CN" sz="2400" b="1" dirty="0">
                <a:solidFill>
                  <a:schemeClr val="accent2"/>
                </a:solidFill>
                <a:latin typeface="华文新魏" pitchFamily="2" charset="-122"/>
                <a:ea typeface="华文新魏" pitchFamily="2" charset="-122"/>
              </a:endParaRPr>
            </a:p>
          </p:txBody>
        </p:sp>
      </p:grpSp>
      <p:sp>
        <p:nvSpPr>
          <p:cNvPr id="53" name="Text Box 18"/>
          <p:cNvSpPr txBox="1">
            <a:spLocks noChangeArrowheads="1"/>
          </p:cNvSpPr>
          <p:nvPr/>
        </p:nvSpPr>
        <p:spPr bwMode="auto">
          <a:xfrm>
            <a:off x="6511621" y="4430772"/>
            <a:ext cx="1804795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2400" b="1" dirty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rPr>
              <a:t>4&lt; </a:t>
            </a:r>
            <a:r>
              <a:rPr kumimoji="1" lang="en-US" altLang="zh-CN" sz="2400" b="1" dirty="0">
                <a:solidFill>
                  <a:schemeClr val="accent2"/>
                </a:solidFill>
                <a:latin typeface="华文新魏" pitchFamily="2" charset="-122"/>
                <a:ea typeface="华文新魏" pitchFamily="2" charset="-122"/>
              </a:rPr>
              <a:t>V</a:t>
            </a:r>
            <a:r>
              <a:rPr kumimoji="1" lang="en-US" altLang="zh-CN" sz="2400" b="1" baseline="-25000" dirty="0">
                <a:solidFill>
                  <a:schemeClr val="accent2"/>
                </a:solidFill>
                <a:latin typeface="华文新魏" pitchFamily="2" charset="-122"/>
                <a:ea typeface="华文新魏" pitchFamily="2" charset="-122"/>
              </a:rPr>
              <a:t>12 </a:t>
            </a:r>
            <a:r>
              <a:rPr kumimoji="1" lang="en-US" altLang="zh-CN" sz="2400" b="1" dirty="0">
                <a:latin typeface="华文新魏" pitchFamily="2" charset="-122"/>
                <a:ea typeface="华文新魏" pitchFamily="2" charset="-122"/>
              </a:rPr>
              <a:t>&lt; 8</a:t>
            </a:r>
            <a:endParaRPr kumimoji="1" lang="en-US" altLang="zh-CN" sz="2400" b="1" baseline="-25000" dirty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54" name="乘号 53"/>
          <p:cNvSpPr/>
          <p:nvPr/>
        </p:nvSpPr>
        <p:spPr bwMode="auto">
          <a:xfrm rot="5400000">
            <a:off x="3757107" y="920144"/>
            <a:ext cx="4511352" cy="4176464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308D8556-8795-4A51-A70D-2B950CA97E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956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 bldLvl="0" autoUpdateAnimBg="0"/>
      <p:bldP spid="28" grpId="0" bldLvl="0" autoUpdateAnimBg="0"/>
      <p:bldP spid="36" grpId="0" animBg="1"/>
      <p:bldP spid="39" grpId="0" animBg="1"/>
      <p:bldP spid="53" grpId="0" animBg="1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572000" y="530677"/>
            <a:ext cx="20219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2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ea typeface="楷体" pitchFamily="49" charset="-122"/>
              </a:rPr>
              <a:t>研究方法：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9992" y="3140968"/>
            <a:ext cx="12241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思考：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9992" y="3633411"/>
            <a:ext cx="442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-US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在实验研究落体运动过程中，伽利略首先遇到了什么困难？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99992" y="5149061"/>
            <a:ext cx="4422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zh-CN" altLang="en-US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伽利略作出了大胆的科学猜想，猜想的内容是什么？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32040" y="4509120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zh-CN" altLang="en-US" sz="2000" b="1" dirty="0">
                <a:solidFill>
                  <a:srgbClr val="4141ED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无描述运动的概念</a:t>
            </a:r>
          </a:p>
        </p:txBody>
      </p:sp>
      <p:pic>
        <p:nvPicPr>
          <p:cNvPr id="2050" name="Picture 2" descr="https://timgsa.baidu.com/timg?image&amp;quality=80&amp;size=b9999_10000&amp;sec=1540110416385&amp;di=ff2dae40c5187ddff49b6594b1d8604c&amp;imgtype=0&amp;src=http%3A%2F%2Fimgsrc.baidu.com%2Fimage%2Fc0%253Dshijue1%252C0%252C0%252C294%252C40%2Fsign%3D87375ec2db00baa1ae214ff82f79d367%2Fcc11728b4710b912d0f665d0c9fdfc03924522e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8" y="586775"/>
            <a:ext cx="4165506" cy="569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592426" y="1790593"/>
            <a:ext cx="15121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楷体" pitchFamily="49" charset="-122"/>
              </a:rPr>
              <a:t>逻辑推理</a:t>
            </a:r>
          </a:p>
        </p:txBody>
      </p:sp>
      <p:sp>
        <p:nvSpPr>
          <p:cNvPr id="2" name="燕尾形箭头 1"/>
          <p:cNvSpPr/>
          <p:nvPr/>
        </p:nvSpPr>
        <p:spPr>
          <a:xfrm rot="5400000">
            <a:off x="6232448" y="1543285"/>
            <a:ext cx="221724" cy="201796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963036" y="1029898"/>
            <a:ext cx="900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楷体" pitchFamily="49" charset="-122"/>
              </a:rPr>
              <a:t>观察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165208" y="2528764"/>
            <a:ext cx="2520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zh-CN" alt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楷体" pitchFamily="49" charset="-122"/>
              </a:rPr>
              <a:t>实验（对比实验）</a:t>
            </a:r>
          </a:p>
        </p:txBody>
      </p:sp>
      <p:sp>
        <p:nvSpPr>
          <p:cNvPr id="13" name="燕尾形箭头 12"/>
          <p:cNvSpPr/>
          <p:nvPr/>
        </p:nvSpPr>
        <p:spPr>
          <a:xfrm rot="5400000">
            <a:off x="6236508" y="2281136"/>
            <a:ext cx="221724" cy="201796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729C98B1-39D2-4922-864D-32B6F99FA0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740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ldLvl="0" autoUpdateAnimBg="0"/>
      <p:bldP spid="7" grpId="0"/>
      <p:bldP spid="8" grpId="0"/>
      <p:bldP spid="9" grpId="0"/>
      <p:bldP spid="10" grpId="0"/>
      <p:bldP spid="5" grpId="0"/>
      <p:bldP spid="2" grpId="0" animBg="1"/>
      <p:bldP spid="11" grpId="0"/>
      <p:bldP spid="12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81199"/>
            <a:ext cx="2857520" cy="61555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4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dk1"/>
                </a:solidFill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dk1"/>
                </a:solidFill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dk1"/>
                </a:solidFill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dirty="0"/>
              <a:t>3. </a:t>
            </a:r>
            <a:r>
              <a:rPr lang="zh-CN" altLang="en-US" dirty="0"/>
              <a:t>猜想与假说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596" y="1476073"/>
            <a:ext cx="50795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zh-CN" altLang="en-US" sz="30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自然界规律</a:t>
            </a:r>
            <a:r>
              <a:rPr lang="en-US" altLang="zh-CN" sz="30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---</a:t>
            </a:r>
            <a:r>
              <a:rPr lang="zh-CN" altLang="en-US" sz="30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简洁明了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18774" y="2737496"/>
            <a:ext cx="3164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最简单的变速运动</a:t>
            </a:r>
            <a:endParaRPr lang="en-US" altLang="zh-CN" sz="2800" b="1" dirty="0"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" name="直角上箭头 7"/>
          <p:cNvSpPr/>
          <p:nvPr/>
        </p:nvSpPr>
        <p:spPr>
          <a:xfrm rot="5400000">
            <a:off x="2821199" y="2535455"/>
            <a:ext cx="929834" cy="857256"/>
          </a:xfrm>
          <a:prstGeom prst="bent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2217802" y="2564904"/>
            <a:ext cx="553998" cy="7920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楷体" pitchFamily="49" charset="-122"/>
                <a:ea typeface="楷体" pitchFamily="49" charset="-122"/>
              </a:rPr>
              <a:t>猜想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14784" y="3321560"/>
            <a:ext cx="4617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即，物体下落速度</a:t>
            </a:r>
            <a:r>
              <a:rPr lang="zh-CN" altLang="en-US" sz="2800" b="1" dirty="0">
                <a:solidFill>
                  <a:srgbClr val="4141ED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均匀变化</a:t>
            </a:r>
          </a:p>
        </p:txBody>
      </p:sp>
      <p:sp>
        <p:nvSpPr>
          <p:cNvPr id="4" name="圆角矩形标注 3"/>
          <p:cNvSpPr/>
          <p:nvPr/>
        </p:nvSpPr>
        <p:spPr>
          <a:xfrm>
            <a:off x="2485729" y="4186911"/>
            <a:ext cx="2808312" cy="1188000"/>
          </a:xfrm>
          <a:prstGeom prst="wedgeRoundRectCallout">
            <a:avLst>
              <a:gd name="adj1" fmla="val -3217"/>
              <a:gd name="adj2" fmla="val -68847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2503146" y="4305870"/>
            <a:ext cx="2646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随时间均匀变化？</a:t>
            </a:r>
            <a:endParaRPr lang="en-US" altLang="zh-CN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494873" y="4809926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随位移均匀变化？</a:t>
            </a:r>
            <a:endParaRPr lang="en-US" altLang="zh-CN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4274" y="4186911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√</a:t>
            </a:r>
          </a:p>
        </p:txBody>
      </p:sp>
      <p:sp>
        <p:nvSpPr>
          <p:cNvPr id="13" name="矩形 12"/>
          <p:cNvSpPr/>
          <p:nvPr/>
        </p:nvSpPr>
        <p:spPr>
          <a:xfrm>
            <a:off x="3918774" y="2643182"/>
            <a:ext cx="4460506" cy="1289874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84960C01-31E2-4CD6-93C3-A82CC6CA29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632"/>
    </mc:Choice>
    <mc:Fallback>
      <p:transition spd="slow" advTm="162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/>
      <p:bldP spid="5" grpId="0"/>
      <p:bldP spid="8" grpId="0" animBg="1"/>
      <p:bldP spid="11" grpId="0"/>
      <p:bldP spid="10" grpId="0"/>
      <p:bldP spid="4" grpId="0" animBg="1"/>
      <p:bldP spid="7" grpId="0"/>
      <p:bldP spid="12" grpId="0"/>
      <p:bldP spid="9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581199"/>
            <a:ext cx="2482470" cy="61555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4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dk1"/>
                </a:solidFill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dk1"/>
                </a:solidFill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dk1"/>
                </a:solidFill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dirty="0"/>
              <a:t>4. </a:t>
            </a:r>
            <a:r>
              <a:rPr lang="zh-CN" altLang="en-US" dirty="0"/>
              <a:t>实验验证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1358180"/>
            <a:ext cx="2090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Problem 1</a:t>
            </a:r>
            <a:r>
              <a:rPr lang="zh-CN" alt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：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2069116"/>
            <a:ext cx="340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Solution</a:t>
            </a:r>
            <a:r>
              <a:rPr lang="zh-CN" alt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：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间接验证</a:t>
            </a:r>
            <a:endParaRPr lang="zh-CN" altLang="en-US" sz="2800" b="1" dirty="0">
              <a:solidFill>
                <a:srgbClr val="4141ED"/>
              </a:solidFill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0166" y="2793681"/>
            <a:ext cx="35719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若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26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 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0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，且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 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∝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t</a:t>
            </a:r>
            <a:endParaRPr lang="zh-CN" altLang="en-US" sz="26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43306" y="3579499"/>
            <a:ext cx="20717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必有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x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∝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t</a:t>
            </a:r>
            <a:r>
              <a:rPr lang="en-US" altLang="zh-CN" sz="2600" b="1" i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endParaRPr lang="zh-CN" altLang="en-US" sz="2600" b="1" i="1" baseline="30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0" name="直角上箭头 9"/>
          <p:cNvSpPr/>
          <p:nvPr/>
        </p:nvSpPr>
        <p:spPr>
          <a:xfrm rot="5400000">
            <a:off x="2870429" y="3347184"/>
            <a:ext cx="612000" cy="648000"/>
          </a:xfrm>
          <a:prstGeom prst="bentUpArrow">
            <a:avLst>
              <a:gd name="adj1" fmla="val 25000"/>
              <a:gd name="adj2" fmla="val 21559"/>
              <a:gd name="adj3" fmla="val 25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11" name="TextBox 10"/>
          <p:cNvSpPr txBox="1"/>
          <p:nvPr/>
        </p:nvSpPr>
        <p:spPr>
          <a:xfrm>
            <a:off x="395536" y="4643446"/>
            <a:ext cx="206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楷体" pitchFamily="49" charset="-122"/>
                <a:cs typeface="Times New Roman" pitchFamily="18" charset="0"/>
              </a:defRPr>
            </a:lvl1pPr>
          </a:lstStyle>
          <a:p>
            <a:r>
              <a:rPr lang="en-US" altLang="zh-CN" dirty="0"/>
              <a:t>Problem 2</a:t>
            </a:r>
            <a:r>
              <a:rPr lang="zh-CN" altLang="en-US" dirty="0"/>
              <a:t>：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5576" y="530120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Solution</a:t>
            </a:r>
            <a:r>
              <a:rPr lang="zh-CN" alt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：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“冲淡”重力，减小其加速度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6522" y="1366092"/>
            <a:ext cx="3500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速度无法直接测量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95736" y="4643446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落体运动时间太短，无法准确测量</a:t>
            </a: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095C0E95-CC48-43F4-A75A-C5F6903E69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408"/>
    </mc:Choice>
    <mc:Fallback>
      <p:transition spd="slow" advTm="143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/>
      <p:bldP spid="7" grpId="0"/>
      <p:bldP spid="9" grpId="0"/>
      <p:bldP spid="10" grpId="0" animBg="1"/>
      <p:bldP spid="11" grpId="0"/>
      <p:bldP spid="12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a16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0832" y="4268014"/>
            <a:ext cx="4716016" cy="214473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1712" y="548680"/>
            <a:ext cx="183000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实验结论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6748" y="1183288"/>
            <a:ext cx="6848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① 小球做匀加速直线运动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7224" y="1772816"/>
            <a:ext cx="6848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② 同斜面，质量不同，加速度相同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4332" y="2502040"/>
            <a:ext cx="185738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2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合理外推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7224" y="3116748"/>
            <a:ext cx="508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＊ 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增大斜面倾角，加速度增大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7224" y="3723114"/>
            <a:ext cx="7099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＊ 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倾角很大（接近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90°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），接近落体运动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0100" y="4699353"/>
            <a:ext cx="3071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当倾角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90°</a:t>
            </a:r>
            <a:r>
              <a:rPr lang="zh-CN" altLang="en-US" sz="28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，即自由落体运动！</a:t>
            </a:r>
          </a:p>
        </p:txBody>
      </p:sp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79AE9B53-7AD2-4CF7-8268-D7ED4E227B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198"/>
    </mc:Choice>
    <mc:Fallback>
      <p:transition spd="slow" advTm="325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/>
      <p:bldP spid="6" grpId="0" animBg="1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7158" y="642918"/>
            <a:ext cx="8429684" cy="1680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0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※</a:t>
            </a:r>
            <a:r>
              <a:rPr lang="en-US" altLang="zh-CN" sz="30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30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现代科技不必用斜面来“冲淡”重力，即可对落体运动精确地“计时”、“定位”，直接研究落体运动的性质。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7158" y="2786417"/>
            <a:ext cx="61436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※</a:t>
            </a:r>
            <a:r>
              <a:rPr lang="en-US" altLang="zh-CN" sz="30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30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现代研究落体运动的方法：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4347" y="4671098"/>
            <a:ext cx="3624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光电计时装置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4348" y="3420616"/>
            <a:ext cx="3633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打点计时器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4348" y="4040404"/>
            <a:ext cx="3633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频闪照相</a:t>
            </a:r>
          </a:p>
        </p:txBody>
      </p:sp>
      <p:pic>
        <p:nvPicPr>
          <p:cNvPr id="3074" name="Picture 2" descr="https://timgsa.baidu.com/timg?image&amp;quality=80&amp;size=b9999_10000&amp;sec=1540116358855&amp;di=ec5bc42d7f505d442f5d6a8f83fd1d65&amp;imgtype=0&amp;src=http%3A%2F%2Fshiba.hpe.sh.cn%2Fjiaoyanzu%2FWULI%2Fimages%2Fexperiment%2Fdis%25E9%2580%259A%25E7%2594%25A8%25E5%25AE%259E%25E9%25AA%258C%2F%25E5%259B%25BE9-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9" r="30858" b="13367"/>
          <a:stretch/>
        </p:blipFill>
        <p:spPr bwMode="auto">
          <a:xfrm>
            <a:off x="3923928" y="3433695"/>
            <a:ext cx="5202341" cy="294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03671" y="5246013"/>
            <a:ext cx="181214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zh-CN" altLang="en-US" sz="25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光电门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06091" y="5776575"/>
            <a:ext cx="27458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zh-CN" altLang="en-US" sz="25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位移传感器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8671F13B-485F-4949-9DC2-1830DC28CB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095"/>
    </mc:Choice>
    <mc:Fallback>
      <p:transition spd="slow" advTm="309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1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5.9|1|1.2|1.9|1.9|1.2|5.8|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3|5.7|8.1|6.8|7.7|14.4|78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1|49.8|14.5|11.7|4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8.8|3|35.9|58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3|30.6|38.9|20.7|7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13.1|176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360</Words>
  <Application>Microsoft Office PowerPoint</Application>
  <PresentationFormat>全屏显示(4:3)</PresentationFormat>
  <Paragraphs>70</Paragraphs>
  <Slides>10</Slides>
  <Notes>4</Notes>
  <HiddenSlides>0</HiddenSlides>
  <MMClips>10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9" baseType="lpstr">
      <vt:lpstr>华文行楷</vt:lpstr>
      <vt:lpstr>华文细黑</vt:lpstr>
      <vt:lpstr>华文新魏</vt:lpstr>
      <vt:lpstr>楷体</vt:lpstr>
      <vt:lpstr>Arial</vt:lpstr>
      <vt:lpstr>Calibri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zhangyu</dc:creator>
  <cp:lastModifiedBy>张 小鱼</cp:lastModifiedBy>
  <cp:revision>42</cp:revision>
  <dcterms:created xsi:type="dcterms:W3CDTF">2014-10-19T02:03:18Z</dcterms:created>
  <dcterms:modified xsi:type="dcterms:W3CDTF">2019-02-19T09:12:53Z</dcterms:modified>
</cp:coreProperties>
</file>