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ink/inkAction1.xml" ContentType="application/vnd.ms-office.inkAction+xml"/>
  <Override PartName="/ppt/tags/tag4.xml" ContentType="application/vnd.openxmlformats-officedocument.presentationml.tags+xml"/>
  <Override PartName="/ppt/notesSlides/notesSlide5.xml" ContentType="application/vnd.openxmlformats-officedocument.presentationml.notesSlide+xml"/>
  <Override PartName="/ppt/ink/inkAction2.xml" ContentType="application/vnd.ms-office.inkAction+xml"/>
  <Override PartName="/ppt/tags/tag5.xml" ContentType="application/vnd.openxmlformats-officedocument.presentationml.tags+xml"/>
  <Override PartName="/ppt/notesSlides/notesSlide6.xml" ContentType="application/vnd.openxmlformats-officedocument.presentationml.notesSlide+xml"/>
  <Override PartName="/ppt/ink/inkAction3.xml" ContentType="application/vnd.ms-office.inkAction+xml"/>
  <Override PartName="/ppt/tags/tag6.xml" ContentType="application/vnd.openxmlformats-officedocument.presentationml.tags+xml"/>
  <Override PartName="/ppt/notesSlides/notesSlide7.xml" ContentType="application/vnd.openxmlformats-officedocument.presentationml.notesSlide+xml"/>
  <Override PartName="/ppt/ink/inkAction4.xml" ContentType="application/vnd.ms-office.inkAction+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ink/inkAction5.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86" r:id="rId2"/>
    <p:sldId id="329" r:id="rId3"/>
    <p:sldId id="323" r:id="rId4"/>
    <p:sldId id="333" r:id="rId5"/>
    <p:sldId id="332" r:id="rId6"/>
    <p:sldId id="291" r:id="rId7"/>
    <p:sldId id="334" r:id="rId8"/>
    <p:sldId id="335" r:id="rId9"/>
    <p:sldId id="325" r:id="rId10"/>
    <p:sldId id="307" r:id="rId11"/>
    <p:sldId id="317" r:id="rId12"/>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0EF0"/>
    <a:srgbClr val="CC99FF"/>
    <a:srgbClr val="FFFF99"/>
    <a:srgbClr val="9900FF"/>
    <a:srgbClr val="FFFF00"/>
    <a:srgbClr val="0000FF"/>
    <a:srgbClr val="4141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1" autoAdjust="0"/>
    <p:restoredTop sz="85123" autoAdjust="0"/>
  </p:normalViewPr>
  <p:slideViewPr>
    <p:cSldViewPr>
      <p:cViewPr varScale="1">
        <p:scale>
          <a:sx n="89" d="100"/>
          <a:sy n="89" d="100"/>
        </p:scale>
        <p:origin x="873" y="6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19-06-14T00:40:49.219"/>
    </inkml:context>
    <inkml:brush xml:id="br0">
      <inkml:brushProperty name="width" value="0.05292" units="cm"/>
      <inkml:brushProperty name="height" value="0.05292" units="cm"/>
      <inkml:brushProperty name="color" value="#FF0000"/>
    </inkml:brush>
  </inkml:definitions>
  <iact:action type="add" startTime="245682">
    <iact:property name="dataType"/>
    <iact:actionData xml:id="d0">
      <inkml:trace xmlns:inkml="http://www.w3.org/2003/InkML" xml:id="stk0" contextRef="#ctx0" brushRef="#br0">12345 13943 0,'-21'-11'195,"10"11"-131,1 0-41,0 0-15,-1-20 5,1 20 36,-32 0-31,21-11-2,11 11 0,-11-10 1,-11-1 0,-20 1-12,31 10 7,-21-21 4,11 10 1,-32-9 0,11 20 0,10-21-2,22 21 3,-1 0-1,-11 0 0,11 0-1,11 0 2,-11 0 1,-52 0-3,10 21 0,11 20 0,10-30 1,11 10 1,0-21-5,-22 21 4,-9 10 0,20-21 0,11 1-1,-11 20 1,21-20-1,-10 9 1,-1 12-1,22-11 1,-1-21 0,-9 10 0,-1 11 0,0-11 1,-21 22-2,11-22 1,10 1-2,0 10 2,-21 20-1,11-20 1,-1 0 1,22 0-3,10-11 3,0 11-2,-10 21 0,10 10 1,0 11 0,0-21 1,0-21-3,10-1 3,11 22-1,10-10-1,-20 30 0,20-20 0,11 21 2,-32-42-7,11 10 11,-10-10-6,-1 0 2,11 20-2,-11-9 0,11-1 1,11 21 0,9 21-1,-20-41 1,-21 10 0,32-1 1,-32-20-3,10 0 2,11 21-1,10-11 1,-10 32 0,-21-53-13,31 32 8,-20-21 5,10 31 0,0-10 0,0-11 0,-11 1 0,0-22 0,-10 11-1,11 0 1,-1 10-1,11 1 0,-10-12 1,-1 12 1,1-11-2,-1-11 1,0 11-1,22 10 1,10-20-1,-1 10 1,22 20-1,-11-9 1,0-11 0,-10-11 0,10 1-1,-10-1 1,-10-10 0,20 0 0,-21 0-14,21 0 10,1 0 3,9 0 2,-10 0-2,1-21 1,-1 0-1,42-10 1,21 0-1,-32-1 2,-72 32-2,-1 0 0,1 0 2,20-10-2,-21 10 0,22-11 1,20-10 0,42-20 0,-42 20-1,11-31 2,-11 31-2,-10-11 1,10-9-1,-10 20 1,0 10-1,-21-20 2,10 20-2,-10-20 1,0 10-1,0-10 1,20-21-1,-41 10 1,32-10-1,-22-11 2,-10 32-2,11-1 1,-1 1 1,-10-42-3,31 21 2,-10-11 0,-21 53-1,0-1 1,0 1 1,0-32-1,-10-10-2,-22-11 1,22 11 1,-21-32 0,31 42 0,0-20-1,0 30 1,-11-30 1,1 30-3,-11-30 2,-21 10 0,21 20-1,-52-9 1,52 20 0,0 0-1,-41-21 1,30 11 0,-30-11-1,-1 0 1,32 11 0,-11-21-1,-52-32 1,31 21 0,32 32-1,20 21 1,-20-1 0,10 11 0,11-10 0,-1 10-1,1 0 2,-1 0-1,-9 0-1,-12 0 1,22 0-2,-22 0 2,1-11 0,-11 11-1,-10 0 2,0 0-2,0 0 0,10 0 1,-10 0 0,-42 0-1,52 11 1,21-11 0,11 0 72,-11 10 42,-11 11-119,-20-11-11</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19-06-14T00:45:12.837"/>
    </inkml:context>
    <inkml:brush xml:id="br0">
      <inkml:brushProperty name="width" value="0.05292" units="cm"/>
      <inkml:brushProperty name="height" value="0.05292" units="cm"/>
      <inkml:brushProperty name="color" value="#FF0000"/>
    </inkml:brush>
  </inkml:definitions>
  <iact:action type="add" startTime="159593">
    <iact:property name="dataType"/>
    <iact:actionData xml:id="d0">
      <inkml:trace xmlns:inkml="http://www.w3.org/2003/InkML" xml:id="stk0" contextRef="#ctx0" brushRef="#br0">20919 16648 0,'-10'0'134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19-06-14T00:48:15.743"/>
    </inkml:context>
    <inkml:brush xml:id="br0">
      <inkml:brushProperty name="width" value="0.05292" units="cm"/>
      <inkml:brushProperty name="height" value="0.05292" units="cm"/>
      <inkml:brushProperty name="color" value="#FF0000"/>
    </inkml:brush>
  </inkml:definitions>
  <iact:action type="add" startTime="56050">
    <iact:property name="dataType"/>
    <iact:actionData xml:id="d0">
      <inkml:trace xmlns:inkml="http://www.w3.org/2003/InkML" xml:id="stk0" contextRef="#ctx0" brushRef="#br0">522 15039 0,'0'-20'100,"0"9"-94,0 1 6,0-1-2,0-10-4,0 11 6,-10-63 39,10 62-38,-11-20 5,11-11-3,0 21 3,-10-41-2,10 20 1,0-10 0,0-1-1,0 12 1,0 9-1,0-9 2,0-1-3,0 10 3,0-30-2,0 41 2,0-31-2,10 0 1,22-1-1,-32 43 0,0-11 2,0-10-1,10-1-1,-10 11 1,0-10-1,0 21 0,0-1 18,0 1-17,0-11 0,0-10-1</inkml:trace>
    </iact:actionData>
  </iact:action>
  <iact:action type="add" startTime="57167">
    <iact:property name="dataType"/>
    <iact:actionData xml:id="d1">
      <inkml:trace xmlns:inkml="http://www.w3.org/2003/InkML" xml:id="stk1" contextRef="#ctx0" brushRef="#br0">543 13912 0,'0'20'140,"-21"1"-129,21-10 6,-10 20-11,-1-10 6,-10 0 5,21-11 0,-10 1-2,-21 31 1,20-32 1,1 0-1,-1 1 17,11 10-15,-10 0-2,-1 0 1,1-1 0,-11 12-1,0-1 1,11 0-1,10-20 1</inkml:trace>
    </iact:actionData>
  </iact:action>
  <iact:action type="add" startTime="59066">
    <iact:property name="dataType"/>
    <iact:actionData xml:id="d2">
      <inkml:trace xmlns:inkml="http://www.w3.org/2003/InkML" xml:id="stk2" contextRef="#ctx0" brushRef="#br0">553 13932 0,'11'0'143,"-1"0"-132,1 11-4,10-11-4,-21 10 6,10 11-1,-10-10 2,11-11-1,-1 10 3,11 1 11,-11 20 6,116 52 21,-74-20-35</inkml:trace>
    </iact:actionData>
  </iact:action>
  <iact:action type="add" startTime="61202">
    <iact:property name="dataType"/>
    <iact:actionData xml:id="d3">
      <inkml:trace xmlns:inkml="http://www.w3.org/2003/InkML" xml:id="stk3" contextRef="#ctx0" brushRef="#br0">3175 14131 0,'0'21'63,"-11"-11"-48,1 11-6,-21 10 11,-32 43-14,-31 9 26,63-62 12,-157 94-27,135-105-1,12-10 1,9 0 1,-9 0-2,20 0 0,10 0 4,1-10 27,-1-1-38,-10 11 4,21-10-1,-20-32 4,-22-21 1,10 11 0,1-10 0,21 41 0,-1 0-1,1 0 1,-1-21-1,-20-20 0,21 30 1,-1 11 0,11 0-1,0-20 1,0 20 0,0 0 0,0 0-1,0 0 1,0-10 0,0-11 0,11-10-1,-11 41-10,31-51 5,0 9 5,-10-9 1,21 30 0,0-9 0,-1-12-1,-20 33 1,0-1-1,11 10 1,-12 11-1,1 0 1,21 0 0,-21 0 1,21 0-3,-32 0 2,11 0-1,-10 0 1,-1 11 0,21-1 0,-10 21-1,0-10 1,10 21 1,-10-21-3,0 10 3,11 32-2,9-11 1,12 21-1,-43-62 2,32 41-2,-32-21 1,32 32 0,-11-11 0,11-10-2,-31 0 2,-1-21 0,0 10 1,-10 0-2,0-10 0,0-10 2,0 10-3,0-1 3,0 22-2,-10-10 0,0-1 1,-11-10 1,21-11-2,-11 11 0,1-21 0,10 10 1,-42-10 130,-52-73-137,-21 53-7</inkml:trace>
    </iact:actionData>
  </iact:action>
  <iact:action type="add" startTime="81506">
    <iact:property name="dataType"/>
    <iact:actionData xml:id="d4">
      <inkml:trace xmlns:inkml="http://www.w3.org/2003/InkML" xml:id="stk4" contextRef="#ctx0" brushRef="#br0">7112 14475 0,'-10'0'70,"-1"0"-1,1 0-54,0 0 23,-32 0-22,10 21 1,-30 11 1,30-11-1,1-11-2,10 0 2,11 22-1,-11-11 1,-10 0 1,10 10-12,10-21 7,1 1 0,-11 10 4,10-11-1,1-10 1,10 11 0,10-11 90,11 0-95,0 0-5,-10 0 4,20 0 2,0 0 4,11 0 0,-21 0 0,21 0-1,0 0 0,-11 0 1,-10 0 0,-11 0-1,1 0 18,10 0 16,-11 0-33,0 0 69</inkml:trace>
    </iact:actionData>
  </iact:action>
  <iact:action type="add" startTime="84466">
    <iact:property name="dataType"/>
    <iact:actionData xml:id="d5">
      <inkml:trace xmlns:inkml="http://www.w3.org/2003/InkML" xml:id="stk5" contextRef="#ctx0" brushRef="#br0">8063 15572 0</inkml:trace>
    </iact:actionData>
  </iact:action>
  <iact:action type="add" startTime="155049">
    <iact:property name="dataType"/>
    <iact:actionData xml:id="d6">
      <inkml:trace xmlns:inkml="http://www.w3.org/2003/InkML" xml:id="stk6" contextRef="#ctx0" brushRef="#br0">7708 12334 0,'0'-10'160,"10"-11"-150,0 0-1,32-21 1,-10 22 0,-22-1 0,0 21-1,22-11-4,-22-10 4,1 11-5,-11-1 17,21 1 12,10-21 17,0-32-33,-20 53-1,-1-1 1,11-10-1,0 0 1,0 0 0,-11 1-1,-10-1 2,21 10-1,-21 1-1,0-1 0,11 11 177,-11 32-184,0-11 7,10 31-1,0 10 2,11-9 1,-10-12-1,-1-20-1,1 0 0,20 21-9,-31-21 3,10-11 7,43 43-1,-12 9 1,1-10 0,0 11 0,-32-52 0,11-1-1,-31-10 77,-1-10-82,1 10-6</inkml:trace>
    </iact:actionData>
  </iact:action>
  <iact:action type="add" startTime="156950">
    <iact:property name="dataType"/>
    <iact:actionData xml:id="d7">
      <inkml:trace xmlns:inkml="http://www.w3.org/2003/InkML" xml:id="stk7" contextRef="#ctx0" brushRef="#br0">7906 12230 0,'10'0'106,"11"10"-97,11-10 1,-22 11 0,32-11 13,-32 0 9,1 10 17,-1-10-15</inkml:trace>
    </iact:actionData>
  </iact:action>
  <iact:action type="add" startTime="157940">
    <iact:property name="dataType"/>
    <iact:actionData xml:id="d8">
      <inkml:trace xmlns:inkml="http://www.w3.org/2003/InkML" xml:id="stk8" contextRef="#ctx0" brushRef="#br0">7906 12230 0,'0'-10'9,"0"30"121,21 12-119,-11-22-4,-10 1 4,0 10 11,11-11 11,20 21 16,11-10-31,-32-21 14,1 0-8,-1 11-14,1-11 7,20 21 0,-21-21-1,1 0 18,-1 0-17,11 0-1,-10-11 1,-1 1-1,11 10-15,-21-11 49,10 1-33,1-1-1,-11 1-8,10-1 1,-10 1 84,-10 10-9,-42 0-70,31 0-10</inkml:trace>
    </iact:actionData>
  </iact:action>
  <iact:action type="add" startTime="159280">
    <iact:property name="dataType"/>
    <iact:actionData xml:id="d9">
      <inkml:trace xmlns:inkml="http://www.w3.org/2003/InkML" xml:id="stk9" contextRef="#ctx0" brushRef="#br0">7927 12240 0,'0'-10'61,"0"-11"38,10 11-85,1 10 2,20-11-9,-20 11 9,-11-10-5,20 10 6,-20-11-1,11 11 17,-1 0 18,1 0-35,10 0 1,0 21 0,10-10-1,-21-11 1,11 21 0,-10-11-1,20 0 1,0 32-5,-20-31 10,-1-1-6,1-10 1,-1 0 0,-10 11-2,11-1 151</inkml:trace>
    </iact:actionData>
  </iact:action>
  <iact:action type="add" startTime="259724">
    <iact:property name="dataType"/>
    <iact:actionData xml:id="d10">
      <inkml:trace xmlns:inkml="http://www.w3.org/2003/InkML" xml:id="stk10" contextRef="#ctx0" brushRef="#br0">5191 15635 0,'10'0'224,"0"0"-194,1 0-19,10 0-1,0-11 0,20 1 0,-30 10 0,-1 0 0,1 0 1,-1-21-5,11 21 257,0-10-251,10-1 5,1 11 0,9-10-1,-20 10 1,0 0 41,-10 0-42,-1 0-6,1 0 6,9 0 1,1 0 0,21 0-11,-11 10 11,11-10-8,10 31 8,11-20 0,-11-1 0,1 11 0,-1-21-1,10 0 1,-9 11-1,-1-11 1,0 0-1,-21 0-9,22 0 3,-1 0 7,0 0 0,0 0 0,-20 0-1,-22 0 1,11 0-1,31-21 1,32 21 0,-32-11 0,0 11-1,-10 0 1,-11 0 0,32 0 0,-32 0-1,11 0 1,10 0-1,21 0 1,-10 0 0,-11 0 0,-31 0-1,0 0 1,31 0 0,21 21-1,-10-10 1,-11-11-1,-20 0 1,9 0 0,12 0 0,-1 0-2,0 0 2,0 0 1,0 0-1,32 0-1,-32-21 0,11 10 1,-11 1 0,0-11 0,-10 21-1,-11 0 1,1 0 0,-22-10-1,1-1 2,-1 11 0,11 0-3,31 0 1,-20 0 0,124 21 1,-83-11 0,-62-10 0,-1 0 16,11 0 0,251 42-16,-178-21 0,-42-10-10,-42-11 8,11 0-4,11 0 5,9 0-3,12 10 8,-1 11-4,125-11 0,105-10-1,-219 0 0,-32 0 1,-20-10 1,10-1 15,0 1-16,52-11-1,52-10 0,-73 31-8,32-11 1,-32 11 8,21 0-1,-21 0 2,11-21-2,-53 21 1,1 0 66,-1-10-60,1 10-12,-1 0 4</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19-06-14T00:54:31.416"/>
    </inkml:context>
    <inkml:brush xml:id="br0">
      <inkml:brushProperty name="width" value="0.05292" units="cm"/>
      <inkml:brushProperty name="height" value="0.05292" units="cm"/>
      <inkml:brushProperty name="color" value="#FF0000"/>
    </inkml:brush>
  </inkml:definitions>
  <iact:action type="add" startTime="73135">
    <iact:property name="dataType"/>
    <iact:actionData xml:id="d0">
      <inkml:trace xmlns:inkml="http://www.w3.org/2003/InkML" xml:id="stk0" contextRef="#ctx0" brushRef="#br0">9473 11186 0,'10'0'28,"1"10"-14,-11 11 6,0-11-16,0 1 8,0-1-8,0 22 20,0-1 10,-21 11-29,21-32 39,-11 63-28,1-41 1,-1-12 0,11-9 0,0-1 4,0 1 24,11-11 64,-1 0-92,22 0-9,-22 0 8,21 10 1,-20-10 0,20 0-11,-20 0 9,-1 0-3,42-10 5,-10 10-1,10 0 1,-41 0 0,-1 0 0,1-11-1,-1 1 2,11 10-3,-21-11 19,10-9 0,1 9-29,31 1 9,-22-1 0,22 11 2</inkml:trace>
    </iact:actionData>
  </iact:action>
  <iact:action type="add" startTime="75185">
    <iact:property name="dataType"/>
    <iact:actionData xml:id="d1">
      <inkml:trace xmlns:inkml="http://www.w3.org/2003/InkML" xml:id="stk1" contextRef="#ctx0" brushRef="#br0">9494 11133 0,'10'-10'101,"0"-11"-95,22 11 6,-11 10-5,10 0-3,-21-11 6,1 11-5,-1-10 10,22 10-7,-11-21-1,31 21 2,-31-11-4,31 11 17,-21-10 7,-10 10 20,0-10-30,-11 10-1,1 0 2,-1 0 23,1 0-26,-1 0-1,1 0 43,10 0-15,-21 10-29,10-10 0,-10 10 3,10 1 1,-10-1 12,0 1-15,0 10-11,0-11 12,0 1-5,0 20 4,0 0 2,0 0-2,0 1 1,0-1 0,0-20-1,0-1 0,0 11 1,-20-21 0,20 21-1,-11-11 1,11 1 34,0-1-18,-10 1-16,10 30-1,-11-20 1,11-10-1,0-1 110,0 11-118,0-11 8,-10-10 129,-1 11-138,1 10-4</inkml:trace>
    </iact:actionData>
  </iact:action>
  <iact:action type="add" startTime="109125">
    <iact:property name="dataType"/>
    <iact:actionData xml:id="d2">
      <inkml:trace xmlns:inkml="http://www.w3.org/2003/InkML" xml:id="stk2" contextRef="#ctx0" brushRef="#br0">9629 11269 0,'-21'0'31,"11"0"42,0 0-50,-1-10 24,-31 10-42,21-11 7,11 11 3,0 0 1,-1 0 1,1 0 1,10-21 153,-11 21-49,1 0-94,-11 0-11,10 0 0,-9 0 0,-22 0-1,10 0 0,-20 0-11,0 0 9,0 0 1,31 0 2,-31 0-1,-32 11 1,32-11 0,10 0-1,32 0 1</inkml:trace>
    </iact:actionData>
  </iact:action>
  <iact:action type="add" startTime="111893">
    <iact:property name="dataType"/>
    <iact:actionData xml:id="d3">
      <inkml:trace xmlns:inkml="http://www.w3.org/2003/InkML" xml:id="stk3" contextRef="#ctx0" brushRef="#br0">8909 11342 0,'10'0'43,"11"0"-33,10 0 31,74 0-24,-53 0 0,-10 0-12,-21 0 6,10 0 6,-21 11-1,1-11 1,10 0 1,-11 0-2,1 0 0,10 10 0,-11-10 1,21 11 0,-10-11-1,21 10 1,10-10 1,-31 0-2,10 0 1,-10 0-1,0 0 1,21 0-1,-32 21 1,11-21 0,-10 0-1,-1 0 3,1 0 29,10 0-31,-1 0 0,12-11-1,10 1 1,-22 0-1,22-1 1,-31 11 0,-11-10 42,-11-1-25,-10 1-26,0-22 7,-20 12-9</inkml:trace>
    </iact:actionData>
  </iact:action>
  <iact:action type="add" startTime="113815">
    <iact:property name="dataType"/>
    <iact:actionData xml:id="d4">
      <inkml:trace xmlns:inkml="http://www.w3.org/2003/InkML" xml:id="stk4" contextRef="#ctx0" brushRef="#br0">9065 11321 0,'0'11'148,"11"-11"-141,-1 0 0,11 0 3,-10 10-2,-1-10 0,0 0 0,1 0 0,20 0 0,-20 0 3,-11 11 5,10-11 33,11 21-32,-11-21 3,1 0 10,31 10-14,-11 0 1,-10-10 0,-11 0 0,1 0-1,-1 11 1,11-11 0,-10 10-1,9-10 1,-9 0 1,-1 0-1,22 0-12,9 11 7,-30-11 7,-1 0-6,1 0 3,10 0 2,0 0-2,10 0 0,-10 0 1,0 0 5,-11 0 33,-10-11-15,11 11-24,-1-10 1,0-1 3,1 11-12,-1 0 14,11-10-15,-10 10 3,10 0 6,-1 0 2,12-10-2,-11 10 1,0 0-1,10 0 1,-21 0 0,1 0-1,-11-21 96,-32 10-103,12 11-6</inkml:trace>
    </iact:actionData>
  </iact:action>
  <iact:action type="add" startTime="115818">
    <iact:property name="dataType"/>
    <iact:actionData xml:id="d5">
      <inkml:trace xmlns:inkml="http://www.w3.org/2003/InkML" xml:id="stk5" contextRef="#ctx0" brushRef="#br0">9212 11165 0,'-11'0'106,"-10"0"-96,11 0 30,-1 0-32,1 0 0,-1 0 0,1 10 4,10 11 2,-31-11 35,-1 1-32,32-1 1,-10-10-2,10 11 1,-31-11 0,10 10-2,10 1 2,-10 20-12,-10-21 9,21-10 5,10 11 63,-21-1-10,0 11-63,10-21 7,11 11 128,0-1-121,32 11-6,30 31-1,-9-10 2,-12-21-1,-9 10-1,-1-10 1,21 0-1,-10 0 0,31-11 1,-62 1 0,9-11 0</inkml:trace>
    </iact:actionData>
  </iact:action>
  <iact:action type="add" startTime="145971">
    <iact:property name="dataType"/>
    <iact:actionData xml:id="d6">
      <inkml:trace xmlns:inkml="http://www.w3.org/2003/InkML" xml:id="stk6" contextRef="#ctx0" brushRef="#br0">19677 7123 0,'0'10'37,"10"1"-26,-10-1-2,0 11-5,0-10 15,0-1-11,0 0 12,0 32-14,0 0 25,0 42 19,0-53-34,0-21-4,0 1 22,0 10-17,10 0-1,-10 10 1,0-21-1,0 11 34,0-10-33,0 10 0,11-21 38,-1 0 91,1 0-134,-1 0 9,11 0-5,0-11 1,10 11 0,22-10 0,9-1-1,-51 1 0,-1-11 0,1 21 3,9-11-3,1 11 0,0-10-11,-10 10 12,-1 0-6,11 0 6,0 0-1,0-10 2,0-1-2,-11 11 34,-10-10 75,-10 10-121</inkml:trace>
    </iact:actionData>
  </iact:action>
  <iact:action type="add" startTime="149473">
    <iact:property name="dataType"/>
    <iact:actionData xml:id="d7">
      <inkml:trace xmlns:inkml="http://www.w3.org/2003/InkML" xml:id="stk7" contextRef="#ctx0" brushRef="#br0">22037 6841 0,'0'21'212,"0"-11"-200,0 1 2,0-1-7,0 1-2,0-1 44,0 0-44,0 32 41,0-31-27,0-1-4,0 1 16,0-1 2,0 0-16,0 22-1,0-11 2,0-11-2,0 21 0,0-20-11,-11 10 24,11-11-24,0 11 7,0-10 5,-10 9-1,10-9 0,0-1 1,-10 11 0,10 0 1,-11-21 14,1 11 2,10-1-18,-21 0 1,21 1 0,0-1-1,0 1 1,0 20-1,10-10 1,-10 0 0,0 0-1,11-21 1,-11 10 1,0 11-2,0 0 0</inkml:trace>
    </iact:actionData>
  </iact:action>
  <iact:action type="add" startTime="151429">
    <iact:property name="dataType"/>
    <iact:actionData xml:id="d8">
      <inkml:trace xmlns:inkml="http://www.w3.org/2003/InkML" xml:id="stk8" contextRef="#ctx0" brushRef="#br0">22058 6778 0,'-11'11'143,"-20"10"-137,21-11 6,10 0-4,-21 1 2,0-1-2,10 11-3,1-10 4,-1-1 1,11 1 19,-20 20 5,-1 21 14,21-31-42,-21-11 8,21 22 1,-11-11 1,11 0 0,-10-1 1</inkml:trace>
    </iact:actionData>
  </iact:action>
  <iact:action type="add" startTime="152548">
    <iact:property name="dataType"/>
    <iact:actionData xml:id="d9">
      <inkml:trace xmlns:inkml="http://www.w3.org/2003/InkML" xml:id="stk9" contextRef="#ctx0" brushRef="#br0">22079 6820 0,'10'0'110,"11"0"-91,-11 10-3,1 1-8,-1-1-3,22 1 2,-22 10 6,1-11-2,-11 1-7,10-11 59,0 10-58,43 21 41,-64-31 53,1 0-83,-1 0 1,-10 0-1</inkml:trace>
    </iact:actionData>
  </iact:action>
  <iact:action type="add" startTime="153679">
    <iact:property name="dataType"/>
    <iact:actionData xml:id="d10">
      <inkml:trace xmlns:inkml="http://www.w3.org/2003/InkML" xml:id="stk10" contextRef="#ctx0" brushRef="#br0">22423 6528 0,'11'0'81,"-1"0"-70,1 0 17,-1 0 10,21 10-21,-10-10 0,-10 0 157,-11 10-128,10 1-33,1-1 4,-1 32-11,-10-11 10,0 11-5,0 0 8,0-11 1,0 1-3,0-22-5,0 1 4,0-1 0,0 0 1,0 32 0,0-21-1,0 21 2,0-21-2,0-11 1,0 1-1,0-1 5,11-10 246,20 0-259,-10 0 0,10 0-1,-20 11 1,-1-11 0,0 0 1,1 0-2,-1 0 37</inkml:trace>
    </iact:actionData>
  </iact:action>
  <iact:action type="add" startTime="206371">
    <iact:property name="dataType"/>
    <iact:actionData xml:id="d11">
      <inkml:trace xmlns:inkml="http://www.w3.org/2003/InkML" xml:id="stk11" contextRef="#ctx0" brushRef="#br0">22413 12825 0,'0'-10'23,"0"-1"87,-11 11-76,-20 0-28,0 11 3,20-1 4,-10 11 32,-20 0-28,30-10 0,1-1-1,-1 0 1,-10 11 0,1 0-1,-1 0 1,-11 10-1,1 1 1,10-11 0,-31 10 0,10 11-1,0-21 1,-10 20-1,10-9 2,32-11-3,-21-11 2,20 21-1,1 32 2,-1-21-2,-10-21 2,21 31-2,-10-10 1,10-11 0,0-10-1,0 0 7,31 0-10,-20 21 5,30 10-4,-30-31 3,-1-11 2,1 1-4,-1-11 0,11 20 1,0-9 1,42 20 0,-11-10-1,-21-10 1,-10 9 0,21-9-1,-32 10 1,22-21 0,9 0-1,12 0 1,9 0 0,-9 0-1,-1-11 1,10 1 0,-20-1-1,-21-9 1,0-1-1,31 0 0,-10-11 1,-11-9 1,-10 20-2,11-31 0,-1 10 1,0-10 0,1-11 0,-12 11-2,12 10 3,-1-10-1,11-42 0,-21 73-1,-21-11 1,0 1 2,-11 21-4,-10-22 2,1 1 0,9 0 0,-10 10-2,-10 0 2,20 0 1,-20 0-4,-11-31 4,1 10-1,20 21-1,0-10 1,-42 10 0,53 11 1,-11-11-3,0 21 2,10-11 0,-9 11 0,-1 0 0,-11 0-2,11 0 3,-10 0-3,10 0 3,-41 32-1,9 20 0,12-10 0,20-22-1,31-20 130,1 0-135,-1 0-10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736" units="cm"/>
          <inkml:channel name="Y" type="integer" max="1824" units="cm"/>
          <inkml:channel name="T" type="integer" max="2.14748E9" units="dev"/>
        </inkml:traceFormat>
        <inkml:channelProperties>
          <inkml:channelProperty channel="X" name="resolution" value="105.23077" units="1/cm"/>
          <inkml:channelProperty channel="Y" name="resolution" value="105.43353" units="1/cm"/>
          <inkml:channelProperty channel="T" name="resolution" value="1" units="1/dev"/>
        </inkml:channelProperties>
      </inkml:inkSource>
      <inkml:timestamp xml:id="ts0" timeString="2019-06-14T01:02:47.645"/>
    </inkml:context>
    <inkml:brush xml:id="br0">
      <inkml:brushProperty name="width" value="0.05292" units="cm"/>
      <inkml:brushProperty name="height" value="0.05292" units="cm"/>
      <inkml:brushProperty name="color" value="#FF0000"/>
    </inkml:brush>
  </inkml:definitions>
  <iact:action type="add" startTime="53929">
    <iact:property name="dataType"/>
    <iact:actionData xml:id="d0">
      <inkml:trace xmlns:inkml="http://www.w3.org/2003/InkML" xml:id="stk0" contextRef="#ctx0" brushRef="#br0">24794 13943 0,'0'21'116,"0"-11"-109,0 11 2,0-10-1,0 20 0,-10-10 12,-1 41 13,-31 32-29,-10 32 44,52-95-34,-42 32 3,1-11 0,-22 11 0,0-22 0,53-20-2,-1-21 3,1 0 41,0-10-44,10-11-10,0-10 16,0-11-5,0 21-15</inkml:trace>
    </iact:actionData>
  </iact:action>
  <iact:action type="add" startTime="55233">
    <iact:property name="dataType"/>
    <iact:actionData xml:id="d1">
      <inkml:trace xmlns:inkml="http://www.w3.org/2003/InkML" xml:id="stk1" contextRef="#ctx0" brushRef="#br0">24857 13932 0</inkml:trace>
    </iact:actionData>
  </iact:action>
  <iact:action type="add" startTime="55523">
    <iact:property name="dataType"/>
    <iact:actionData xml:id="d2">
      <inkml:trace xmlns:inkml="http://www.w3.org/2003/InkML" xml:id="stk2" contextRef="#ctx0" brushRef="#br0">24857 13932 0,'0'21'78,"0"-10"-71,0-1 7,0 1 2,0 10 1,0 20 0,10 12 0,-10-1-1,21 31-13,-21-41 12,0-21 4,0 0-3,0-11 0,0 1 1,0-1-2,0 11 1,0-11 1,0 1 15,0-1-14,0 1-2,11-1 1,-11 22 0,10-32 16,-10 20 1,10 33-18,11 9 1,-21-72 164,0-1-165,0-9-9,0-12 6,11 22 3,-1-42 1,22-1-1,-22-9 2,21 10-2,1-32-13,-22 53 13,1-1-1,-1 11 2,11-10-1,-21 0 0,10 10 1,-10 0 0,11 11 0,-11-11 16,0 10 114,-32 1-130,1-1-12</inkml:trace>
    </iact:actionData>
  </iact:action>
  <iact:action type="add" startTime="58688">
    <iact:property name="dataType"/>
    <iact:actionData xml:id="d3">
      <inkml:trace xmlns:inkml="http://www.w3.org/2003/InkML" xml:id="stk3" contextRef="#ctx0" brushRef="#br0">19196 14026 0,'0'21'322,"0"-10"-314,0-1 0,-10 1 0,10-1-1,0 1 1,-21-1-3,21 11 5,0-11-2,-11 1 0,11-1 8,0 1 15,-10-1 3,10 32-1,0-32 33,0 1-50,10-1 18,11 1-17,0 10 0,0-1 0,-21-9-15,10-11 14,1 0 16,20 10-16,-31 1 1,11-1 0,-1 1 3,1-11-6,-1 10 1,-10 11 2,0-11 38,0 1-44,0-1 7,-10 1-16,-1-1 15,-31 74-1,1-74 2,20 21-2,10-20 0,-10-11 1,11 0 14,-1 0-14,1 0-1,0 0 1,-1 0 0,1 0-14,-11 0 44,10 0 15,1 0-13,10-11-41,-11 1 20,1 10 34,0 0-50,-1 0-8</inkml:trace>
    </iact:actionData>
  </iact:action>
  <iact:action type="add" startTime="80953">
    <iact:property name="dataType"/>
    <iact:actionData xml:id="d4">
      <inkml:trace xmlns:inkml="http://www.w3.org/2003/InkML" xml:id="stk4" contextRef="#ctx0" brushRef="#br0">19436 14120 0,'11'0'609,"-1"0"-593,1 0-10,-1 0 3,1 0-1,-1 0 0,11 0 12,-11 0-9,1 0 7,-11-10-12,21 10 15,-11 0 12,84-10 18,94 10-34,-177 0-14,-1 0 26,0 0-13,11 0 2,11 0-2,-1 0 2,-10 0-15,0 0 10,0 0 4,10 0 0,21 0 0,-10 0-2,10 0 3,0 0-2,1 0 1,-1 0 0,-21 0-1,-10 0 2,10 0-2,74 0-1,-32 20 3,21-9-2,-31-11 0,-1 0 1,-10 0 1,-20 0-2,10 0 1,-11 0-1,11 0 1,20 0-1,11 21 1,42-11 0,-62-10 0,-22 0 1,11 11-2,-11-11 0,32 0 0,-11 0 2,-31 0-15,41 0 10,-9-11 3,-1 11 2,0 0-3,21 0 2,-21 0 1,1 0-2,-32-21 1,62 11 0,-31 10 0,-10-11-1,0 11 1,-11 0-2,21 0 3,11-20-1,21 20 0,-11 10-2,-21 0 3,32-10-1,-32 0-1,0 0 1,42 21-1,-21-21 2,-21 0-3,1 0 2,-1 0 0,31 0 0,-30 0-1,-12 0 2,-20 0-1,-10 0-2,-1 0 2,11 0-1,31 0 1,105 11 0,-63-11 0,-63 0-1,11 0 1,-21 0-1,-11 0 35,1 0-24,10 0-23,-11 0 32,0 0 14,1-11-33,10 11-1,-21-10 1,31 10 4,-20-11-11,41-9-3,10 9 9,-9 11-3,-32 0 4</inkml:trace>
    </iact:actionData>
  </iact:action>
  <iact:action type="add" startTime="84345">
    <iact:property name="dataType"/>
    <iact:actionData xml:id="d5">
      <inkml:trace xmlns:inkml="http://www.w3.org/2003/InkML" xml:id="stk5" contextRef="#ctx0" brushRef="#br0">23823 13922 0,'10'0'92,"22"0"-88,-12 0 6,1 10-1,-10-10-3,-1 11-3,32 10 19,42 21 13,-74-32 10,21 11-28,-20-11 0,31 22-1,-32-32 1,-10 10 0,10 1 2,1-1-2,-1-10 1,-10 10 256,0 1-261,0-1 2,-41 32-11,20-21 12,10-11-3,-20 1 4,20 10 0,-9 10 0,-1-10-1,-11 0 0,11 0 1,11 0 0,-21 10 0,10 11-1,0-1 1,0-30 0,11-11-2,-11 10 117,-11 22-122,1 30-2</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0C672D-3C08-4A87-B11E-F2B3608DE061}" type="datetimeFigureOut">
              <a:rPr lang="zh-CN" altLang="en-US" smtClean="0"/>
              <a:pPr/>
              <a:t>2019/6/14</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DDDC15-342A-46CF-8316-9D34BC3A35AB}" type="slidenum">
              <a:rPr lang="zh-CN" altLang="en-US" smtClean="0"/>
              <a:pPr/>
              <a:t>‹#›</a:t>
            </a:fld>
            <a:endParaRPr lang="zh-CN" altLang="en-US"/>
          </a:p>
        </p:txBody>
      </p:sp>
    </p:spTree>
    <p:extLst>
      <p:ext uri="{BB962C8B-B14F-4D97-AF65-F5344CB8AC3E}">
        <p14:creationId xmlns:p14="http://schemas.microsoft.com/office/powerpoint/2010/main" val="2256235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7DDDC15-342A-46CF-8316-9D34BC3A35AB}" type="slidenum">
              <a:rPr lang="zh-CN" altLang="en-US" smtClean="0"/>
              <a:pPr/>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77DDDC15-342A-46CF-8316-9D34BC3A35AB}" type="slidenum">
              <a:rPr lang="zh-CN" altLang="en-US" smtClean="0"/>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77DDDC15-342A-46CF-8316-9D34BC3A35AB}" type="slidenum">
              <a:rPr lang="zh-CN" altLang="en-US" smtClean="0"/>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7DDDC15-342A-46CF-8316-9D34BC3A35AB}" type="slidenum">
              <a:rPr lang="zh-CN" altLang="en-US" smtClean="0"/>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p:txBody>
      </p:sp>
      <p:sp>
        <p:nvSpPr>
          <p:cNvPr id="4" name="灯片编号占位符 3"/>
          <p:cNvSpPr>
            <a:spLocks noGrp="1"/>
          </p:cNvSpPr>
          <p:nvPr>
            <p:ph type="sldNum" sz="quarter" idx="10"/>
          </p:nvPr>
        </p:nvSpPr>
        <p:spPr/>
        <p:txBody>
          <a:bodyPr/>
          <a:lstStyle/>
          <a:p>
            <a:fld id="{77DDDC15-342A-46CF-8316-9D34BC3A35AB}" type="slidenum">
              <a:rPr lang="zh-CN" altLang="en-US" smtClean="0"/>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p:txBody>
      </p:sp>
      <p:sp>
        <p:nvSpPr>
          <p:cNvPr id="4" name="灯片编号占位符 3"/>
          <p:cNvSpPr>
            <a:spLocks noGrp="1"/>
          </p:cNvSpPr>
          <p:nvPr>
            <p:ph type="sldNum" sz="quarter" idx="10"/>
          </p:nvPr>
        </p:nvSpPr>
        <p:spPr/>
        <p:txBody>
          <a:bodyPr/>
          <a:lstStyle/>
          <a:p>
            <a:fld id="{8B29527C-4EF6-4313-BE60-9F689F4C3EFC}" type="slidenum">
              <a:rPr lang="zh-CN" altLang="en-US" smtClean="0"/>
              <a:pPr/>
              <a:t>6</a:t>
            </a:fld>
            <a:endParaRPr lang="zh-CN" altLang="en-US"/>
          </a:p>
        </p:txBody>
      </p:sp>
    </p:spTree>
    <p:extLst>
      <p:ext uri="{BB962C8B-B14F-4D97-AF65-F5344CB8AC3E}">
        <p14:creationId xmlns:p14="http://schemas.microsoft.com/office/powerpoint/2010/main" val="1133121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p:txBody>
      </p:sp>
      <p:sp>
        <p:nvSpPr>
          <p:cNvPr id="4" name="灯片编号占位符 3"/>
          <p:cNvSpPr>
            <a:spLocks noGrp="1"/>
          </p:cNvSpPr>
          <p:nvPr>
            <p:ph type="sldNum" sz="quarter" idx="10"/>
          </p:nvPr>
        </p:nvSpPr>
        <p:spPr/>
        <p:txBody>
          <a:bodyPr/>
          <a:lstStyle/>
          <a:p>
            <a:fld id="{8B29527C-4EF6-4313-BE60-9F689F4C3EFC}" type="slidenum">
              <a:rPr lang="zh-CN" altLang="en-US" smtClean="0"/>
              <a:pPr/>
              <a:t>7</a:t>
            </a:fld>
            <a:endParaRPr lang="zh-CN" altLang="en-US"/>
          </a:p>
        </p:txBody>
      </p:sp>
    </p:spTree>
    <p:extLst>
      <p:ext uri="{BB962C8B-B14F-4D97-AF65-F5344CB8AC3E}">
        <p14:creationId xmlns:p14="http://schemas.microsoft.com/office/powerpoint/2010/main" val="113312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0" dirty="0"/>
          </a:p>
        </p:txBody>
      </p:sp>
      <p:sp>
        <p:nvSpPr>
          <p:cNvPr id="4" name="灯片编号占位符 3"/>
          <p:cNvSpPr>
            <a:spLocks noGrp="1"/>
          </p:cNvSpPr>
          <p:nvPr>
            <p:ph type="sldNum" sz="quarter" idx="10"/>
          </p:nvPr>
        </p:nvSpPr>
        <p:spPr/>
        <p:txBody>
          <a:bodyPr/>
          <a:lstStyle/>
          <a:p>
            <a:fld id="{8B29527C-4EF6-4313-BE60-9F689F4C3EFC}" type="slidenum">
              <a:rPr lang="zh-CN" altLang="en-US" smtClean="0"/>
              <a:pPr/>
              <a:t>8</a:t>
            </a:fld>
            <a:endParaRPr lang="zh-CN" altLang="en-US"/>
          </a:p>
        </p:txBody>
      </p:sp>
    </p:spTree>
    <p:extLst>
      <p:ext uri="{BB962C8B-B14F-4D97-AF65-F5344CB8AC3E}">
        <p14:creationId xmlns:p14="http://schemas.microsoft.com/office/powerpoint/2010/main" val="1133121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77DDDC15-342A-46CF-8316-9D34BC3A35AB}"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457200" y="6245225"/>
            <a:ext cx="2133600" cy="476250"/>
          </a:xfrm>
        </p:spPr>
        <p:txBody>
          <a:bodyPr/>
          <a:lstStyle>
            <a:lvl1pPr>
              <a:defRPr/>
            </a:lvl1pPr>
          </a:lstStyle>
          <a:p>
            <a:endParaRPr lang="zh-CN" altLang="zh-CN"/>
          </a:p>
        </p:txBody>
      </p:sp>
      <p:sp>
        <p:nvSpPr>
          <p:cNvPr id="4" name="页脚占位符 3"/>
          <p:cNvSpPr>
            <a:spLocks noGrp="1"/>
          </p:cNvSpPr>
          <p:nvPr>
            <p:ph type="ftr" sz="quarter" idx="11"/>
          </p:nvPr>
        </p:nvSpPr>
        <p:spPr>
          <a:xfrm>
            <a:off x="3124200" y="6245225"/>
            <a:ext cx="2895600" cy="476250"/>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553200" y="6245225"/>
            <a:ext cx="2133600" cy="476250"/>
          </a:xfrm>
        </p:spPr>
        <p:txBody>
          <a:bodyPr/>
          <a:lstStyle>
            <a:lvl1pPr>
              <a:defRPr/>
            </a:lvl1pPr>
          </a:lstStyle>
          <a:p>
            <a:fld id="{F3872E95-8AE7-4606-8FF7-119EF9A79CF8}" type="slidenum">
              <a:rPr lang="zh-CN" altLang="zh-CN"/>
              <a:pPr/>
              <a:t>‹#›</a:t>
            </a:fld>
            <a:endParaRPr lang="zh-CN"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0A2649E-FB69-46AC-94F4-2825E88BE932}" type="datetimeFigureOut">
              <a:rPr lang="zh-CN" altLang="en-US" smtClean="0"/>
              <a:pPr/>
              <a:t>2019/6/14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644444-C8E8-4E22-83A4-0B0167A4012D}"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l="-5000" r="-5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A2649E-FB69-46AC-94F4-2825E88BE932}" type="datetimeFigureOut">
              <a:rPr lang="zh-CN" altLang="en-US" smtClean="0"/>
              <a:pPr/>
              <a:t>2019/6/14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644444-C8E8-4E22-83A4-0B0167A4012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5.jpe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4.m4a"/><Relationship Id="rId7" Type="http://schemas.openxmlformats.org/officeDocument/2006/relationships/image" Target="../media/image8.jpe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7.jpeg"/><Relationship Id="rId11" Type="http://schemas.openxmlformats.org/officeDocument/2006/relationships/image" Target="../media/image3.png"/><Relationship Id="rId5" Type="http://schemas.openxmlformats.org/officeDocument/2006/relationships/notesSlide" Target="../notesSlides/notesSlide4.xml"/><Relationship Id="rId10" Type="http://schemas.openxmlformats.org/officeDocument/2006/relationships/image" Target="../media/image10.png"/><Relationship Id="rId4" Type="http://schemas.openxmlformats.org/officeDocument/2006/relationships/slideLayout" Target="../slideLayouts/slideLayout7.xml"/><Relationship Id="rId9" Type="http://schemas.microsoft.com/office/2011/relationships/inkAction" Target="../ink/inkAction1.xml"/></Relationships>
</file>

<file path=ppt/slides/_rels/slide5.xml.rels><?xml version="1.0" encoding="UTF-8" standalone="yes"?>
<Relationships xmlns="http://schemas.openxmlformats.org/package/2006/relationships"><Relationship Id="rId8" Type="http://schemas.microsoft.com/office/2011/relationships/inkAction" Target="../ink/inkAction2.xml"/><Relationship Id="rId3" Type="http://schemas.openxmlformats.org/officeDocument/2006/relationships/audio" Target="../media/media5.m4a"/><Relationship Id="rId7" Type="http://schemas.openxmlformats.org/officeDocument/2006/relationships/image" Target="../media/image12.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notesSlide" Target="../notesSlides/notesSlide5.xml"/><Relationship Id="rId10"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microsoft.com/office/2011/relationships/inkAction" Target="../ink/inkAction3.xml"/><Relationship Id="rId3" Type="http://schemas.openxmlformats.org/officeDocument/2006/relationships/audio" Target="../media/media6.m4a"/><Relationship Id="rId7" Type="http://schemas.openxmlformats.org/officeDocument/2006/relationships/image" Target="../media/image15.jpe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notesSlide" Target="../notesSlides/notesSlide6.xml"/><Relationship Id="rId10" Type="http://schemas.openxmlformats.org/officeDocument/2006/relationships/image" Target="../media/image3.png"/><Relationship Id="rId4" Type="http://schemas.openxmlformats.org/officeDocument/2006/relationships/slideLayout" Target="../slideLayouts/slideLayout2.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audio" Target="../media/media7.m4a"/><Relationship Id="rId7" Type="http://schemas.openxmlformats.org/officeDocument/2006/relationships/image" Target="../media/image18.png"/><Relationship Id="rId12" Type="http://schemas.openxmlformats.org/officeDocument/2006/relationships/image" Target="../media/image21.png"/><Relationship Id="rId2" Type="http://schemas.microsoft.com/office/2007/relationships/media" Target="../media/media7.m4a"/><Relationship Id="rId16" Type="http://schemas.openxmlformats.org/officeDocument/2006/relationships/image" Target="../media/image3.png"/><Relationship Id="rId1" Type="http://schemas.openxmlformats.org/officeDocument/2006/relationships/tags" Target="../tags/tag6.xml"/><Relationship Id="rId6" Type="http://schemas.openxmlformats.org/officeDocument/2006/relationships/image" Target="../media/image17.jpeg"/><Relationship Id="rId11" Type="http://schemas.microsoft.com/office/2007/relationships/hdphoto" Target="../media/hdphoto2.wdp"/><Relationship Id="rId5" Type="http://schemas.openxmlformats.org/officeDocument/2006/relationships/notesSlide" Target="../notesSlides/notesSlide7.xml"/><Relationship Id="rId15" Type="http://schemas.openxmlformats.org/officeDocument/2006/relationships/image" Target="../media/image22.png"/><Relationship Id="rId10" Type="http://schemas.openxmlformats.org/officeDocument/2006/relationships/image" Target="../media/image20.png"/><Relationship Id="rId4" Type="http://schemas.openxmlformats.org/officeDocument/2006/relationships/slideLayout" Target="../slideLayouts/slideLayout2.xml"/><Relationship Id="rId9" Type="http://schemas.openxmlformats.org/officeDocument/2006/relationships/image" Target="../media/image19.jpeg"/><Relationship Id="rId14" Type="http://schemas.microsoft.com/office/2011/relationships/inkAction" Target="../ink/inkAction4.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media8.m4a"/><Relationship Id="rId7" Type="http://schemas.openxmlformats.org/officeDocument/2006/relationships/image" Target="../media/image24.png"/><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notesSlide" Target="../notesSlides/notesSlide8.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26.png"/><Relationship Id="rId2" Type="http://schemas.microsoft.com/office/2007/relationships/media" Target="../media/media9.m4a"/><Relationship Id="rId1" Type="http://schemas.openxmlformats.org/officeDocument/2006/relationships/tags" Target="../tags/tag8.xml"/><Relationship Id="rId6" Type="http://schemas.microsoft.com/office/2011/relationships/inkAction" Target="../ink/inkAction5.xml"/><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6" name="Picture 6" descr="https://timgsa.baidu.com/timg?image&amp;quality=80&amp;size=b10000_10000&amp;sec=1495677030&amp;di=f077dc8d4c7264f2a5765c8555922ae8&amp;src=http://dl.bizhi.sogou.com/images/2013/05/15/338636.jpg"/>
          <p:cNvPicPr>
            <a:picLocks noChangeAspect="1" noChangeArrowheads="1"/>
          </p:cNvPicPr>
          <p:nvPr/>
        </p:nvPicPr>
        <p:blipFill>
          <a:blip r:embed="rId5" cstate="print"/>
          <a:srcRect/>
          <a:stretch>
            <a:fillRect/>
          </a:stretch>
        </p:blipFill>
        <p:spPr bwMode="auto">
          <a:xfrm>
            <a:off x="0" y="-27384"/>
            <a:ext cx="9180512" cy="6885384"/>
          </a:xfrm>
          <a:prstGeom prst="rect">
            <a:avLst/>
          </a:prstGeom>
          <a:noFill/>
        </p:spPr>
      </p:pic>
      <p:sp>
        <p:nvSpPr>
          <p:cNvPr id="5" name="Rectangle 2"/>
          <p:cNvSpPr txBox="1">
            <a:spLocks noChangeArrowheads="1"/>
          </p:cNvSpPr>
          <p:nvPr/>
        </p:nvSpPr>
        <p:spPr>
          <a:xfrm>
            <a:off x="391051" y="4158208"/>
            <a:ext cx="8352928" cy="998984"/>
          </a:xfrm>
          <a:prstGeom prst="rect">
            <a:avLst/>
          </a:prstGeom>
          <a:solidFill>
            <a:schemeClr val="bg1">
              <a:alpha val="73000"/>
            </a:schemeClr>
          </a:solidFill>
        </p:spPr>
        <p:txBody>
          <a:bodyPr anchor="ctr"/>
          <a:lstStyle/>
          <a:p>
            <a:pPr lvl="0" algn="ctr">
              <a:spcBef>
                <a:spcPct val="0"/>
              </a:spcBef>
            </a:pPr>
            <a:r>
              <a:rPr lang="en-US" altLang="zh-CN" sz="60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§10   </a:t>
            </a:r>
            <a:r>
              <a:rPr lang="zh-CN" altLang="en-US" sz="60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磁学 </a:t>
            </a:r>
            <a:r>
              <a:rPr lang="en-US" altLang="zh-CN" sz="60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(Magnetism)</a:t>
            </a:r>
            <a:endParaRPr lang="zh-CN" altLang="en-US" sz="60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endParaRPr>
          </a:p>
        </p:txBody>
      </p:sp>
      <p:sp>
        <p:nvSpPr>
          <p:cNvPr id="6" name="Rectangle 3"/>
          <p:cNvSpPr txBox="1">
            <a:spLocks noChangeArrowheads="1"/>
          </p:cNvSpPr>
          <p:nvPr/>
        </p:nvSpPr>
        <p:spPr>
          <a:xfrm>
            <a:off x="392881" y="5517232"/>
            <a:ext cx="8350250" cy="792088"/>
          </a:xfrm>
          <a:prstGeom prst="rect">
            <a:avLst/>
          </a:prstGeom>
          <a:solidFill>
            <a:schemeClr val="bg1">
              <a:alpha val="73000"/>
            </a:schemeClr>
          </a:solidFill>
        </p:spPr>
        <p:txBody>
          <a:bodyPr rtlCol="0">
            <a:noAutofit/>
          </a:bodyPr>
          <a:lstStyle/>
          <a:p>
            <a:pPr algn="ctr">
              <a:spcBef>
                <a:spcPct val="20000"/>
              </a:spcBef>
              <a:defRPr/>
            </a:pPr>
            <a:r>
              <a:rPr lang="en-US" altLang="zh-CN" sz="4400" b="1" dirty="0">
                <a:latin typeface="Times New Roman" pitchFamily="18" charset="0"/>
                <a:ea typeface="楷体" pitchFamily="49" charset="-122"/>
                <a:cs typeface="Times New Roman" pitchFamily="18" charset="0"/>
              </a:rPr>
              <a:t>10.1</a:t>
            </a:r>
            <a:r>
              <a:rPr lang="zh-CN" altLang="en-US" sz="4400" b="1" dirty="0">
                <a:latin typeface="Times New Roman" pitchFamily="18" charset="0"/>
                <a:ea typeface="楷体" pitchFamily="49" charset="-122"/>
                <a:cs typeface="Times New Roman" pitchFamily="18" charset="0"/>
              </a:rPr>
              <a:t>   磁现象</a:t>
            </a:r>
            <a:r>
              <a:rPr lang="en-US" altLang="zh-CN" sz="4400" b="1" dirty="0">
                <a:latin typeface="Times New Roman" pitchFamily="18" charset="0"/>
                <a:ea typeface="楷体" pitchFamily="49" charset="-122"/>
                <a:cs typeface="Times New Roman" pitchFamily="18" charset="0"/>
              </a:rPr>
              <a:t>&amp;</a:t>
            </a:r>
            <a:r>
              <a:rPr lang="zh-CN" altLang="en-US" sz="4400" b="1" dirty="0">
                <a:latin typeface="Times New Roman" pitchFamily="18" charset="0"/>
                <a:ea typeface="楷体" pitchFamily="49" charset="-122"/>
                <a:cs typeface="Times New Roman" pitchFamily="18" charset="0"/>
              </a:rPr>
              <a:t>磁场</a:t>
            </a:r>
            <a:endParaRPr kumimoji="0" lang="zh-CN" altLang="en-US" sz="3200" b="1" i="0" u="none" strike="noStrike" kern="1200" cap="none" spc="0" normalizeH="0" baseline="0" noProof="0" dirty="0">
              <a:ln>
                <a:noFill/>
              </a:ln>
              <a:effectLst>
                <a:outerShdw blurRad="38100" dist="38100" dir="2700000" algn="tl">
                  <a:srgbClr val="000000">
                    <a:alpha val="43137"/>
                  </a:srgbClr>
                </a:outerShdw>
              </a:effectLst>
              <a:uLnTx/>
              <a:uFillTx/>
              <a:latin typeface="Times New Roman" pitchFamily="18" charset="0"/>
              <a:ea typeface="华文新魏" pitchFamily="2" charset="-122"/>
              <a:cs typeface="Times New Roman" pitchFamily="18" charset="0"/>
            </a:endParaRPr>
          </a:p>
        </p:txBody>
      </p:sp>
      <p:pic>
        <p:nvPicPr>
          <p:cNvPr id="4" name="音频 3">
            <a:hlinkClick r:id="" action="ppaction://media"/>
            <a:extLst>
              <a:ext uri="{FF2B5EF4-FFF2-40B4-BE49-F238E27FC236}">
                <a16:creationId xmlns:a16="http://schemas.microsoft.com/office/drawing/2014/main" id="{7D5FADFE-597B-4501-814E-43650224DE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55"/>
    </mc:Choice>
    <mc:Fallback>
      <p:transition spd="slow" advTm="17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5"/>
                                        </p:tgtEl>
                                        <p:attrNameLst>
                                          <p:attrName>style.visibility</p:attrName>
                                        </p:attrNameLst>
                                      </p:cBhvr>
                                      <p:to>
                                        <p:strVal val="visible"/>
                                      </p:to>
                                    </p:set>
                                    <p:anim calcmode="discrete" valueType="clr">
                                      <p:cBhvr override="childStyle">
                                        <p:cTn id="1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5"/>
                                        </p:tgtEl>
                                        <p:attrNameLst>
                                          <p:attrName>fillcolor</p:attrName>
                                        </p:attrNameLst>
                                      </p:cBhvr>
                                      <p:tavLst>
                                        <p:tav tm="0">
                                          <p:val>
                                            <p:clrVal>
                                              <a:schemeClr val="accent2"/>
                                            </p:clrVal>
                                          </p:val>
                                        </p:tav>
                                        <p:tav tm="50000">
                                          <p:val>
                                            <p:clrVal>
                                              <a:schemeClr val="hlink"/>
                                            </p:clrVal>
                                          </p:val>
                                        </p:tav>
                                      </p:tavLst>
                                    </p:anim>
                                    <p:set>
                                      <p:cBhvr>
                                        <p:cTn id="12" dur="80"/>
                                        <p:tgtEl>
                                          <p:spTgt spid="5"/>
                                        </p:tgtEl>
                                        <p:attrNameLst>
                                          <p:attrName>fill.type</p:attrName>
                                        </p:attrNameLst>
                                      </p:cBhvr>
                                      <p:to>
                                        <p:strVal val="solid"/>
                                      </p:to>
                                    </p:set>
                                  </p:childTnLst>
                                </p:cTn>
                              </p:par>
                            </p:childTnLst>
                          </p:cTn>
                        </p:par>
                        <p:par>
                          <p:cTn id="13" fill="hold">
                            <p:stCondLst>
                              <p:cond delay="680"/>
                            </p:stCondLst>
                            <p:childTnLst>
                              <p:par>
                                <p:cTn id="14" presetID="27" presetClass="entr" presetSubtype="0" fill="hold" grpId="0" nodeType="afterEffect">
                                  <p:stCondLst>
                                    <p:cond delay="0"/>
                                  </p:stCondLst>
                                  <p:iterate type="lt">
                                    <p:tmPct val="50000"/>
                                  </p:iterate>
                                  <p:childTnLst>
                                    <p:set>
                                      <p:cBhvr>
                                        <p:cTn id="15" dur="1" fill="hold">
                                          <p:stCondLst>
                                            <p:cond delay="0"/>
                                          </p:stCondLst>
                                        </p:cTn>
                                        <p:tgtEl>
                                          <p:spTgt spid="6"/>
                                        </p:tgtEl>
                                        <p:attrNameLst>
                                          <p:attrName>style.visibility</p:attrName>
                                        </p:attrNameLst>
                                      </p:cBhvr>
                                      <p:to>
                                        <p:strVal val="visible"/>
                                      </p:to>
                                    </p:set>
                                    <p:anim calcmode="discrete" valueType="clr">
                                      <p:cBhvr override="childStyle">
                                        <p:cTn id="16"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6"/>
                                        </p:tgtEl>
                                        <p:attrNameLst>
                                          <p:attrName>fillcolor</p:attrName>
                                        </p:attrNameLst>
                                      </p:cBhvr>
                                      <p:tavLst>
                                        <p:tav tm="0">
                                          <p:val>
                                            <p:clrVal>
                                              <a:schemeClr val="accent2"/>
                                            </p:clrVal>
                                          </p:val>
                                        </p:tav>
                                        <p:tav tm="50000">
                                          <p:val>
                                            <p:clrVal>
                                              <a:schemeClr val="hlink"/>
                                            </p:clrVal>
                                          </p:val>
                                        </p:tav>
                                      </p:tavLst>
                                    </p:anim>
                                    <p:set>
                                      <p:cBhvr>
                                        <p:cTn id="18"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5"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 name="Rectangle 3"/>
          <p:cNvSpPr>
            <a:spLocks noRot="1" noChangeArrowheads="1"/>
          </p:cNvSpPr>
          <p:nvPr/>
        </p:nvSpPr>
        <p:spPr bwMode="auto">
          <a:xfrm>
            <a:off x="812562" y="177894"/>
            <a:ext cx="7874475" cy="514802"/>
          </a:xfrm>
          <a:prstGeom prst="rect">
            <a:avLst/>
          </a:prstGeom>
          <a:noFill/>
          <a:ln>
            <a:noFill/>
            <a:headEnd/>
            <a:tailEnd/>
          </a:ln>
        </p:spPr>
        <p:style>
          <a:lnRef idx="1">
            <a:schemeClr val="accent6"/>
          </a:lnRef>
          <a:fillRef idx="3">
            <a:schemeClr val="accent6"/>
          </a:fillRef>
          <a:effectRef idx="2">
            <a:schemeClr val="accent6"/>
          </a:effectRef>
          <a:fontRef idx="minor">
            <a:schemeClr val="lt1"/>
          </a:fontRef>
        </p:style>
        <p:txBody>
          <a:bodyPr anchor="ctr"/>
          <a:lstStyle/>
          <a:p>
            <a:pPr algn="ctr" fontAlgn="t">
              <a:defRPr/>
            </a:pPr>
            <a:r>
              <a:rPr lang="en-US" altLang="zh-CN" sz="3000" b="1" dirty="0">
                <a:solidFill>
                  <a:schemeClr val="tx1"/>
                </a:solidFill>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§10  </a:t>
            </a:r>
            <a:r>
              <a:rPr lang="zh-CN" altLang="en-US" sz="3000" b="1" dirty="0">
                <a:solidFill>
                  <a:schemeClr val="tx1"/>
                </a:solidFill>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磁学　</a:t>
            </a:r>
          </a:p>
        </p:txBody>
      </p:sp>
      <p:sp>
        <p:nvSpPr>
          <p:cNvPr id="4" name="Rectangle 3"/>
          <p:cNvSpPr txBox="1">
            <a:spLocks noChangeArrowheads="1"/>
          </p:cNvSpPr>
          <p:nvPr/>
        </p:nvSpPr>
        <p:spPr>
          <a:xfrm>
            <a:off x="0" y="684119"/>
            <a:ext cx="9144000" cy="5126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indent="-342900" algn="ctr" defTabSz="914400" eaLnBrk="1" latinLnBrk="0" hangingPunct="1">
              <a:lnSpc>
                <a:spcPct val="80000"/>
              </a:lnSpc>
              <a:spcBef>
                <a:spcPct val="20000"/>
              </a:spcBef>
              <a:buClrTx/>
              <a:buSzTx/>
              <a:tabLst/>
              <a:defRPr/>
            </a:pPr>
            <a:r>
              <a:rPr kumimoji="1" lang="zh-CN" altLang="en-US" sz="2800" b="1" kern="0" dirty="0">
                <a:ln>
                  <a:solidFill>
                    <a:sysClr val="windowText" lastClr="000000"/>
                  </a:solidFill>
                </a:ln>
                <a:solidFill>
                  <a:srgbClr val="9900FF"/>
                </a:solidFill>
                <a:effectLst>
                  <a:outerShdw blurRad="38100" dist="38100" dir="2700000" algn="tl">
                    <a:srgbClr val="C0C0C0"/>
                  </a:outerShdw>
                </a:effectLst>
                <a:latin typeface="Times New Roman" pitchFamily="18" charset="0"/>
                <a:ea typeface="楷体" pitchFamily="49" charset="-122"/>
                <a:cs typeface="Times New Roman" pitchFamily="18" charset="0"/>
                <a:sym typeface="宋体" pitchFamily="2" charset="-122"/>
              </a:rPr>
              <a:t>§</a:t>
            </a:r>
            <a:r>
              <a:rPr kumimoji="1" lang="en-US" altLang="zh-CN" sz="2800" b="1" kern="0" dirty="0">
                <a:ln>
                  <a:solidFill>
                    <a:sysClr val="windowText" lastClr="000000"/>
                  </a:solidFill>
                </a:ln>
                <a:solidFill>
                  <a:srgbClr val="9900FF"/>
                </a:solidFill>
                <a:effectLst>
                  <a:outerShdw blurRad="38100" dist="38100" dir="2700000" algn="tl">
                    <a:srgbClr val="C0C0C0"/>
                  </a:outerShdw>
                </a:effectLst>
                <a:latin typeface="Times New Roman" pitchFamily="18" charset="0"/>
                <a:ea typeface="楷体" pitchFamily="49" charset="-122"/>
                <a:cs typeface="Times New Roman" pitchFamily="18" charset="0"/>
                <a:sym typeface="宋体" pitchFamily="2" charset="-122"/>
              </a:rPr>
              <a:t>10.1  </a:t>
            </a:r>
            <a:r>
              <a:rPr kumimoji="1" lang="zh-CN" altLang="en-US" sz="2800" b="1" kern="0" dirty="0">
                <a:ln>
                  <a:solidFill>
                    <a:sysClr val="windowText" lastClr="000000"/>
                  </a:solidFill>
                </a:ln>
                <a:solidFill>
                  <a:srgbClr val="9900FF"/>
                </a:solidFill>
                <a:effectLst>
                  <a:outerShdw blurRad="38100" dist="38100" dir="2700000" algn="tl">
                    <a:srgbClr val="C0C0C0"/>
                  </a:outerShdw>
                </a:effectLst>
                <a:latin typeface="Times New Roman" pitchFamily="18" charset="0"/>
                <a:ea typeface="楷体" pitchFamily="49" charset="-122"/>
                <a:cs typeface="Times New Roman" pitchFamily="18" charset="0"/>
                <a:sym typeface="宋体" pitchFamily="2" charset="-122"/>
              </a:rPr>
              <a:t>磁现象</a:t>
            </a:r>
            <a:r>
              <a:rPr kumimoji="1" lang="en-US" altLang="zh-CN" sz="2800" b="1" kern="0">
                <a:ln>
                  <a:solidFill>
                    <a:sysClr val="windowText" lastClr="000000"/>
                  </a:solidFill>
                </a:ln>
                <a:solidFill>
                  <a:srgbClr val="9900FF"/>
                </a:solidFill>
                <a:effectLst>
                  <a:outerShdw blurRad="38100" dist="38100" dir="2700000" algn="tl">
                    <a:srgbClr val="C0C0C0"/>
                  </a:outerShdw>
                </a:effectLst>
                <a:latin typeface="Times New Roman" pitchFamily="18" charset="0"/>
                <a:ea typeface="楷体" pitchFamily="49" charset="-122"/>
                <a:cs typeface="Times New Roman" pitchFamily="18" charset="0"/>
                <a:sym typeface="宋体" pitchFamily="2" charset="-122"/>
              </a:rPr>
              <a:t>&amp;</a:t>
            </a:r>
            <a:r>
              <a:rPr kumimoji="1" lang="zh-CN" altLang="en-US" sz="2800" b="1" kern="0">
                <a:ln>
                  <a:solidFill>
                    <a:sysClr val="windowText" lastClr="000000"/>
                  </a:solidFill>
                </a:ln>
                <a:solidFill>
                  <a:srgbClr val="9900FF"/>
                </a:solidFill>
                <a:effectLst>
                  <a:outerShdw blurRad="38100" dist="38100" dir="2700000" algn="tl">
                    <a:srgbClr val="C0C0C0"/>
                  </a:outerShdw>
                </a:effectLst>
                <a:latin typeface="Times New Roman" pitchFamily="18" charset="0"/>
                <a:ea typeface="楷体" pitchFamily="49" charset="-122"/>
                <a:cs typeface="Times New Roman" pitchFamily="18" charset="0"/>
                <a:sym typeface="宋体" pitchFamily="2" charset="-122"/>
              </a:rPr>
              <a:t>磁场</a:t>
            </a:r>
            <a:endParaRPr kumimoji="1" lang="zh-CN" altLang="en-US" sz="2800" b="1" kern="0" dirty="0">
              <a:ln>
                <a:solidFill>
                  <a:sysClr val="windowText" lastClr="000000"/>
                </a:solidFill>
              </a:ln>
              <a:solidFill>
                <a:srgbClr val="9900FF"/>
              </a:solidFill>
              <a:effectLst>
                <a:outerShdw blurRad="38100" dist="38100" dir="2700000" algn="tl">
                  <a:srgbClr val="C0C0C0"/>
                </a:outerShdw>
              </a:effectLst>
              <a:latin typeface="+mj-lt"/>
              <a:ea typeface="楷体" pitchFamily="49" charset="-122"/>
              <a:cs typeface="Times New Roman" pitchFamily="18" charset="0"/>
              <a:sym typeface="Arial" pitchFamily="34" charset="0"/>
            </a:endParaRPr>
          </a:p>
        </p:txBody>
      </p:sp>
      <p:sp>
        <p:nvSpPr>
          <p:cNvPr id="35" name="Rectangle 2"/>
          <p:cNvSpPr txBox="1">
            <a:spLocks noRot="1" noChangeArrowheads="1"/>
          </p:cNvSpPr>
          <p:nvPr/>
        </p:nvSpPr>
        <p:spPr>
          <a:xfrm>
            <a:off x="289918" y="1059191"/>
            <a:ext cx="3067636" cy="461665"/>
          </a:xfrm>
          <a:prstGeom prst="rect">
            <a:avLst/>
          </a:prstGeom>
          <a:ln w="9525" cap="flat" cmpd="sng" algn="ctr">
            <a:solidFill>
              <a:schemeClr val="accent6">
                <a:shade val="95000"/>
                <a:satMod val="105000"/>
              </a:schemeClr>
            </a:solidFill>
            <a:prstDash val="solid"/>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spAutoFit/>
          </a:bodyPr>
          <a:lstStyle/>
          <a:p>
            <a:pPr marL="342900" marR="0" lvl="0" indent="-342900" algn="l" defTabSz="914400" rtl="0" eaLnBrk="1" fontAlgn="base" latinLnBrk="0" hangingPunct="1">
              <a:lnSpc>
                <a:spcPct val="100000"/>
              </a:lnSpc>
              <a:spcBef>
                <a:spcPct val="50000"/>
              </a:spcBef>
              <a:spcAft>
                <a:spcPct val="0"/>
              </a:spcAft>
              <a:buClrTx/>
              <a:buSzTx/>
              <a:tabLst/>
              <a:defRPr/>
            </a:pPr>
            <a:r>
              <a:rPr kumimoji="0" lang="zh-CN" altLang="en-US" sz="2400" b="1" i="0" u="none" strike="noStrike" kern="1200" cap="none" spc="0" normalizeH="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磁场 </a:t>
            </a:r>
            <a:r>
              <a:rPr kumimoji="0" lang="en-US" altLang="zh-CN" sz="2400" b="1" i="0" u="none" strike="noStrike" kern="1200" cap="none" spc="0" normalizeH="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(Magnetic Field)</a:t>
            </a:r>
            <a:endParaRPr kumimoji="0" lang="zh-CN" altLang="en-US" sz="24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endParaRPr>
          </a:p>
        </p:txBody>
      </p:sp>
      <p:sp>
        <p:nvSpPr>
          <p:cNvPr id="6" name="Rectangle 3"/>
          <p:cNvSpPr txBox="1">
            <a:spLocks noRot="1" noChangeArrowheads="1"/>
          </p:cNvSpPr>
          <p:nvPr/>
        </p:nvSpPr>
        <p:spPr>
          <a:xfrm>
            <a:off x="285720" y="2100253"/>
            <a:ext cx="3071834" cy="490376"/>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电流周围存在着磁场</a:t>
            </a:r>
            <a:endParaRPr lang="en-US" altLang="zh-CN" sz="2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3"/>
          <p:cNvSpPr txBox="1">
            <a:spLocks noRot="1" noChangeArrowheads="1"/>
          </p:cNvSpPr>
          <p:nvPr/>
        </p:nvSpPr>
        <p:spPr>
          <a:xfrm>
            <a:off x="285720" y="1571612"/>
            <a:ext cx="3143272" cy="500066"/>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磁体周围存在着磁场</a:t>
            </a:r>
            <a:endParaRPr lang="en-US" altLang="zh-CN" sz="2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Rectangle 3"/>
          <p:cNvSpPr txBox="1">
            <a:spLocks noRot="1" noChangeArrowheads="1"/>
          </p:cNvSpPr>
          <p:nvPr/>
        </p:nvSpPr>
        <p:spPr>
          <a:xfrm>
            <a:off x="3214678" y="2071678"/>
            <a:ext cx="4429156" cy="518951"/>
          </a:xfrm>
          <a:prstGeom prst="rect">
            <a:avLst/>
          </a:prstGeom>
          <a:noFill/>
        </p:spPr>
        <p:txBody>
          <a:bodyPr>
            <a:noAutofit/>
          </a:bodyPr>
          <a:lstStyle/>
          <a:p>
            <a:pPr lvl="0">
              <a:lnSpc>
                <a:spcPct val="125000"/>
              </a:lnSpc>
              <a:spcBef>
                <a:spcPct val="20000"/>
              </a:spcBef>
              <a:defRPr/>
            </a:pPr>
            <a:r>
              <a:rPr lang="en-US" altLang="zh-CN" sz="22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 —</a:t>
            </a:r>
            <a:r>
              <a:rPr lang="zh-CN" altLang="en-US" sz="22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电流的磁效应（奥斯特实验）</a:t>
            </a:r>
            <a:endParaRPr lang="en-US" altLang="zh-CN" sz="22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endParaRPr>
          </a:p>
        </p:txBody>
      </p:sp>
      <p:sp>
        <p:nvSpPr>
          <p:cNvPr id="9" name="Rectangle 3"/>
          <p:cNvSpPr txBox="1">
            <a:spLocks noRot="1" noChangeArrowheads="1"/>
          </p:cNvSpPr>
          <p:nvPr/>
        </p:nvSpPr>
        <p:spPr>
          <a:xfrm>
            <a:off x="285720" y="2610744"/>
            <a:ext cx="6429420" cy="551554"/>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基本性质：对其中的</a:t>
            </a:r>
            <a:r>
              <a:rPr lang="zh-CN" altLang="en-US" sz="2200" b="1" dirty="0">
                <a:solidFill>
                  <a:srgbClr val="390EF0"/>
                </a:solidFill>
                <a:effectLst>
                  <a:outerShdw blurRad="38100" dist="38100" dir="2700000" algn="tl">
                    <a:srgbClr val="000000">
                      <a:alpha val="43137"/>
                    </a:srgbClr>
                  </a:outerShdw>
                </a:effectLst>
                <a:latin typeface="Times New Roman" pitchFamily="18" charset="0"/>
                <a:cs typeface="Times New Roman" pitchFamily="18" charset="0"/>
              </a:rPr>
              <a:t>磁体</a:t>
            </a: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或</a:t>
            </a:r>
            <a:r>
              <a:rPr lang="zh-CN" altLang="en-US" sz="2200" b="1" dirty="0">
                <a:solidFill>
                  <a:srgbClr val="390EF0"/>
                </a:solidFill>
                <a:effectLst>
                  <a:outerShdw blurRad="38100" dist="38100" dir="2700000" algn="tl">
                    <a:srgbClr val="000000">
                      <a:alpha val="43137"/>
                    </a:srgbClr>
                  </a:outerShdw>
                </a:effectLst>
                <a:latin typeface="Times New Roman" pitchFamily="18" charset="0"/>
                <a:cs typeface="Times New Roman" pitchFamily="18" charset="0"/>
              </a:rPr>
              <a:t>电流</a:t>
            </a: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有</a:t>
            </a:r>
            <a:r>
              <a:rPr lang="zh-CN" altLang="en-US" sz="2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力</a:t>
            </a: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的作用</a:t>
            </a:r>
            <a:endParaRPr lang="en-US" altLang="zh-CN" sz="2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3"/>
          <p:cNvSpPr txBox="1">
            <a:spLocks noRot="1" noChangeArrowheads="1"/>
          </p:cNvSpPr>
          <p:nvPr/>
        </p:nvSpPr>
        <p:spPr>
          <a:xfrm>
            <a:off x="275903" y="3090860"/>
            <a:ext cx="5232201" cy="565474"/>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磁场方向：小磁针静止时</a:t>
            </a:r>
            <a:r>
              <a:rPr lang="en-US" altLang="zh-CN" sz="2200" b="1" dirty="0">
                <a:effectLst>
                  <a:outerShdw blurRad="38100" dist="38100" dir="2700000" algn="tl">
                    <a:srgbClr val="000000">
                      <a:alpha val="43137"/>
                    </a:srgbClr>
                  </a:outerShdw>
                </a:effectLst>
                <a:latin typeface="Times New Roman" pitchFamily="18" charset="0"/>
                <a:cs typeface="Times New Roman" pitchFamily="18" charset="0"/>
              </a:rPr>
              <a:t>N</a:t>
            </a: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极指向</a:t>
            </a:r>
            <a:endParaRPr lang="en-US" altLang="zh-CN" sz="2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Rectangle 2"/>
          <p:cNvSpPr txBox="1">
            <a:spLocks noRot="1" noChangeArrowheads="1"/>
          </p:cNvSpPr>
          <p:nvPr/>
        </p:nvSpPr>
        <p:spPr>
          <a:xfrm>
            <a:off x="285720" y="3753153"/>
            <a:ext cx="4143404" cy="461665"/>
          </a:xfrm>
          <a:prstGeom prst="rect">
            <a:avLst/>
          </a:prstGeom>
          <a:ln w="9525" cap="flat" cmpd="sng" algn="ctr">
            <a:solidFill>
              <a:schemeClr val="accent6">
                <a:shade val="95000"/>
                <a:satMod val="105000"/>
              </a:schemeClr>
            </a:solidFill>
            <a:prstDash val="solid"/>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spAutoFit/>
          </a:bodyPr>
          <a:lstStyle/>
          <a:p>
            <a:pPr marL="342900" marR="0" lvl="0" indent="-342900" algn="l" defTabSz="914400" rtl="0" eaLnBrk="1" fontAlgn="base" latinLnBrk="0" hangingPunct="1">
              <a:lnSpc>
                <a:spcPct val="100000"/>
              </a:lnSpc>
              <a:spcBef>
                <a:spcPct val="50000"/>
              </a:spcBef>
              <a:spcAft>
                <a:spcPct val="0"/>
              </a:spcAft>
              <a:buClrTx/>
              <a:buSzTx/>
              <a:tabLst/>
              <a:defRPr/>
            </a:pPr>
            <a:r>
              <a:rPr kumimoji="0" lang="zh-CN" altLang="en-US" sz="2400" b="1" i="0" u="none" strike="noStrike" kern="1200" cap="none" spc="0" normalizeH="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磁感线 </a:t>
            </a:r>
            <a:r>
              <a:rPr kumimoji="0" lang="en-US" altLang="zh-CN" sz="2400" b="1" i="0" u="none" strike="noStrike" kern="1200" cap="none" spc="0" normalizeH="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(Magnetic Field Lines)</a:t>
            </a:r>
            <a:endParaRPr kumimoji="0" lang="zh-CN" altLang="en-US" sz="24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endParaRPr>
          </a:p>
        </p:txBody>
      </p:sp>
      <p:sp>
        <p:nvSpPr>
          <p:cNvPr id="12" name="Rectangle 3"/>
          <p:cNvSpPr txBox="1">
            <a:spLocks noRot="1" noChangeArrowheads="1"/>
          </p:cNvSpPr>
          <p:nvPr/>
        </p:nvSpPr>
        <p:spPr>
          <a:xfrm>
            <a:off x="285720" y="4330164"/>
            <a:ext cx="2071702" cy="527596"/>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特点：</a:t>
            </a:r>
            <a:endParaRPr lang="en-US" altLang="zh-CN" sz="2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矩形 12"/>
          <p:cNvSpPr/>
          <p:nvPr/>
        </p:nvSpPr>
        <p:spPr>
          <a:xfrm>
            <a:off x="1404585" y="5643578"/>
            <a:ext cx="6591676" cy="472437"/>
          </a:xfrm>
          <a:prstGeom prst="rect">
            <a:avLst/>
          </a:prstGeom>
        </p:spPr>
        <p:txBody>
          <a:bodyPr wrap="square">
            <a:spAutoFit/>
          </a:bodyPr>
          <a:lstStyle/>
          <a:p>
            <a:pPr>
              <a:lnSpc>
                <a:spcPct val="125000"/>
              </a:lnSpc>
              <a:spcBef>
                <a:spcPct val="20000"/>
              </a:spcBef>
              <a:buFont typeface="Arial" pitchFamily="34" charset="0"/>
              <a:buChar char="•"/>
              <a:defRPr/>
            </a:pP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切线方向 → 磁场方向（小磁针</a:t>
            </a:r>
            <a:r>
              <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极指向）</a:t>
            </a:r>
            <a:endPar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14" name="矩形 13"/>
          <p:cNvSpPr/>
          <p:nvPr/>
        </p:nvSpPr>
        <p:spPr>
          <a:xfrm>
            <a:off x="1405992" y="4357694"/>
            <a:ext cx="3222357" cy="472437"/>
          </a:xfrm>
          <a:prstGeom prst="rect">
            <a:avLst/>
          </a:prstGeom>
        </p:spPr>
        <p:txBody>
          <a:bodyPr wrap="none">
            <a:spAutoFit/>
          </a:bodyPr>
          <a:lstStyle/>
          <a:p>
            <a:pPr lvl="0">
              <a:lnSpc>
                <a:spcPct val="125000"/>
              </a:lnSpc>
              <a:spcBef>
                <a:spcPct val="20000"/>
              </a:spcBef>
              <a:buFont typeface="Arial" pitchFamily="34" charset="0"/>
              <a:buChar char="•"/>
              <a:defRPr/>
            </a:pP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假想曲线，实际不存在</a:t>
            </a:r>
            <a:endPar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15" name="矩形 14"/>
          <p:cNvSpPr/>
          <p:nvPr/>
        </p:nvSpPr>
        <p:spPr>
          <a:xfrm>
            <a:off x="1405992" y="4786322"/>
            <a:ext cx="4326826" cy="472437"/>
          </a:xfrm>
          <a:prstGeom prst="rect">
            <a:avLst/>
          </a:prstGeom>
        </p:spPr>
        <p:txBody>
          <a:bodyPr wrap="none">
            <a:spAutoFit/>
          </a:bodyPr>
          <a:lstStyle/>
          <a:p>
            <a:pPr lvl="0">
              <a:lnSpc>
                <a:spcPct val="125000"/>
              </a:lnSpc>
              <a:spcBef>
                <a:spcPct val="20000"/>
              </a:spcBef>
              <a:buFont typeface="Arial" pitchFamily="34" charset="0"/>
              <a:buChar char="•"/>
              <a:defRPr/>
            </a:pP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不相交，</a:t>
            </a:r>
            <a:r>
              <a:rPr lang="zh-CN" altLang="en-US"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闭合</a:t>
            </a: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，分布在三维空间</a:t>
            </a:r>
            <a:endPar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16" name="矩形 15"/>
          <p:cNvSpPr/>
          <p:nvPr/>
        </p:nvSpPr>
        <p:spPr>
          <a:xfrm>
            <a:off x="1405992" y="5214950"/>
            <a:ext cx="5899372" cy="472437"/>
          </a:xfrm>
          <a:prstGeom prst="rect">
            <a:avLst/>
          </a:prstGeom>
        </p:spPr>
        <p:txBody>
          <a:bodyPr wrap="none">
            <a:spAutoFit/>
          </a:bodyPr>
          <a:lstStyle/>
          <a:p>
            <a:pPr lvl="0">
              <a:lnSpc>
                <a:spcPct val="125000"/>
              </a:lnSpc>
              <a:spcBef>
                <a:spcPct val="20000"/>
              </a:spcBef>
              <a:buFont typeface="Arial" pitchFamily="34" charset="0"/>
              <a:buChar char="•"/>
              <a:defRPr/>
            </a:pP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a:t>
            </a:r>
            <a:r>
              <a:rPr lang="zh-CN" altLang="en-US"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磁体外部从</a:t>
            </a:r>
            <a:r>
              <a:rPr lang="en-US" altLang="zh-CN"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极到</a:t>
            </a:r>
            <a:r>
              <a:rPr lang="en-US" altLang="zh-CN"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S</a:t>
            </a:r>
            <a:r>
              <a:rPr lang="zh-CN" altLang="en-US"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极，磁体内部从</a:t>
            </a:r>
            <a:r>
              <a:rPr lang="en-US" altLang="zh-CN"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S</a:t>
            </a:r>
            <a:r>
              <a:rPr lang="zh-CN" altLang="en-US"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极到</a:t>
            </a:r>
            <a:r>
              <a:rPr lang="en-US" altLang="zh-CN"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a:t>
            </a:r>
            <a:endParaRPr lang="en-US" altLang="zh-CN" sz="22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17" name="矩形 16"/>
          <p:cNvSpPr/>
          <p:nvPr/>
        </p:nvSpPr>
        <p:spPr>
          <a:xfrm>
            <a:off x="1395825" y="6072206"/>
            <a:ext cx="5277124" cy="472437"/>
          </a:xfrm>
          <a:prstGeom prst="rect">
            <a:avLst/>
          </a:prstGeom>
        </p:spPr>
        <p:txBody>
          <a:bodyPr wrap="square">
            <a:spAutoFit/>
          </a:bodyPr>
          <a:lstStyle/>
          <a:p>
            <a:pPr>
              <a:lnSpc>
                <a:spcPct val="125000"/>
              </a:lnSpc>
              <a:spcBef>
                <a:spcPct val="20000"/>
              </a:spcBef>
              <a:buFont typeface="Arial" pitchFamily="34" charset="0"/>
              <a:buChar char="•"/>
              <a:defRPr/>
            </a:pP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疏密程度 → 磁场强弱（定性）</a:t>
            </a:r>
            <a:endPar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pic>
        <p:nvPicPr>
          <p:cNvPr id="2" name="音频 1">
            <a:hlinkClick r:id="" action="ppaction://media"/>
            <a:extLst>
              <a:ext uri="{FF2B5EF4-FFF2-40B4-BE49-F238E27FC236}">
                <a16:creationId xmlns:a16="http://schemas.microsoft.com/office/drawing/2014/main" id="{AAF51C2F-BE47-4BA1-B526-181A0B55D1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6337300"/>
            <a:ext cx="304800" cy="304800"/>
          </a:xfrm>
          <a:prstGeom prst="rect">
            <a:avLst/>
          </a:prstGeom>
        </p:spPr>
      </p:pic>
    </p:spTree>
  </p:cSld>
  <p:clrMapOvr>
    <a:masterClrMapping/>
  </p:clrMapOvr>
  <p:transition advTm="1247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cxnSp>
        <p:nvCxnSpPr>
          <p:cNvPr id="2" name="直接连接符 1"/>
          <p:cNvCxnSpPr/>
          <p:nvPr/>
        </p:nvCxnSpPr>
        <p:spPr>
          <a:xfrm>
            <a:off x="4500562" y="785794"/>
            <a:ext cx="0" cy="6048000"/>
          </a:xfrm>
          <a:prstGeom prst="line">
            <a:avLst/>
          </a:prstGeom>
          <a:ln w="127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p:cNvSpPr txBox="1">
            <a:spLocks noRot="1" noChangeArrowheads="1"/>
          </p:cNvSpPr>
          <p:nvPr/>
        </p:nvSpPr>
        <p:spPr>
          <a:xfrm>
            <a:off x="142844" y="181253"/>
            <a:ext cx="2412932" cy="461665"/>
          </a:xfrm>
          <a:prstGeom prst="rect">
            <a:avLst/>
          </a:prstGeom>
          <a:ln w="9525" cap="flat" cmpd="sng" algn="ctr">
            <a:solidFill>
              <a:schemeClr val="accent6">
                <a:shade val="95000"/>
                <a:satMod val="105000"/>
              </a:schemeClr>
            </a:solidFill>
            <a:prstDash val="solid"/>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rtlCol="0">
            <a:spAutoFit/>
          </a:bodyPr>
          <a:lstStyle/>
          <a:p>
            <a:pPr marL="342900" marR="0" lvl="0" indent="-342900" algn="l" defTabSz="914400" rtl="0" eaLnBrk="1" fontAlgn="base" latinLnBrk="0" hangingPunct="1">
              <a:lnSpc>
                <a:spcPct val="100000"/>
              </a:lnSpc>
              <a:spcBef>
                <a:spcPct val="50000"/>
              </a:spcBef>
              <a:spcAft>
                <a:spcPct val="0"/>
              </a:spcAft>
              <a:buClrTx/>
              <a:buSzTx/>
              <a:tabLst/>
              <a:defRPr/>
            </a:pPr>
            <a:r>
              <a:rPr kumimoji="0" lang="zh-CN" altLang="en-US" sz="24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电流产生的磁场</a:t>
            </a:r>
          </a:p>
        </p:txBody>
      </p:sp>
      <p:sp>
        <p:nvSpPr>
          <p:cNvPr id="4" name="Rectangle 3"/>
          <p:cNvSpPr txBox="1">
            <a:spLocks noRot="1" noChangeArrowheads="1"/>
          </p:cNvSpPr>
          <p:nvPr/>
        </p:nvSpPr>
        <p:spPr>
          <a:xfrm>
            <a:off x="3207931" y="176189"/>
            <a:ext cx="2923660" cy="466729"/>
          </a:xfrm>
          <a:prstGeom prst="rect">
            <a:avLst/>
          </a:prstGeom>
          <a:noFill/>
        </p:spPr>
        <p:txBody>
          <a:bodyPr>
            <a:noAutofit/>
          </a:bodyPr>
          <a:lstStyle/>
          <a:p>
            <a:pPr lvl="0">
              <a:lnSpc>
                <a:spcPct val="125000"/>
              </a:lnSpc>
              <a:spcBef>
                <a:spcPct val="20000"/>
              </a:spcBef>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安培定则（右手定则）</a:t>
            </a:r>
            <a:endParaRPr lang="en-US" altLang="zh-CN" sz="22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3"/>
          <p:cNvSpPr txBox="1">
            <a:spLocks noRot="1" noChangeArrowheads="1"/>
          </p:cNvSpPr>
          <p:nvPr/>
        </p:nvSpPr>
        <p:spPr>
          <a:xfrm>
            <a:off x="71406" y="785794"/>
            <a:ext cx="2930500" cy="512606"/>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直线电流的磁感线：</a:t>
            </a:r>
            <a:endParaRPr lang="en-US" altLang="zh-CN" sz="22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右箭头 5"/>
          <p:cNvSpPr/>
          <p:nvPr/>
        </p:nvSpPr>
        <p:spPr>
          <a:xfrm>
            <a:off x="2771800" y="335063"/>
            <a:ext cx="396000" cy="21602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200"/>
          </a:p>
        </p:txBody>
      </p:sp>
      <p:sp>
        <p:nvSpPr>
          <p:cNvPr id="7" name="Rectangle 3"/>
          <p:cNvSpPr txBox="1">
            <a:spLocks noRot="1" noChangeArrowheads="1"/>
          </p:cNvSpPr>
          <p:nvPr/>
        </p:nvSpPr>
        <p:spPr>
          <a:xfrm>
            <a:off x="755576" y="1214422"/>
            <a:ext cx="3672408" cy="576064"/>
          </a:xfrm>
          <a:prstGeom prst="rect">
            <a:avLst/>
          </a:prstGeom>
          <a:noFill/>
        </p:spPr>
        <p:txBody>
          <a:bodyPr>
            <a:noAutofit/>
          </a:bodyPr>
          <a:lstStyle/>
          <a:p>
            <a:pPr lvl="0">
              <a:lnSpc>
                <a:spcPct val="125000"/>
              </a:lnSpc>
              <a:spcBef>
                <a:spcPct val="20000"/>
              </a:spcBef>
              <a:defRPr/>
            </a:pP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围绕导线的同心圆（不等距）</a:t>
            </a:r>
            <a:endPar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grpSp>
        <p:nvGrpSpPr>
          <p:cNvPr id="8" name="组合 7"/>
          <p:cNvGrpSpPr/>
          <p:nvPr/>
        </p:nvGrpSpPr>
        <p:grpSpPr>
          <a:xfrm>
            <a:off x="209797" y="1785926"/>
            <a:ext cx="4257426" cy="1944216"/>
            <a:chOff x="6903794" y="3270126"/>
            <a:chExt cx="4102611" cy="1944216"/>
          </a:xfrm>
        </p:grpSpPr>
        <p:sp>
          <p:nvSpPr>
            <p:cNvPr id="9" name="Rectangle 3"/>
            <p:cNvSpPr txBox="1">
              <a:spLocks noRot="1" noChangeArrowheads="1"/>
            </p:cNvSpPr>
            <p:nvPr/>
          </p:nvSpPr>
          <p:spPr>
            <a:xfrm>
              <a:off x="6912972" y="3270126"/>
              <a:ext cx="4093433" cy="1944216"/>
            </a:xfrm>
            <a:prstGeom prst="rect">
              <a:avLst/>
            </a:prstGeom>
            <a:noFill/>
          </p:spPr>
          <p:txBody>
            <a:bodyPr>
              <a:noAutofit/>
            </a:bodyPr>
            <a:lstStyle/>
            <a:p>
              <a:pPr lvl="0">
                <a:lnSpc>
                  <a:spcPct val="125000"/>
                </a:lnSpc>
                <a:spcBef>
                  <a:spcPct val="20000"/>
                </a:spcBef>
                <a:defRPr/>
              </a:pPr>
              <a:r>
                <a:rPr lang="zh-CN" altLang="en-US"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rPr>
                <a:t>判定法则：</a:t>
              </a:r>
              <a:endParaRPr lang="en-US" altLang="zh-CN"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endParaRPr>
            </a:p>
            <a:p>
              <a:pPr lvl="0">
                <a:lnSpc>
                  <a:spcPct val="125000"/>
                </a:lnSpc>
                <a:spcBef>
                  <a:spcPct val="20000"/>
                </a:spcBef>
                <a:defRPr/>
              </a:pPr>
              <a:r>
                <a:rPr lang="zh-CN" altLang="en-US"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rPr>
                <a:t>右手握线，大拇指沿电流方向伸直，则四指弯曲方向即磁感线环绕方向</a:t>
              </a:r>
              <a:endParaRPr lang="en-US" altLang="zh-CN"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endParaRPr>
            </a:p>
          </p:txBody>
        </p:sp>
        <p:sp>
          <p:nvSpPr>
            <p:cNvPr id="10" name="矩形 9"/>
            <p:cNvSpPr/>
            <p:nvPr/>
          </p:nvSpPr>
          <p:spPr>
            <a:xfrm>
              <a:off x="6903794" y="3318892"/>
              <a:ext cx="3997058" cy="1800200"/>
            </a:xfrm>
            <a:prstGeom prst="rect">
              <a:avLst/>
            </a:pr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sp>
        <p:nvSpPr>
          <p:cNvPr id="11" name="Rectangle 3"/>
          <p:cNvSpPr txBox="1">
            <a:spLocks noRot="1" noChangeArrowheads="1"/>
          </p:cNvSpPr>
          <p:nvPr/>
        </p:nvSpPr>
        <p:spPr>
          <a:xfrm>
            <a:off x="71406" y="3855484"/>
            <a:ext cx="3888432" cy="576064"/>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环形电流的磁感线：</a:t>
            </a:r>
            <a:endParaRPr lang="en-US" altLang="zh-CN" sz="2200" b="1" i="1" dirty="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2" name="组合 11"/>
          <p:cNvGrpSpPr/>
          <p:nvPr/>
        </p:nvGrpSpPr>
        <p:grpSpPr>
          <a:xfrm>
            <a:off x="142844" y="4363507"/>
            <a:ext cx="4214842" cy="1923720"/>
            <a:chOff x="6876257" y="3270126"/>
            <a:chExt cx="4061576" cy="2033202"/>
          </a:xfrm>
        </p:grpSpPr>
        <p:sp>
          <p:nvSpPr>
            <p:cNvPr id="13" name="Rectangle 3"/>
            <p:cNvSpPr txBox="1">
              <a:spLocks noRot="1" noChangeArrowheads="1"/>
            </p:cNvSpPr>
            <p:nvPr/>
          </p:nvSpPr>
          <p:spPr>
            <a:xfrm>
              <a:off x="6876257" y="3270126"/>
              <a:ext cx="4061576" cy="1944216"/>
            </a:xfrm>
            <a:prstGeom prst="rect">
              <a:avLst/>
            </a:prstGeom>
            <a:noFill/>
          </p:spPr>
          <p:txBody>
            <a:bodyPr>
              <a:noAutofit/>
            </a:bodyPr>
            <a:lstStyle/>
            <a:p>
              <a:pPr lvl="0">
                <a:lnSpc>
                  <a:spcPct val="125000"/>
                </a:lnSpc>
                <a:spcBef>
                  <a:spcPct val="20000"/>
                </a:spcBef>
                <a:defRPr/>
              </a:pPr>
              <a:r>
                <a:rPr lang="zh-CN" altLang="en-US"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rPr>
                <a:t>判定法则：</a:t>
              </a:r>
              <a:endParaRPr lang="en-US" altLang="zh-CN"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endParaRPr>
            </a:p>
            <a:p>
              <a:pPr lvl="0">
                <a:lnSpc>
                  <a:spcPct val="125000"/>
                </a:lnSpc>
                <a:spcBef>
                  <a:spcPct val="20000"/>
                </a:spcBef>
                <a:defRPr/>
              </a:pPr>
              <a:r>
                <a:rPr lang="zh-CN" altLang="en-US"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rPr>
                <a:t>右手四指沿环形电流方向弯曲，伸直大拇指指向环形电流中心轴线的磁感线方向</a:t>
              </a:r>
              <a:endParaRPr lang="en-US" altLang="zh-CN"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endParaRPr>
            </a:p>
          </p:txBody>
        </p:sp>
        <p:sp>
          <p:nvSpPr>
            <p:cNvPr id="14" name="矩形 13"/>
            <p:cNvSpPr/>
            <p:nvPr/>
          </p:nvSpPr>
          <p:spPr>
            <a:xfrm>
              <a:off x="6903795" y="3318892"/>
              <a:ext cx="4024146" cy="1984436"/>
            </a:xfrm>
            <a:prstGeom prst="rect">
              <a:avLst/>
            </a:pr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sp>
        <p:nvSpPr>
          <p:cNvPr id="15" name="Rectangle 3"/>
          <p:cNvSpPr txBox="1">
            <a:spLocks noRot="1" noChangeArrowheads="1"/>
          </p:cNvSpPr>
          <p:nvPr/>
        </p:nvSpPr>
        <p:spPr>
          <a:xfrm>
            <a:off x="4429124" y="779524"/>
            <a:ext cx="3888432" cy="576064"/>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200" b="1" dirty="0">
                <a:effectLst>
                  <a:outerShdw blurRad="38100" dist="38100" dir="2700000" algn="tl">
                    <a:srgbClr val="000000">
                      <a:alpha val="43137"/>
                    </a:srgbClr>
                  </a:outerShdw>
                </a:effectLst>
                <a:latin typeface="Times New Roman" pitchFamily="18" charset="0"/>
                <a:cs typeface="Times New Roman" pitchFamily="18" charset="0"/>
              </a:rPr>
              <a:t> 通电螺线管的磁感线：</a:t>
            </a:r>
            <a:endParaRPr lang="en-US" altLang="zh-CN" sz="2200" b="1" i="1" dirty="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16" name="组合 85"/>
          <p:cNvGrpSpPr/>
          <p:nvPr/>
        </p:nvGrpSpPr>
        <p:grpSpPr>
          <a:xfrm>
            <a:off x="4672012" y="1571612"/>
            <a:ext cx="4257997" cy="2001404"/>
            <a:chOff x="6903795" y="3270126"/>
            <a:chExt cx="4103162" cy="2376264"/>
          </a:xfrm>
        </p:grpSpPr>
        <p:sp>
          <p:nvSpPr>
            <p:cNvPr id="17" name="Rectangle 3"/>
            <p:cNvSpPr txBox="1">
              <a:spLocks noRot="1" noChangeArrowheads="1"/>
            </p:cNvSpPr>
            <p:nvPr/>
          </p:nvSpPr>
          <p:spPr>
            <a:xfrm>
              <a:off x="6912974" y="3270126"/>
              <a:ext cx="4093983" cy="2376264"/>
            </a:xfrm>
            <a:prstGeom prst="rect">
              <a:avLst/>
            </a:prstGeom>
            <a:noFill/>
          </p:spPr>
          <p:txBody>
            <a:bodyPr>
              <a:noAutofit/>
            </a:bodyPr>
            <a:lstStyle/>
            <a:p>
              <a:pPr lvl="0">
                <a:lnSpc>
                  <a:spcPct val="125000"/>
                </a:lnSpc>
                <a:spcBef>
                  <a:spcPct val="20000"/>
                </a:spcBef>
                <a:defRPr/>
              </a:pPr>
              <a:r>
                <a:rPr lang="zh-CN" altLang="en-US"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华文新魏" pitchFamily="2" charset="-122"/>
                  <a:cs typeface="Times New Roman" pitchFamily="18" charset="0"/>
                </a:rPr>
                <a:t>判定法则：</a:t>
              </a:r>
              <a:endParaRPr lang="en-US" altLang="zh-CN" sz="2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华文新魏" pitchFamily="2" charset="-122"/>
                <a:cs typeface="Times New Roman" pitchFamily="18" charset="0"/>
              </a:endParaRPr>
            </a:p>
            <a:p>
              <a:pPr lvl="0">
                <a:lnSpc>
                  <a:spcPct val="125000"/>
                </a:lnSpc>
                <a:spcBef>
                  <a:spcPct val="20000"/>
                </a:spcBef>
                <a:defRPr/>
              </a:pP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右手握管，四指沿电流方向弯曲，伸直大拇指指向通电螺线管</a:t>
              </a:r>
              <a:r>
                <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极方向</a:t>
              </a:r>
              <a:endParaRPr lang="en-US" altLang="zh-CN" sz="22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18" name="矩形 17"/>
            <p:cNvSpPr/>
            <p:nvPr/>
          </p:nvSpPr>
          <p:spPr>
            <a:xfrm>
              <a:off x="6903795" y="3318892"/>
              <a:ext cx="4066447" cy="2196000"/>
            </a:xfrm>
            <a:prstGeom prst="rect">
              <a:avLst/>
            </a:pr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pSp>
    </p:spTree>
  </p:cSld>
  <p:clrMapOvr>
    <a:masterClrMapping/>
  </p:clrMapOvr>
  <p:transition advTm="91">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https://timgsa.baidu.com/timg?image&amp;quality=80&amp;size=b9999_10000&amp;sec=1495691846236&amp;di=d54651062c110e1bc61c2aea38793041&amp;imgtype=0&amp;src=http%3A%2F%2Fi.dimg.cc%2F20%2Fef%2F93%2F91%2F98%2Faa%2Ff6%2Ff6%2F92%2F54%2Fd4%2F70%2F20%2Fea%2F65%2F6d.jpg"/>
          <p:cNvPicPr>
            <a:picLocks noChangeAspect="1" noChangeArrowheads="1"/>
          </p:cNvPicPr>
          <p:nvPr/>
        </p:nvPicPr>
        <p:blipFill>
          <a:blip r:embed="rId6" cstate="print"/>
          <a:srcRect l="4125" t="18000" r="4083" b="2801"/>
          <a:stretch>
            <a:fillRect/>
          </a:stretch>
        </p:blipFill>
        <p:spPr bwMode="auto">
          <a:xfrm>
            <a:off x="5292080" y="1196753"/>
            <a:ext cx="2880320" cy="1423978"/>
          </a:xfrm>
          <a:prstGeom prst="rect">
            <a:avLst/>
          </a:prstGeom>
          <a:noFill/>
        </p:spPr>
      </p:pic>
      <p:sp>
        <p:nvSpPr>
          <p:cNvPr id="5" name="矩形 4"/>
          <p:cNvSpPr/>
          <p:nvPr/>
        </p:nvSpPr>
        <p:spPr bwMode="auto">
          <a:xfrm>
            <a:off x="107504" y="4869160"/>
            <a:ext cx="8892480" cy="1440160"/>
          </a:xfrm>
          <a:prstGeom prst="rect">
            <a:avLst/>
          </a:prstGeom>
          <a:solidFill>
            <a:schemeClr val="bg1">
              <a:alpha val="46000"/>
            </a:schemeClr>
          </a:solidFill>
          <a:ln w="9525" cap="flat" cmpd="sng" algn="ctr">
            <a:solidFill>
              <a:srgbClr val="3399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CN" altLang="en-US" sz="2800" b="0" i="0" u="none" strike="noStrike" cap="none" normalizeH="0" baseline="0">
              <a:ln>
                <a:noFill/>
              </a:ln>
              <a:solidFill>
                <a:schemeClr val="tx1"/>
              </a:solidFill>
              <a:effectLst/>
              <a:latin typeface="Arial" pitchFamily="34" charset="0"/>
              <a:ea typeface="宋体" pitchFamily="2" charset="-122"/>
            </a:endParaRPr>
          </a:p>
        </p:txBody>
      </p:sp>
      <p:sp>
        <p:nvSpPr>
          <p:cNvPr id="6" name="Rectangle 17"/>
          <p:cNvSpPr>
            <a:spLocks noChangeArrowheads="1"/>
          </p:cNvSpPr>
          <p:nvPr/>
        </p:nvSpPr>
        <p:spPr bwMode="auto">
          <a:xfrm>
            <a:off x="107504" y="4980904"/>
            <a:ext cx="3178612" cy="523220"/>
          </a:xfrm>
          <a:prstGeom prst="rect">
            <a:avLst/>
          </a:prstGeom>
          <a:noFill/>
          <a:ln>
            <a:noFill/>
            <a:headEnd/>
            <a:tailEnd/>
          </a:ln>
        </p:spPr>
        <p:style>
          <a:lnRef idx="2">
            <a:schemeClr val="accent3"/>
          </a:lnRef>
          <a:fillRef idx="1">
            <a:schemeClr val="lt1"/>
          </a:fillRef>
          <a:effectRef idx="0">
            <a:schemeClr val="accent3"/>
          </a:effectRef>
          <a:fontRef idx="minor">
            <a:schemeClr val="dk1"/>
          </a:fontRef>
        </p:style>
        <p:txBody>
          <a:bodyPr wrap="square">
            <a:spAutoFit/>
          </a:bodyPr>
          <a:lstStyle/>
          <a:p>
            <a:r>
              <a:rPr kumimoji="1" lang="en-US" altLang="zh-CN"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楷体" pitchFamily="49" charset="-122"/>
                <a:cs typeface="Times New Roman" pitchFamily="18" charset="0"/>
              </a:rPr>
              <a:t>Think about</a:t>
            </a:r>
            <a:endParaRPr kumimoji="1" lang="zh-CN" alt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ea typeface="楷体" pitchFamily="49" charset="-122"/>
              <a:cs typeface="Times New Roman" pitchFamily="18" charset="0"/>
            </a:endParaRPr>
          </a:p>
        </p:txBody>
      </p:sp>
      <p:sp>
        <p:nvSpPr>
          <p:cNvPr id="7" name="TextBox 6"/>
          <p:cNvSpPr txBox="1"/>
          <p:nvPr/>
        </p:nvSpPr>
        <p:spPr>
          <a:xfrm>
            <a:off x="393256" y="5566440"/>
            <a:ext cx="5186856" cy="523220"/>
          </a:xfrm>
          <a:prstGeom prst="rect">
            <a:avLst/>
          </a:prstGeom>
          <a:noFill/>
        </p:spPr>
        <p:txBody>
          <a:bodyPr wrap="square" rtlCol="0">
            <a:spAutoFit/>
          </a:bodyPr>
          <a:lstStyle/>
          <a:p>
            <a:r>
              <a:rPr lang="en-US" altLang="zh-CN" sz="2800" b="1" dirty="0">
                <a:latin typeface="Times New Roman" pitchFamily="18" charset="0"/>
                <a:ea typeface="楷体" pitchFamily="49" charset="-122"/>
                <a:cs typeface="Times New Roman" pitchFamily="18" charset="0"/>
              </a:rPr>
              <a:t>Q</a:t>
            </a:r>
            <a:r>
              <a:rPr lang="zh-CN" altLang="en-US" sz="2800" b="1" dirty="0">
                <a:latin typeface="Times New Roman" pitchFamily="18" charset="0"/>
                <a:ea typeface="楷体" pitchFamily="49" charset="-122"/>
                <a:cs typeface="Times New Roman" pitchFamily="18" charset="0"/>
              </a:rPr>
              <a:t>：磁体间如何发生相互作用？</a:t>
            </a:r>
          </a:p>
        </p:txBody>
      </p:sp>
      <p:sp>
        <p:nvSpPr>
          <p:cNvPr id="64" name="TextBox 63"/>
          <p:cNvSpPr txBox="1"/>
          <p:nvPr/>
        </p:nvSpPr>
        <p:spPr>
          <a:xfrm>
            <a:off x="323528" y="1412776"/>
            <a:ext cx="4968552" cy="523220"/>
          </a:xfrm>
          <a:prstGeom prst="rect">
            <a:avLst/>
          </a:prstGeom>
          <a:noFill/>
        </p:spPr>
        <p:txBody>
          <a:bodyPr wrap="square" rtlCol="0">
            <a:spAutoFit/>
          </a:bodyPr>
          <a:lstStyle/>
          <a:p>
            <a:pPr>
              <a:buFont typeface="Arial" pitchFamily="34" charset="0"/>
              <a:buChar char="•"/>
            </a:pPr>
            <a:r>
              <a:rPr lang="en-US" altLang="zh-CN" sz="2800" b="1" dirty="0">
                <a:latin typeface="Times New Roman" pitchFamily="18" charset="0"/>
                <a:ea typeface="楷体" pitchFamily="49" charset="-122"/>
                <a:cs typeface="Times New Roman" pitchFamily="18" charset="0"/>
              </a:rPr>
              <a:t> </a:t>
            </a:r>
            <a:r>
              <a:rPr lang="zh-CN" altLang="en-US" sz="2800" b="1" dirty="0">
                <a:latin typeface="Times New Roman" pitchFamily="18" charset="0"/>
                <a:ea typeface="楷体" pitchFamily="49" charset="-122"/>
                <a:cs typeface="Times New Roman" pitchFamily="18" charset="0"/>
              </a:rPr>
              <a:t>磁性</a:t>
            </a:r>
          </a:p>
        </p:txBody>
      </p:sp>
      <p:sp>
        <p:nvSpPr>
          <p:cNvPr id="80" name="Rectangle 2"/>
          <p:cNvSpPr txBox="1">
            <a:spLocks noRot="1" noChangeArrowheads="1"/>
          </p:cNvSpPr>
          <p:nvPr/>
        </p:nvSpPr>
        <p:spPr>
          <a:xfrm>
            <a:off x="289918" y="622429"/>
            <a:ext cx="1473770" cy="584775"/>
          </a:xfrm>
          <a:prstGeom prst="rect">
            <a:avLst/>
          </a:prstGeom>
          <a:ln w="9525" cap="flat" cmpd="sng" algn="ctr">
            <a:solidFill>
              <a:schemeClr val="accent6">
                <a:shade val="95000"/>
                <a:satMod val="105000"/>
              </a:schemeClr>
            </a:solidFill>
            <a:prstDash val="solid"/>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磁现象</a:t>
            </a:r>
          </a:p>
        </p:txBody>
      </p:sp>
      <p:sp>
        <p:nvSpPr>
          <p:cNvPr id="81" name="TextBox 80"/>
          <p:cNvSpPr txBox="1"/>
          <p:nvPr/>
        </p:nvSpPr>
        <p:spPr>
          <a:xfrm>
            <a:off x="323528" y="2708920"/>
            <a:ext cx="4968552" cy="954107"/>
          </a:xfrm>
          <a:prstGeom prst="rect">
            <a:avLst/>
          </a:prstGeom>
          <a:noFill/>
        </p:spPr>
        <p:txBody>
          <a:bodyPr wrap="square" rtlCol="0">
            <a:spAutoFit/>
          </a:bodyPr>
          <a:lstStyle/>
          <a:p>
            <a:pPr>
              <a:buFont typeface="Arial" pitchFamily="34" charset="0"/>
              <a:buChar char="•"/>
            </a:pPr>
            <a:r>
              <a:rPr lang="en-US" altLang="zh-CN" sz="2800" b="1" dirty="0">
                <a:latin typeface="Times New Roman" pitchFamily="18" charset="0"/>
                <a:ea typeface="楷体" pitchFamily="49" charset="-122"/>
                <a:cs typeface="Times New Roman" pitchFamily="18" charset="0"/>
              </a:rPr>
              <a:t> </a:t>
            </a:r>
            <a:r>
              <a:rPr lang="zh-CN" altLang="en-US" sz="2800" b="1" dirty="0">
                <a:latin typeface="Times New Roman" pitchFamily="18" charset="0"/>
                <a:ea typeface="楷体" pitchFamily="49" charset="-122"/>
                <a:cs typeface="Times New Roman" pitchFamily="18" charset="0"/>
              </a:rPr>
              <a:t>磁极：磁体两端磁性最强的</a:t>
            </a:r>
            <a:endParaRPr lang="en-US" altLang="zh-CN" sz="2800" b="1" dirty="0">
              <a:latin typeface="Times New Roman" pitchFamily="18" charset="0"/>
              <a:ea typeface="楷体" pitchFamily="49" charset="-122"/>
              <a:cs typeface="Times New Roman" pitchFamily="18" charset="0"/>
            </a:endParaRPr>
          </a:p>
          <a:p>
            <a:r>
              <a:rPr lang="en-US" altLang="zh-CN" sz="2800" b="1" dirty="0">
                <a:latin typeface="Times New Roman" pitchFamily="18" charset="0"/>
                <a:ea typeface="楷体" pitchFamily="49" charset="-122"/>
                <a:cs typeface="Times New Roman" pitchFamily="18" charset="0"/>
              </a:rPr>
              <a:t>              </a:t>
            </a:r>
            <a:r>
              <a:rPr lang="zh-CN" altLang="en-US" sz="2800" b="1" dirty="0">
                <a:latin typeface="Times New Roman" pitchFamily="18" charset="0"/>
                <a:ea typeface="楷体" pitchFamily="49" charset="-122"/>
                <a:cs typeface="Times New Roman" pitchFamily="18" charset="0"/>
              </a:rPr>
              <a:t>区域</a:t>
            </a:r>
          </a:p>
        </p:txBody>
      </p:sp>
      <p:sp>
        <p:nvSpPr>
          <p:cNvPr id="82" name="TextBox 81"/>
          <p:cNvSpPr txBox="1"/>
          <p:nvPr/>
        </p:nvSpPr>
        <p:spPr>
          <a:xfrm>
            <a:off x="323528" y="3985900"/>
            <a:ext cx="5976664" cy="523220"/>
          </a:xfrm>
          <a:prstGeom prst="rect">
            <a:avLst/>
          </a:prstGeom>
          <a:noFill/>
        </p:spPr>
        <p:txBody>
          <a:bodyPr wrap="square" rtlCol="0">
            <a:spAutoFit/>
          </a:bodyPr>
          <a:lstStyle/>
          <a:p>
            <a:pPr>
              <a:buFont typeface="Arial" pitchFamily="34" charset="0"/>
              <a:buChar char="•"/>
            </a:pPr>
            <a:r>
              <a:rPr lang="en-US" altLang="zh-CN" sz="2800" b="1" dirty="0">
                <a:latin typeface="Times New Roman" pitchFamily="18" charset="0"/>
                <a:ea typeface="楷体" pitchFamily="49" charset="-122"/>
                <a:cs typeface="Times New Roman" pitchFamily="18" charset="0"/>
              </a:rPr>
              <a:t> </a:t>
            </a:r>
            <a:r>
              <a:rPr lang="zh-CN" altLang="en-US" sz="2800" b="1" dirty="0">
                <a:latin typeface="Times New Roman" pitchFamily="18" charset="0"/>
                <a:ea typeface="楷体" pitchFamily="49" charset="-122"/>
                <a:cs typeface="Times New Roman" pitchFamily="18" charset="0"/>
              </a:rPr>
              <a:t>同名磁极相排斥，异名磁极相吸引</a:t>
            </a:r>
            <a:endParaRPr lang="en-US" altLang="zh-CN" sz="2800" b="1" dirty="0">
              <a:latin typeface="Times New Roman" pitchFamily="18" charset="0"/>
              <a:ea typeface="楷体" pitchFamily="49" charset="-122"/>
              <a:cs typeface="Times New Roman" pitchFamily="18" charset="0"/>
            </a:endParaRPr>
          </a:p>
        </p:txBody>
      </p:sp>
      <p:pic>
        <p:nvPicPr>
          <p:cNvPr id="161796" name="Picture 4" descr="https://timgsa.baidu.com/timg?image&amp;quality=80&amp;size=b10000_10000&amp;sec=1495685739&amp;di=e16af9671871308ff01ca9cee252cd5d&amp;src=http://a0.att.hudong.com/45/08/01300000202579122312083612917.jpg"/>
          <p:cNvPicPr>
            <a:picLocks noChangeAspect="1" noChangeArrowheads="1"/>
          </p:cNvPicPr>
          <p:nvPr/>
        </p:nvPicPr>
        <p:blipFill>
          <a:blip r:embed="rId7" cstate="print"/>
          <a:srcRect/>
          <a:stretch>
            <a:fillRect/>
          </a:stretch>
        </p:blipFill>
        <p:spPr bwMode="auto">
          <a:xfrm>
            <a:off x="5508104" y="2708920"/>
            <a:ext cx="1008112" cy="1227907"/>
          </a:xfrm>
          <a:prstGeom prst="rect">
            <a:avLst/>
          </a:prstGeom>
          <a:noFill/>
        </p:spPr>
      </p:pic>
      <p:pic>
        <p:nvPicPr>
          <p:cNvPr id="3" name="音频 2">
            <a:hlinkClick r:id="" action="ppaction://media"/>
            <a:extLst>
              <a:ext uri="{FF2B5EF4-FFF2-40B4-BE49-F238E27FC236}">
                <a16:creationId xmlns:a16="http://schemas.microsoft.com/office/drawing/2014/main" id="{F4876822-7444-4073-BE40-4ABB94A2CB1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69891"/>
    </mc:Choice>
    <mc:Fallback>
      <p:transition spd="slow" advTm="269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diamond(in)">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61794"/>
                                        </p:tgtEl>
                                        <p:attrNameLst>
                                          <p:attrName>style.visibility</p:attrName>
                                        </p:attrNameLst>
                                      </p:cBhvr>
                                      <p:to>
                                        <p:strVal val="visible"/>
                                      </p:to>
                                    </p:set>
                                    <p:animEffect transition="in" filter="blinds(horizontal)">
                                      <p:cBhvr>
                                        <p:cTn id="15" dur="500"/>
                                        <p:tgtEl>
                                          <p:spTgt spid="16179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4">
                                            <p:txEl>
                                              <p:pRg st="0" end="0"/>
                                            </p:txEl>
                                          </p:spTgt>
                                        </p:tgtEl>
                                        <p:attrNameLst>
                                          <p:attrName>style.visibility</p:attrName>
                                        </p:attrNameLst>
                                      </p:cBhvr>
                                      <p:to>
                                        <p:strVal val="visible"/>
                                      </p:to>
                                    </p:set>
                                    <p:animEffect transition="in" filter="wipe(left)">
                                      <p:cBhvr>
                                        <p:cTn id="20" dur="500"/>
                                        <p:tgtEl>
                                          <p:spTgt spid="6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1">
                                            <p:txEl>
                                              <p:pRg st="0" end="0"/>
                                            </p:txEl>
                                          </p:spTgt>
                                        </p:tgtEl>
                                        <p:attrNameLst>
                                          <p:attrName>style.visibility</p:attrName>
                                        </p:attrNameLst>
                                      </p:cBhvr>
                                      <p:to>
                                        <p:strVal val="visible"/>
                                      </p:to>
                                    </p:set>
                                    <p:animEffect transition="in" filter="wipe(left)">
                                      <p:cBhvr>
                                        <p:cTn id="25" dur="500"/>
                                        <p:tgtEl>
                                          <p:spTgt spid="81">
                                            <p:txEl>
                                              <p:pRg st="0" end="0"/>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81">
                                            <p:txEl>
                                              <p:pRg st="1" end="1"/>
                                            </p:txEl>
                                          </p:spTgt>
                                        </p:tgtEl>
                                        <p:attrNameLst>
                                          <p:attrName>style.visibility</p:attrName>
                                        </p:attrNameLst>
                                      </p:cBhvr>
                                      <p:to>
                                        <p:strVal val="visible"/>
                                      </p:to>
                                    </p:set>
                                    <p:animEffect transition="in" filter="wipe(left)">
                                      <p:cBhvr>
                                        <p:cTn id="29" dur="500"/>
                                        <p:tgtEl>
                                          <p:spTgt spid="8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61796"/>
                                        </p:tgtEl>
                                        <p:attrNameLst>
                                          <p:attrName>style.visibility</p:attrName>
                                        </p:attrNameLst>
                                      </p:cBhvr>
                                      <p:to>
                                        <p:strVal val="visible"/>
                                      </p:to>
                                    </p:set>
                                    <p:animEffect transition="in" filter="blinds(horizontal)">
                                      <p:cBhvr>
                                        <p:cTn id="34" dur="500"/>
                                        <p:tgtEl>
                                          <p:spTgt spid="16179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2">
                                            <p:txEl>
                                              <p:pRg st="0" end="0"/>
                                            </p:txEl>
                                          </p:spTgt>
                                        </p:tgtEl>
                                        <p:attrNameLst>
                                          <p:attrName>style.visibility</p:attrName>
                                        </p:attrNameLst>
                                      </p:cBhvr>
                                      <p:to>
                                        <p:strVal val="visible"/>
                                      </p:to>
                                    </p:set>
                                    <p:animEffect transition="in" filter="wipe(left)">
                                      <p:cBhvr>
                                        <p:cTn id="39" dur="500"/>
                                        <p:tgtEl>
                                          <p:spTgt spid="8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linds(horizontal)">
                                      <p:cBhvr>
                                        <p:cTn id="44" dur="500"/>
                                        <p:tgtEl>
                                          <p:spTgt spid="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7">
                                            <p:txEl>
                                              <p:pRg st="0" end="0"/>
                                            </p:txEl>
                                          </p:spTgt>
                                        </p:tgtEl>
                                        <p:attrNameLst>
                                          <p:attrName>style.visibility</p:attrName>
                                        </p:attrNameLst>
                                      </p:cBhvr>
                                      <p:to>
                                        <p:strVal val="visible"/>
                                      </p:to>
                                    </p:set>
                                    <p:animEffect transition="in" filter="wipe(left)">
                                      <p:cBhvr>
                                        <p:cTn id="5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3"/>
                </p:tgtEl>
              </p:cMediaNode>
            </p:audio>
          </p:childTnLst>
        </p:cTn>
      </p:par>
    </p:tnLst>
    <p:bldLst>
      <p:bldP spid="5" grpId="0" animBg="1"/>
      <p:bldP spid="6" grpId="0"/>
      <p:bldP spid="8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289918" y="622429"/>
            <a:ext cx="4066058" cy="584775"/>
          </a:xfrm>
          <a:prstGeom prst="rect">
            <a:avLst/>
          </a:prstGeom>
          <a:ln w="9525" cap="flat" cmpd="sng" algn="ctr">
            <a:solidFill>
              <a:schemeClr val="accent6">
                <a:shade val="95000"/>
                <a:satMod val="105000"/>
              </a:schemeClr>
            </a:solidFill>
            <a:prstDash val="solid"/>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磁场 </a:t>
            </a:r>
            <a:r>
              <a:rPr kumimoji="0" lang="en-US" altLang="zh-CN"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(Magnetic Field)</a:t>
            </a:r>
            <a:endPar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endParaRPr>
          </a:p>
        </p:txBody>
      </p:sp>
      <p:sp>
        <p:nvSpPr>
          <p:cNvPr id="58" name="矩形 57"/>
          <p:cNvSpPr>
            <a:spLocks noChangeArrowheads="1"/>
          </p:cNvSpPr>
          <p:nvPr/>
        </p:nvSpPr>
        <p:spPr bwMode="auto">
          <a:xfrm>
            <a:off x="4500562" y="142852"/>
            <a:ext cx="1641475" cy="1173163"/>
          </a:xfrm>
          <a:prstGeom prst="rect">
            <a:avLst/>
          </a:prstGeom>
          <a:noFill/>
          <a:ln w="9525">
            <a:noFill/>
            <a:miter lim="800000"/>
            <a:headEnd/>
            <a:tailEnd/>
          </a:ln>
        </p:spPr>
        <p:txBody>
          <a:bodyPr>
            <a:spAutoFit/>
          </a:bodyPr>
          <a:lstStyle/>
          <a:p>
            <a:pPr eaLnBrk="1" hangingPunct="1">
              <a:lnSpc>
                <a:spcPct val="130000"/>
              </a:lnSpc>
            </a:pPr>
            <a:r>
              <a:rPr lang="zh-CN" altLang="en-US" sz="6000" b="1" dirty="0">
                <a:solidFill>
                  <a:srgbClr val="7030A0"/>
                </a:solidFill>
                <a:latin typeface="Times New Roman" pitchFamily="18" charset="0"/>
                <a:ea typeface="黑体" pitchFamily="49" charset="-122"/>
              </a:rPr>
              <a:t>*</a:t>
            </a:r>
            <a:r>
              <a:rPr lang="zh-CN" altLang="en-US" sz="6000" b="1" dirty="0">
                <a:solidFill>
                  <a:srgbClr val="00B050"/>
                </a:solidFill>
                <a:latin typeface="Times New Roman" pitchFamily="18" charset="0"/>
                <a:ea typeface="黑体" pitchFamily="49" charset="-122"/>
              </a:rPr>
              <a:t>*</a:t>
            </a:r>
            <a:r>
              <a:rPr lang="zh-CN" altLang="en-US" sz="6000" b="1" dirty="0">
                <a:solidFill>
                  <a:srgbClr val="FFC000"/>
                </a:solidFill>
                <a:latin typeface="Times New Roman" pitchFamily="18" charset="0"/>
                <a:ea typeface="黑体" pitchFamily="49" charset="-122"/>
              </a:rPr>
              <a:t>*</a:t>
            </a:r>
          </a:p>
        </p:txBody>
      </p:sp>
      <p:sp>
        <p:nvSpPr>
          <p:cNvPr id="102" name="Rectangle 3"/>
          <p:cNvSpPr txBox="1">
            <a:spLocks noRot="1" noChangeArrowheads="1"/>
          </p:cNvSpPr>
          <p:nvPr/>
        </p:nvSpPr>
        <p:spPr>
          <a:xfrm>
            <a:off x="285720" y="4653136"/>
            <a:ext cx="3643338" cy="642942"/>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 电流周围存在着磁场</a:t>
            </a:r>
            <a:endParaRPr lang="en-US" altLang="zh-CN" sz="2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23" name="Rectangle 3"/>
          <p:cNvSpPr txBox="1">
            <a:spLocks noRot="1" noChangeArrowheads="1"/>
          </p:cNvSpPr>
          <p:nvPr/>
        </p:nvSpPr>
        <p:spPr>
          <a:xfrm>
            <a:off x="285720" y="1413511"/>
            <a:ext cx="3854232" cy="642942"/>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 磁体周围存在着磁场</a:t>
            </a:r>
            <a:endParaRPr lang="en-US" altLang="zh-CN" sz="26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57699" name="Picture 3" descr="https://timgsa.baidu.com/timg?image&amp;quality=80&amp;size=b9999_10000&amp;sec=1495705227926&amp;di=a3b579f10d42be6af9325d9f506b9762&amp;imgtype=jpg&amp;src=http%3A%2F%2Fimg3.imgtn.bdimg.com%2Fit%2Fu%3D770169154%2C966014435%26fm%3D214%26gp%3D0.jpg"/>
          <p:cNvPicPr>
            <a:picLocks noChangeAspect="1" noChangeArrowheads="1"/>
          </p:cNvPicPr>
          <p:nvPr/>
        </p:nvPicPr>
        <p:blipFill>
          <a:blip r:embed="rId6" cstate="print">
            <a:lum bright="-20000" contrast="40000"/>
          </a:blip>
          <a:srcRect l="4527" t="18304" r="64690" b="26781"/>
          <a:stretch>
            <a:fillRect/>
          </a:stretch>
        </p:blipFill>
        <p:spPr bwMode="auto">
          <a:xfrm>
            <a:off x="6588224" y="1556792"/>
            <a:ext cx="1877009" cy="1656184"/>
          </a:xfrm>
          <a:prstGeom prst="rect">
            <a:avLst/>
          </a:prstGeom>
          <a:noFill/>
        </p:spPr>
      </p:pic>
      <p:grpSp>
        <p:nvGrpSpPr>
          <p:cNvPr id="113" name="组合 112"/>
          <p:cNvGrpSpPr/>
          <p:nvPr/>
        </p:nvGrpSpPr>
        <p:grpSpPr>
          <a:xfrm>
            <a:off x="1125141" y="2223914"/>
            <a:ext cx="4310955" cy="576064"/>
            <a:chOff x="1125141" y="2223914"/>
            <a:chExt cx="4310955" cy="576064"/>
          </a:xfrm>
        </p:grpSpPr>
        <p:grpSp>
          <p:nvGrpSpPr>
            <p:cNvPr id="97" name="组合 96"/>
            <p:cNvGrpSpPr/>
            <p:nvPr/>
          </p:nvGrpSpPr>
          <p:grpSpPr>
            <a:xfrm>
              <a:off x="1125141" y="2276872"/>
              <a:ext cx="828000" cy="432048"/>
              <a:chOff x="1125141" y="2348880"/>
              <a:chExt cx="828000" cy="432048"/>
            </a:xfrm>
          </p:grpSpPr>
          <p:sp>
            <p:nvSpPr>
              <p:cNvPr id="92" name="矩形 91"/>
              <p:cNvSpPr/>
              <p:nvPr/>
            </p:nvSpPr>
            <p:spPr>
              <a:xfrm>
                <a:off x="1125141" y="2348880"/>
                <a:ext cx="828000" cy="432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93" name="TextBox 92"/>
              <p:cNvSpPr txBox="1"/>
              <p:nvPr/>
            </p:nvSpPr>
            <p:spPr>
              <a:xfrm>
                <a:off x="1192957" y="2373263"/>
                <a:ext cx="720080" cy="400110"/>
              </a:xfrm>
              <a:prstGeom prst="rect">
                <a:avLst/>
              </a:prstGeom>
              <a:noFill/>
            </p:spPr>
            <p:txBody>
              <a:bodyPr wrap="square" rtlCol="0">
                <a:spAutoFit/>
              </a:bodyPr>
              <a:lstStyle/>
              <a:p>
                <a:r>
                  <a:rPr lang="zh-CN" altLang="en-US" sz="2000" b="1" dirty="0">
                    <a:latin typeface="楷体" pitchFamily="49" charset="-122"/>
                    <a:ea typeface="楷体" pitchFamily="49" charset="-122"/>
                  </a:rPr>
                  <a:t>磁体</a:t>
                </a:r>
              </a:p>
            </p:txBody>
          </p:sp>
        </p:grpSp>
        <p:grpSp>
          <p:nvGrpSpPr>
            <p:cNvPr id="99" name="组合 98"/>
            <p:cNvGrpSpPr/>
            <p:nvPr/>
          </p:nvGrpSpPr>
          <p:grpSpPr>
            <a:xfrm>
              <a:off x="4608096" y="2276872"/>
              <a:ext cx="828000" cy="432048"/>
              <a:chOff x="1125141" y="2348880"/>
              <a:chExt cx="828000" cy="432048"/>
            </a:xfrm>
          </p:grpSpPr>
          <p:sp>
            <p:nvSpPr>
              <p:cNvPr id="100" name="矩形 99"/>
              <p:cNvSpPr/>
              <p:nvPr/>
            </p:nvSpPr>
            <p:spPr>
              <a:xfrm>
                <a:off x="1125141" y="2348880"/>
                <a:ext cx="828000" cy="432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1" name="TextBox 100"/>
              <p:cNvSpPr txBox="1"/>
              <p:nvPr/>
            </p:nvSpPr>
            <p:spPr>
              <a:xfrm>
                <a:off x="1192957" y="2373263"/>
                <a:ext cx="720080" cy="400110"/>
              </a:xfrm>
              <a:prstGeom prst="rect">
                <a:avLst/>
              </a:prstGeom>
              <a:noFill/>
            </p:spPr>
            <p:txBody>
              <a:bodyPr wrap="square" rtlCol="0">
                <a:spAutoFit/>
              </a:bodyPr>
              <a:lstStyle/>
              <a:p>
                <a:r>
                  <a:rPr lang="zh-CN" altLang="en-US" sz="2000" b="1" dirty="0">
                    <a:latin typeface="楷体" pitchFamily="49" charset="-122"/>
                    <a:ea typeface="楷体" pitchFamily="49" charset="-122"/>
                  </a:rPr>
                  <a:t>磁体</a:t>
                </a:r>
              </a:p>
            </p:txBody>
          </p:sp>
        </p:grpSp>
        <p:grpSp>
          <p:nvGrpSpPr>
            <p:cNvPr id="108" name="组合 107"/>
            <p:cNvGrpSpPr/>
            <p:nvPr/>
          </p:nvGrpSpPr>
          <p:grpSpPr>
            <a:xfrm>
              <a:off x="2764479" y="2223914"/>
              <a:ext cx="972000" cy="576064"/>
              <a:chOff x="2410619" y="2223914"/>
              <a:chExt cx="972000" cy="576064"/>
            </a:xfrm>
          </p:grpSpPr>
          <p:sp>
            <p:nvSpPr>
              <p:cNvPr id="105" name="云形 104"/>
              <p:cNvSpPr/>
              <p:nvPr/>
            </p:nvSpPr>
            <p:spPr>
              <a:xfrm>
                <a:off x="2410619" y="2223914"/>
                <a:ext cx="972000" cy="576064"/>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2555776" y="2276872"/>
                <a:ext cx="720080" cy="400110"/>
              </a:xfrm>
              <a:prstGeom prst="rect">
                <a:avLst/>
              </a:prstGeom>
              <a:noFill/>
            </p:spPr>
            <p:txBody>
              <a:bodyPr wrap="square" rtlCol="0">
                <a:spAutoFit/>
              </a:bodyPr>
              <a:lstStyle/>
              <a:p>
                <a:r>
                  <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楷体" pitchFamily="49" charset="-122"/>
                    <a:ea typeface="楷体" pitchFamily="49" charset="-122"/>
                  </a:rPr>
                  <a:t>磁场</a:t>
                </a:r>
              </a:p>
            </p:txBody>
          </p:sp>
        </p:grpSp>
        <p:sp>
          <p:nvSpPr>
            <p:cNvPr id="109" name="右箭头 108"/>
            <p:cNvSpPr/>
            <p:nvPr/>
          </p:nvSpPr>
          <p:spPr>
            <a:xfrm>
              <a:off x="2051720" y="2282205"/>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10" name="右箭头 109"/>
            <p:cNvSpPr/>
            <p:nvPr/>
          </p:nvSpPr>
          <p:spPr>
            <a:xfrm rot="10800000">
              <a:off x="2051720" y="2510805"/>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11" name="右箭头 110"/>
            <p:cNvSpPr/>
            <p:nvPr/>
          </p:nvSpPr>
          <p:spPr>
            <a:xfrm>
              <a:off x="3861445" y="2286397"/>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12" name="右箭头 111"/>
            <p:cNvSpPr/>
            <p:nvPr/>
          </p:nvSpPr>
          <p:spPr>
            <a:xfrm rot="10800000">
              <a:off x="3861445" y="2514997"/>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grpSp>
      <p:sp>
        <p:nvSpPr>
          <p:cNvPr id="114" name="Rectangle 3"/>
          <p:cNvSpPr txBox="1">
            <a:spLocks noRot="1" noChangeArrowheads="1"/>
          </p:cNvSpPr>
          <p:nvPr/>
        </p:nvSpPr>
        <p:spPr>
          <a:xfrm>
            <a:off x="3802546" y="4624561"/>
            <a:ext cx="3626974" cy="642942"/>
          </a:xfrm>
          <a:prstGeom prst="rect">
            <a:avLst/>
          </a:prstGeom>
          <a:noFill/>
        </p:spPr>
        <p:txBody>
          <a:bodyPr>
            <a:noAutofit/>
          </a:bodyPr>
          <a:lstStyle/>
          <a:p>
            <a:pPr lvl="0">
              <a:lnSpc>
                <a:spcPct val="125000"/>
              </a:lnSpc>
              <a:spcBef>
                <a:spcPct val="20000"/>
              </a:spcBef>
              <a:defRPr/>
            </a:pPr>
            <a:r>
              <a:rPr lang="en-US" altLang="zh-CN" sz="30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 —</a:t>
            </a:r>
            <a:r>
              <a:rPr lang="zh-CN" altLang="en-US" sz="30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rPr>
              <a:t>电流的磁效应</a:t>
            </a:r>
            <a:endParaRPr lang="en-US" altLang="zh-CN" sz="3000" b="1" dirty="0">
              <a:effectLst>
                <a:outerShdw blurRad="38100" dist="38100" dir="2700000" algn="tl">
                  <a:srgbClr val="000000">
                    <a:alpha val="43137"/>
                  </a:srgbClr>
                </a:outerShdw>
              </a:effectLst>
              <a:latin typeface="华文新魏" pitchFamily="2" charset="-122"/>
              <a:ea typeface="华文新魏" pitchFamily="2" charset="-122"/>
              <a:cs typeface="Times New Roman" pitchFamily="18" charset="0"/>
            </a:endParaRPr>
          </a:p>
        </p:txBody>
      </p:sp>
      <p:grpSp>
        <p:nvGrpSpPr>
          <p:cNvPr id="117" name="组合 116"/>
          <p:cNvGrpSpPr/>
          <p:nvPr/>
        </p:nvGrpSpPr>
        <p:grpSpPr>
          <a:xfrm>
            <a:off x="6876256" y="3212976"/>
            <a:ext cx="1728192" cy="492251"/>
            <a:chOff x="6876256" y="3212976"/>
            <a:chExt cx="1728192" cy="492251"/>
          </a:xfrm>
        </p:grpSpPr>
        <p:sp>
          <p:nvSpPr>
            <p:cNvPr id="136" name="Rectangle 3"/>
            <p:cNvSpPr txBox="1">
              <a:spLocks noRot="1" noChangeArrowheads="1"/>
            </p:cNvSpPr>
            <p:nvPr/>
          </p:nvSpPr>
          <p:spPr>
            <a:xfrm>
              <a:off x="6876256" y="3212976"/>
              <a:ext cx="1728192" cy="492251"/>
            </a:xfrm>
            <a:prstGeom prst="rect">
              <a:avLst/>
            </a:prstGeom>
            <a:noFill/>
          </p:spPr>
          <p:txBody>
            <a:bodyPr>
              <a:noAutofit/>
            </a:bodyPr>
            <a:lstStyle/>
            <a:p>
              <a:pPr lvl="0">
                <a:lnSpc>
                  <a:spcPct val="125000"/>
                </a:lnSpc>
                <a:spcBef>
                  <a:spcPct val="20000"/>
                </a:spcBef>
                <a:defRPr/>
              </a:pPr>
              <a:r>
                <a:rPr lang="zh-CN" altLang="en-US"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rPr>
                <a:t>奥斯特实验</a:t>
              </a:r>
              <a:endParaRPr lang="en-US" altLang="zh-CN"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endParaRPr>
            </a:p>
          </p:txBody>
        </p:sp>
        <p:sp>
          <p:nvSpPr>
            <p:cNvPr id="115" name="矩形 114"/>
            <p:cNvSpPr/>
            <p:nvPr/>
          </p:nvSpPr>
          <p:spPr>
            <a:xfrm>
              <a:off x="6948263" y="3284984"/>
              <a:ext cx="1476000" cy="396000"/>
            </a:xfrm>
            <a:prstGeom prst="rect">
              <a:avLst/>
            </a:prstGeom>
            <a:noFill/>
            <a:ln w="952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1115616" y="3068960"/>
            <a:ext cx="4310955" cy="576064"/>
            <a:chOff x="1125141" y="2223914"/>
            <a:chExt cx="4310955" cy="576064"/>
          </a:xfrm>
        </p:grpSpPr>
        <p:grpSp>
          <p:nvGrpSpPr>
            <p:cNvPr id="119" name="组合 96"/>
            <p:cNvGrpSpPr/>
            <p:nvPr/>
          </p:nvGrpSpPr>
          <p:grpSpPr>
            <a:xfrm>
              <a:off x="1125141" y="2276872"/>
              <a:ext cx="828000" cy="432048"/>
              <a:chOff x="1125141" y="2348880"/>
              <a:chExt cx="828000" cy="432048"/>
            </a:xfrm>
          </p:grpSpPr>
          <p:sp>
            <p:nvSpPr>
              <p:cNvPr id="131" name="矩形 130"/>
              <p:cNvSpPr/>
              <p:nvPr/>
            </p:nvSpPr>
            <p:spPr>
              <a:xfrm>
                <a:off x="1125141" y="2348880"/>
                <a:ext cx="828000" cy="43204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2" name="TextBox 131"/>
              <p:cNvSpPr txBox="1"/>
              <p:nvPr/>
            </p:nvSpPr>
            <p:spPr>
              <a:xfrm>
                <a:off x="1192957" y="2373263"/>
                <a:ext cx="720080" cy="400110"/>
              </a:xfrm>
              <a:prstGeom prst="rect">
                <a:avLst/>
              </a:prstGeom>
              <a:noFill/>
            </p:spPr>
            <p:txBody>
              <a:bodyPr wrap="square" rtlCol="0">
                <a:spAutoFit/>
              </a:bodyPr>
              <a:lstStyle/>
              <a:p>
                <a:r>
                  <a:rPr lang="zh-CN" altLang="en-US" sz="2000" b="1" dirty="0">
                    <a:latin typeface="楷体" pitchFamily="49" charset="-122"/>
                    <a:ea typeface="楷体" pitchFamily="49" charset="-122"/>
                  </a:rPr>
                  <a:t>磁体</a:t>
                </a:r>
              </a:p>
            </p:txBody>
          </p:sp>
        </p:grpSp>
        <p:grpSp>
          <p:nvGrpSpPr>
            <p:cNvPr id="120" name="组合 98"/>
            <p:cNvGrpSpPr/>
            <p:nvPr/>
          </p:nvGrpSpPr>
          <p:grpSpPr>
            <a:xfrm>
              <a:off x="4608096" y="2276872"/>
              <a:ext cx="828000" cy="432048"/>
              <a:chOff x="1125141" y="2348880"/>
              <a:chExt cx="828000" cy="432048"/>
            </a:xfrm>
          </p:grpSpPr>
          <p:sp>
            <p:nvSpPr>
              <p:cNvPr id="129" name="矩形 128"/>
              <p:cNvSpPr/>
              <p:nvPr/>
            </p:nvSpPr>
            <p:spPr>
              <a:xfrm>
                <a:off x="1125141" y="2348880"/>
                <a:ext cx="828000"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130" name="TextBox 129"/>
              <p:cNvSpPr txBox="1"/>
              <p:nvPr/>
            </p:nvSpPr>
            <p:spPr>
              <a:xfrm>
                <a:off x="1192957" y="2373263"/>
                <a:ext cx="720080" cy="400110"/>
              </a:xfrm>
              <a:prstGeom prst="rect">
                <a:avLst/>
              </a:prstGeom>
              <a:noFill/>
            </p:spPr>
            <p:txBody>
              <a:bodyPr wrap="square" rtlCol="0">
                <a:spAutoFit/>
              </a:bodyPr>
              <a:lstStyle/>
              <a:p>
                <a:r>
                  <a:rPr lang="zh-CN" altLang="en-US" sz="2000" b="1" dirty="0">
                    <a:latin typeface="楷体" pitchFamily="49" charset="-122"/>
                    <a:ea typeface="楷体" pitchFamily="49" charset="-122"/>
                  </a:rPr>
                  <a:t>电流</a:t>
                </a:r>
              </a:p>
            </p:txBody>
          </p:sp>
        </p:grpSp>
        <p:grpSp>
          <p:nvGrpSpPr>
            <p:cNvPr id="121" name="组合 107"/>
            <p:cNvGrpSpPr/>
            <p:nvPr/>
          </p:nvGrpSpPr>
          <p:grpSpPr>
            <a:xfrm>
              <a:off x="2764479" y="2223914"/>
              <a:ext cx="972000" cy="576064"/>
              <a:chOff x="2410619" y="2223914"/>
              <a:chExt cx="972000" cy="576064"/>
            </a:xfrm>
          </p:grpSpPr>
          <p:sp>
            <p:nvSpPr>
              <p:cNvPr id="127" name="云形 126"/>
              <p:cNvSpPr/>
              <p:nvPr/>
            </p:nvSpPr>
            <p:spPr>
              <a:xfrm>
                <a:off x="2410619" y="2223914"/>
                <a:ext cx="972000" cy="576064"/>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TextBox 127"/>
              <p:cNvSpPr txBox="1"/>
              <p:nvPr/>
            </p:nvSpPr>
            <p:spPr>
              <a:xfrm>
                <a:off x="2555776" y="2276872"/>
                <a:ext cx="720080" cy="400110"/>
              </a:xfrm>
              <a:prstGeom prst="rect">
                <a:avLst/>
              </a:prstGeom>
              <a:noFill/>
            </p:spPr>
            <p:txBody>
              <a:bodyPr wrap="square" rtlCol="0">
                <a:spAutoFit/>
              </a:bodyPr>
              <a:lstStyle/>
              <a:p>
                <a:r>
                  <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楷体" pitchFamily="49" charset="-122"/>
                    <a:ea typeface="楷体" pitchFamily="49" charset="-122"/>
                  </a:rPr>
                  <a:t>磁场</a:t>
                </a:r>
              </a:p>
            </p:txBody>
          </p:sp>
        </p:grpSp>
        <p:sp>
          <p:nvSpPr>
            <p:cNvPr id="122" name="右箭头 121"/>
            <p:cNvSpPr/>
            <p:nvPr/>
          </p:nvSpPr>
          <p:spPr>
            <a:xfrm>
              <a:off x="2051720" y="2282205"/>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23" name="右箭头 122"/>
            <p:cNvSpPr/>
            <p:nvPr/>
          </p:nvSpPr>
          <p:spPr>
            <a:xfrm rot="10800000">
              <a:off x="2051720" y="2510805"/>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24" name="右箭头 123"/>
            <p:cNvSpPr/>
            <p:nvPr/>
          </p:nvSpPr>
          <p:spPr>
            <a:xfrm>
              <a:off x="3861445" y="2286397"/>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25" name="右箭头 124"/>
            <p:cNvSpPr/>
            <p:nvPr/>
          </p:nvSpPr>
          <p:spPr>
            <a:xfrm rot="10800000">
              <a:off x="3861445" y="2514997"/>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grpSp>
      <p:grpSp>
        <p:nvGrpSpPr>
          <p:cNvPr id="133" name="组合 132"/>
          <p:cNvGrpSpPr/>
          <p:nvPr/>
        </p:nvGrpSpPr>
        <p:grpSpPr>
          <a:xfrm>
            <a:off x="1125141" y="3933056"/>
            <a:ext cx="4310955" cy="576064"/>
            <a:chOff x="1125141" y="2223914"/>
            <a:chExt cx="4310955" cy="576064"/>
          </a:xfrm>
        </p:grpSpPr>
        <p:grpSp>
          <p:nvGrpSpPr>
            <p:cNvPr id="134" name="组合 96"/>
            <p:cNvGrpSpPr/>
            <p:nvPr/>
          </p:nvGrpSpPr>
          <p:grpSpPr>
            <a:xfrm>
              <a:off x="1125141" y="2276872"/>
              <a:ext cx="828000" cy="432048"/>
              <a:chOff x="1125141" y="2348880"/>
              <a:chExt cx="828000" cy="432048"/>
            </a:xfrm>
          </p:grpSpPr>
          <p:sp>
            <p:nvSpPr>
              <p:cNvPr id="201" name="矩形 200"/>
              <p:cNvSpPr/>
              <p:nvPr/>
            </p:nvSpPr>
            <p:spPr>
              <a:xfrm>
                <a:off x="1125141" y="2348880"/>
                <a:ext cx="828000"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202" name="TextBox 201"/>
              <p:cNvSpPr txBox="1"/>
              <p:nvPr/>
            </p:nvSpPr>
            <p:spPr>
              <a:xfrm>
                <a:off x="1192957" y="2373263"/>
                <a:ext cx="720080" cy="400110"/>
              </a:xfrm>
              <a:prstGeom prst="rect">
                <a:avLst/>
              </a:prstGeom>
              <a:noFill/>
            </p:spPr>
            <p:txBody>
              <a:bodyPr wrap="square" rtlCol="0">
                <a:spAutoFit/>
              </a:bodyPr>
              <a:lstStyle/>
              <a:p>
                <a:r>
                  <a:rPr lang="zh-CN" altLang="en-US" sz="2000" b="1" dirty="0">
                    <a:latin typeface="楷体" pitchFamily="49" charset="-122"/>
                    <a:ea typeface="楷体" pitchFamily="49" charset="-122"/>
                  </a:rPr>
                  <a:t>电流</a:t>
                </a:r>
              </a:p>
            </p:txBody>
          </p:sp>
        </p:grpSp>
        <p:grpSp>
          <p:nvGrpSpPr>
            <p:cNvPr id="135" name="组合 98"/>
            <p:cNvGrpSpPr/>
            <p:nvPr/>
          </p:nvGrpSpPr>
          <p:grpSpPr>
            <a:xfrm>
              <a:off x="4608096" y="2276872"/>
              <a:ext cx="828000" cy="432048"/>
              <a:chOff x="1125141" y="2348880"/>
              <a:chExt cx="828000" cy="432048"/>
            </a:xfrm>
          </p:grpSpPr>
          <p:sp>
            <p:nvSpPr>
              <p:cNvPr id="199" name="矩形 198"/>
              <p:cNvSpPr/>
              <p:nvPr/>
            </p:nvSpPr>
            <p:spPr>
              <a:xfrm>
                <a:off x="1125141" y="2348880"/>
                <a:ext cx="828000"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200" name="TextBox 199"/>
              <p:cNvSpPr txBox="1"/>
              <p:nvPr/>
            </p:nvSpPr>
            <p:spPr>
              <a:xfrm>
                <a:off x="1192957" y="2373263"/>
                <a:ext cx="720080" cy="400110"/>
              </a:xfrm>
              <a:prstGeom prst="rect">
                <a:avLst/>
              </a:prstGeom>
              <a:noFill/>
            </p:spPr>
            <p:txBody>
              <a:bodyPr wrap="square" rtlCol="0">
                <a:spAutoFit/>
              </a:bodyPr>
              <a:lstStyle/>
              <a:p>
                <a:r>
                  <a:rPr lang="zh-CN" altLang="en-US" sz="2000" b="1" dirty="0">
                    <a:latin typeface="楷体" pitchFamily="49" charset="-122"/>
                    <a:ea typeface="楷体" pitchFamily="49" charset="-122"/>
                  </a:rPr>
                  <a:t>电流</a:t>
                </a:r>
              </a:p>
            </p:txBody>
          </p:sp>
        </p:grpSp>
        <p:grpSp>
          <p:nvGrpSpPr>
            <p:cNvPr id="138" name="组合 107"/>
            <p:cNvGrpSpPr/>
            <p:nvPr/>
          </p:nvGrpSpPr>
          <p:grpSpPr>
            <a:xfrm>
              <a:off x="2764479" y="2223914"/>
              <a:ext cx="972000" cy="576064"/>
              <a:chOff x="2410619" y="2223914"/>
              <a:chExt cx="972000" cy="576064"/>
            </a:xfrm>
          </p:grpSpPr>
          <p:sp>
            <p:nvSpPr>
              <p:cNvPr id="197" name="云形 196"/>
              <p:cNvSpPr/>
              <p:nvPr/>
            </p:nvSpPr>
            <p:spPr>
              <a:xfrm>
                <a:off x="2410619" y="2223914"/>
                <a:ext cx="972000" cy="576064"/>
              </a:xfrm>
              <a:prstGeom prst="cloud">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TextBox 197"/>
              <p:cNvSpPr txBox="1"/>
              <p:nvPr/>
            </p:nvSpPr>
            <p:spPr>
              <a:xfrm>
                <a:off x="2555776" y="2276872"/>
                <a:ext cx="720080" cy="400110"/>
              </a:xfrm>
              <a:prstGeom prst="rect">
                <a:avLst/>
              </a:prstGeom>
              <a:noFill/>
            </p:spPr>
            <p:txBody>
              <a:bodyPr wrap="square" rtlCol="0">
                <a:spAutoFit/>
              </a:bodyPr>
              <a:lstStyle/>
              <a:p>
                <a:r>
                  <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楷体" pitchFamily="49" charset="-122"/>
                    <a:ea typeface="楷体" pitchFamily="49" charset="-122"/>
                  </a:rPr>
                  <a:t>磁场</a:t>
                </a:r>
              </a:p>
            </p:txBody>
          </p:sp>
        </p:grpSp>
        <p:sp>
          <p:nvSpPr>
            <p:cNvPr id="193" name="右箭头 192"/>
            <p:cNvSpPr/>
            <p:nvPr/>
          </p:nvSpPr>
          <p:spPr>
            <a:xfrm>
              <a:off x="2051720" y="2282205"/>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94" name="右箭头 193"/>
            <p:cNvSpPr/>
            <p:nvPr/>
          </p:nvSpPr>
          <p:spPr>
            <a:xfrm rot="10800000">
              <a:off x="2051720" y="2510805"/>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95" name="右箭头 194"/>
            <p:cNvSpPr/>
            <p:nvPr/>
          </p:nvSpPr>
          <p:spPr>
            <a:xfrm>
              <a:off x="3861445" y="2286397"/>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sp>
          <p:nvSpPr>
            <p:cNvPr id="196" name="右箭头 195"/>
            <p:cNvSpPr/>
            <p:nvPr/>
          </p:nvSpPr>
          <p:spPr>
            <a:xfrm rot="10800000">
              <a:off x="3861445" y="2514997"/>
              <a:ext cx="576064" cy="180000"/>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a:p>
          </p:txBody>
        </p:sp>
      </p:grpSp>
      <p:sp>
        <p:nvSpPr>
          <p:cNvPr id="203" name="Rectangle 3"/>
          <p:cNvSpPr txBox="1">
            <a:spLocks noRot="1" noChangeArrowheads="1"/>
          </p:cNvSpPr>
          <p:nvPr/>
        </p:nvSpPr>
        <p:spPr>
          <a:xfrm>
            <a:off x="285720" y="5306338"/>
            <a:ext cx="8318728" cy="642942"/>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 基本性质：对其中的</a:t>
            </a:r>
            <a:r>
              <a:rPr lang="zh-CN" altLang="en-US" sz="2600" b="1" dirty="0">
                <a:solidFill>
                  <a:srgbClr val="390EF0"/>
                </a:solidFill>
                <a:effectLst>
                  <a:outerShdw blurRad="38100" dist="38100" dir="2700000" algn="tl">
                    <a:srgbClr val="000000">
                      <a:alpha val="43137"/>
                    </a:srgbClr>
                  </a:outerShdw>
                </a:effectLst>
                <a:latin typeface="Times New Roman" pitchFamily="18" charset="0"/>
                <a:cs typeface="Times New Roman" pitchFamily="18" charset="0"/>
              </a:rPr>
              <a:t>磁体</a:t>
            </a: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或</a:t>
            </a:r>
            <a:r>
              <a:rPr lang="zh-CN" altLang="en-US" sz="2600" b="1" dirty="0">
                <a:solidFill>
                  <a:srgbClr val="390EF0"/>
                </a:solidFill>
                <a:effectLst>
                  <a:outerShdw blurRad="38100" dist="38100" dir="2700000" algn="tl">
                    <a:srgbClr val="000000">
                      <a:alpha val="43137"/>
                    </a:srgbClr>
                  </a:outerShdw>
                </a:effectLst>
                <a:latin typeface="Times New Roman" pitchFamily="18" charset="0"/>
                <a:cs typeface="Times New Roman" pitchFamily="18" charset="0"/>
              </a:rPr>
              <a:t>电流</a:t>
            </a: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有</a:t>
            </a:r>
            <a:r>
              <a:rPr lang="zh-CN" altLang="en-US" sz="2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力</a:t>
            </a: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的作用</a:t>
            </a:r>
            <a:endParaRPr lang="en-US" altLang="zh-CN" sz="2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4" name="Rectangle 3"/>
          <p:cNvSpPr txBox="1">
            <a:spLocks noRot="1" noChangeArrowheads="1"/>
          </p:cNvSpPr>
          <p:nvPr/>
        </p:nvSpPr>
        <p:spPr>
          <a:xfrm>
            <a:off x="275903" y="5935360"/>
            <a:ext cx="5866134" cy="642942"/>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 磁场方向：小磁针静止时</a:t>
            </a:r>
            <a:r>
              <a:rPr lang="en-US" altLang="zh-CN" sz="2600" b="1" dirty="0">
                <a:effectLst>
                  <a:outerShdw blurRad="38100" dist="38100" dir="2700000" algn="tl">
                    <a:srgbClr val="000000">
                      <a:alpha val="43137"/>
                    </a:srgbClr>
                  </a:outerShdw>
                </a:effectLst>
                <a:latin typeface="Times New Roman" pitchFamily="18" charset="0"/>
                <a:cs typeface="Times New Roman" pitchFamily="18" charset="0"/>
              </a:rPr>
              <a:t>N</a:t>
            </a: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极指向</a:t>
            </a:r>
            <a:endParaRPr lang="en-US" altLang="zh-CN" sz="2600" b="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音频 2">
            <a:hlinkClick r:id="" action="ppaction://media"/>
            <a:extLst>
              <a:ext uri="{FF2B5EF4-FFF2-40B4-BE49-F238E27FC236}">
                <a16:creationId xmlns:a16="http://schemas.microsoft.com/office/drawing/2014/main" id="{CDB63341-20A8-468D-9890-8BDA56F2E81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23300" y="63373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10595"/>
    </mc:Choice>
    <mc:Fallback>
      <p:transition spd="slow" advTm="310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8"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500"/>
                                        <p:tgtEl>
                                          <p:spTgt spid="2"/>
                                        </p:tgtEl>
                                      </p:cBhvr>
                                    </p:animEffect>
                                  </p:childTnLst>
                                </p:cTn>
                              </p:par>
                            </p:childTnLst>
                          </p:cTn>
                        </p:par>
                        <p:par>
                          <p:cTn id="11" fill="hold">
                            <p:stCondLst>
                              <p:cond delay="500"/>
                            </p:stCondLst>
                            <p:childTnLst>
                              <p:par>
                                <p:cTn id="12" presetID="38" presetClass="entr" presetSubtype="0" accel="50000" fill="hold" grpId="0" nodeType="afterEffect">
                                  <p:stCondLst>
                                    <p:cond delay="0"/>
                                  </p:stCondLst>
                                  <p:iterate type="lt">
                                    <p:tmPct val="50000"/>
                                  </p:iterate>
                                  <p:childTnLst>
                                    <p:set>
                                      <p:cBhvr>
                                        <p:cTn id="13" dur="1" fill="hold">
                                          <p:stCondLst>
                                            <p:cond delay="0"/>
                                          </p:stCondLst>
                                        </p:cTn>
                                        <p:tgtEl>
                                          <p:spTgt spid="58"/>
                                        </p:tgtEl>
                                        <p:attrNameLst>
                                          <p:attrName>style.visibility</p:attrName>
                                        </p:attrNameLst>
                                      </p:cBhvr>
                                      <p:to>
                                        <p:strVal val="visible"/>
                                      </p:to>
                                    </p:set>
                                    <p:set>
                                      <p:cBhvr>
                                        <p:cTn id="14" dur="455" fill="hold">
                                          <p:stCondLst>
                                            <p:cond delay="0"/>
                                          </p:stCondLst>
                                        </p:cTn>
                                        <p:tgtEl>
                                          <p:spTgt spid="58"/>
                                        </p:tgtEl>
                                        <p:attrNameLst>
                                          <p:attrName>style.rotation</p:attrName>
                                        </p:attrNameLst>
                                      </p:cBhvr>
                                      <p:to>
                                        <p:strVal val="-45.0"/>
                                      </p:to>
                                    </p:set>
                                    <p:anim calcmode="lin" valueType="num">
                                      <p:cBhvr>
                                        <p:cTn id="15" dur="455" fill="hold">
                                          <p:stCondLst>
                                            <p:cond delay="455"/>
                                          </p:stCondLst>
                                        </p:cTn>
                                        <p:tgtEl>
                                          <p:spTgt spid="58"/>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58"/>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58"/>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58"/>
                                        </p:tgtEl>
                                        <p:attrNameLst>
                                          <p:attrName>ppt_y</p:attrName>
                                        </p:attrNameLst>
                                      </p:cBhvr>
                                      <p:tavLst>
                                        <p:tav tm="0">
                                          <p:val>
                                            <p:strVal val="#ppt_y-(0.354*#ppt_w-0.172*#ppt_h)"/>
                                          </p:val>
                                        </p:tav>
                                        <p:tav tm="100000">
                                          <p:val>
                                            <p:strVal val="#ppt_y"/>
                                          </p:val>
                                        </p:tav>
                                      </p:tavLst>
                                    </p:anim>
                                  </p:childTnLst>
                                </p:cTn>
                              </p:par>
                            </p:childTnLst>
                          </p:cTn>
                        </p:par>
                        <p:par>
                          <p:cTn id="19" fill="hold">
                            <p:stCondLst>
                              <p:cond delay="2500"/>
                            </p:stCondLst>
                            <p:childTnLst>
                              <p:par>
                                <p:cTn id="20" presetID="22" presetClass="entr" presetSubtype="8" fill="hold" grpId="0" nodeType="afterEffect">
                                  <p:stCondLst>
                                    <p:cond delay="0"/>
                                  </p:stCondLst>
                                  <p:childTnLst>
                                    <p:set>
                                      <p:cBhvr>
                                        <p:cTn id="21" dur="1" fill="hold">
                                          <p:stCondLst>
                                            <p:cond delay="0"/>
                                          </p:stCondLst>
                                        </p:cTn>
                                        <p:tgtEl>
                                          <p:spTgt spid="223"/>
                                        </p:tgtEl>
                                        <p:attrNameLst>
                                          <p:attrName>style.visibility</p:attrName>
                                        </p:attrNameLst>
                                      </p:cBhvr>
                                      <p:to>
                                        <p:strVal val="visible"/>
                                      </p:to>
                                    </p:set>
                                    <p:animEffect transition="in" filter="wipe(left)">
                                      <p:cBhvr>
                                        <p:cTn id="22" dur="500"/>
                                        <p:tgtEl>
                                          <p:spTgt spid="2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3"/>
                                        </p:tgtEl>
                                        <p:attrNameLst>
                                          <p:attrName>style.visibility</p:attrName>
                                        </p:attrNameLst>
                                      </p:cBhvr>
                                      <p:to>
                                        <p:strVal val="visible"/>
                                      </p:to>
                                    </p:set>
                                    <p:animEffect transition="in" filter="blinds(horizontal)">
                                      <p:cBhvr>
                                        <p:cTn id="27" dur="500"/>
                                        <p:tgtEl>
                                          <p:spTgt spid="1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57699"/>
                                        </p:tgtEl>
                                        <p:attrNameLst>
                                          <p:attrName>style.visibility</p:attrName>
                                        </p:attrNameLst>
                                      </p:cBhvr>
                                      <p:to>
                                        <p:strVal val="visible"/>
                                      </p:to>
                                    </p:set>
                                    <p:animEffect transition="in" filter="blinds(horizontal)">
                                      <p:cBhvr>
                                        <p:cTn id="32" dur="500"/>
                                        <p:tgtEl>
                                          <p:spTgt spid="157699"/>
                                        </p:tgtEl>
                                      </p:cBhvr>
                                    </p:animEffect>
                                  </p:childTnLst>
                                </p:cTn>
                              </p:par>
                            </p:childTnLst>
                          </p:cTn>
                        </p:par>
                        <p:par>
                          <p:cTn id="33" fill="hold">
                            <p:stCondLst>
                              <p:cond delay="500"/>
                            </p:stCondLst>
                            <p:childTnLst>
                              <p:par>
                                <p:cTn id="34" presetID="3" presetClass="entr" presetSubtype="10" fill="hold" nodeType="after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blinds(horizontal)">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2"/>
                                        </p:tgtEl>
                                        <p:attrNameLst>
                                          <p:attrName>style.visibility</p:attrName>
                                        </p:attrNameLst>
                                      </p:cBhvr>
                                      <p:to>
                                        <p:strVal val="visible"/>
                                      </p:to>
                                    </p:set>
                                    <p:animEffect transition="in" filter="wipe(left)">
                                      <p:cBhvr>
                                        <p:cTn id="41" dur="500"/>
                                        <p:tgtEl>
                                          <p:spTgt spid="10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4"/>
                                        </p:tgtEl>
                                        <p:attrNameLst>
                                          <p:attrName>style.visibility</p:attrName>
                                        </p:attrNameLst>
                                      </p:cBhvr>
                                      <p:to>
                                        <p:strVal val="visible"/>
                                      </p:to>
                                    </p:set>
                                    <p:animEffect transition="in" filter="wipe(left)">
                                      <p:cBhvr>
                                        <p:cTn id="46" dur="500"/>
                                        <p:tgtEl>
                                          <p:spTgt spid="114"/>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18"/>
                                        </p:tgtEl>
                                        <p:attrNameLst>
                                          <p:attrName>style.visibility</p:attrName>
                                        </p:attrNameLst>
                                      </p:cBhvr>
                                      <p:to>
                                        <p:strVal val="visible"/>
                                      </p:to>
                                    </p:set>
                                    <p:animEffect transition="in" filter="blinds(horizontal)">
                                      <p:cBhvr>
                                        <p:cTn id="51" dur="500"/>
                                        <p:tgtEl>
                                          <p:spTgt spid="11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blinds(horizontal)">
                                      <p:cBhvr>
                                        <p:cTn id="56" dur="500"/>
                                        <p:tgtEl>
                                          <p:spTgt spid="13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03"/>
                                        </p:tgtEl>
                                        <p:attrNameLst>
                                          <p:attrName>style.visibility</p:attrName>
                                        </p:attrNameLst>
                                      </p:cBhvr>
                                      <p:to>
                                        <p:strVal val="visible"/>
                                      </p:to>
                                    </p:set>
                                    <p:animEffect transition="in" filter="wipe(left)">
                                      <p:cBhvr>
                                        <p:cTn id="61" dur="500"/>
                                        <p:tgtEl>
                                          <p:spTgt spid="20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04"/>
                                        </p:tgtEl>
                                        <p:attrNameLst>
                                          <p:attrName>style.visibility</p:attrName>
                                        </p:attrNameLst>
                                      </p:cBhvr>
                                      <p:to>
                                        <p:strVal val="visible"/>
                                      </p:to>
                                    </p:set>
                                    <p:animEffect transition="in" filter="wipe(left)">
                                      <p:cBhvr>
                                        <p:cTn id="66" dur="5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
                </p:tgtEl>
              </p:cMediaNode>
            </p:audio>
          </p:childTnLst>
        </p:cTn>
      </p:par>
    </p:tnLst>
    <p:bldLst>
      <p:bldP spid="2" grpId="0" animBg="1"/>
      <p:bldP spid="58" grpId="0"/>
      <p:bldP spid="102" grpId="0"/>
      <p:bldP spid="223" grpId="0"/>
      <p:bldP spid="114" grpId="0"/>
      <p:bldP spid="203" grpId="0"/>
      <p:bldP spid="20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Rot="1" noChangeArrowheads="1"/>
          </p:cNvSpPr>
          <p:nvPr/>
        </p:nvSpPr>
        <p:spPr>
          <a:xfrm>
            <a:off x="289918" y="622429"/>
            <a:ext cx="5074170" cy="584775"/>
          </a:xfrm>
          <a:prstGeom prst="rect">
            <a:avLst/>
          </a:prstGeom>
          <a:ln w="9525" cap="flat" cmpd="sng" algn="ctr">
            <a:solidFill>
              <a:schemeClr val="accent6">
                <a:shade val="95000"/>
                <a:satMod val="105000"/>
              </a:schemeClr>
            </a:solidFill>
            <a:prstDash val="solid"/>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地磁场 </a:t>
            </a:r>
            <a:r>
              <a:rPr kumimoji="0" lang="en-US" altLang="zh-CN"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(Geomagnetic Field)</a:t>
            </a:r>
            <a:endPar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endParaRPr>
          </a:p>
        </p:txBody>
      </p:sp>
      <p:pic>
        <p:nvPicPr>
          <p:cNvPr id="197638" name="Picture 6" descr="https://timgsa.baidu.com/timg?image&amp;quality=80&amp;size=b9999_10000&amp;sec=1495710715822&amp;di=1760649efad4a7d3fe671b4032180b81&amp;imgtype=0&amp;src=http%3A%2F%2Fpic.baike.soso.com%2Fp%2F20140118%2F20140118115342-1556624164.jpg"/>
          <p:cNvPicPr>
            <a:picLocks noChangeAspect="1" noChangeArrowheads="1"/>
          </p:cNvPicPr>
          <p:nvPr/>
        </p:nvPicPr>
        <p:blipFill>
          <a:blip r:embed="rId6" cstate="print">
            <a:lum contrast="20000"/>
          </a:blip>
          <a:srcRect/>
          <a:stretch>
            <a:fillRect/>
          </a:stretch>
        </p:blipFill>
        <p:spPr bwMode="auto">
          <a:xfrm>
            <a:off x="5436096" y="980728"/>
            <a:ext cx="3038475" cy="3133726"/>
          </a:xfrm>
          <a:prstGeom prst="rect">
            <a:avLst/>
          </a:prstGeom>
          <a:noFill/>
        </p:spPr>
      </p:pic>
      <p:sp>
        <p:nvSpPr>
          <p:cNvPr id="74" name="Rectangle 3"/>
          <p:cNvSpPr txBox="1">
            <a:spLocks noRot="1" noChangeArrowheads="1"/>
          </p:cNvSpPr>
          <p:nvPr/>
        </p:nvSpPr>
        <p:spPr>
          <a:xfrm>
            <a:off x="323528" y="1412776"/>
            <a:ext cx="5074170" cy="642942"/>
          </a:xfrm>
          <a:prstGeom prst="rect">
            <a:avLst/>
          </a:prstGeom>
          <a:noFill/>
        </p:spPr>
        <p:txBody>
          <a:bodyPr>
            <a:noAutofit/>
          </a:bodyPr>
          <a:lstStyle/>
          <a:p>
            <a:pPr lvl="0">
              <a:lnSpc>
                <a:spcPct val="125000"/>
              </a:lnSpc>
              <a:spcBef>
                <a:spcPct val="20000"/>
              </a:spcBef>
              <a:buFont typeface="Arial" pitchFamily="34" charset="0"/>
              <a:buChar char="•"/>
              <a:defRPr/>
            </a:pPr>
            <a:r>
              <a:rPr lang="zh-CN" altLang="en-US"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磁偏角 </a:t>
            </a:r>
            <a:r>
              <a:rPr lang="en-US" altLang="zh-CN"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(magnetic declination)</a:t>
            </a:r>
            <a:endParaRPr lang="en-US" altLang="zh-CN" sz="2800" b="1" i="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75" name="Rectangle 3"/>
          <p:cNvSpPr txBox="1">
            <a:spLocks noRot="1" noChangeArrowheads="1"/>
          </p:cNvSpPr>
          <p:nvPr/>
        </p:nvSpPr>
        <p:spPr>
          <a:xfrm>
            <a:off x="323528" y="2124515"/>
            <a:ext cx="3240360" cy="642942"/>
          </a:xfrm>
          <a:prstGeom prst="rect">
            <a:avLst/>
          </a:prstGeom>
          <a:noFill/>
        </p:spPr>
        <p:txBody>
          <a:bodyPr>
            <a:noAutofit/>
          </a:bodyPr>
          <a:lstStyle/>
          <a:p>
            <a:pPr lvl="0">
              <a:lnSpc>
                <a:spcPct val="125000"/>
              </a:lnSpc>
              <a:spcBef>
                <a:spcPct val="20000"/>
              </a:spcBef>
              <a:buFont typeface="Arial" pitchFamily="34" charset="0"/>
              <a:buChar char="•"/>
              <a:defRPr/>
            </a:pPr>
            <a:r>
              <a:rPr lang="zh-CN" altLang="en-US"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指南针</a:t>
            </a:r>
            <a:r>
              <a:rPr lang="en-US" altLang="zh-CN"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极指向：</a:t>
            </a:r>
            <a:endParaRPr lang="en-US" altLang="zh-CN"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76" name="Rectangle 3"/>
          <p:cNvSpPr txBox="1">
            <a:spLocks noRot="1" noChangeArrowheads="1"/>
          </p:cNvSpPr>
          <p:nvPr/>
        </p:nvSpPr>
        <p:spPr>
          <a:xfrm>
            <a:off x="611560" y="2642042"/>
            <a:ext cx="4255971" cy="642942"/>
          </a:xfrm>
          <a:prstGeom prst="rect">
            <a:avLst/>
          </a:prstGeom>
          <a:noFill/>
        </p:spPr>
        <p:txBody>
          <a:bodyPr>
            <a:noAutofit/>
          </a:bodyPr>
          <a:lstStyle/>
          <a:p>
            <a:pPr lvl="0">
              <a:lnSpc>
                <a:spcPct val="125000"/>
              </a:lnSpc>
              <a:spcBef>
                <a:spcPct val="20000"/>
              </a:spcBef>
              <a:defRPr/>
            </a:pPr>
            <a:r>
              <a:rPr lang="zh-CN" altLang="en-US" sz="2800" b="1" dirty="0">
                <a:solidFill>
                  <a:srgbClr val="C0000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地磁南</a:t>
            </a:r>
            <a:r>
              <a:rPr lang="zh-CN" altLang="en-US"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a:t>
            </a:r>
            <a:r>
              <a:rPr lang="zh-CN" altLang="en-US" sz="28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地理北</a:t>
            </a:r>
            <a:r>
              <a:rPr lang="zh-CN" altLang="en-US"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极附近</a:t>
            </a:r>
            <a:endParaRPr lang="en-US" altLang="zh-CN" sz="28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77" name="Rectangle 2"/>
          <p:cNvSpPr txBox="1">
            <a:spLocks noRot="1" noChangeArrowheads="1"/>
          </p:cNvSpPr>
          <p:nvPr/>
        </p:nvSpPr>
        <p:spPr>
          <a:xfrm>
            <a:off x="289918" y="3573016"/>
            <a:ext cx="5506218" cy="584775"/>
          </a:xfrm>
          <a:prstGeom prst="rect">
            <a:avLst/>
          </a:prstGeom>
          <a:ln w="9525" cap="flat" cmpd="sng" algn="ctr">
            <a:solidFill>
              <a:schemeClr val="accent6">
                <a:shade val="95000"/>
                <a:satMod val="105000"/>
              </a:schemeClr>
            </a:solidFill>
            <a:prstDash val="solid"/>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磁感线 </a:t>
            </a:r>
            <a:r>
              <a:rPr kumimoji="0" lang="en-US" altLang="zh-CN"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rPr>
              <a:t>(Magnetic Field Lines)</a:t>
            </a:r>
            <a:endParaRPr kumimoji="0" lang="zh-CN" altLang="en-US" sz="3200" b="1" i="0" u="none" strike="noStrike" kern="1200" cap="none" spc="0" normalizeH="0" baseline="0" noProof="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uLnTx/>
              <a:uFillTx/>
              <a:latin typeface="Times New Roman" pitchFamily="18" charset="0"/>
              <a:ea typeface="黑体" pitchFamily="49" charset="-122"/>
              <a:cs typeface="Times New Roman" pitchFamily="18" charset="0"/>
              <a:sym typeface="宋体" pitchFamily="2" charset="-122"/>
            </a:endParaRPr>
          </a:p>
        </p:txBody>
      </p:sp>
      <p:pic>
        <p:nvPicPr>
          <p:cNvPr id="197640" name="Picture 8" descr="https://timgsa.baidu.com/timg?image&amp;quality=80&amp;size=b9999_10000&amp;sec=1495712073517&amp;di=f896020fc78fb44875862f3681922a6f&amp;imgtype=0&amp;src=http%3A%2F%2Fwww.wendangwang.com%2Fpic%2Faac5894259c6f2cdabf3f227%2F1-900-png_6_0_0_966_280_340_162_1548_1092.375-1890-0-1190-1890.jpg"/>
          <p:cNvPicPr>
            <a:picLocks noChangeAspect="1" noChangeArrowheads="1"/>
          </p:cNvPicPr>
          <p:nvPr/>
        </p:nvPicPr>
        <p:blipFill>
          <a:blip r:embed="rId7" cstate="print"/>
          <a:srcRect l="1878" t="4125" r="59622" b="13054"/>
          <a:stretch>
            <a:fillRect/>
          </a:stretch>
        </p:blipFill>
        <p:spPr bwMode="auto">
          <a:xfrm>
            <a:off x="539552" y="4293096"/>
            <a:ext cx="2038285" cy="2088000"/>
          </a:xfrm>
          <a:prstGeom prst="rect">
            <a:avLst/>
          </a:prstGeom>
          <a:noFill/>
        </p:spPr>
      </p:pic>
      <p:pic>
        <p:nvPicPr>
          <p:cNvPr id="79" name="Picture 8" descr="https://timgsa.baidu.com/timg?image&amp;quality=80&amp;size=b9999_10000&amp;sec=1495712073517&amp;di=f896020fc78fb44875862f3681922a6f&amp;imgtype=0&amp;src=http%3A%2F%2Fwww.wendangwang.com%2Fpic%2Faac5894259c6f2cdabf3f227%2F1-900-png_6_0_0_966_280_340_162_1548_1092.375-1890-0-1190-1890.jpg"/>
          <p:cNvPicPr>
            <a:picLocks noChangeAspect="1" noChangeArrowheads="1"/>
          </p:cNvPicPr>
          <p:nvPr/>
        </p:nvPicPr>
        <p:blipFill>
          <a:blip r:embed="rId7" cstate="print"/>
          <a:srcRect l="49768" t="4125" b="13054"/>
          <a:stretch>
            <a:fillRect/>
          </a:stretch>
        </p:blipFill>
        <p:spPr bwMode="auto">
          <a:xfrm>
            <a:off x="2915816" y="4293096"/>
            <a:ext cx="2659453" cy="2088000"/>
          </a:xfrm>
          <a:prstGeom prst="rect">
            <a:avLst/>
          </a:prstGeom>
          <a:noFill/>
        </p:spPr>
      </p:pic>
      <p:grpSp>
        <p:nvGrpSpPr>
          <p:cNvPr id="80" name="组合 79"/>
          <p:cNvGrpSpPr>
            <a:grpSpLocks noChangeAspect="1"/>
          </p:cNvGrpSpPr>
          <p:nvPr/>
        </p:nvGrpSpPr>
        <p:grpSpPr>
          <a:xfrm>
            <a:off x="5580112" y="4293096"/>
            <a:ext cx="2924776" cy="2052000"/>
            <a:chOff x="4214810" y="-214338"/>
            <a:chExt cx="4214842" cy="2957087"/>
          </a:xfrm>
        </p:grpSpPr>
        <p:pic>
          <p:nvPicPr>
            <p:cNvPr id="81" name="Picture 4" descr="+-"/>
            <p:cNvPicPr>
              <a:picLocks noChangeAspect="1" noChangeArrowheads="1"/>
            </p:cNvPicPr>
            <p:nvPr/>
          </p:nvPicPr>
          <p:blipFill>
            <a:blip r:embed="rId8" cstate="print">
              <a:clrChange>
                <a:clrFrom>
                  <a:srgbClr val="FFFFFF"/>
                </a:clrFrom>
                <a:clrTo>
                  <a:srgbClr val="FFFFFF">
                    <a:alpha val="0"/>
                  </a:srgbClr>
                </a:clrTo>
              </a:clrChange>
              <a:lum bright="-20000" contrast="40000"/>
            </a:blip>
            <a:srcRect/>
            <a:stretch>
              <a:fillRect/>
            </a:stretch>
          </p:blipFill>
          <p:spPr bwMode="auto">
            <a:xfrm>
              <a:off x="4214810" y="-214338"/>
              <a:ext cx="4214842" cy="2957087"/>
            </a:xfrm>
            <a:prstGeom prst="rect">
              <a:avLst/>
            </a:prstGeom>
            <a:noFill/>
            <a:ln w="9525">
              <a:noFill/>
              <a:miter lim="800000"/>
              <a:headEnd/>
              <a:tailEnd/>
            </a:ln>
          </p:spPr>
        </p:pic>
        <p:grpSp>
          <p:nvGrpSpPr>
            <p:cNvPr id="82" name="组合 9"/>
            <p:cNvGrpSpPr/>
            <p:nvPr/>
          </p:nvGrpSpPr>
          <p:grpSpPr>
            <a:xfrm>
              <a:off x="5311872" y="914438"/>
              <a:ext cx="425651" cy="753999"/>
              <a:chOff x="4401380" y="1945227"/>
              <a:chExt cx="729686" cy="1292570"/>
            </a:xfrm>
            <a:solidFill>
              <a:schemeClr val="accent6">
                <a:lumMod val="50000"/>
              </a:schemeClr>
            </a:solidFill>
          </p:grpSpPr>
          <p:sp>
            <p:nvSpPr>
              <p:cNvPr id="86" name="椭圆 85"/>
              <p:cNvSpPr/>
              <p:nvPr/>
            </p:nvSpPr>
            <p:spPr>
              <a:xfrm>
                <a:off x="4401380" y="2280103"/>
                <a:ext cx="722544" cy="722543"/>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latin typeface="Times New Roman" pitchFamily="18" charset="0"/>
                  <a:ea typeface="楷体" pitchFamily="49" charset="-122"/>
                  <a:cs typeface="Times New Roman" pitchFamily="18" charset="0"/>
                </a:endParaRPr>
              </a:p>
            </p:txBody>
          </p:sp>
          <p:sp>
            <p:nvSpPr>
              <p:cNvPr id="87" name="矩形 86"/>
              <p:cNvSpPr/>
              <p:nvPr/>
            </p:nvSpPr>
            <p:spPr>
              <a:xfrm>
                <a:off x="4416684" y="1945227"/>
                <a:ext cx="714382" cy="1292570"/>
              </a:xfrm>
              <a:prstGeom prst="rect">
                <a:avLst/>
              </a:prstGeom>
              <a:noFill/>
            </p:spPr>
            <p:txBody>
              <a:bodyPr wrap="square">
                <a:spAutoFit/>
              </a:bodyPr>
              <a:lstStyle/>
              <a:p>
                <a:pPr lvl="0" algn="ctr"/>
                <a:r>
                  <a:rPr lang="en-US" altLang="zh-CN" sz="2800" b="1" dirty="0">
                    <a:solidFill>
                      <a:schemeClr val="bg1"/>
                    </a:solidFill>
                    <a:latin typeface="黑体" pitchFamily="49" charset="-122"/>
                    <a:ea typeface="黑体" pitchFamily="49" charset="-122"/>
                    <a:cs typeface="Times New Roman" pitchFamily="18" charset="0"/>
                  </a:rPr>
                  <a:t>+</a:t>
                </a:r>
                <a:endParaRPr lang="zh-CN" altLang="en-US" sz="2800" b="1" baseline="-25000" dirty="0">
                  <a:solidFill>
                    <a:schemeClr val="bg1"/>
                  </a:solidFill>
                  <a:latin typeface="黑体" pitchFamily="49" charset="-122"/>
                  <a:ea typeface="黑体" pitchFamily="49" charset="-122"/>
                  <a:cs typeface="Times New Roman" pitchFamily="18" charset="0"/>
                </a:endParaRPr>
              </a:p>
            </p:txBody>
          </p:sp>
        </p:grpSp>
        <p:grpSp>
          <p:nvGrpSpPr>
            <p:cNvPr id="83" name="组合 9"/>
            <p:cNvGrpSpPr/>
            <p:nvPr/>
          </p:nvGrpSpPr>
          <p:grpSpPr>
            <a:xfrm>
              <a:off x="7039126" y="838797"/>
              <a:ext cx="438161" cy="686962"/>
              <a:chOff x="4423263" y="1868695"/>
              <a:chExt cx="751138" cy="1177650"/>
            </a:xfrm>
            <a:solidFill>
              <a:srgbClr val="0070C0"/>
            </a:solidFill>
          </p:grpSpPr>
          <p:sp>
            <p:nvSpPr>
              <p:cNvPr id="84" name="椭圆 83"/>
              <p:cNvSpPr/>
              <p:nvPr/>
            </p:nvSpPr>
            <p:spPr>
              <a:xfrm>
                <a:off x="4423263" y="2323802"/>
                <a:ext cx="722549" cy="72254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Times New Roman" pitchFamily="18" charset="0"/>
                  <a:ea typeface="楷体" pitchFamily="49" charset="-122"/>
                  <a:cs typeface="Times New Roman" pitchFamily="18" charset="0"/>
                </a:endParaRPr>
              </a:p>
            </p:txBody>
          </p:sp>
          <p:sp>
            <p:nvSpPr>
              <p:cNvPr id="85" name="矩形 84"/>
              <p:cNvSpPr/>
              <p:nvPr/>
            </p:nvSpPr>
            <p:spPr>
              <a:xfrm>
                <a:off x="4460016" y="1868695"/>
                <a:ext cx="714385" cy="1173680"/>
              </a:xfrm>
              <a:prstGeom prst="rect">
                <a:avLst/>
              </a:prstGeom>
              <a:noFill/>
            </p:spPr>
            <p:txBody>
              <a:bodyPr wrap="square">
                <a:spAutoFit/>
              </a:bodyPr>
              <a:lstStyle/>
              <a:p>
                <a:pPr lvl="0" algn="ctr"/>
                <a:r>
                  <a:rPr lang="en-US" altLang="zh-CN" sz="3200" b="1" dirty="0">
                    <a:solidFill>
                      <a:schemeClr val="bg1"/>
                    </a:solidFill>
                    <a:latin typeface="Times New Roman" pitchFamily="18" charset="0"/>
                    <a:ea typeface="楷体" pitchFamily="49" charset="-122"/>
                    <a:cs typeface="Times New Roman" pitchFamily="18" charset="0"/>
                  </a:rPr>
                  <a:t>-</a:t>
                </a:r>
                <a:endParaRPr lang="zh-CN" altLang="en-US" sz="3200" b="1" baseline="-25000" dirty="0">
                  <a:solidFill>
                    <a:schemeClr val="bg1"/>
                  </a:solidFill>
                  <a:latin typeface="Times New Roman" pitchFamily="18" charset="0"/>
                  <a:ea typeface="楷体" pitchFamily="49" charset="-122"/>
                  <a:cs typeface="Times New Roman" pitchFamily="18" charset="0"/>
                </a:endParaRPr>
              </a:p>
            </p:txBody>
          </p:sp>
        </p:grpSp>
      </p:grpSp>
      <p:sp>
        <p:nvSpPr>
          <p:cNvPr id="18" name="弧形 17"/>
          <p:cNvSpPr/>
          <p:nvPr/>
        </p:nvSpPr>
        <p:spPr>
          <a:xfrm rot="20380589">
            <a:off x="6505855" y="1547799"/>
            <a:ext cx="576000" cy="214314"/>
          </a:xfrm>
          <a:prstGeom prst="arc">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9" name="组合 67"/>
          <p:cNvGrpSpPr/>
          <p:nvPr/>
        </p:nvGrpSpPr>
        <p:grpSpPr>
          <a:xfrm>
            <a:off x="6574448" y="475781"/>
            <a:ext cx="936104" cy="468000"/>
            <a:chOff x="3506461" y="2430110"/>
            <a:chExt cx="936104" cy="468000"/>
          </a:xfrm>
        </p:grpSpPr>
        <p:sp>
          <p:nvSpPr>
            <p:cNvPr id="20" name="云形标注 19"/>
            <p:cNvSpPr/>
            <p:nvPr/>
          </p:nvSpPr>
          <p:spPr>
            <a:xfrm>
              <a:off x="3507745" y="2430110"/>
              <a:ext cx="900000" cy="468000"/>
            </a:xfrm>
            <a:prstGeom prst="cloudCallout">
              <a:avLst>
                <a:gd name="adj1" fmla="val -15428"/>
                <a:gd name="adj2" fmla="val 14989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21" name="矩形 20"/>
            <p:cNvSpPr/>
            <p:nvPr/>
          </p:nvSpPr>
          <p:spPr>
            <a:xfrm>
              <a:off x="3506461" y="2467494"/>
              <a:ext cx="936104"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磁偏角</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endParaRPr>
            </a:p>
          </p:txBody>
        </p:sp>
      </p:grpSp>
      <p:cxnSp>
        <p:nvCxnSpPr>
          <p:cNvPr id="23" name="直接连接符 22"/>
          <p:cNvCxnSpPr/>
          <p:nvPr/>
        </p:nvCxnSpPr>
        <p:spPr>
          <a:xfrm rot="-60000">
            <a:off x="7058372" y="952153"/>
            <a:ext cx="0" cy="3133726"/>
          </a:xfrm>
          <a:prstGeom prst="line">
            <a:avLst/>
          </a:prstGeom>
          <a:ln w="444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rot="-1140000">
            <a:off x="7079295" y="938797"/>
            <a:ext cx="0" cy="3133726"/>
          </a:xfrm>
          <a:prstGeom prst="line">
            <a:avLst/>
          </a:prstGeom>
          <a:ln w="44450">
            <a:solidFill>
              <a:srgbClr val="390EF0"/>
            </a:solidFill>
            <a:prstDash val="sysDot"/>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510364" y="1566317"/>
            <a:ext cx="540000" cy="324000"/>
          </a:xfrm>
          <a:prstGeom prst="rect">
            <a:avLst/>
          </a:prstGeom>
          <a:noFill/>
          <a:ln w="952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7543378" y="1024161"/>
            <a:ext cx="756000" cy="324000"/>
          </a:xfrm>
          <a:prstGeom prst="rect">
            <a:avLst/>
          </a:prstGeom>
          <a:noFill/>
          <a:ln w="952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7730827" y="3789040"/>
            <a:ext cx="540000" cy="324000"/>
          </a:xfrm>
          <a:prstGeom prst="rect">
            <a:avLst/>
          </a:prstGeom>
          <a:no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6002635" y="3654549"/>
            <a:ext cx="756000" cy="324000"/>
          </a:xfrm>
          <a:prstGeom prst="rect">
            <a:avLst/>
          </a:prstGeom>
          <a:noFill/>
          <a:ln w="9525">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p14="http://schemas.microsoft.com/office/powerpoint/2010/main" xmlns:iact="http://schemas.microsoft.com/office/powerpoint/2014/inkAction" Requires="p14 iact">
          <p:contentPart p14:bwMode="auto" r:id="rId9">
            <p14:nvContentPartPr>
              <p14:cNvPr id="3" name="墨迹 2">
                <a:extLst>
                  <a:ext uri="{FF2B5EF4-FFF2-40B4-BE49-F238E27FC236}">
                    <a16:creationId xmlns:a16="http://schemas.microsoft.com/office/drawing/2014/main" id="{A17DC6C3-E195-43FB-80CD-1E7B9295CE4B}"/>
                  </a:ext>
                </a:extLst>
              </p14:cNvPr>
              <p14:cNvContentPartPr/>
              <p14:nvPr>
                <p:extLst>
                  <p:ext uri="{42D2F446-02D8-4167-A562-619A0277C38B}">
                    <p15:isNarration xmlns:p15="http://schemas.microsoft.com/office/powerpoint/2012/main" val="1"/>
                  </p:ext>
                </p:extLst>
              </p14:nvPr>
            </p14:nvContentPartPr>
            <p14:xfrm>
              <a:off x="3884040" y="4962960"/>
              <a:ext cx="970200" cy="820080"/>
            </p14:xfrm>
          </p:contentPart>
        </mc:Choice>
        <mc:Fallback>
          <p:pic>
            <p:nvPicPr>
              <p:cNvPr id="3" name="墨迹 2">
                <a:extLst>
                  <a:ext uri="{FF2B5EF4-FFF2-40B4-BE49-F238E27FC236}">
                    <a16:creationId xmlns:a16="http://schemas.microsoft.com/office/drawing/2014/main" id="{A17DC6C3-E195-43FB-80CD-1E7B9295CE4B}"/>
                  </a:ext>
                </a:extLst>
              </p:cNvPr>
              <p:cNvPicPr>
                <a:picLocks noGrp="1" noRot="1" noChangeAspect="1" noMove="1" noResize="1" noEditPoints="1" noAdjustHandles="1" noChangeArrowheads="1" noChangeShapeType="1"/>
              </p:cNvPicPr>
              <p:nvPr/>
            </p:nvPicPr>
            <p:blipFill>
              <a:blip r:embed="rId10"/>
              <a:stretch>
                <a:fillRect/>
              </a:stretch>
            </p:blipFill>
            <p:spPr>
              <a:xfrm>
                <a:off x="3874680" y="4953600"/>
                <a:ext cx="988920" cy="838800"/>
              </a:xfrm>
              <a:prstGeom prst="rect">
                <a:avLst/>
              </a:prstGeom>
            </p:spPr>
          </p:pic>
        </mc:Fallback>
      </mc:AlternateContent>
      <p:pic>
        <p:nvPicPr>
          <p:cNvPr id="4" name="音频 3">
            <a:hlinkClick r:id="" action="ppaction://media"/>
            <a:extLst>
              <a:ext uri="{FF2B5EF4-FFF2-40B4-BE49-F238E27FC236}">
                <a16:creationId xmlns:a16="http://schemas.microsoft.com/office/drawing/2014/main" id="{621767D4-0F92-4486-A788-35C4B62D636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623300" y="63373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9808"/>
    </mc:Choice>
    <mc:Fallback>
      <p:transition spd="slow" advTm="25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par>
                          <p:cTn id="10" fill="hold">
                            <p:stCondLst>
                              <p:cond delay="1"/>
                            </p:stCondLst>
                            <p:childTnLst>
                              <p:par>
                                <p:cTn id="11" presetID="8"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amond(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97638"/>
                                        </p:tgtEl>
                                        <p:attrNameLst>
                                          <p:attrName>style.visibility</p:attrName>
                                        </p:attrNameLst>
                                      </p:cBhvr>
                                      <p:to>
                                        <p:strVal val="visible"/>
                                      </p:to>
                                    </p:set>
                                    <p:animEffect transition="in" filter="blinds(horizontal)">
                                      <p:cBhvr>
                                        <p:cTn id="18" dur="500"/>
                                        <p:tgtEl>
                                          <p:spTgt spid="1976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linds(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linds(horizont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linds(horizontal)">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linds(horizontal)">
                                      <p:cBhvr>
                                        <p:cTn id="45" dur="500"/>
                                        <p:tgtEl>
                                          <p:spTgt spid="25"/>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linds(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linds(horizontal)">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wipe(left)">
                                      <p:cBhvr>
                                        <p:cTn id="61" dur="500"/>
                                        <p:tgtEl>
                                          <p:spTgt spid="7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76"/>
                                        </p:tgtEl>
                                        <p:attrNameLst>
                                          <p:attrName>style.visibility</p:attrName>
                                        </p:attrNameLst>
                                      </p:cBhvr>
                                      <p:to>
                                        <p:strVal val="visible"/>
                                      </p:to>
                                    </p:set>
                                    <p:animEffect transition="in" filter="wipe(left)">
                                      <p:cBhvr>
                                        <p:cTn id="66" dur="500"/>
                                        <p:tgtEl>
                                          <p:spTgt spid="76"/>
                                        </p:tgtEl>
                                      </p:cBhvr>
                                    </p:animEffect>
                                  </p:childTnLst>
                                </p:cTn>
                              </p:par>
                              <p:par>
                                <p:cTn id="67" presetID="8" presetClass="entr" presetSubtype="16"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animEffect transition="in" filter="diamond(in)">
                                      <p:cBhvr>
                                        <p:cTn id="69" dur="500"/>
                                        <p:tgtEl>
                                          <p:spTgt spid="77"/>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197640"/>
                                        </p:tgtEl>
                                        <p:attrNameLst>
                                          <p:attrName>style.visibility</p:attrName>
                                        </p:attrNameLst>
                                      </p:cBhvr>
                                      <p:to>
                                        <p:strVal val="visible"/>
                                      </p:to>
                                    </p:set>
                                    <p:animEffect transition="in" filter="blinds(horizontal)">
                                      <p:cBhvr>
                                        <p:cTn id="74" dur="500"/>
                                        <p:tgtEl>
                                          <p:spTgt spid="197640"/>
                                        </p:tgtEl>
                                      </p:cBhvr>
                                    </p:animEffect>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nodeType="click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blinds(horizontal)">
                                      <p:cBhvr>
                                        <p:cTn id="79" dur="500"/>
                                        <p:tgtEl>
                                          <p:spTgt spid="80"/>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nodeType="clickEffect">
                                  <p:stCondLst>
                                    <p:cond delay="0"/>
                                  </p:stCondLst>
                                  <p:childTnLst>
                                    <p:set>
                                      <p:cBhvr>
                                        <p:cTn id="83" dur="1" fill="hold">
                                          <p:stCondLst>
                                            <p:cond delay="0"/>
                                          </p:stCondLst>
                                        </p:cTn>
                                        <p:tgtEl>
                                          <p:spTgt spid="79"/>
                                        </p:tgtEl>
                                        <p:attrNameLst>
                                          <p:attrName>style.visibility</p:attrName>
                                        </p:attrNameLst>
                                      </p:cBhvr>
                                      <p:to>
                                        <p:strVal val="visible"/>
                                      </p:to>
                                    </p:set>
                                    <p:animEffect transition="in" filter="blinds(horizontal)">
                                      <p:cBhvr>
                                        <p:cTn id="84"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5" fill="hold" display="0">
                  <p:stCondLst>
                    <p:cond delay="indefinite"/>
                  </p:stCondLst>
                  <p:endCondLst>
                    <p:cond evt="onStopAudio" delay="0">
                      <p:tgtEl>
                        <p:sldTgt/>
                      </p:tgtEl>
                    </p:cond>
                  </p:endCondLst>
                </p:cTn>
                <p:tgtEl>
                  <p:spTgt spid="4"/>
                </p:tgtEl>
              </p:cMediaNode>
            </p:audio>
          </p:childTnLst>
        </p:cTn>
      </p:par>
    </p:tnLst>
    <p:bldLst>
      <p:bldP spid="2" grpId="0" animBg="1"/>
      <p:bldP spid="74" grpId="0"/>
      <p:bldP spid="75" grpId="0"/>
      <p:bldP spid="76" grpId="0"/>
      <p:bldP spid="77" grpId="0" animBg="1"/>
      <p:bldP spid="18" grpId="0" animBg="1"/>
      <p:bldP spid="25" grpId="0" animBg="1"/>
      <p:bldP spid="26"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3"/>
          <p:cNvSpPr txBox="1">
            <a:spLocks noRot="1" noChangeArrowheads="1"/>
          </p:cNvSpPr>
          <p:nvPr/>
        </p:nvSpPr>
        <p:spPr>
          <a:xfrm>
            <a:off x="285720" y="764704"/>
            <a:ext cx="2486080" cy="642942"/>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 磁感线特点：</a:t>
            </a:r>
            <a:endParaRPr lang="en-US" altLang="zh-CN" sz="2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0" name="矩形 59"/>
          <p:cNvSpPr/>
          <p:nvPr/>
        </p:nvSpPr>
        <p:spPr>
          <a:xfrm>
            <a:off x="428596" y="3213999"/>
            <a:ext cx="6591676" cy="592470"/>
          </a:xfrm>
          <a:prstGeom prst="rect">
            <a:avLst/>
          </a:prstGeom>
        </p:spPr>
        <p:txBody>
          <a:bodyPr wrap="square">
            <a:spAutoFit/>
          </a:bodyPr>
          <a:lstStyle/>
          <a:p>
            <a:pPr>
              <a:lnSpc>
                <a:spcPct val="125000"/>
              </a:lnSpc>
              <a:spcBef>
                <a:spcPct val="20000"/>
              </a:spcBef>
              <a:buFont typeface="Arial" pitchFamily="34" charset="0"/>
              <a:buChar char="•"/>
              <a:defRPr/>
            </a:pPr>
            <a:r>
              <a:rPr lang="zh-CN" altLang="en-US"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切线方向 → 磁场方向（小磁针</a:t>
            </a:r>
            <a:r>
              <a:rPr lang="en-US" altLang="zh-CN"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极指向）</a:t>
            </a:r>
            <a:endParaRPr lang="en-US" altLang="zh-CN"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61" name="矩形 60"/>
          <p:cNvSpPr/>
          <p:nvPr/>
        </p:nvSpPr>
        <p:spPr>
          <a:xfrm>
            <a:off x="428596" y="1340768"/>
            <a:ext cx="3735318" cy="541559"/>
          </a:xfrm>
          <a:prstGeom prst="rect">
            <a:avLst/>
          </a:prstGeom>
        </p:spPr>
        <p:txBody>
          <a:bodyPr wrap="none">
            <a:spAutoFit/>
          </a:bodyPr>
          <a:lstStyle/>
          <a:p>
            <a:pPr lvl="0">
              <a:lnSpc>
                <a:spcPct val="125000"/>
              </a:lnSpc>
              <a:spcBef>
                <a:spcPct val="20000"/>
              </a:spcBef>
              <a:buFont typeface="Arial" pitchFamily="34" charset="0"/>
              <a:buChar char="•"/>
              <a:defRPr/>
            </a:pPr>
            <a:r>
              <a:rPr lang="zh-CN" altLang="en-US"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假想曲线，实际不存在</a:t>
            </a:r>
            <a:endParaRPr lang="en-US" altLang="zh-CN"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62" name="矩形 61"/>
          <p:cNvSpPr/>
          <p:nvPr/>
        </p:nvSpPr>
        <p:spPr>
          <a:xfrm>
            <a:off x="428596" y="1957041"/>
            <a:ext cx="5075428" cy="541559"/>
          </a:xfrm>
          <a:prstGeom prst="rect">
            <a:avLst/>
          </a:prstGeom>
        </p:spPr>
        <p:txBody>
          <a:bodyPr wrap="none">
            <a:spAutoFit/>
          </a:bodyPr>
          <a:lstStyle/>
          <a:p>
            <a:pPr lvl="0">
              <a:lnSpc>
                <a:spcPct val="125000"/>
              </a:lnSpc>
              <a:spcBef>
                <a:spcPct val="20000"/>
              </a:spcBef>
              <a:buFont typeface="Arial" pitchFamily="34" charset="0"/>
              <a:buChar char="•"/>
              <a:defRPr/>
            </a:pPr>
            <a:r>
              <a:rPr lang="zh-CN" altLang="en-US"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不相交，</a:t>
            </a:r>
            <a:r>
              <a:rPr lang="zh-CN" altLang="en-US"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闭合</a:t>
            </a:r>
            <a:r>
              <a:rPr lang="zh-CN" altLang="en-US"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，分布在三维空间</a:t>
            </a:r>
            <a:endParaRPr lang="en-US" altLang="zh-CN"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64" name="矩形 63"/>
          <p:cNvSpPr/>
          <p:nvPr/>
        </p:nvSpPr>
        <p:spPr>
          <a:xfrm>
            <a:off x="428596" y="2583178"/>
            <a:ext cx="6933308" cy="541559"/>
          </a:xfrm>
          <a:prstGeom prst="rect">
            <a:avLst/>
          </a:prstGeom>
        </p:spPr>
        <p:txBody>
          <a:bodyPr wrap="none">
            <a:spAutoFit/>
          </a:bodyPr>
          <a:lstStyle/>
          <a:p>
            <a:pPr lvl="0">
              <a:lnSpc>
                <a:spcPct val="125000"/>
              </a:lnSpc>
              <a:spcBef>
                <a:spcPct val="20000"/>
              </a:spcBef>
              <a:buFont typeface="Arial" pitchFamily="34" charset="0"/>
              <a:buChar char="•"/>
              <a:defRPr/>
            </a:pPr>
            <a:r>
              <a:rPr lang="zh-CN" altLang="en-US"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a:t>
            </a:r>
            <a:r>
              <a:rPr lang="zh-CN" altLang="en-US"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磁体外部从</a:t>
            </a:r>
            <a:r>
              <a:rPr lang="en-US" altLang="zh-CN"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极到</a:t>
            </a:r>
            <a:r>
              <a:rPr lang="en-US" altLang="zh-CN"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S</a:t>
            </a:r>
            <a:r>
              <a:rPr lang="zh-CN" altLang="en-US"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极，磁体内部从</a:t>
            </a:r>
            <a:r>
              <a:rPr lang="en-US" altLang="zh-CN"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S</a:t>
            </a:r>
            <a:r>
              <a:rPr lang="zh-CN" altLang="en-US"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极到</a:t>
            </a:r>
            <a:r>
              <a:rPr lang="en-US" altLang="zh-CN"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a:t>
            </a:r>
            <a:endParaRPr lang="en-US" altLang="zh-CN" sz="26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65" name="矩形 64"/>
          <p:cNvSpPr/>
          <p:nvPr/>
        </p:nvSpPr>
        <p:spPr>
          <a:xfrm>
            <a:off x="447004" y="3820259"/>
            <a:ext cx="5277124" cy="541559"/>
          </a:xfrm>
          <a:prstGeom prst="rect">
            <a:avLst/>
          </a:prstGeom>
        </p:spPr>
        <p:txBody>
          <a:bodyPr wrap="square">
            <a:spAutoFit/>
          </a:bodyPr>
          <a:lstStyle/>
          <a:p>
            <a:pPr>
              <a:lnSpc>
                <a:spcPct val="125000"/>
              </a:lnSpc>
              <a:spcBef>
                <a:spcPct val="20000"/>
              </a:spcBef>
              <a:buFont typeface="Arial" pitchFamily="34" charset="0"/>
              <a:buChar char="•"/>
              <a:defRPr/>
            </a:pPr>
            <a:r>
              <a:rPr lang="zh-CN" altLang="en-US"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 疏密程度 → 磁场强弱（定性）</a:t>
            </a:r>
            <a:endParaRPr lang="en-US" altLang="zh-CN" sz="26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157698" name="AutoShape 2" descr="https://timgsa.baidu.com/timg?image&amp;quality=80&amp;size=b9999_10000&amp;sec=1495765764976&amp;di=ff83f3222bede858f4d17080aac63880&amp;imgtype=0&amp;src=http%3A%2F%2Fa.hiphotos.baidu.com%2Fzhidao%2Fwh%253D450%252C600%2Fsign%3Dafa9f384242dd42a5f5c09af360b7783%2Fb21bb051f81986184ef949694bed2e738ad4e6a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10" name="矩形 9"/>
          <p:cNvSpPr>
            <a:spLocks noChangeArrowheads="1"/>
          </p:cNvSpPr>
          <p:nvPr/>
        </p:nvSpPr>
        <p:spPr bwMode="auto">
          <a:xfrm>
            <a:off x="2786050" y="255573"/>
            <a:ext cx="1641475" cy="1173163"/>
          </a:xfrm>
          <a:prstGeom prst="rect">
            <a:avLst/>
          </a:prstGeom>
          <a:noFill/>
          <a:ln w="9525">
            <a:noFill/>
            <a:miter lim="800000"/>
            <a:headEnd/>
            <a:tailEnd/>
          </a:ln>
        </p:spPr>
        <p:txBody>
          <a:bodyPr>
            <a:spAutoFit/>
          </a:bodyPr>
          <a:lstStyle/>
          <a:p>
            <a:pPr eaLnBrk="1" hangingPunct="1">
              <a:lnSpc>
                <a:spcPct val="130000"/>
              </a:lnSpc>
            </a:pPr>
            <a:r>
              <a:rPr lang="zh-CN" altLang="en-US" sz="6000" b="1" dirty="0">
                <a:solidFill>
                  <a:srgbClr val="7030A0"/>
                </a:solidFill>
                <a:latin typeface="Times New Roman" pitchFamily="18" charset="0"/>
                <a:ea typeface="黑体" pitchFamily="49" charset="-122"/>
              </a:rPr>
              <a:t>*</a:t>
            </a:r>
            <a:r>
              <a:rPr lang="zh-CN" altLang="en-US" sz="6000" b="1" dirty="0">
                <a:solidFill>
                  <a:srgbClr val="00B050"/>
                </a:solidFill>
                <a:latin typeface="Times New Roman" pitchFamily="18" charset="0"/>
                <a:ea typeface="黑体" pitchFamily="49" charset="-122"/>
              </a:rPr>
              <a:t>*</a:t>
            </a:r>
            <a:r>
              <a:rPr lang="zh-CN" altLang="en-US" sz="6000" b="1" dirty="0">
                <a:solidFill>
                  <a:srgbClr val="FFC000"/>
                </a:solidFill>
                <a:latin typeface="Times New Roman" pitchFamily="18" charset="0"/>
                <a:ea typeface="黑体" pitchFamily="49" charset="-122"/>
              </a:rPr>
              <a:t>*</a:t>
            </a:r>
          </a:p>
        </p:txBody>
      </p:sp>
      <p:pic>
        <p:nvPicPr>
          <p:cNvPr id="11" name="Picture 2" descr="c:\users\h\appdata\roaming\360se6\User Data\temp\20110322_089f997ff6a17b55401daoIvwLFpNlzj.jpg"/>
          <p:cNvPicPr>
            <a:picLocks noChangeAspect="1" noChangeArrowheads="1"/>
          </p:cNvPicPr>
          <p:nvPr/>
        </p:nvPicPr>
        <p:blipFill>
          <a:blip r:embed="rId6" cstate="print">
            <a:lum contrast="40000"/>
          </a:blip>
          <a:srcRect/>
          <a:stretch>
            <a:fillRect/>
          </a:stretch>
        </p:blipFill>
        <p:spPr bwMode="auto">
          <a:xfrm>
            <a:off x="1475656" y="4653136"/>
            <a:ext cx="3152348" cy="1656184"/>
          </a:xfrm>
          <a:prstGeom prst="rect">
            <a:avLst/>
          </a:prstGeom>
          <a:noFill/>
        </p:spPr>
      </p:pic>
      <p:pic>
        <p:nvPicPr>
          <p:cNvPr id="12" name="Picture 4" descr="U形磁铁"/>
          <p:cNvPicPr>
            <a:picLocks noChangeAspect="1" noChangeArrowheads="1"/>
          </p:cNvPicPr>
          <p:nvPr/>
        </p:nvPicPr>
        <p:blipFill>
          <a:blip r:embed="rId7" cstate="print">
            <a:lum contrast="100000"/>
          </a:blip>
          <a:srcRect/>
          <a:stretch>
            <a:fillRect/>
          </a:stretch>
        </p:blipFill>
        <p:spPr bwMode="auto">
          <a:xfrm>
            <a:off x="5508104" y="4725144"/>
            <a:ext cx="1872208" cy="1648497"/>
          </a:xfrm>
          <a:prstGeom prst="rect">
            <a:avLst/>
          </a:prstGeom>
          <a:noFill/>
        </p:spPr>
      </p:pic>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2" name="墨迹 1">
                <a:extLst>
                  <a:ext uri="{FF2B5EF4-FFF2-40B4-BE49-F238E27FC236}">
                    <a16:creationId xmlns:a16="http://schemas.microsoft.com/office/drawing/2014/main" id="{B21FFC32-1A1D-4704-909B-E275537E6B35}"/>
                  </a:ext>
                </a:extLst>
              </p14:cNvPr>
              <p14:cNvContentPartPr/>
              <p14:nvPr>
                <p:extLst>
                  <p:ext uri="{42D2F446-02D8-4167-A562-619A0277C38B}">
                    <p15:isNarration xmlns:p15="http://schemas.microsoft.com/office/powerpoint/2012/main" val="1"/>
                  </p:ext>
                </p:extLst>
              </p14:nvPr>
            </p14:nvContentPartPr>
            <p14:xfrm>
              <a:off x="7527240" y="5993280"/>
              <a:ext cx="3960" cy="360"/>
            </p14:xfrm>
          </p:contentPart>
        </mc:Choice>
        <mc:Fallback>
          <p:pic>
            <p:nvPicPr>
              <p:cNvPr id="2" name="墨迹 1">
                <a:extLst>
                  <a:ext uri="{FF2B5EF4-FFF2-40B4-BE49-F238E27FC236}">
                    <a16:creationId xmlns:a16="http://schemas.microsoft.com/office/drawing/2014/main" id="{B21FFC32-1A1D-4704-909B-E275537E6B35}"/>
                  </a:ext>
                </a:extLst>
              </p:cNvPr>
              <p:cNvPicPr>
                <a:picLocks noGrp="1" noRot="1" noChangeAspect="1" noMove="1" noResize="1" noEditPoints="1" noAdjustHandles="1" noChangeArrowheads="1" noChangeShapeType="1"/>
              </p:cNvPicPr>
              <p:nvPr/>
            </p:nvPicPr>
            <p:blipFill>
              <a:blip r:embed="rId9"/>
              <a:stretch>
                <a:fillRect/>
              </a:stretch>
            </p:blipFill>
            <p:spPr>
              <a:xfrm>
                <a:off x="7517880" y="5983920"/>
                <a:ext cx="22680" cy="19080"/>
              </a:xfrm>
              <a:prstGeom prst="rect">
                <a:avLst/>
              </a:prstGeom>
            </p:spPr>
          </p:pic>
        </mc:Fallback>
      </mc:AlternateContent>
      <p:pic>
        <p:nvPicPr>
          <p:cNvPr id="3" name="音频 2">
            <a:hlinkClick r:id="" action="ppaction://media"/>
            <a:extLst>
              <a:ext uri="{FF2B5EF4-FFF2-40B4-BE49-F238E27FC236}">
                <a16:creationId xmlns:a16="http://schemas.microsoft.com/office/drawing/2014/main" id="{AB29A891-E20F-452C-9EA6-0683185BA83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23300" y="63373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82906"/>
    </mc:Choice>
    <mc:Fallback>
      <p:transition spd="slow" advTm="182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par>
                          <p:cTn id="10" fill="hold">
                            <p:stCondLst>
                              <p:cond delay="1"/>
                            </p:stCondLst>
                            <p:childTnLst>
                              <p:par>
                                <p:cTn id="11" presetID="22" presetClass="entr" presetSubtype="8" fill="hold" grpId="0" nodeType="after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wipe(left)">
                                      <p:cBhvr>
                                        <p:cTn id="13" dur="500"/>
                                        <p:tgtEl>
                                          <p:spTgt spid="59"/>
                                        </p:tgtEl>
                                      </p:cBhvr>
                                    </p:animEffect>
                                  </p:childTnLst>
                                </p:cTn>
                              </p:par>
                            </p:childTnLst>
                          </p:cTn>
                        </p:par>
                        <p:par>
                          <p:cTn id="14" fill="hold">
                            <p:stCondLst>
                              <p:cond delay="501"/>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set>
                                      <p:cBhvr>
                                        <p:cTn id="17" dur="455" fill="hold">
                                          <p:stCondLst>
                                            <p:cond delay="0"/>
                                          </p:stCondLst>
                                        </p:cTn>
                                        <p:tgtEl>
                                          <p:spTgt spid="10"/>
                                        </p:tgtEl>
                                        <p:attrNameLst>
                                          <p:attrName>style.rotation</p:attrName>
                                        </p:attrNameLst>
                                      </p:cBhvr>
                                      <p:to>
                                        <p:strVal val="-45.0"/>
                                      </p:to>
                                    </p:set>
                                    <p:anim calcmode="lin" valueType="num">
                                      <p:cBhvr>
                                        <p:cTn id="18" dur="455" fill="hold">
                                          <p:stCondLst>
                                            <p:cond delay="455"/>
                                          </p:stCondLst>
                                        </p:cTn>
                                        <p:tgtEl>
                                          <p:spTgt spid="10"/>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10"/>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10"/>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10"/>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left)">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wipe(left)">
                                      <p:cBhvr>
                                        <p:cTn id="31" dur="500"/>
                                        <p:tgtEl>
                                          <p:spTgt spid="6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wipe(left)">
                                      <p:cBhvr>
                                        <p:cTn id="36" dur="500"/>
                                        <p:tgtEl>
                                          <p:spTgt spid="64"/>
                                        </p:tgtEl>
                                      </p:cBhvr>
                                    </p:animEffect>
                                  </p:childTnLst>
                                </p:cTn>
                              </p:par>
                              <p:par>
                                <p:cTn id="37" presetID="3" presetClass="entr" presetSubtype="1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linds(horizontal)">
                                      <p:cBhvr>
                                        <p:cTn id="39" dur="500"/>
                                        <p:tgtEl>
                                          <p:spTgt spid="11"/>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wipe(left)">
                                      <p:cBhvr>
                                        <p:cTn id="48" dur="500"/>
                                        <p:tgtEl>
                                          <p:spTgt spid="6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5"/>
                                        </p:tgtEl>
                                        <p:attrNameLst>
                                          <p:attrName>style.visibility</p:attrName>
                                        </p:attrNameLst>
                                      </p:cBhvr>
                                      <p:to>
                                        <p:strVal val="visible"/>
                                      </p:to>
                                    </p:set>
                                    <p:animEffect transition="in" filter="wipe(left)">
                                      <p:cBhvr>
                                        <p:cTn id="5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3"/>
                </p:tgtEl>
              </p:cMediaNode>
            </p:audio>
          </p:childTnLst>
        </p:cTn>
      </p:par>
    </p:tnLst>
    <p:bldLst>
      <p:bldP spid="59" grpId="0"/>
      <p:bldP spid="60" grpId="0"/>
      <p:bldP spid="61" grpId="0"/>
      <p:bldP spid="62" grpId="0"/>
      <p:bldP spid="64" grpId="0"/>
      <p:bldP spid="65"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9" name="组合 128"/>
          <p:cNvGrpSpPr/>
          <p:nvPr/>
        </p:nvGrpSpPr>
        <p:grpSpPr>
          <a:xfrm>
            <a:off x="6228184" y="4782072"/>
            <a:ext cx="1728192" cy="1738276"/>
            <a:chOff x="8532440" y="4782072"/>
            <a:chExt cx="1728192" cy="1738276"/>
          </a:xfrm>
        </p:grpSpPr>
        <p:sp>
          <p:nvSpPr>
            <p:cNvPr id="107" name="TextBox 106"/>
            <p:cNvSpPr txBox="1"/>
            <p:nvPr/>
          </p:nvSpPr>
          <p:spPr>
            <a:xfrm>
              <a:off x="9972600" y="5266052"/>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08" name="TextBox 107"/>
            <p:cNvSpPr txBox="1"/>
            <p:nvPr/>
          </p:nvSpPr>
          <p:spPr>
            <a:xfrm>
              <a:off x="9972600" y="6212571"/>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09" name="TextBox 108"/>
            <p:cNvSpPr txBox="1"/>
            <p:nvPr/>
          </p:nvSpPr>
          <p:spPr>
            <a:xfrm>
              <a:off x="9972600" y="5746309"/>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12" name="TextBox 111"/>
            <p:cNvSpPr txBox="1"/>
            <p:nvPr/>
          </p:nvSpPr>
          <p:spPr>
            <a:xfrm>
              <a:off x="9972600" y="4782072"/>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15" name="Oval 83"/>
            <p:cNvSpPr>
              <a:spLocks noChangeAspect="1" noChangeArrowheads="1"/>
            </p:cNvSpPr>
            <p:nvPr/>
          </p:nvSpPr>
          <p:spPr bwMode="auto">
            <a:xfrm>
              <a:off x="8532440" y="4917369"/>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16" name="Oval 83"/>
            <p:cNvSpPr>
              <a:spLocks noChangeAspect="1" noChangeArrowheads="1"/>
            </p:cNvSpPr>
            <p:nvPr/>
          </p:nvSpPr>
          <p:spPr bwMode="auto">
            <a:xfrm>
              <a:off x="8532440" y="539249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17" name="Oval 83"/>
            <p:cNvSpPr>
              <a:spLocks noChangeAspect="1" noChangeArrowheads="1"/>
            </p:cNvSpPr>
            <p:nvPr/>
          </p:nvSpPr>
          <p:spPr bwMode="auto">
            <a:xfrm>
              <a:off x="8532440" y="5883633"/>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27" name="Oval 83"/>
            <p:cNvSpPr>
              <a:spLocks noChangeAspect="1" noChangeArrowheads="1"/>
            </p:cNvSpPr>
            <p:nvPr/>
          </p:nvSpPr>
          <p:spPr bwMode="auto">
            <a:xfrm>
              <a:off x="8532440" y="6354225"/>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grpSp>
      <p:grpSp>
        <p:nvGrpSpPr>
          <p:cNvPr id="142" name="组合 141"/>
          <p:cNvGrpSpPr/>
          <p:nvPr/>
        </p:nvGrpSpPr>
        <p:grpSpPr>
          <a:xfrm>
            <a:off x="5724128" y="4993431"/>
            <a:ext cx="2808312" cy="1335634"/>
            <a:chOff x="8748464" y="5130751"/>
            <a:chExt cx="2808312" cy="1335634"/>
          </a:xfrm>
        </p:grpSpPr>
        <p:sp>
          <p:nvSpPr>
            <p:cNvPr id="131" name="TextBox 130"/>
            <p:cNvSpPr txBox="1"/>
            <p:nvPr/>
          </p:nvSpPr>
          <p:spPr>
            <a:xfrm>
              <a:off x="11268744" y="5130751"/>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35" name="TextBox 134"/>
            <p:cNvSpPr txBox="1"/>
            <p:nvPr/>
          </p:nvSpPr>
          <p:spPr>
            <a:xfrm>
              <a:off x="11268744" y="6158608"/>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36" name="TextBox 135"/>
            <p:cNvSpPr txBox="1"/>
            <p:nvPr/>
          </p:nvSpPr>
          <p:spPr>
            <a:xfrm>
              <a:off x="11268744" y="5654552"/>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39" name="Oval 83"/>
            <p:cNvSpPr>
              <a:spLocks noChangeAspect="1" noChangeArrowheads="1"/>
            </p:cNvSpPr>
            <p:nvPr/>
          </p:nvSpPr>
          <p:spPr bwMode="auto">
            <a:xfrm>
              <a:off x="8748464" y="5257189"/>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40" name="Oval 83"/>
            <p:cNvSpPr>
              <a:spLocks noChangeAspect="1" noChangeArrowheads="1"/>
            </p:cNvSpPr>
            <p:nvPr/>
          </p:nvSpPr>
          <p:spPr bwMode="auto">
            <a:xfrm>
              <a:off x="8748464" y="579187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41" name="Oval 83"/>
            <p:cNvSpPr>
              <a:spLocks noChangeAspect="1" noChangeArrowheads="1"/>
            </p:cNvSpPr>
            <p:nvPr/>
          </p:nvSpPr>
          <p:spPr bwMode="auto">
            <a:xfrm>
              <a:off x="8748464" y="6300262"/>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grpSp>
      <p:grpSp>
        <p:nvGrpSpPr>
          <p:cNvPr id="105" name="组合 104"/>
          <p:cNvGrpSpPr/>
          <p:nvPr/>
        </p:nvGrpSpPr>
        <p:grpSpPr>
          <a:xfrm>
            <a:off x="6599110" y="4664022"/>
            <a:ext cx="1008112" cy="1963961"/>
            <a:chOff x="8028384" y="4653136"/>
            <a:chExt cx="1008112" cy="1963961"/>
          </a:xfrm>
        </p:grpSpPr>
        <p:sp>
          <p:nvSpPr>
            <p:cNvPr id="82" name="TextBox 81"/>
            <p:cNvSpPr txBox="1"/>
            <p:nvPr/>
          </p:nvSpPr>
          <p:spPr>
            <a:xfrm>
              <a:off x="8748464" y="5299181"/>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83" name="TextBox 82"/>
            <p:cNvSpPr txBox="1"/>
            <p:nvPr/>
          </p:nvSpPr>
          <p:spPr>
            <a:xfrm>
              <a:off x="8748464" y="5973079"/>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84" name="TextBox 83"/>
            <p:cNvSpPr txBox="1"/>
            <p:nvPr/>
          </p:nvSpPr>
          <p:spPr>
            <a:xfrm>
              <a:off x="8748464" y="5637449"/>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86" name="TextBox 85"/>
            <p:cNvSpPr txBox="1"/>
            <p:nvPr/>
          </p:nvSpPr>
          <p:spPr>
            <a:xfrm>
              <a:off x="8748464" y="4653136"/>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89" name="TextBox 88"/>
            <p:cNvSpPr txBox="1"/>
            <p:nvPr/>
          </p:nvSpPr>
          <p:spPr>
            <a:xfrm>
              <a:off x="8748464" y="4980518"/>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93" name="TextBox 92"/>
            <p:cNvSpPr txBox="1"/>
            <p:nvPr/>
          </p:nvSpPr>
          <p:spPr>
            <a:xfrm>
              <a:off x="8748464" y="6309320"/>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94" name="Oval 83"/>
            <p:cNvSpPr>
              <a:spLocks noChangeAspect="1" noChangeArrowheads="1"/>
            </p:cNvSpPr>
            <p:nvPr/>
          </p:nvSpPr>
          <p:spPr bwMode="auto">
            <a:xfrm>
              <a:off x="8028384" y="4766661"/>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96" name="Oval 83"/>
            <p:cNvSpPr>
              <a:spLocks noChangeAspect="1" noChangeArrowheads="1"/>
            </p:cNvSpPr>
            <p:nvPr/>
          </p:nvSpPr>
          <p:spPr bwMode="auto">
            <a:xfrm>
              <a:off x="8028384" y="5115815"/>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98" name="Oval 83"/>
            <p:cNvSpPr>
              <a:spLocks noChangeAspect="1" noChangeArrowheads="1"/>
            </p:cNvSpPr>
            <p:nvPr/>
          </p:nvSpPr>
          <p:spPr bwMode="auto">
            <a:xfrm>
              <a:off x="8028384" y="5425619"/>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99" name="Oval 83"/>
            <p:cNvSpPr>
              <a:spLocks noChangeAspect="1" noChangeArrowheads="1"/>
            </p:cNvSpPr>
            <p:nvPr/>
          </p:nvSpPr>
          <p:spPr bwMode="auto">
            <a:xfrm>
              <a:off x="8028384" y="5774773"/>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02" name="Oval 83"/>
            <p:cNvSpPr>
              <a:spLocks noChangeAspect="1" noChangeArrowheads="1"/>
            </p:cNvSpPr>
            <p:nvPr/>
          </p:nvSpPr>
          <p:spPr bwMode="auto">
            <a:xfrm>
              <a:off x="8028384" y="6092961"/>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04" name="Oval 83"/>
            <p:cNvSpPr>
              <a:spLocks noChangeAspect="1" noChangeArrowheads="1"/>
            </p:cNvSpPr>
            <p:nvPr/>
          </p:nvSpPr>
          <p:spPr bwMode="auto">
            <a:xfrm>
              <a:off x="8028384" y="6442115"/>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grpSp>
      <p:grpSp>
        <p:nvGrpSpPr>
          <p:cNvPr id="143" name="组合 142"/>
          <p:cNvGrpSpPr/>
          <p:nvPr/>
        </p:nvGrpSpPr>
        <p:grpSpPr>
          <a:xfrm>
            <a:off x="6861606" y="4633391"/>
            <a:ext cx="457584" cy="2107977"/>
            <a:chOff x="6861606" y="4633391"/>
            <a:chExt cx="457584" cy="2107977"/>
          </a:xfrm>
        </p:grpSpPr>
        <p:sp>
          <p:nvSpPr>
            <p:cNvPr id="66" name="TextBox 65"/>
            <p:cNvSpPr txBox="1"/>
            <p:nvPr/>
          </p:nvSpPr>
          <p:spPr>
            <a:xfrm>
              <a:off x="7031158" y="6433591"/>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grpSp>
          <p:nvGrpSpPr>
            <p:cNvPr id="80" name="组合 79"/>
            <p:cNvGrpSpPr/>
            <p:nvPr/>
          </p:nvGrpSpPr>
          <p:grpSpPr>
            <a:xfrm>
              <a:off x="6861606" y="4633391"/>
              <a:ext cx="457584" cy="1985733"/>
              <a:chOff x="6861606" y="4633391"/>
              <a:chExt cx="457584" cy="1985733"/>
            </a:xfrm>
          </p:grpSpPr>
          <p:sp>
            <p:nvSpPr>
              <p:cNvPr id="57" name="TextBox 56"/>
              <p:cNvSpPr txBox="1"/>
              <p:nvPr/>
            </p:nvSpPr>
            <p:spPr>
              <a:xfrm>
                <a:off x="7031158" y="5279436"/>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58" name="TextBox 57"/>
              <p:cNvSpPr txBox="1"/>
              <p:nvPr/>
            </p:nvSpPr>
            <p:spPr>
              <a:xfrm>
                <a:off x="7031158" y="5783492"/>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59" name="TextBox 58"/>
              <p:cNvSpPr txBox="1"/>
              <p:nvPr/>
            </p:nvSpPr>
            <p:spPr>
              <a:xfrm>
                <a:off x="7031158" y="5617704"/>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0" name="TextBox 59"/>
              <p:cNvSpPr txBox="1"/>
              <p:nvPr/>
            </p:nvSpPr>
            <p:spPr>
              <a:xfrm>
                <a:off x="7031158" y="4799179"/>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1" name="TextBox 60"/>
              <p:cNvSpPr txBox="1"/>
              <p:nvPr/>
            </p:nvSpPr>
            <p:spPr>
              <a:xfrm>
                <a:off x="7031158" y="4633391"/>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2" name="TextBox 61"/>
              <p:cNvSpPr txBox="1"/>
              <p:nvPr/>
            </p:nvSpPr>
            <p:spPr>
              <a:xfrm>
                <a:off x="7031158" y="5137447"/>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3" name="TextBox 62"/>
              <p:cNvSpPr txBox="1"/>
              <p:nvPr/>
            </p:nvSpPr>
            <p:spPr>
              <a:xfrm>
                <a:off x="7031158" y="4971659"/>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4" name="TextBox 63"/>
              <p:cNvSpPr txBox="1"/>
              <p:nvPr/>
            </p:nvSpPr>
            <p:spPr>
              <a:xfrm>
                <a:off x="7031158" y="6095323"/>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5" name="TextBox 64"/>
              <p:cNvSpPr txBox="1"/>
              <p:nvPr/>
            </p:nvSpPr>
            <p:spPr>
              <a:xfrm>
                <a:off x="7031158" y="5929535"/>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7" name="TextBox 66"/>
              <p:cNvSpPr txBox="1"/>
              <p:nvPr/>
            </p:nvSpPr>
            <p:spPr>
              <a:xfrm>
                <a:off x="7031158" y="6267803"/>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68" name="Oval 83"/>
              <p:cNvSpPr>
                <a:spLocks noChangeAspect="1" noChangeArrowheads="1"/>
              </p:cNvSpPr>
              <p:nvPr/>
            </p:nvSpPr>
            <p:spPr bwMode="auto">
              <a:xfrm>
                <a:off x="6865370" y="474691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69" name="Oval 83"/>
              <p:cNvSpPr>
                <a:spLocks noChangeAspect="1" noChangeArrowheads="1"/>
              </p:cNvSpPr>
              <p:nvPr/>
            </p:nvSpPr>
            <p:spPr bwMode="auto">
              <a:xfrm>
                <a:off x="6865370" y="4910202"/>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0" name="Oval 83"/>
              <p:cNvSpPr>
                <a:spLocks noChangeAspect="1" noChangeArrowheads="1"/>
              </p:cNvSpPr>
              <p:nvPr/>
            </p:nvSpPr>
            <p:spPr bwMode="auto">
              <a:xfrm>
                <a:off x="6865370" y="509607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1" name="Oval 83"/>
              <p:cNvSpPr>
                <a:spLocks noChangeAspect="1" noChangeArrowheads="1"/>
              </p:cNvSpPr>
              <p:nvPr/>
            </p:nvSpPr>
            <p:spPr bwMode="auto">
              <a:xfrm>
                <a:off x="6865370" y="525935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2" name="Oval 83"/>
              <p:cNvSpPr>
                <a:spLocks noChangeAspect="1" noChangeArrowheads="1"/>
              </p:cNvSpPr>
              <p:nvPr/>
            </p:nvSpPr>
            <p:spPr bwMode="auto">
              <a:xfrm>
                <a:off x="6865370" y="5405874"/>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4" name="Oval 83"/>
              <p:cNvSpPr>
                <a:spLocks noChangeAspect="1" noChangeArrowheads="1"/>
              </p:cNvSpPr>
              <p:nvPr/>
            </p:nvSpPr>
            <p:spPr bwMode="auto">
              <a:xfrm>
                <a:off x="6865370" y="5755028"/>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5" name="Oval 83"/>
              <p:cNvSpPr>
                <a:spLocks noChangeAspect="1" noChangeArrowheads="1"/>
              </p:cNvSpPr>
              <p:nvPr/>
            </p:nvSpPr>
            <p:spPr bwMode="auto">
              <a:xfrm>
                <a:off x="6865370" y="5918314"/>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6" name="Oval 83"/>
              <p:cNvSpPr>
                <a:spLocks noChangeAspect="1" noChangeArrowheads="1"/>
              </p:cNvSpPr>
              <p:nvPr/>
            </p:nvSpPr>
            <p:spPr bwMode="auto">
              <a:xfrm>
                <a:off x="6861606" y="6565124"/>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7" name="Oval 83"/>
              <p:cNvSpPr>
                <a:spLocks noChangeAspect="1" noChangeArrowheads="1"/>
              </p:cNvSpPr>
              <p:nvPr/>
            </p:nvSpPr>
            <p:spPr bwMode="auto">
              <a:xfrm>
                <a:off x="6865370" y="607321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8" name="Oval 83"/>
              <p:cNvSpPr>
                <a:spLocks noChangeAspect="1" noChangeArrowheads="1"/>
              </p:cNvSpPr>
              <p:nvPr/>
            </p:nvSpPr>
            <p:spPr bwMode="auto">
              <a:xfrm>
                <a:off x="6865370" y="622642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79" name="Oval 83"/>
              <p:cNvSpPr>
                <a:spLocks noChangeAspect="1" noChangeArrowheads="1"/>
              </p:cNvSpPr>
              <p:nvPr/>
            </p:nvSpPr>
            <p:spPr bwMode="auto">
              <a:xfrm>
                <a:off x="6865370" y="6389712"/>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grpSp>
      </p:grpSp>
      <p:sp>
        <p:nvSpPr>
          <p:cNvPr id="28674" name="Rectangle 2"/>
          <p:cNvSpPr>
            <a:spLocks noGrp="1" noRot="1" noChangeArrowheads="1"/>
          </p:cNvSpPr>
          <p:nvPr>
            <p:ph type="title"/>
          </p:nvPr>
        </p:nvSpPr>
        <p:spPr>
          <a:xfrm>
            <a:off x="289918" y="642754"/>
            <a:ext cx="2913930" cy="553998"/>
          </a:xfrm>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lvl="0" indent="-342900" algn="l" fontAlgn="base">
              <a:spcBef>
                <a:spcPct val="50000"/>
              </a:spcBef>
              <a:spcAft>
                <a:spcPct val="0"/>
              </a:spcAft>
              <a:defRPr/>
            </a:pPr>
            <a:r>
              <a:rPr lang="zh-CN" altLang="en-US"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黑体" pitchFamily="49" charset="-122"/>
                <a:cs typeface="Times New Roman" pitchFamily="18" charset="0"/>
                <a:sym typeface="宋体" pitchFamily="2" charset="-122"/>
              </a:rPr>
              <a:t>电流产生的磁场</a:t>
            </a:r>
          </a:p>
        </p:txBody>
      </p:sp>
      <p:sp>
        <p:nvSpPr>
          <p:cNvPr id="87" name="Rectangle 3"/>
          <p:cNvSpPr txBox="1">
            <a:spLocks noRot="1" noChangeArrowheads="1"/>
          </p:cNvSpPr>
          <p:nvPr/>
        </p:nvSpPr>
        <p:spPr>
          <a:xfrm>
            <a:off x="3380522" y="1245518"/>
            <a:ext cx="3423726" cy="576064"/>
          </a:xfrm>
          <a:prstGeom prst="rect">
            <a:avLst/>
          </a:prstGeom>
          <a:noFill/>
        </p:spPr>
        <p:txBody>
          <a:bodyPr>
            <a:noAutofit/>
          </a:bodyPr>
          <a:lstStyle/>
          <a:p>
            <a:pPr lvl="0">
              <a:lnSpc>
                <a:spcPct val="125000"/>
              </a:lnSpc>
              <a:spcBef>
                <a:spcPct val="20000"/>
              </a:spcBef>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安培定则（右手定则）</a:t>
            </a:r>
            <a:endParaRPr lang="en-US" altLang="zh-CN" sz="26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0" name="矩形 109"/>
          <p:cNvSpPr>
            <a:spLocks noChangeArrowheads="1"/>
          </p:cNvSpPr>
          <p:nvPr/>
        </p:nvSpPr>
        <p:spPr bwMode="auto">
          <a:xfrm>
            <a:off x="4143372" y="188640"/>
            <a:ext cx="1641475" cy="1173163"/>
          </a:xfrm>
          <a:prstGeom prst="rect">
            <a:avLst/>
          </a:prstGeom>
          <a:noFill/>
          <a:ln w="9525">
            <a:noFill/>
            <a:miter lim="800000"/>
            <a:headEnd/>
            <a:tailEnd/>
          </a:ln>
        </p:spPr>
        <p:txBody>
          <a:bodyPr>
            <a:spAutoFit/>
          </a:bodyPr>
          <a:lstStyle/>
          <a:p>
            <a:pPr eaLnBrk="1" hangingPunct="1">
              <a:lnSpc>
                <a:spcPct val="130000"/>
              </a:lnSpc>
            </a:pPr>
            <a:r>
              <a:rPr lang="zh-CN" altLang="en-US" sz="6000" b="1" dirty="0">
                <a:solidFill>
                  <a:srgbClr val="7030A0"/>
                </a:solidFill>
                <a:latin typeface="Times New Roman" pitchFamily="18" charset="0"/>
                <a:ea typeface="黑体" pitchFamily="49" charset="-122"/>
              </a:rPr>
              <a:t>*</a:t>
            </a:r>
            <a:r>
              <a:rPr lang="zh-CN" altLang="en-US" sz="6000" b="1" dirty="0">
                <a:solidFill>
                  <a:srgbClr val="00B050"/>
                </a:solidFill>
                <a:latin typeface="Times New Roman" pitchFamily="18" charset="0"/>
                <a:ea typeface="黑体" pitchFamily="49" charset="-122"/>
              </a:rPr>
              <a:t>*</a:t>
            </a:r>
            <a:r>
              <a:rPr lang="zh-CN" altLang="en-US" sz="6000" b="1" dirty="0">
                <a:solidFill>
                  <a:srgbClr val="FFC000"/>
                </a:solidFill>
                <a:latin typeface="Times New Roman" pitchFamily="18" charset="0"/>
                <a:ea typeface="黑体" pitchFamily="49" charset="-122"/>
              </a:rPr>
              <a:t>*</a:t>
            </a:r>
          </a:p>
        </p:txBody>
      </p:sp>
      <p:pic>
        <p:nvPicPr>
          <p:cNvPr id="85" name="Picture 4" descr="https://timgsa.baidu.com/timg?image&amp;quality=80&amp;size=b9999_10000&amp;sec=1495765764976&amp;di=ff83f3222bede858f4d17080aac63880&amp;imgtype=0&amp;src=http%3A%2F%2Fa.hiphotos.baidu.com%2Fzhidao%2Fwh%253D450%252C600%2Fsign%3Dafa9f384242dd42a5f5c09af360b7783%2Fb21bb051f81986184ef949694bed2e738ad4e6a5.jpg"/>
          <p:cNvPicPr>
            <a:picLocks noChangeAspect="1" noChangeArrowheads="1"/>
          </p:cNvPicPr>
          <p:nvPr/>
        </p:nvPicPr>
        <p:blipFill>
          <a:blip r:embed="rId6" cstate="print"/>
          <a:srcRect/>
          <a:stretch>
            <a:fillRect/>
          </a:stretch>
        </p:blipFill>
        <p:spPr bwMode="auto">
          <a:xfrm>
            <a:off x="323530" y="4581128"/>
            <a:ext cx="1552255" cy="1836000"/>
          </a:xfrm>
          <a:prstGeom prst="rect">
            <a:avLst/>
          </a:prstGeom>
          <a:noFill/>
        </p:spPr>
      </p:pic>
      <p:sp>
        <p:nvSpPr>
          <p:cNvPr id="118" name="Rectangle 3"/>
          <p:cNvSpPr txBox="1">
            <a:spLocks noRot="1" noChangeArrowheads="1"/>
          </p:cNvSpPr>
          <p:nvPr/>
        </p:nvSpPr>
        <p:spPr>
          <a:xfrm>
            <a:off x="284178" y="1865296"/>
            <a:ext cx="3783766" cy="576064"/>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400" b="1" dirty="0">
                <a:effectLst>
                  <a:outerShdw blurRad="38100" dist="38100" dir="2700000" algn="tl">
                    <a:srgbClr val="000000">
                      <a:alpha val="43137"/>
                    </a:srgbClr>
                  </a:outerShdw>
                </a:effectLst>
                <a:latin typeface="Times New Roman" pitchFamily="18" charset="0"/>
                <a:cs typeface="Times New Roman" pitchFamily="18" charset="0"/>
              </a:rPr>
              <a:t> 直线电流的磁感线：</a:t>
            </a:r>
            <a:endParaRPr lang="en-US" altLang="zh-CN" sz="24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9" name="右箭头 118"/>
          <p:cNvSpPr/>
          <p:nvPr/>
        </p:nvSpPr>
        <p:spPr>
          <a:xfrm>
            <a:off x="2915816" y="1461542"/>
            <a:ext cx="396000" cy="216024"/>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55654" name="Picture 6" descr="https://timgsa.baidu.com/timg?image&amp;quality=80&amp;size=b9999_10000&amp;sec=1495775450776&amp;di=61b08e68b6569ef6d07baa95010ec3ad&amp;imgtype=0&amp;src=http%3A%2F%2Fstatic.anoah.com%2Fuploads%2Fsltd%2Funknow%2Flkgzwlxx3-%2F436JccU0%2Fimage005.png"/>
          <p:cNvPicPr>
            <a:picLocks noChangeAspect="1" noChangeArrowheads="1"/>
          </p:cNvPicPr>
          <p:nvPr/>
        </p:nvPicPr>
        <p:blipFill>
          <a:blip r:embed="rId7" cstate="print"/>
          <a:srcRect r="52751"/>
          <a:stretch>
            <a:fillRect/>
          </a:stretch>
        </p:blipFill>
        <p:spPr bwMode="auto">
          <a:xfrm>
            <a:off x="2080293" y="4581128"/>
            <a:ext cx="1834709" cy="1836000"/>
          </a:xfrm>
          <a:prstGeom prst="rect">
            <a:avLst/>
          </a:prstGeom>
          <a:noFill/>
        </p:spPr>
      </p:pic>
      <p:sp>
        <p:nvSpPr>
          <p:cNvPr id="120" name="Rectangle 3"/>
          <p:cNvSpPr txBox="1">
            <a:spLocks noRot="1" noChangeArrowheads="1"/>
          </p:cNvSpPr>
          <p:nvPr/>
        </p:nvSpPr>
        <p:spPr>
          <a:xfrm>
            <a:off x="3347864" y="1880594"/>
            <a:ext cx="4320480" cy="576064"/>
          </a:xfrm>
          <a:prstGeom prst="rect">
            <a:avLst/>
          </a:prstGeom>
          <a:noFill/>
        </p:spPr>
        <p:txBody>
          <a:bodyPr>
            <a:noAutofit/>
          </a:bodyPr>
          <a:lstStyle/>
          <a:p>
            <a:pPr lvl="0">
              <a:lnSpc>
                <a:spcPct val="125000"/>
              </a:lnSpc>
              <a:spcBef>
                <a:spcPct val="20000"/>
              </a:spcBef>
              <a:defRPr/>
            </a:pPr>
            <a:r>
              <a:rPr lang="zh-CN" altLang="en-US" sz="24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围绕导线的</a:t>
            </a:r>
            <a:r>
              <a:rPr lang="zh-CN" altLang="en-US" sz="2400" b="1" dirty="0">
                <a:solidFill>
                  <a:srgbClr val="390EF0"/>
                </a:solidFill>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同心圆</a:t>
            </a:r>
            <a:r>
              <a:rPr lang="zh-CN" altLang="en-US" sz="24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（不等距）</a:t>
            </a:r>
            <a:endParaRPr lang="en-US" altLang="zh-CN" sz="24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grpSp>
        <p:nvGrpSpPr>
          <p:cNvPr id="121" name="组合 120"/>
          <p:cNvGrpSpPr/>
          <p:nvPr/>
        </p:nvGrpSpPr>
        <p:grpSpPr>
          <a:xfrm>
            <a:off x="395536" y="2492896"/>
            <a:ext cx="4176464" cy="1944216"/>
            <a:chOff x="6876257" y="3270126"/>
            <a:chExt cx="4024593" cy="1944216"/>
          </a:xfrm>
        </p:grpSpPr>
        <p:sp>
          <p:nvSpPr>
            <p:cNvPr id="122" name="Rectangle 3"/>
            <p:cNvSpPr txBox="1">
              <a:spLocks noRot="1" noChangeArrowheads="1"/>
            </p:cNvSpPr>
            <p:nvPr/>
          </p:nvSpPr>
          <p:spPr>
            <a:xfrm>
              <a:off x="6876257" y="3270126"/>
              <a:ext cx="4024593" cy="1944216"/>
            </a:xfrm>
            <a:prstGeom prst="rect">
              <a:avLst/>
            </a:prstGeom>
            <a:noFill/>
          </p:spPr>
          <p:txBody>
            <a:bodyPr>
              <a:noAutofit/>
            </a:bodyPr>
            <a:lstStyle/>
            <a:p>
              <a:pPr lvl="0">
                <a:lnSpc>
                  <a:spcPct val="125000"/>
                </a:lnSpc>
                <a:spcBef>
                  <a:spcPct val="20000"/>
                </a:spcBef>
                <a:defRPr/>
              </a:pPr>
              <a:r>
                <a:rPr lang="zh-CN" alt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rPr>
                <a:t>判定法则：</a:t>
              </a:r>
              <a:endParaRPr lang="en-US" altLang="zh-CN"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endParaRPr>
            </a:p>
            <a:p>
              <a:pPr lvl="0">
                <a:lnSpc>
                  <a:spcPct val="125000"/>
                </a:lnSpc>
                <a:spcBef>
                  <a:spcPct val="20000"/>
                </a:spcBef>
                <a:defRPr/>
              </a:pPr>
              <a:r>
                <a:rPr lang="zh-CN" altLang="en-US"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rPr>
                <a:t>右手握线，大拇指沿电流方向伸直，则四指弯曲方向即磁感线环绕方向</a:t>
              </a:r>
              <a:endParaRPr lang="en-US" altLang="zh-CN" sz="22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endParaRPr>
            </a:p>
          </p:txBody>
        </p:sp>
        <p:sp>
          <p:nvSpPr>
            <p:cNvPr id="123" name="矩形 122"/>
            <p:cNvSpPr/>
            <p:nvPr/>
          </p:nvSpPr>
          <p:spPr>
            <a:xfrm>
              <a:off x="6903793" y="3318892"/>
              <a:ext cx="3920073" cy="1800200"/>
            </a:xfrm>
            <a:prstGeom prst="rect">
              <a:avLst/>
            </a:pr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4" name="组合 67"/>
          <p:cNvGrpSpPr/>
          <p:nvPr/>
        </p:nvGrpSpPr>
        <p:grpSpPr>
          <a:xfrm>
            <a:off x="3006874" y="4590653"/>
            <a:ext cx="1421110" cy="468000"/>
            <a:chOff x="3462843" y="2449160"/>
            <a:chExt cx="1421110" cy="468000"/>
          </a:xfrm>
        </p:grpSpPr>
        <p:sp>
          <p:nvSpPr>
            <p:cNvPr id="125" name="云形标注 124"/>
            <p:cNvSpPr/>
            <p:nvPr/>
          </p:nvSpPr>
          <p:spPr>
            <a:xfrm>
              <a:off x="3462843" y="2449160"/>
              <a:ext cx="1332000" cy="468000"/>
            </a:xfrm>
            <a:prstGeom prst="cloudCallout">
              <a:avLst>
                <a:gd name="adj1" fmla="val -24755"/>
                <a:gd name="adj2" fmla="val 95233"/>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26" name="矩形 125"/>
            <p:cNvSpPr/>
            <p:nvPr/>
          </p:nvSpPr>
          <p:spPr>
            <a:xfrm>
              <a:off x="3506461" y="2467494"/>
              <a:ext cx="1377492"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楷体" pitchFamily="49" charset="-122"/>
                  <a:ea typeface="楷体" pitchFamily="49" charset="-122"/>
                </a:rPr>
                <a:t>磁感线分布</a:t>
              </a:r>
            </a:p>
          </p:txBody>
        </p:sp>
      </p:grpSp>
      <p:grpSp>
        <p:nvGrpSpPr>
          <p:cNvPr id="134" name="组合 133"/>
          <p:cNvGrpSpPr/>
          <p:nvPr/>
        </p:nvGrpSpPr>
        <p:grpSpPr>
          <a:xfrm>
            <a:off x="3854011" y="5157192"/>
            <a:ext cx="492443" cy="964679"/>
            <a:chOff x="3854011" y="5157192"/>
            <a:chExt cx="492443" cy="964679"/>
          </a:xfrm>
        </p:grpSpPr>
        <p:sp>
          <p:nvSpPr>
            <p:cNvPr id="132" name="矩形 131"/>
            <p:cNvSpPr/>
            <p:nvPr/>
          </p:nvSpPr>
          <p:spPr>
            <a:xfrm>
              <a:off x="3923928" y="5157192"/>
              <a:ext cx="360040" cy="936104"/>
            </a:xfrm>
            <a:prstGeom prst="rect">
              <a:avLst/>
            </a:prstGeom>
            <a:noFill/>
            <a:ln w="9525">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33" name="TextBox 132"/>
            <p:cNvSpPr txBox="1"/>
            <p:nvPr/>
          </p:nvSpPr>
          <p:spPr>
            <a:xfrm>
              <a:off x="3854011" y="5185767"/>
              <a:ext cx="492443" cy="936104"/>
            </a:xfrm>
            <a:prstGeom prst="rect">
              <a:avLst/>
            </a:prstGeom>
            <a:noFill/>
          </p:spPr>
          <p:txBody>
            <a:bodyPr vert="eaVert" wrap="square" rtlCol="0">
              <a:spAutoFit/>
            </a:bodyPr>
            <a:lstStyle/>
            <a:p>
              <a:r>
                <a:rPr lang="zh-CN" altLang="en-US" sz="20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立体图</a:t>
              </a:r>
            </a:p>
          </p:txBody>
        </p:sp>
      </p:grpSp>
      <p:sp>
        <p:nvSpPr>
          <p:cNvPr id="153" name="Oval 12"/>
          <p:cNvSpPr>
            <a:spLocks noChangeArrowheads="1"/>
          </p:cNvSpPr>
          <p:nvPr/>
        </p:nvSpPr>
        <p:spPr bwMode="auto">
          <a:xfrm>
            <a:off x="7009386" y="3356992"/>
            <a:ext cx="71437" cy="71438"/>
          </a:xfrm>
          <a:prstGeom prst="ellipse">
            <a:avLst/>
          </a:prstGeom>
          <a:solidFill>
            <a:srgbClr val="390EF0"/>
          </a:solidFill>
          <a:ln w="9525">
            <a:solidFill>
              <a:srgbClr val="0070C0"/>
            </a:solidFill>
            <a:round/>
            <a:headEnd/>
            <a:tailEnd/>
          </a:ln>
          <a:effectLst/>
        </p:spPr>
        <p:txBody>
          <a:bodyPr wrap="none" anchor="ctr"/>
          <a:lstStyle/>
          <a:p>
            <a:endParaRPr lang="zh-CN" altLang="en-US" dirty="0">
              <a:solidFill>
                <a:srgbClr val="FF0000"/>
              </a:solidFill>
              <a:latin typeface="楷体" pitchFamily="49" charset="-122"/>
              <a:ea typeface="楷体" pitchFamily="49" charset="-122"/>
              <a:cs typeface="Times New Roman" pitchFamily="18" charset="0"/>
            </a:endParaRPr>
          </a:p>
        </p:txBody>
      </p:sp>
      <p:grpSp>
        <p:nvGrpSpPr>
          <p:cNvPr id="174" name="组合 173"/>
          <p:cNvGrpSpPr>
            <a:grpSpLocks noChangeAspect="1"/>
          </p:cNvGrpSpPr>
          <p:nvPr/>
        </p:nvGrpSpPr>
        <p:grpSpPr>
          <a:xfrm>
            <a:off x="6012384" y="2357714"/>
            <a:ext cx="2016000" cy="2016000"/>
            <a:chOff x="5813434" y="2357714"/>
            <a:chExt cx="2771999" cy="2771999"/>
          </a:xfrm>
        </p:grpSpPr>
        <p:grpSp>
          <p:nvGrpSpPr>
            <p:cNvPr id="155" name="Group 16"/>
            <p:cNvGrpSpPr>
              <a:grpSpLocks/>
            </p:cNvGrpSpPr>
            <p:nvPr/>
          </p:nvGrpSpPr>
          <p:grpSpPr bwMode="auto">
            <a:xfrm>
              <a:off x="6860928" y="3404464"/>
              <a:ext cx="720725" cy="720725"/>
              <a:chOff x="2491" y="1812"/>
              <a:chExt cx="454" cy="454"/>
            </a:xfrm>
          </p:grpSpPr>
          <p:sp>
            <p:nvSpPr>
              <p:cNvPr id="156" name="Oval 14"/>
              <p:cNvSpPr>
                <a:spLocks noChangeAspect="1" noChangeArrowheads="1"/>
              </p:cNvSpPr>
              <p:nvPr/>
            </p:nvSpPr>
            <p:spPr bwMode="auto">
              <a:xfrm>
                <a:off x="2491" y="1812"/>
                <a:ext cx="454" cy="454"/>
              </a:xfrm>
              <a:prstGeom prst="ellipse">
                <a:avLst/>
              </a:prstGeom>
              <a:noFill/>
              <a:ln w="95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7" name="Line 15"/>
              <p:cNvSpPr>
                <a:spLocks noChangeShapeType="1"/>
              </p:cNvSpPr>
              <p:nvPr/>
            </p:nvSpPr>
            <p:spPr bwMode="auto">
              <a:xfrm rot="20100000" flipV="1">
                <a:off x="2792" y="2237"/>
                <a:ext cx="68" cy="0"/>
              </a:xfrm>
              <a:prstGeom prst="line">
                <a:avLst/>
              </a:prstGeom>
              <a:noFill/>
              <a:ln w="25400">
                <a:solidFill>
                  <a:schemeClr val="tx1"/>
                </a:solidFill>
                <a:round/>
                <a:headEnd/>
                <a:tailEnd type="triangle" w="med" len="med"/>
              </a:ln>
              <a:effectLst/>
            </p:spPr>
            <p:txBody>
              <a:bodyPr/>
              <a:lstStyle/>
              <a:p>
                <a:endParaRPr lang="zh-CN" altLang="en-US">
                  <a:latin typeface="楷体" pitchFamily="49" charset="-122"/>
                  <a:ea typeface="楷体" pitchFamily="49" charset="-122"/>
                  <a:cs typeface="Times New Roman" pitchFamily="18" charset="0"/>
                </a:endParaRPr>
              </a:p>
            </p:txBody>
          </p:sp>
        </p:grpSp>
        <p:grpSp>
          <p:nvGrpSpPr>
            <p:cNvPr id="158" name="Group 17"/>
            <p:cNvGrpSpPr>
              <a:grpSpLocks/>
            </p:cNvGrpSpPr>
            <p:nvPr/>
          </p:nvGrpSpPr>
          <p:grpSpPr bwMode="auto">
            <a:xfrm>
              <a:off x="7027305" y="3570940"/>
              <a:ext cx="395719" cy="395718"/>
              <a:chOff x="2532" y="1856"/>
              <a:chExt cx="382" cy="382"/>
            </a:xfrm>
          </p:grpSpPr>
          <p:sp>
            <p:nvSpPr>
              <p:cNvPr id="159" name="Oval 18"/>
              <p:cNvSpPr>
                <a:spLocks noChangeArrowheads="1"/>
              </p:cNvSpPr>
              <p:nvPr/>
            </p:nvSpPr>
            <p:spPr bwMode="auto">
              <a:xfrm>
                <a:off x="2532" y="1856"/>
                <a:ext cx="382" cy="382"/>
              </a:xfrm>
              <a:prstGeom prst="ellipse">
                <a:avLst/>
              </a:prstGeom>
              <a:noFill/>
              <a:ln w="95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0" name="Line 19"/>
              <p:cNvSpPr>
                <a:spLocks noChangeShapeType="1"/>
              </p:cNvSpPr>
              <p:nvPr/>
            </p:nvSpPr>
            <p:spPr bwMode="auto">
              <a:xfrm rot="20220000" flipV="1">
                <a:off x="2789" y="2201"/>
                <a:ext cx="91" cy="0"/>
              </a:xfrm>
              <a:prstGeom prst="line">
                <a:avLst/>
              </a:prstGeom>
              <a:noFill/>
              <a:ln w="25400">
                <a:solidFill>
                  <a:schemeClr val="tx1"/>
                </a:solidFill>
                <a:round/>
                <a:headEnd/>
                <a:tailEnd type="triangle" w="med" len="med"/>
              </a:ln>
              <a:effectLst/>
            </p:spPr>
            <p:txBody>
              <a:bodyPr/>
              <a:lstStyle/>
              <a:p>
                <a:endParaRPr lang="zh-CN" altLang="en-US">
                  <a:latin typeface="楷体" pitchFamily="49" charset="-122"/>
                  <a:ea typeface="楷体" pitchFamily="49" charset="-122"/>
                  <a:cs typeface="Times New Roman" pitchFamily="18" charset="0"/>
                </a:endParaRPr>
              </a:p>
            </p:txBody>
          </p:sp>
        </p:grpSp>
        <p:grpSp>
          <p:nvGrpSpPr>
            <p:cNvPr id="161" name="Group 20"/>
            <p:cNvGrpSpPr>
              <a:grpSpLocks/>
            </p:cNvGrpSpPr>
            <p:nvPr/>
          </p:nvGrpSpPr>
          <p:grpSpPr bwMode="auto">
            <a:xfrm>
              <a:off x="5813434" y="2357714"/>
              <a:ext cx="2771999" cy="2771999"/>
              <a:chOff x="2376" y="1701"/>
              <a:chExt cx="676" cy="676"/>
            </a:xfrm>
          </p:grpSpPr>
          <p:sp>
            <p:nvSpPr>
              <p:cNvPr id="162" name="Oval 21"/>
              <p:cNvSpPr>
                <a:spLocks noChangeAspect="1" noChangeArrowheads="1"/>
              </p:cNvSpPr>
              <p:nvPr/>
            </p:nvSpPr>
            <p:spPr bwMode="auto">
              <a:xfrm>
                <a:off x="2376" y="1701"/>
                <a:ext cx="676" cy="676"/>
              </a:xfrm>
              <a:prstGeom prst="ellipse">
                <a:avLst/>
              </a:prstGeom>
              <a:noFill/>
              <a:ln w="95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3" name="Line 22"/>
              <p:cNvSpPr>
                <a:spLocks noChangeShapeType="1"/>
              </p:cNvSpPr>
              <p:nvPr/>
            </p:nvSpPr>
            <p:spPr bwMode="auto">
              <a:xfrm rot="20940000" flipV="1">
                <a:off x="2892" y="2316"/>
                <a:ext cx="26" cy="9"/>
              </a:xfrm>
              <a:prstGeom prst="line">
                <a:avLst/>
              </a:prstGeom>
              <a:noFill/>
              <a:ln w="25400">
                <a:solidFill>
                  <a:schemeClr val="tx1"/>
                </a:solidFill>
                <a:round/>
                <a:headEnd/>
                <a:tailEnd type="triangle" w="med" len="med"/>
              </a:ln>
              <a:effectLst/>
            </p:spPr>
            <p:txBody>
              <a:bodyPr/>
              <a:lstStyle/>
              <a:p>
                <a:endParaRPr lang="zh-CN" altLang="en-US">
                  <a:latin typeface="楷体" pitchFamily="49" charset="-122"/>
                  <a:ea typeface="楷体" pitchFamily="49" charset="-122"/>
                  <a:cs typeface="Times New Roman" pitchFamily="18" charset="0"/>
                </a:endParaRPr>
              </a:p>
            </p:txBody>
          </p:sp>
        </p:grpSp>
        <p:grpSp>
          <p:nvGrpSpPr>
            <p:cNvPr id="164" name="Group 23"/>
            <p:cNvGrpSpPr>
              <a:grpSpLocks/>
            </p:cNvGrpSpPr>
            <p:nvPr/>
          </p:nvGrpSpPr>
          <p:grpSpPr bwMode="auto">
            <a:xfrm>
              <a:off x="6299902" y="2836848"/>
              <a:ext cx="1834729" cy="1834729"/>
              <a:chOff x="2380" y="1703"/>
              <a:chExt cx="686" cy="686"/>
            </a:xfrm>
          </p:grpSpPr>
          <p:sp>
            <p:nvSpPr>
              <p:cNvPr id="165" name="Oval 24"/>
              <p:cNvSpPr>
                <a:spLocks noChangeAspect="1" noChangeArrowheads="1"/>
              </p:cNvSpPr>
              <p:nvPr/>
            </p:nvSpPr>
            <p:spPr bwMode="auto">
              <a:xfrm>
                <a:off x="2380" y="1703"/>
                <a:ext cx="686" cy="686"/>
              </a:xfrm>
              <a:prstGeom prst="ellipse">
                <a:avLst/>
              </a:prstGeom>
              <a:noFill/>
              <a:ln w="95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6" name="Line 25"/>
              <p:cNvSpPr>
                <a:spLocks noChangeShapeType="1"/>
              </p:cNvSpPr>
              <p:nvPr/>
            </p:nvSpPr>
            <p:spPr bwMode="auto">
              <a:xfrm rot="19860000" flipV="1">
                <a:off x="2880" y="2339"/>
                <a:ext cx="40" cy="0"/>
              </a:xfrm>
              <a:prstGeom prst="line">
                <a:avLst/>
              </a:prstGeom>
              <a:noFill/>
              <a:ln w="25400">
                <a:solidFill>
                  <a:schemeClr val="tx1"/>
                </a:solidFill>
                <a:round/>
                <a:headEnd/>
                <a:tailEnd type="triangle" w="med" len="med"/>
              </a:ln>
              <a:effectLst/>
            </p:spPr>
            <p:txBody>
              <a:bodyPr/>
              <a:lstStyle/>
              <a:p>
                <a:endParaRPr lang="zh-CN" altLang="en-US">
                  <a:latin typeface="楷体" pitchFamily="49" charset="-122"/>
                  <a:ea typeface="楷体" pitchFamily="49" charset="-122"/>
                  <a:cs typeface="Times New Roman" pitchFamily="18" charset="0"/>
                </a:endParaRPr>
              </a:p>
            </p:txBody>
          </p:sp>
        </p:grpSp>
        <p:grpSp>
          <p:nvGrpSpPr>
            <p:cNvPr id="171" name="Group 16"/>
            <p:cNvGrpSpPr>
              <a:grpSpLocks/>
            </p:cNvGrpSpPr>
            <p:nvPr/>
          </p:nvGrpSpPr>
          <p:grpSpPr bwMode="auto">
            <a:xfrm>
              <a:off x="6616463" y="3169522"/>
              <a:ext cx="1187454" cy="1187454"/>
              <a:chOff x="2241" y="1568"/>
              <a:chExt cx="748" cy="748"/>
            </a:xfrm>
          </p:grpSpPr>
          <p:sp>
            <p:nvSpPr>
              <p:cNvPr id="172" name="Oval 14"/>
              <p:cNvSpPr>
                <a:spLocks noChangeAspect="1" noChangeArrowheads="1"/>
              </p:cNvSpPr>
              <p:nvPr/>
            </p:nvSpPr>
            <p:spPr bwMode="auto">
              <a:xfrm>
                <a:off x="2241" y="1568"/>
                <a:ext cx="748" cy="748"/>
              </a:xfrm>
              <a:prstGeom prst="ellipse">
                <a:avLst/>
              </a:prstGeom>
              <a:noFill/>
              <a:ln w="95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73" name="Line 15"/>
              <p:cNvSpPr>
                <a:spLocks noChangeShapeType="1"/>
              </p:cNvSpPr>
              <p:nvPr/>
            </p:nvSpPr>
            <p:spPr bwMode="auto">
              <a:xfrm rot="19860000" flipV="1">
                <a:off x="2785" y="2252"/>
                <a:ext cx="68" cy="0"/>
              </a:xfrm>
              <a:prstGeom prst="line">
                <a:avLst/>
              </a:prstGeom>
              <a:noFill/>
              <a:ln w="25400">
                <a:solidFill>
                  <a:schemeClr val="tx1"/>
                </a:solidFill>
                <a:round/>
                <a:headEnd/>
                <a:tailEnd type="triangle" w="med" len="med"/>
              </a:ln>
              <a:effectLst/>
            </p:spPr>
            <p:txBody>
              <a:bodyPr/>
              <a:lstStyle/>
              <a:p>
                <a:endParaRPr lang="zh-CN" altLang="en-US">
                  <a:latin typeface="楷体" pitchFamily="49" charset="-122"/>
                  <a:ea typeface="楷体" pitchFamily="49" charset="-122"/>
                  <a:cs typeface="Times New Roman" pitchFamily="18" charset="0"/>
                </a:endParaRPr>
              </a:p>
            </p:txBody>
          </p:sp>
        </p:grpSp>
      </p:grpSp>
      <p:grpSp>
        <p:nvGrpSpPr>
          <p:cNvPr id="175" name="组合 174"/>
          <p:cNvGrpSpPr/>
          <p:nvPr/>
        </p:nvGrpSpPr>
        <p:grpSpPr>
          <a:xfrm>
            <a:off x="5148066" y="2752353"/>
            <a:ext cx="492443" cy="964679"/>
            <a:chOff x="3854013" y="5157192"/>
            <a:chExt cx="492443" cy="964679"/>
          </a:xfrm>
        </p:grpSpPr>
        <p:sp>
          <p:nvSpPr>
            <p:cNvPr id="176" name="矩形 175"/>
            <p:cNvSpPr/>
            <p:nvPr/>
          </p:nvSpPr>
          <p:spPr>
            <a:xfrm>
              <a:off x="3923928" y="5157192"/>
              <a:ext cx="360040" cy="936104"/>
            </a:xfrm>
            <a:prstGeom prst="rect">
              <a:avLst/>
            </a:prstGeom>
            <a:noFill/>
            <a:ln w="9525">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77" name="TextBox 176"/>
            <p:cNvSpPr txBox="1"/>
            <p:nvPr/>
          </p:nvSpPr>
          <p:spPr>
            <a:xfrm>
              <a:off x="3854013" y="5185767"/>
              <a:ext cx="492443" cy="936104"/>
            </a:xfrm>
            <a:prstGeom prst="rect">
              <a:avLst/>
            </a:prstGeom>
            <a:noFill/>
          </p:spPr>
          <p:txBody>
            <a:bodyPr vert="eaVert" wrap="square" rtlCol="0">
              <a:spAutoFit/>
            </a:bodyPr>
            <a:lstStyle/>
            <a:p>
              <a:r>
                <a:rPr lang="zh-CN" altLang="en-US" sz="20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俯视图</a:t>
              </a:r>
            </a:p>
          </p:txBody>
        </p:sp>
      </p:grpSp>
      <p:grpSp>
        <p:nvGrpSpPr>
          <p:cNvPr id="168" name="组合 67"/>
          <p:cNvGrpSpPr/>
          <p:nvPr/>
        </p:nvGrpSpPr>
        <p:grpSpPr>
          <a:xfrm>
            <a:off x="7269028" y="2744976"/>
            <a:ext cx="892486" cy="468000"/>
            <a:chOff x="3506461" y="2430110"/>
            <a:chExt cx="892486" cy="468000"/>
          </a:xfrm>
        </p:grpSpPr>
        <p:sp>
          <p:nvSpPr>
            <p:cNvPr id="169" name="云形标注 168"/>
            <p:cNvSpPr/>
            <p:nvPr/>
          </p:nvSpPr>
          <p:spPr>
            <a:xfrm>
              <a:off x="3529518" y="2430110"/>
              <a:ext cx="792000" cy="468000"/>
            </a:xfrm>
            <a:prstGeom prst="cloudCallout">
              <a:avLst>
                <a:gd name="adj1" fmla="val -72174"/>
                <a:gd name="adj2" fmla="val 7836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70" name="矩形 169"/>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电流 </a:t>
              </a: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I</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endParaRPr>
            </a:p>
          </p:txBody>
        </p:sp>
      </p:grpSp>
      <p:grpSp>
        <p:nvGrpSpPr>
          <p:cNvPr id="178" name="组合 67"/>
          <p:cNvGrpSpPr/>
          <p:nvPr/>
        </p:nvGrpSpPr>
        <p:grpSpPr>
          <a:xfrm>
            <a:off x="5508104" y="3789040"/>
            <a:ext cx="937284" cy="468000"/>
            <a:chOff x="3506461" y="2430110"/>
            <a:chExt cx="937284" cy="468000"/>
          </a:xfrm>
        </p:grpSpPr>
        <p:sp>
          <p:nvSpPr>
            <p:cNvPr id="179" name="云形标注 178"/>
            <p:cNvSpPr/>
            <p:nvPr/>
          </p:nvSpPr>
          <p:spPr>
            <a:xfrm>
              <a:off x="3507745" y="2430110"/>
              <a:ext cx="936000" cy="468000"/>
            </a:xfrm>
            <a:prstGeom prst="cloudCallout">
              <a:avLst>
                <a:gd name="adj1" fmla="val 42963"/>
                <a:gd name="adj2" fmla="val -6584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80" name="矩形 179"/>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磁感线</a:t>
              </a:r>
            </a:p>
          </p:txBody>
        </p:sp>
      </p:grpSp>
      <p:cxnSp>
        <p:nvCxnSpPr>
          <p:cNvPr id="181" name="直接连接符 180"/>
          <p:cNvCxnSpPr/>
          <p:nvPr/>
        </p:nvCxnSpPr>
        <p:spPr>
          <a:xfrm>
            <a:off x="5004048" y="4509120"/>
            <a:ext cx="3780000" cy="0"/>
          </a:xfrm>
          <a:prstGeom prst="line">
            <a:avLst/>
          </a:prstGeom>
          <a:ln w="12700">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nvGrpSpPr>
          <p:cNvPr id="183" name="组合 182"/>
          <p:cNvGrpSpPr/>
          <p:nvPr/>
        </p:nvGrpSpPr>
        <p:grpSpPr>
          <a:xfrm>
            <a:off x="5148070" y="5013176"/>
            <a:ext cx="492443" cy="1291374"/>
            <a:chOff x="3854019" y="5146306"/>
            <a:chExt cx="492443" cy="1291374"/>
          </a:xfrm>
        </p:grpSpPr>
        <p:sp>
          <p:nvSpPr>
            <p:cNvPr id="184" name="矩形 183"/>
            <p:cNvSpPr/>
            <p:nvPr/>
          </p:nvSpPr>
          <p:spPr>
            <a:xfrm>
              <a:off x="3923928" y="5146306"/>
              <a:ext cx="360040" cy="1152000"/>
            </a:xfrm>
            <a:prstGeom prst="rect">
              <a:avLst/>
            </a:prstGeom>
            <a:noFill/>
            <a:ln w="9525">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85" name="TextBox 184"/>
            <p:cNvSpPr txBox="1"/>
            <p:nvPr/>
          </p:nvSpPr>
          <p:spPr>
            <a:xfrm>
              <a:off x="3854019" y="5185767"/>
              <a:ext cx="492443" cy="1251913"/>
            </a:xfrm>
            <a:prstGeom prst="rect">
              <a:avLst/>
            </a:prstGeom>
            <a:noFill/>
          </p:spPr>
          <p:txBody>
            <a:bodyPr vert="eaVert" wrap="square" rtlCol="0">
              <a:spAutoFit/>
            </a:bodyPr>
            <a:lstStyle/>
            <a:p>
              <a:r>
                <a:rPr lang="zh-CN" altLang="en-US" sz="20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纵截面图</a:t>
              </a:r>
            </a:p>
          </p:txBody>
        </p:sp>
      </p:grpSp>
      <p:grpSp>
        <p:nvGrpSpPr>
          <p:cNvPr id="51" name="组合 50"/>
          <p:cNvGrpSpPr/>
          <p:nvPr/>
        </p:nvGrpSpPr>
        <p:grpSpPr>
          <a:xfrm>
            <a:off x="7020272" y="4689352"/>
            <a:ext cx="0" cy="2016000"/>
            <a:chOff x="7020272" y="4652739"/>
            <a:chExt cx="0" cy="1908000"/>
          </a:xfrm>
        </p:grpSpPr>
        <p:sp>
          <p:nvSpPr>
            <p:cNvPr id="49" name="Line 31"/>
            <p:cNvSpPr>
              <a:spLocks noChangeShapeType="1"/>
            </p:cNvSpPr>
            <p:nvPr/>
          </p:nvSpPr>
          <p:spPr bwMode="auto">
            <a:xfrm flipV="1">
              <a:off x="7020272" y="4652739"/>
              <a:ext cx="0" cy="1908000"/>
            </a:xfrm>
            <a:prstGeom prst="line">
              <a:avLst/>
            </a:prstGeom>
            <a:noFill/>
            <a:ln w="31750">
              <a:solidFill>
                <a:srgbClr val="390EF0"/>
              </a:solidFill>
              <a:round/>
              <a:headEnd/>
              <a:tailEnd/>
            </a:ln>
            <a:effectLst/>
          </p:spPr>
          <p:txBody>
            <a:bodyPr/>
            <a:lstStyle/>
            <a:p>
              <a:endParaRPr lang="zh-CN" altLang="en-US">
                <a:latin typeface="楷体" pitchFamily="49" charset="-122"/>
                <a:ea typeface="楷体" pitchFamily="49" charset="-122"/>
                <a:cs typeface="Times New Roman" pitchFamily="18" charset="0"/>
              </a:endParaRPr>
            </a:p>
          </p:txBody>
        </p:sp>
        <p:sp>
          <p:nvSpPr>
            <p:cNvPr id="50" name="Line 33"/>
            <p:cNvSpPr>
              <a:spLocks noChangeShapeType="1"/>
            </p:cNvSpPr>
            <p:nvPr/>
          </p:nvSpPr>
          <p:spPr bwMode="auto">
            <a:xfrm flipV="1">
              <a:off x="7020272" y="5301208"/>
              <a:ext cx="0" cy="647700"/>
            </a:xfrm>
            <a:prstGeom prst="line">
              <a:avLst/>
            </a:prstGeom>
            <a:noFill/>
            <a:ln w="31750">
              <a:solidFill>
                <a:srgbClr val="390EF0"/>
              </a:solidFill>
              <a:round/>
              <a:headEnd/>
              <a:tailEnd type="arrow" w="med" len="med"/>
            </a:ln>
            <a:effectLst/>
          </p:spPr>
          <p:txBody>
            <a:bodyPr/>
            <a:lstStyle/>
            <a:p>
              <a:endParaRPr lang="zh-CN" altLang="en-US">
                <a:latin typeface="楷体" pitchFamily="49" charset="-122"/>
                <a:ea typeface="楷体" pitchFamily="49" charset="-122"/>
                <a:cs typeface="Times New Roman" pitchFamily="18" charset="0"/>
              </a:endParaRPr>
            </a:p>
          </p:txBody>
        </p:sp>
      </p:grpSp>
      <p:grpSp>
        <p:nvGrpSpPr>
          <p:cNvPr id="53" name="组合 67"/>
          <p:cNvGrpSpPr/>
          <p:nvPr/>
        </p:nvGrpSpPr>
        <p:grpSpPr>
          <a:xfrm>
            <a:off x="7236296" y="4581128"/>
            <a:ext cx="892486" cy="468000"/>
            <a:chOff x="3506461" y="2430110"/>
            <a:chExt cx="892486" cy="468000"/>
          </a:xfrm>
        </p:grpSpPr>
        <p:sp>
          <p:nvSpPr>
            <p:cNvPr id="54" name="云形标注 53"/>
            <p:cNvSpPr/>
            <p:nvPr/>
          </p:nvSpPr>
          <p:spPr>
            <a:xfrm>
              <a:off x="3529518" y="2430110"/>
              <a:ext cx="792000" cy="468000"/>
            </a:xfrm>
            <a:prstGeom prst="cloudCallout">
              <a:avLst>
                <a:gd name="adj1" fmla="val -72174"/>
                <a:gd name="adj2" fmla="val 7836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55" name="矩形 54"/>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电流 </a:t>
              </a: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I</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endParaRPr>
            </a:p>
          </p:txBody>
        </p:sp>
      </p:grpSp>
      <p:sp>
        <p:nvSpPr>
          <p:cNvPr id="56" name="TextBox 55"/>
          <p:cNvSpPr txBox="1"/>
          <p:nvPr/>
        </p:nvSpPr>
        <p:spPr>
          <a:xfrm>
            <a:off x="7031158" y="5445224"/>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73" name="Oval 83"/>
          <p:cNvSpPr>
            <a:spLocks noChangeAspect="1" noChangeArrowheads="1"/>
          </p:cNvSpPr>
          <p:nvPr/>
        </p:nvSpPr>
        <p:spPr bwMode="auto">
          <a:xfrm>
            <a:off x="6865800" y="556916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grpSp>
        <p:nvGrpSpPr>
          <p:cNvPr id="144" name="组合 67"/>
          <p:cNvGrpSpPr/>
          <p:nvPr/>
        </p:nvGrpSpPr>
        <p:grpSpPr>
          <a:xfrm>
            <a:off x="5148064" y="6237312"/>
            <a:ext cx="937284" cy="468000"/>
            <a:chOff x="3506461" y="2430110"/>
            <a:chExt cx="937284" cy="468000"/>
          </a:xfrm>
        </p:grpSpPr>
        <p:sp>
          <p:nvSpPr>
            <p:cNvPr id="145" name="云形标注 144"/>
            <p:cNvSpPr/>
            <p:nvPr/>
          </p:nvSpPr>
          <p:spPr>
            <a:xfrm>
              <a:off x="3507745" y="2430110"/>
              <a:ext cx="936000" cy="468000"/>
            </a:xfrm>
            <a:prstGeom prst="cloudCallout">
              <a:avLst>
                <a:gd name="adj1" fmla="val 42963"/>
                <a:gd name="adj2" fmla="val -65844"/>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46" name="矩形 145"/>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磁感线</a:t>
              </a:r>
            </a:p>
          </p:txBody>
        </p:sp>
      </p:grpSp>
      <mc:AlternateContent xmlns:mc="http://schemas.openxmlformats.org/markup-compatibility/2006">
        <mc:Choice xmlns:p14="http://schemas.microsoft.com/office/powerpoint/2010/main" xmlns:iact="http://schemas.microsoft.com/office/powerpoint/2014/inkAction" Requires="p14 iact">
          <p:contentPart p14:bwMode="auto" r:id="rId8">
            <p14:nvContentPartPr>
              <p14:cNvPr id="2" name="墨迹 1">
                <a:extLst>
                  <a:ext uri="{FF2B5EF4-FFF2-40B4-BE49-F238E27FC236}">
                    <a16:creationId xmlns:a16="http://schemas.microsoft.com/office/drawing/2014/main" id="{72165019-D939-41E3-805F-475A7D3CAD3B}"/>
                  </a:ext>
                </a:extLst>
              </p14:cNvPr>
              <p14:cNvContentPartPr/>
              <p14:nvPr>
                <p:extLst>
                  <p:ext uri="{42D2F446-02D8-4167-A562-619A0277C38B}">
                    <p15:isNarration xmlns:p15="http://schemas.microsoft.com/office/powerpoint/2012/main" val="1"/>
                  </p:ext>
                </p:extLst>
              </p14:nvPr>
            </p14:nvContentPartPr>
            <p14:xfrm>
              <a:off x="116640" y="4278600"/>
              <a:ext cx="3662280" cy="1380240"/>
            </p14:xfrm>
          </p:contentPart>
        </mc:Choice>
        <mc:Fallback>
          <p:pic>
            <p:nvPicPr>
              <p:cNvPr id="2" name="墨迹 1">
                <a:extLst>
                  <a:ext uri="{FF2B5EF4-FFF2-40B4-BE49-F238E27FC236}">
                    <a16:creationId xmlns:a16="http://schemas.microsoft.com/office/drawing/2014/main" id="{72165019-D939-41E3-805F-475A7D3CAD3B}"/>
                  </a:ext>
                </a:extLst>
              </p:cNvPr>
              <p:cNvPicPr>
                <a:picLocks noGrp="1" noRot="1" noChangeAspect="1" noMove="1" noResize="1" noEditPoints="1" noAdjustHandles="1" noChangeArrowheads="1" noChangeShapeType="1"/>
              </p:cNvPicPr>
              <p:nvPr/>
            </p:nvPicPr>
            <p:blipFill>
              <a:blip r:embed="rId9"/>
              <a:stretch>
                <a:fillRect/>
              </a:stretch>
            </p:blipFill>
            <p:spPr>
              <a:xfrm>
                <a:off x="107280" y="4269240"/>
                <a:ext cx="3681000" cy="1398960"/>
              </a:xfrm>
              <a:prstGeom prst="rect">
                <a:avLst/>
              </a:prstGeom>
            </p:spPr>
          </p:pic>
        </mc:Fallback>
      </mc:AlternateContent>
      <p:pic>
        <p:nvPicPr>
          <p:cNvPr id="3" name="音频 2">
            <a:hlinkClick r:id="" action="ppaction://media"/>
            <a:extLst>
              <a:ext uri="{FF2B5EF4-FFF2-40B4-BE49-F238E27FC236}">
                <a16:creationId xmlns:a16="http://schemas.microsoft.com/office/drawing/2014/main" id="{2652D7C5-8304-4F6F-80C3-5F7653A8321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20436200"/>
      </p:ext>
    </p:extLst>
  </p:cSld>
  <p:clrMapOvr>
    <a:masterClrMapping/>
  </p:clrMapOvr>
  <mc:AlternateContent xmlns:mc="http://schemas.openxmlformats.org/markup-compatibility/2006">
    <mc:Choice xmlns:p14="http://schemas.microsoft.com/office/powerpoint/2010/main" Requires="p14">
      <p:transition spd="slow" p14:dur="2000" advTm="375669"/>
    </mc:Choice>
    <mc:Fallback>
      <p:transition spd="slow" advTm="375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par>
                          <p:cTn id="10" fill="hold">
                            <p:stCondLst>
                              <p:cond delay="1"/>
                            </p:stCondLst>
                            <p:childTnLst>
                              <p:par>
                                <p:cTn id="11" presetID="8" presetClass="entr" presetSubtype="16" fill="hold" grpId="0" nodeType="afterEffect">
                                  <p:stCondLst>
                                    <p:cond delay="0"/>
                                  </p:stCondLst>
                                  <p:childTnLst>
                                    <p:set>
                                      <p:cBhvr>
                                        <p:cTn id="12" dur="1" fill="hold">
                                          <p:stCondLst>
                                            <p:cond delay="0"/>
                                          </p:stCondLst>
                                        </p:cTn>
                                        <p:tgtEl>
                                          <p:spTgt spid="28674"/>
                                        </p:tgtEl>
                                        <p:attrNameLst>
                                          <p:attrName>style.visibility</p:attrName>
                                        </p:attrNameLst>
                                      </p:cBhvr>
                                      <p:to>
                                        <p:strVal val="visible"/>
                                      </p:to>
                                    </p:set>
                                    <p:animEffect transition="in" filter="diamond(in)">
                                      <p:cBhvr>
                                        <p:cTn id="13" dur="500"/>
                                        <p:tgtEl>
                                          <p:spTgt spid="28674"/>
                                        </p:tgtEl>
                                      </p:cBhvr>
                                    </p:animEffect>
                                  </p:childTnLst>
                                </p:cTn>
                              </p:par>
                            </p:childTnLst>
                          </p:cTn>
                        </p:par>
                        <p:par>
                          <p:cTn id="14" fill="hold">
                            <p:stCondLst>
                              <p:cond delay="501"/>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110"/>
                                        </p:tgtEl>
                                        <p:attrNameLst>
                                          <p:attrName>style.visibility</p:attrName>
                                        </p:attrNameLst>
                                      </p:cBhvr>
                                      <p:to>
                                        <p:strVal val="visible"/>
                                      </p:to>
                                    </p:set>
                                    <p:set>
                                      <p:cBhvr>
                                        <p:cTn id="17" dur="455" fill="hold">
                                          <p:stCondLst>
                                            <p:cond delay="0"/>
                                          </p:stCondLst>
                                        </p:cTn>
                                        <p:tgtEl>
                                          <p:spTgt spid="110"/>
                                        </p:tgtEl>
                                        <p:attrNameLst>
                                          <p:attrName>style.rotation</p:attrName>
                                        </p:attrNameLst>
                                      </p:cBhvr>
                                      <p:to>
                                        <p:strVal val="-45.0"/>
                                      </p:to>
                                    </p:set>
                                    <p:anim calcmode="lin" valueType="num">
                                      <p:cBhvr>
                                        <p:cTn id="18" dur="455" fill="hold">
                                          <p:stCondLst>
                                            <p:cond delay="455"/>
                                          </p:stCondLst>
                                        </p:cTn>
                                        <p:tgtEl>
                                          <p:spTgt spid="110"/>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110"/>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110"/>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110"/>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9"/>
                                        </p:tgtEl>
                                        <p:attrNameLst>
                                          <p:attrName>style.visibility</p:attrName>
                                        </p:attrNameLst>
                                      </p:cBhvr>
                                      <p:to>
                                        <p:strVal val="visible"/>
                                      </p:to>
                                    </p:set>
                                    <p:animEffect transition="in" filter="wipe(left)">
                                      <p:cBhvr>
                                        <p:cTn id="26" dur="500"/>
                                        <p:tgtEl>
                                          <p:spTgt spid="119"/>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7"/>
                                        </p:tgtEl>
                                        <p:attrNameLst>
                                          <p:attrName>style.visibility</p:attrName>
                                        </p:attrNameLst>
                                      </p:cBhvr>
                                      <p:to>
                                        <p:strVal val="visible"/>
                                      </p:to>
                                    </p:set>
                                    <p:animEffect transition="in" filter="wipe(left)">
                                      <p:cBhvr>
                                        <p:cTn id="30" dur="500"/>
                                        <p:tgtEl>
                                          <p:spTgt spid="8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8"/>
                                        </p:tgtEl>
                                        <p:attrNameLst>
                                          <p:attrName>style.visibility</p:attrName>
                                        </p:attrNameLst>
                                      </p:cBhvr>
                                      <p:to>
                                        <p:strVal val="visible"/>
                                      </p:to>
                                    </p:set>
                                    <p:animEffect transition="in" filter="wipe(left)">
                                      <p:cBhvr>
                                        <p:cTn id="35" dur="500"/>
                                        <p:tgtEl>
                                          <p:spTgt spid="11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21"/>
                                        </p:tgtEl>
                                        <p:attrNameLst>
                                          <p:attrName>style.visibility</p:attrName>
                                        </p:attrNameLst>
                                      </p:cBhvr>
                                      <p:to>
                                        <p:strVal val="visible"/>
                                      </p:to>
                                    </p:set>
                                    <p:animEffect transition="in" filter="blinds(horizontal)">
                                      <p:cBhvr>
                                        <p:cTn id="40" dur="500"/>
                                        <p:tgtEl>
                                          <p:spTgt spid="121"/>
                                        </p:tgtEl>
                                      </p:cBhvr>
                                    </p:animEffect>
                                  </p:childTnLst>
                                </p:cTn>
                              </p:par>
                              <p:par>
                                <p:cTn id="41" presetID="3" presetClass="entr" presetSubtype="10" fill="hold" nodeType="with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blinds(horizontal)">
                                      <p:cBhvr>
                                        <p:cTn id="43" dur="500"/>
                                        <p:tgtEl>
                                          <p:spTgt spid="85"/>
                                        </p:tgtEl>
                                      </p:cBhvr>
                                    </p:animEffect>
                                  </p:childTnLst>
                                </p:cTn>
                              </p:par>
                            </p:childTnLst>
                          </p:cTn>
                        </p:par>
                        <p:par>
                          <p:cTn id="44" fill="hold">
                            <p:stCondLst>
                              <p:cond delay="500"/>
                            </p:stCondLst>
                            <p:childTnLst>
                              <p:par>
                                <p:cTn id="45" presetID="3" presetClass="entr" presetSubtype="10" fill="hold" nodeType="afterEffect">
                                  <p:stCondLst>
                                    <p:cond delay="0"/>
                                  </p:stCondLst>
                                  <p:childTnLst>
                                    <p:set>
                                      <p:cBhvr>
                                        <p:cTn id="46" dur="1" fill="hold">
                                          <p:stCondLst>
                                            <p:cond delay="0"/>
                                          </p:stCondLst>
                                        </p:cTn>
                                        <p:tgtEl>
                                          <p:spTgt spid="155654"/>
                                        </p:tgtEl>
                                        <p:attrNameLst>
                                          <p:attrName>style.visibility</p:attrName>
                                        </p:attrNameLst>
                                      </p:cBhvr>
                                      <p:to>
                                        <p:strVal val="visible"/>
                                      </p:to>
                                    </p:set>
                                    <p:animEffect transition="in" filter="blinds(horizontal)">
                                      <p:cBhvr>
                                        <p:cTn id="47" dur="500"/>
                                        <p:tgtEl>
                                          <p:spTgt spid="155654"/>
                                        </p:tgtEl>
                                      </p:cBhvr>
                                    </p:animEffect>
                                  </p:childTnLst>
                                </p:cTn>
                              </p:par>
                              <p:par>
                                <p:cTn id="48" presetID="22" presetClass="entr" presetSubtype="1" fill="hold" nodeType="withEffect">
                                  <p:stCondLst>
                                    <p:cond delay="0"/>
                                  </p:stCondLst>
                                  <p:childTnLst>
                                    <p:set>
                                      <p:cBhvr>
                                        <p:cTn id="49" dur="1" fill="hold">
                                          <p:stCondLst>
                                            <p:cond delay="0"/>
                                          </p:stCondLst>
                                        </p:cTn>
                                        <p:tgtEl>
                                          <p:spTgt spid="134"/>
                                        </p:tgtEl>
                                        <p:attrNameLst>
                                          <p:attrName>style.visibility</p:attrName>
                                        </p:attrNameLst>
                                      </p:cBhvr>
                                      <p:to>
                                        <p:strVal val="visible"/>
                                      </p:to>
                                    </p:set>
                                    <p:animEffect transition="in" filter="wipe(up)">
                                      <p:cBhvr>
                                        <p:cTn id="50" dur="500"/>
                                        <p:tgtEl>
                                          <p:spTgt spid="134"/>
                                        </p:tgtEl>
                                      </p:cBhvr>
                                    </p:animEffect>
                                  </p:childTnLst>
                                </p:cTn>
                              </p:par>
                            </p:childTnLst>
                          </p:cTn>
                        </p:par>
                        <p:par>
                          <p:cTn id="51" fill="hold">
                            <p:stCondLst>
                              <p:cond delay="1000"/>
                            </p:stCondLst>
                            <p:childTnLst>
                              <p:par>
                                <p:cTn id="52" presetID="3" presetClass="entr" presetSubtype="10" fill="hold" nodeType="afterEffect">
                                  <p:stCondLst>
                                    <p:cond delay="0"/>
                                  </p:stCondLst>
                                  <p:childTnLst>
                                    <p:set>
                                      <p:cBhvr>
                                        <p:cTn id="53" dur="1" fill="hold">
                                          <p:stCondLst>
                                            <p:cond delay="0"/>
                                          </p:stCondLst>
                                        </p:cTn>
                                        <p:tgtEl>
                                          <p:spTgt spid="124"/>
                                        </p:tgtEl>
                                        <p:attrNameLst>
                                          <p:attrName>style.visibility</p:attrName>
                                        </p:attrNameLst>
                                      </p:cBhvr>
                                      <p:to>
                                        <p:strVal val="visible"/>
                                      </p:to>
                                    </p:set>
                                    <p:animEffect transition="in" filter="blinds(horizontal)">
                                      <p:cBhvr>
                                        <p:cTn id="54" dur="500"/>
                                        <p:tgtEl>
                                          <p:spTgt spid="1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20"/>
                                        </p:tgtEl>
                                        <p:attrNameLst>
                                          <p:attrName>style.visibility</p:attrName>
                                        </p:attrNameLst>
                                      </p:cBhvr>
                                      <p:to>
                                        <p:strVal val="visible"/>
                                      </p:to>
                                    </p:set>
                                    <p:animEffect transition="in" filter="wipe(left)">
                                      <p:cBhvr>
                                        <p:cTn id="59" dur="500"/>
                                        <p:tgtEl>
                                          <p:spTgt spid="1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75"/>
                                        </p:tgtEl>
                                        <p:attrNameLst>
                                          <p:attrName>style.visibility</p:attrName>
                                        </p:attrNameLst>
                                      </p:cBhvr>
                                      <p:to>
                                        <p:strVal val="visible"/>
                                      </p:to>
                                    </p:set>
                                    <p:animEffect transition="in" filter="wipe(up)">
                                      <p:cBhvr>
                                        <p:cTn id="64" dur="500"/>
                                        <p:tgtEl>
                                          <p:spTgt spid="175"/>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53"/>
                                        </p:tgtEl>
                                        <p:attrNameLst>
                                          <p:attrName>style.visibility</p:attrName>
                                        </p:attrNameLst>
                                      </p:cBhvr>
                                      <p:to>
                                        <p:strVal val="visible"/>
                                      </p:to>
                                    </p:set>
                                    <p:animEffect transition="in" filter="blinds(horizontal)">
                                      <p:cBhvr>
                                        <p:cTn id="69" dur="500"/>
                                        <p:tgtEl>
                                          <p:spTgt spid="153"/>
                                        </p:tgtEl>
                                      </p:cBhvr>
                                    </p:animEffect>
                                  </p:childTnLst>
                                </p:cTn>
                              </p:par>
                            </p:childTnLst>
                          </p:cTn>
                        </p:par>
                        <p:par>
                          <p:cTn id="70" fill="hold">
                            <p:stCondLst>
                              <p:cond delay="500"/>
                            </p:stCondLst>
                            <p:childTnLst>
                              <p:par>
                                <p:cTn id="71" presetID="3" presetClass="entr" presetSubtype="10" fill="hold" nodeType="afterEffect">
                                  <p:stCondLst>
                                    <p:cond delay="0"/>
                                  </p:stCondLst>
                                  <p:childTnLst>
                                    <p:set>
                                      <p:cBhvr>
                                        <p:cTn id="72" dur="1" fill="hold">
                                          <p:stCondLst>
                                            <p:cond delay="0"/>
                                          </p:stCondLst>
                                        </p:cTn>
                                        <p:tgtEl>
                                          <p:spTgt spid="168"/>
                                        </p:tgtEl>
                                        <p:attrNameLst>
                                          <p:attrName>style.visibility</p:attrName>
                                        </p:attrNameLst>
                                      </p:cBhvr>
                                      <p:to>
                                        <p:strVal val="visible"/>
                                      </p:to>
                                    </p:set>
                                    <p:animEffect transition="in" filter="blinds(horizontal)">
                                      <p:cBhvr>
                                        <p:cTn id="73" dur="500"/>
                                        <p:tgtEl>
                                          <p:spTgt spid="168"/>
                                        </p:tgtEl>
                                      </p:cBhvr>
                                    </p:animEffect>
                                  </p:childTnLst>
                                </p:cTn>
                              </p:par>
                            </p:childTnLst>
                          </p:cTn>
                        </p:par>
                      </p:childTnLst>
                    </p:cTn>
                  </p:par>
                  <p:par>
                    <p:cTn id="74" fill="hold">
                      <p:stCondLst>
                        <p:cond delay="indefinite"/>
                      </p:stCondLst>
                      <p:childTnLst>
                        <p:par>
                          <p:cTn id="75" fill="hold">
                            <p:stCondLst>
                              <p:cond delay="0"/>
                            </p:stCondLst>
                            <p:childTnLst>
                              <p:par>
                                <p:cTn id="76" presetID="23" presetClass="entr" presetSubtype="32" fill="hold" nodeType="clickEffect">
                                  <p:stCondLst>
                                    <p:cond delay="0"/>
                                  </p:stCondLst>
                                  <p:childTnLst>
                                    <p:set>
                                      <p:cBhvr>
                                        <p:cTn id="77" dur="1" fill="hold">
                                          <p:stCondLst>
                                            <p:cond delay="0"/>
                                          </p:stCondLst>
                                        </p:cTn>
                                        <p:tgtEl>
                                          <p:spTgt spid="174"/>
                                        </p:tgtEl>
                                        <p:attrNameLst>
                                          <p:attrName>style.visibility</p:attrName>
                                        </p:attrNameLst>
                                      </p:cBhvr>
                                      <p:to>
                                        <p:strVal val="visible"/>
                                      </p:to>
                                    </p:set>
                                    <p:anim calcmode="lin" valueType="num">
                                      <p:cBhvr>
                                        <p:cTn id="78" dur="500" fill="hold"/>
                                        <p:tgtEl>
                                          <p:spTgt spid="174"/>
                                        </p:tgtEl>
                                        <p:attrNameLst>
                                          <p:attrName>ppt_w</p:attrName>
                                        </p:attrNameLst>
                                      </p:cBhvr>
                                      <p:tavLst>
                                        <p:tav tm="0">
                                          <p:val>
                                            <p:strVal val="4*#ppt_w"/>
                                          </p:val>
                                        </p:tav>
                                        <p:tav tm="100000">
                                          <p:val>
                                            <p:strVal val="#ppt_w"/>
                                          </p:val>
                                        </p:tav>
                                      </p:tavLst>
                                    </p:anim>
                                    <p:anim calcmode="lin" valueType="num">
                                      <p:cBhvr>
                                        <p:cTn id="79" dur="500" fill="hold"/>
                                        <p:tgtEl>
                                          <p:spTgt spid="174"/>
                                        </p:tgtEl>
                                        <p:attrNameLst>
                                          <p:attrName>ppt_h</p:attrName>
                                        </p:attrNameLst>
                                      </p:cBhvr>
                                      <p:tavLst>
                                        <p:tav tm="0">
                                          <p:val>
                                            <p:strVal val="4*#ppt_h"/>
                                          </p:val>
                                        </p:tav>
                                        <p:tav tm="100000">
                                          <p:val>
                                            <p:strVal val="#ppt_h"/>
                                          </p:val>
                                        </p:tav>
                                      </p:tavLst>
                                    </p:anim>
                                  </p:childTnLst>
                                </p:cTn>
                              </p:par>
                            </p:childTnLst>
                          </p:cTn>
                        </p:par>
                        <p:par>
                          <p:cTn id="80" fill="hold">
                            <p:stCondLst>
                              <p:cond delay="500"/>
                            </p:stCondLst>
                            <p:childTnLst>
                              <p:par>
                                <p:cTn id="81" presetID="3" presetClass="entr" presetSubtype="10" fill="hold" nodeType="afterEffect">
                                  <p:stCondLst>
                                    <p:cond delay="0"/>
                                  </p:stCondLst>
                                  <p:childTnLst>
                                    <p:set>
                                      <p:cBhvr>
                                        <p:cTn id="82" dur="1" fill="hold">
                                          <p:stCondLst>
                                            <p:cond delay="0"/>
                                          </p:stCondLst>
                                        </p:cTn>
                                        <p:tgtEl>
                                          <p:spTgt spid="178"/>
                                        </p:tgtEl>
                                        <p:attrNameLst>
                                          <p:attrName>style.visibility</p:attrName>
                                        </p:attrNameLst>
                                      </p:cBhvr>
                                      <p:to>
                                        <p:strVal val="visible"/>
                                      </p:to>
                                    </p:set>
                                    <p:animEffect transition="in" filter="blinds(horizontal)">
                                      <p:cBhvr>
                                        <p:cTn id="83" dur="500"/>
                                        <p:tgtEl>
                                          <p:spTgt spid="178"/>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nodeType="clickEffect">
                                  <p:stCondLst>
                                    <p:cond delay="0"/>
                                  </p:stCondLst>
                                  <p:childTnLst>
                                    <p:set>
                                      <p:cBhvr>
                                        <p:cTn id="87" dur="1" fill="hold">
                                          <p:stCondLst>
                                            <p:cond delay="0"/>
                                          </p:stCondLst>
                                        </p:cTn>
                                        <p:tgtEl>
                                          <p:spTgt spid="181"/>
                                        </p:tgtEl>
                                        <p:attrNameLst>
                                          <p:attrName>style.visibility</p:attrName>
                                        </p:attrNameLst>
                                      </p:cBhvr>
                                      <p:to>
                                        <p:strVal val="visible"/>
                                      </p:to>
                                    </p:set>
                                    <p:animEffect transition="in" filter="blinds(horizontal)">
                                      <p:cBhvr>
                                        <p:cTn id="88" dur="500"/>
                                        <p:tgtEl>
                                          <p:spTgt spid="181"/>
                                        </p:tgtEl>
                                      </p:cBhvr>
                                    </p:animEffect>
                                  </p:childTnLst>
                                </p:cTn>
                              </p:par>
                            </p:childTnLst>
                          </p:cTn>
                        </p:par>
                        <p:par>
                          <p:cTn id="89" fill="hold">
                            <p:stCondLst>
                              <p:cond delay="500"/>
                            </p:stCondLst>
                            <p:childTnLst>
                              <p:par>
                                <p:cTn id="90" presetID="22" presetClass="entr" presetSubtype="1" fill="hold" nodeType="afterEffect">
                                  <p:stCondLst>
                                    <p:cond delay="0"/>
                                  </p:stCondLst>
                                  <p:childTnLst>
                                    <p:set>
                                      <p:cBhvr>
                                        <p:cTn id="91" dur="1" fill="hold">
                                          <p:stCondLst>
                                            <p:cond delay="0"/>
                                          </p:stCondLst>
                                        </p:cTn>
                                        <p:tgtEl>
                                          <p:spTgt spid="183"/>
                                        </p:tgtEl>
                                        <p:attrNameLst>
                                          <p:attrName>style.visibility</p:attrName>
                                        </p:attrNameLst>
                                      </p:cBhvr>
                                      <p:to>
                                        <p:strVal val="visible"/>
                                      </p:to>
                                    </p:set>
                                    <p:animEffect transition="in" filter="wipe(up)">
                                      <p:cBhvr>
                                        <p:cTn id="92" dur="500"/>
                                        <p:tgtEl>
                                          <p:spTgt spid="18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nodeType="clickEffect">
                                  <p:stCondLst>
                                    <p:cond delay="0"/>
                                  </p:stCondLst>
                                  <p:childTnLst>
                                    <p:set>
                                      <p:cBhvr>
                                        <p:cTn id="96" dur="1" fill="hold">
                                          <p:stCondLst>
                                            <p:cond delay="0"/>
                                          </p:stCondLst>
                                        </p:cTn>
                                        <p:tgtEl>
                                          <p:spTgt spid="51"/>
                                        </p:tgtEl>
                                        <p:attrNameLst>
                                          <p:attrName>style.visibility</p:attrName>
                                        </p:attrNameLst>
                                      </p:cBhvr>
                                      <p:to>
                                        <p:strVal val="visible"/>
                                      </p:to>
                                    </p:set>
                                    <p:animEffect transition="in" filter="wipe(down)">
                                      <p:cBhvr>
                                        <p:cTn id="97" dur="500"/>
                                        <p:tgtEl>
                                          <p:spTgt spid="51"/>
                                        </p:tgtEl>
                                      </p:cBhvr>
                                    </p:animEffect>
                                  </p:childTnLst>
                                </p:cTn>
                              </p:par>
                            </p:childTnLst>
                          </p:cTn>
                        </p:par>
                        <p:par>
                          <p:cTn id="98" fill="hold">
                            <p:stCondLst>
                              <p:cond delay="500"/>
                            </p:stCondLst>
                            <p:childTnLst>
                              <p:par>
                                <p:cTn id="99" presetID="3" presetClass="entr" presetSubtype="10" fill="hold" nodeType="afterEffect">
                                  <p:stCondLst>
                                    <p:cond delay="0"/>
                                  </p:stCondLst>
                                  <p:childTnLst>
                                    <p:set>
                                      <p:cBhvr>
                                        <p:cTn id="100" dur="1" fill="hold">
                                          <p:stCondLst>
                                            <p:cond delay="0"/>
                                          </p:stCondLst>
                                        </p:cTn>
                                        <p:tgtEl>
                                          <p:spTgt spid="53"/>
                                        </p:tgtEl>
                                        <p:attrNameLst>
                                          <p:attrName>style.visibility</p:attrName>
                                        </p:attrNameLst>
                                      </p:cBhvr>
                                      <p:to>
                                        <p:strVal val="visible"/>
                                      </p:to>
                                    </p:set>
                                    <p:animEffect transition="in" filter="blinds(horizontal)">
                                      <p:cBhvr>
                                        <p:cTn id="101" dur="500"/>
                                        <p:tgtEl>
                                          <p:spTgt spid="53"/>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ntr" presetSubtype="10" fill="hold" grpId="0" nodeType="click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blinds(horizontal)">
                                      <p:cBhvr>
                                        <p:cTn id="106" dur="500"/>
                                        <p:tgtEl>
                                          <p:spTgt spid="56"/>
                                        </p:tgtEl>
                                      </p:cBhvr>
                                    </p:animEffect>
                                  </p:childTnLst>
                                </p:cTn>
                              </p:par>
                            </p:childTnLst>
                          </p:cTn>
                        </p:par>
                        <p:par>
                          <p:cTn id="107" fill="hold">
                            <p:stCondLst>
                              <p:cond delay="500"/>
                            </p:stCondLst>
                            <p:childTnLst>
                              <p:par>
                                <p:cTn id="108" presetID="3" presetClass="entr" presetSubtype="10" fill="hold" grpId="0" nodeType="after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blinds(horizontal)">
                                      <p:cBhvr>
                                        <p:cTn id="110" dur="500"/>
                                        <p:tgtEl>
                                          <p:spTgt spid="73"/>
                                        </p:tgtEl>
                                      </p:cBhvr>
                                    </p:animEffect>
                                  </p:childTnLst>
                                </p:cTn>
                              </p:par>
                            </p:childTnLst>
                          </p:cTn>
                        </p:par>
                      </p:childTnLst>
                    </p:cTn>
                  </p:par>
                  <p:par>
                    <p:cTn id="111" fill="hold">
                      <p:stCondLst>
                        <p:cond delay="indefinite"/>
                      </p:stCondLst>
                      <p:childTnLst>
                        <p:par>
                          <p:cTn id="112" fill="hold">
                            <p:stCondLst>
                              <p:cond delay="0"/>
                            </p:stCondLst>
                            <p:childTnLst>
                              <p:par>
                                <p:cTn id="113" presetID="3" presetClass="entr" presetSubtype="10" fill="hold" nodeType="clickEffect">
                                  <p:stCondLst>
                                    <p:cond delay="0"/>
                                  </p:stCondLst>
                                  <p:childTnLst>
                                    <p:set>
                                      <p:cBhvr>
                                        <p:cTn id="114" dur="1" fill="hold">
                                          <p:stCondLst>
                                            <p:cond delay="0"/>
                                          </p:stCondLst>
                                        </p:cTn>
                                        <p:tgtEl>
                                          <p:spTgt spid="143"/>
                                        </p:tgtEl>
                                        <p:attrNameLst>
                                          <p:attrName>style.visibility</p:attrName>
                                        </p:attrNameLst>
                                      </p:cBhvr>
                                      <p:to>
                                        <p:strVal val="visible"/>
                                      </p:to>
                                    </p:set>
                                    <p:animEffect transition="in" filter="blinds(horizontal)">
                                      <p:cBhvr>
                                        <p:cTn id="115" dur="500"/>
                                        <p:tgtEl>
                                          <p:spTgt spid="143"/>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10" fill="hold" nodeType="clickEffect">
                                  <p:stCondLst>
                                    <p:cond delay="0"/>
                                  </p:stCondLst>
                                  <p:childTnLst>
                                    <p:set>
                                      <p:cBhvr>
                                        <p:cTn id="119" dur="1" fill="hold">
                                          <p:stCondLst>
                                            <p:cond delay="0"/>
                                          </p:stCondLst>
                                        </p:cTn>
                                        <p:tgtEl>
                                          <p:spTgt spid="105"/>
                                        </p:tgtEl>
                                        <p:attrNameLst>
                                          <p:attrName>style.visibility</p:attrName>
                                        </p:attrNameLst>
                                      </p:cBhvr>
                                      <p:to>
                                        <p:strVal val="visible"/>
                                      </p:to>
                                    </p:set>
                                    <p:animEffect transition="in" filter="blinds(horizontal)">
                                      <p:cBhvr>
                                        <p:cTn id="120" dur="500"/>
                                        <p:tgtEl>
                                          <p:spTgt spid="105"/>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nodeType="clickEffect">
                                  <p:stCondLst>
                                    <p:cond delay="0"/>
                                  </p:stCondLst>
                                  <p:childTnLst>
                                    <p:set>
                                      <p:cBhvr>
                                        <p:cTn id="124" dur="1" fill="hold">
                                          <p:stCondLst>
                                            <p:cond delay="0"/>
                                          </p:stCondLst>
                                        </p:cTn>
                                        <p:tgtEl>
                                          <p:spTgt spid="129"/>
                                        </p:tgtEl>
                                        <p:attrNameLst>
                                          <p:attrName>style.visibility</p:attrName>
                                        </p:attrNameLst>
                                      </p:cBhvr>
                                      <p:to>
                                        <p:strVal val="visible"/>
                                      </p:to>
                                    </p:set>
                                    <p:animEffect transition="in" filter="blinds(horizontal)">
                                      <p:cBhvr>
                                        <p:cTn id="125" dur="500"/>
                                        <p:tgtEl>
                                          <p:spTgt spid="129"/>
                                        </p:tgtEl>
                                      </p:cBhvr>
                                    </p:animEffect>
                                  </p:childTnLst>
                                </p:cTn>
                              </p:par>
                            </p:childTnLst>
                          </p:cTn>
                        </p:par>
                        <p:par>
                          <p:cTn id="126" fill="hold">
                            <p:stCondLst>
                              <p:cond delay="500"/>
                            </p:stCondLst>
                            <p:childTnLst>
                              <p:par>
                                <p:cTn id="127" presetID="3" presetClass="entr" presetSubtype="10" fill="hold" nodeType="afterEffect">
                                  <p:stCondLst>
                                    <p:cond delay="0"/>
                                  </p:stCondLst>
                                  <p:childTnLst>
                                    <p:set>
                                      <p:cBhvr>
                                        <p:cTn id="128" dur="1" fill="hold">
                                          <p:stCondLst>
                                            <p:cond delay="0"/>
                                          </p:stCondLst>
                                        </p:cTn>
                                        <p:tgtEl>
                                          <p:spTgt spid="142"/>
                                        </p:tgtEl>
                                        <p:attrNameLst>
                                          <p:attrName>style.visibility</p:attrName>
                                        </p:attrNameLst>
                                      </p:cBhvr>
                                      <p:to>
                                        <p:strVal val="visible"/>
                                      </p:to>
                                    </p:set>
                                    <p:animEffect transition="in" filter="blinds(horizontal)">
                                      <p:cBhvr>
                                        <p:cTn id="129" dur="500"/>
                                        <p:tgtEl>
                                          <p:spTgt spid="142"/>
                                        </p:tgtEl>
                                      </p:cBhvr>
                                    </p:animEffect>
                                  </p:childTnLst>
                                </p:cTn>
                              </p:par>
                            </p:childTnLst>
                          </p:cTn>
                        </p:par>
                        <p:par>
                          <p:cTn id="130" fill="hold">
                            <p:stCondLst>
                              <p:cond delay="1000"/>
                            </p:stCondLst>
                            <p:childTnLst>
                              <p:par>
                                <p:cTn id="131" presetID="3" presetClass="entr" presetSubtype="10" fill="hold" nodeType="afterEffect">
                                  <p:stCondLst>
                                    <p:cond delay="0"/>
                                  </p:stCondLst>
                                  <p:childTnLst>
                                    <p:set>
                                      <p:cBhvr>
                                        <p:cTn id="132" dur="1" fill="hold">
                                          <p:stCondLst>
                                            <p:cond delay="0"/>
                                          </p:stCondLst>
                                        </p:cTn>
                                        <p:tgtEl>
                                          <p:spTgt spid="144"/>
                                        </p:tgtEl>
                                        <p:attrNameLst>
                                          <p:attrName>style.visibility</p:attrName>
                                        </p:attrNameLst>
                                      </p:cBhvr>
                                      <p:to>
                                        <p:strVal val="visible"/>
                                      </p:to>
                                    </p:set>
                                    <p:animEffect transition="in" filter="blinds(horizontal)">
                                      <p:cBhvr>
                                        <p:cTn id="133"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4" fill="hold" display="0">
                  <p:stCondLst>
                    <p:cond delay="indefinite"/>
                  </p:stCondLst>
                  <p:endCondLst>
                    <p:cond evt="onStopAudio" delay="0">
                      <p:tgtEl>
                        <p:sldTgt/>
                      </p:tgtEl>
                    </p:cond>
                  </p:endCondLst>
                </p:cTn>
                <p:tgtEl>
                  <p:spTgt spid="3"/>
                </p:tgtEl>
              </p:cMediaNode>
            </p:audio>
          </p:childTnLst>
        </p:cTn>
      </p:par>
    </p:tnLst>
    <p:bldLst>
      <p:bldP spid="28674" grpId="0" animBg="1"/>
      <p:bldP spid="87" grpId="0"/>
      <p:bldP spid="110" grpId="0"/>
      <p:bldP spid="118" grpId="0"/>
      <p:bldP spid="119" grpId="0" animBg="1"/>
      <p:bldP spid="120" grpId="0"/>
      <p:bldP spid="153" grpId="0" animBg="1"/>
      <p:bldP spid="56" grpId="0"/>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7" name="组合 186"/>
          <p:cNvGrpSpPr/>
          <p:nvPr/>
        </p:nvGrpSpPr>
        <p:grpSpPr>
          <a:xfrm>
            <a:off x="6028740" y="3769294"/>
            <a:ext cx="2649391" cy="2612034"/>
            <a:chOff x="6028740" y="3516400"/>
            <a:chExt cx="2649391" cy="2612034"/>
          </a:xfrm>
        </p:grpSpPr>
        <p:sp>
          <p:nvSpPr>
            <p:cNvPr id="158" name="Oval 83"/>
            <p:cNvSpPr>
              <a:spLocks noChangeAspect="1" noChangeArrowheads="1"/>
            </p:cNvSpPr>
            <p:nvPr/>
          </p:nvSpPr>
          <p:spPr bwMode="auto">
            <a:xfrm>
              <a:off x="7020272" y="4581128"/>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0" name="Oval 83"/>
            <p:cNvSpPr>
              <a:spLocks noChangeAspect="1" noChangeArrowheads="1"/>
            </p:cNvSpPr>
            <p:nvPr/>
          </p:nvSpPr>
          <p:spPr bwMode="auto">
            <a:xfrm>
              <a:off x="6957789" y="4931643"/>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1" name="Oval 83"/>
            <p:cNvSpPr>
              <a:spLocks noChangeAspect="1" noChangeArrowheads="1"/>
            </p:cNvSpPr>
            <p:nvPr/>
          </p:nvSpPr>
          <p:spPr bwMode="auto">
            <a:xfrm>
              <a:off x="7452320" y="450912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2" name="Oval 83"/>
            <p:cNvSpPr>
              <a:spLocks noChangeAspect="1" noChangeArrowheads="1"/>
            </p:cNvSpPr>
            <p:nvPr/>
          </p:nvSpPr>
          <p:spPr bwMode="auto">
            <a:xfrm>
              <a:off x="7236296" y="522920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3" name="Oval 83"/>
            <p:cNvSpPr>
              <a:spLocks noChangeAspect="1" noChangeArrowheads="1"/>
            </p:cNvSpPr>
            <p:nvPr/>
          </p:nvSpPr>
          <p:spPr bwMode="auto">
            <a:xfrm>
              <a:off x="7649294" y="505127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4" name="Oval 83"/>
            <p:cNvSpPr>
              <a:spLocks noChangeAspect="1" noChangeArrowheads="1"/>
            </p:cNvSpPr>
            <p:nvPr/>
          </p:nvSpPr>
          <p:spPr bwMode="auto">
            <a:xfrm>
              <a:off x="7668344" y="4725144"/>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75" name="TextBox 174"/>
            <p:cNvSpPr txBox="1"/>
            <p:nvPr/>
          </p:nvSpPr>
          <p:spPr>
            <a:xfrm rot="20360567">
              <a:off x="8390099" y="4349515"/>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6" name="TextBox 175"/>
            <p:cNvSpPr txBox="1"/>
            <p:nvPr/>
          </p:nvSpPr>
          <p:spPr>
            <a:xfrm rot="392155">
              <a:off x="8332998" y="5100576"/>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7" name="TextBox 176"/>
            <p:cNvSpPr txBox="1"/>
            <p:nvPr/>
          </p:nvSpPr>
          <p:spPr>
            <a:xfrm rot="392155">
              <a:off x="7900949" y="5676642"/>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8" name="TextBox 177"/>
            <p:cNvSpPr txBox="1"/>
            <p:nvPr/>
          </p:nvSpPr>
          <p:spPr>
            <a:xfrm rot="392155">
              <a:off x="6282864" y="5513573"/>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9" name="TextBox 178"/>
            <p:cNvSpPr txBox="1"/>
            <p:nvPr/>
          </p:nvSpPr>
          <p:spPr>
            <a:xfrm rot="392155">
              <a:off x="7036852" y="5820657"/>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80" name="TextBox 179"/>
            <p:cNvSpPr txBox="1"/>
            <p:nvPr/>
          </p:nvSpPr>
          <p:spPr>
            <a:xfrm rot="392155">
              <a:off x="6028741" y="4236480"/>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81" name="TextBox 180"/>
            <p:cNvSpPr txBox="1"/>
            <p:nvPr/>
          </p:nvSpPr>
          <p:spPr>
            <a:xfrm rot="392155">
              <a:off x="6028740" y="4884552"/>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82" name="TextBox 181"/>
            <p:cNvSpPr txBox="1"/>
            <p:nvPr/>
          </p:nvSpPr>
          <p:spPr>
            <a:xfrm rot="392155">
              <a:off x="6517939" y="3675275"/>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83" name="TextBox 182"/>
            <p:cNvSpPr txBox="1"/>
            <p:nvPr/>
          </p:nvSpPr>
          <p:spPr>
            <a:xfrm rot="392155">
              <a:off x="7324885" y="3516400"/>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85" name="TextBox 184"/>
            <p:cNvSpPr txBox="1"/>
            <p:nvPr/>
          </p:nvSpPr>
          <p:spPr>
            <a:xfrm rot="392155">
              <a:off x="8039631" y="3751475"/>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grpSp>
      <p:grpSp>
        <p:nvGrpSpPr>
          <p:cNvPr id="186" name="组合 185"/>
          <p:cNvGrpSpPr/>
          <p:nvPr/>
        </p:nvGrpSpPr>
        <p:grpSpPr>
          <a:xfrm>
            <a:off x="6291877" y="4014344"/>
            <a:ext cx="2100670" cy="2131217"/>
            <a:chOff x="6291877" y="3761450"/>
            <a:chExt cx="2100670" cy="2131217"/>
          </a:xfrm>
        </p:grpSpPr>
        <p:sp>
          <p:nvSpPr>
            <p:cNvPr id="147" name="TextBox 146"/>
            <p:cNvSpPr txBox="1"/>
            <p:nvPr/>
          </p:nvSpPr>
          <p:spPr>
            <a:xfrm rot="20839688">
              <a:off x="8104515" y="4590497"/>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48" name="Oval 83"/>
            <p:cNvSpPr>
              <a:spLocks noChangeAspect="1" noChangeArrowheads="1"/>
            </p:cNvSpPr>
            <p:nvPr/>
          </p:nvSpPr>
          <p:spPr bwMode="auto">
            <a:xfrm>
              <a:off x="7937326" y="4755361"/>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49" name="Oval 83"/>
            <p:cNvSpPr>
              <a:spLocks noChangeAspect="1" noChangeArrowheads="1"/>
            </p:cNvSpPr>
            <p:nvPr/>
          </p:nvSpPr>
          <p:spPr bwMode="auto">
            <a:xfrm>
              <a:off x="7884368" y="5084142"/>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0" name="Oval 83"/>
            <p:cNvSpPr>
              <a:spLocks noChangeAspect="1" noChangeArrowheads="1"/>
            </p:cNvSpPr>
            <p:nvPr/>
          </p:nvSpPr>
          <p:spPr bwMode="auto">
            <a:xfrm>
              <a:off x="7370787" y="5435699"/>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1" name="Oval 83"/>
            <p:cNvSpPr>
              <a:spLocks noChangeAspect="1" noChangeArrowheads="1"/>
            </p:cNvSpPr>
            <p:nvPr/>
          </p:nvSpPr>
          <p:spPr bwMode="auto">
            <a:xfrm>
              <a:off x="7668344" y="5301208"/>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2" name="Oval 83"/>
            <p:cNvSpPr>
              <a:spLocks noChangeAspect="1" noChangeArrowheads="1"/>
            </p:cNvSpPr>
            <p:nvPr/>
          </p:nvSpPr>
          <p:spPr bwMode="auto">
            <a:xfrm>
              <a:off x="6804248" y="5157192"/>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3" name="Oval 83"/>
            <p:cNvSpPr>
              <a:spLocks noChangeAspect="1" noChangeArrowheads="1"/>
            </p:cNvSpPr>
            <p:nvPr/>
          </p:nvSpPr>
          <p:spPr bwMode="auto">
            <a:xfrm>
              <a:off x="7029797" y="537321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4" name="Oval 83"/>
            <p:cNvSpPr>
              <a:spLocks noChangeAspect="1" noChangeArrowheads="1"/>
            </p:cNvSpPr>
            <p:nvPr/>
          </p:nvSpPr>
          <p:spPr bwMode="auto">
            <a:xfrm>
              <a:off x="6688807" y="488821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5" name="Oval 83"/>
            <p:cNvSpPr>
              <a:spLocks noChangeAspect="1" noChangeArrowheads="1"/>
            </p:cNvSpPr>
            <p:nvPr/>
          </p:nvSpPr>
          <p:spPr bwMode="auto">
            <a:xfrm>
              <a:off x="6750248" y="452817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6" name="Oval 83"/>
            <p:cNvSpPr>
              <a:spLocks noChangeAspect="1" noChangeArrowheads="1"/>
            </p:cNvSpPr>
            <p:nvPr/>
          </p:nvSpPr>
          <p:spPr bwMode="auto">
            <a:xfrm>
              <a:off x="6966272" y="429309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7" name="Oval 83"/>
            <p:cNvSpPr>
              <a:spLocks noChangeAspect="1" noChangeArrowheads="1"/>
            </p:cNvSpPr>
            <p:nvPr/>
          </p:nvSpPr>
          <p:spPr bwMode="auto">
            <a:xfrm>
              <a:off x="7254304" y="4168130"/>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59" name="Oval 83"/>
            <p:cNvSpPr>
              <a:spLocks noChangeAspect="1" noChangeArrowheads="1"/>
            </p:cNvSpPr>
            <p:nvPr/>
          </p:nvSpPr>
          <p:spPr bwMode="auto">
            <a:xfrm>
              <a:off x="7596336" y="4221088"/>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65" name="TextBox 164"/>
            <p:cNvSpPr txBox="1"/>
            <p:nvPr/>
          </p:nvSpPr>
          <p:spPr>
            <a:xfrm rot="19980000">
              <a:off x="7650503" y="3837649"/>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66" name="TextBox 165"/>
            <p:cNvSpPr txBox="1"/>
            <p:nvPr/>
          </p:nvSpPr>
          <p:spPr>
            <a:xfrm rot="19980000">
              <a:off x="7146448" y="3761450"/>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67" name="TextBox 166"/>
            <p:cNvSpPr txBox="1"/>
            <p:nvPr/>
          </p:nvSpPr>
          <p:spPr>
            <a:xfrm rot="17605833">
              <a:off x="8036417" y="5037763"/>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68" name="TextBox 167"/>
            <p:cNvSpPr txBox="1"/>
            <p:nvPr/>
          </p:nvSpPr>
          <p:spPr>
            <a:xfrm rot="19980000">
              <a:off x="7760612" y="5431350"/>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69" name="TextBox 168"/>
            <p:cNvSpPr txBox="1"/>
            <p:nvPr/>
          </p:nvSpPr>
          <p:spPr>
            <a:xfrm rot="19980000">
              <a:off x="7362471" y="5584890"/>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0" name="TextBox 169"/>
            <p:cNvSpPr txBox="1"/>
            <p:nvPr/>
          </p:nvSpPr>
          <p:spPr>
            <a:xfrm rot="12315803" flipV="1">
              <a:off x="6642396" y="3916860"/>
              <a:ext cx="375729"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1" name="TextBox 170"/>
            <p:cNvSpPr txBox="1"/>
            <p:nvPr/>
          </p:nvSpPr>
          <p:spPr>
            <a:xfrm rot="19980000">
              <a:off x="6373518" y="4322197"/>
              <a:ext cx="286025"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2" name="TextBox 171"/>
            <p:cNvSpPr txBox="1"/>
            <p:nvPr/>
          </p:nvSpPr>
          <p:spPr>
            <a:xfrm rot="21055401">
              <a:off x="6291877" y="4817187"/>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3" name="TextBox 172"/>
            <p:cNvSpPr txBox="1"/>
            <p:nvPr/>
          </p:nvSpPr>
          <p:spPr>
            <a:xfrm rot="21059848">
              <a:off x="6426368" y="5205801"/>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sp>
          <p:nvSpPr>
            <p:cNvPr id="174" name="TextBox 173"/>
            <p:cNvSpPr txBox="1"/>
            <p:nvPr/>
          </p:nvSpPr>
          <p:spPr>
            <a:xfrm rot="19980000">
              <a:off x="6810791" y="5531933"/>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grpSp>
      <p:sp>
        <p:nvSpPr>
          <p:cNvPr id="79" name="Rectangle 3"/>
          <p:cNvSpPr txBox="1">
            <a:spLocks noRot="1" noChangeArrowheads="1"/>
          </p:cNvSpPr>
          <p:nvPr/>
        </p:nvSpPr>
        <p:spPr>
          <a:xfrm>
            <a:off x="179512" y="692696"/>
            <a:ext cx="3888432" cy="576064"/>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 环形电流的磁感线：</a:t>
            </a:r>
            <a:endParaRPr lang="en-US" altLang="zh-CN" sz="2600" b="1" i="1"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8908" name="Picture 12" descr="http://www.20xk.com/xzftp/ownb/20120428f/2014030512533939fzmsmv.files/image004.jpg"/>
          <p:cNvPicPr>
            <a:picLocks noChangeAspect="1" noChangeArrowheads="1"/>
          </p:cNvPicPr>
          <p:nvPr/>
        </p:nvPicPr>
        <p:blipFill>
          <a:blip r:embed="rId6" cstate="print">
            <a:lum bright="-20000" contrast="40000"/>
          </a:blip>
          <a:srcRect l="57883" t="12193" b="26840"/>
          <a:stretch>
            <a:fillRect/>
          </a:stretch>
        </p:blipFill>
        <p:spPr bwMode="auto">
          <a:xfrm>
            <a:off x="395536" y="4185950"/>
            <a:ext cx="1901912" cy="1584176"/>
          </a:xfrm>
          <a:prstGeom prst="rect">
            <a:avLst/>
          </a:prstGeom>
          <a:noFill/>
        </p:spPr>
      </p:pic>
      <p:grpSp>
        <p:nvGrpSpPr>
          <p:cNvPr id="86" name="组合 85"/>
          <p:cNvGrpSpPr/>
          <p:nvPr/>
        </p:nvGrpSpPr>
        <p:grpSpPr>
          <a:xfrm>
            <a:off x="467544" y="1484784"/>
            <a:ext cx="4464496" cy="2067197"/>
            <a:chOff x="6876258" y="3270126"/>
            <a:chExt cx="4302152" cy="2067197"/>
          </a:xfrm>
        </p:grpSpPr>
        <p:sp>
          <p:nvSpPr>
            <p:cNvPr id="88" name="Rectangle 3"/>
            <p:cNvSpPr txBox="1">
              <a:spLocks noRot="1" noChangeArrowheads="1"/>
            </p:cNvSpPr>
            <p:nvPr/>
          </p:nvSpPr>
          <p:spPr>
            <a:xfrm>
              <a:off x="6876258" y="3270126"/>
              <a:ext cx="4302152" cy="1944216"/>
            </a:xfrm>
            <a:prstGeom prst="rect">
              <a:avLst/>
            </a:prstGeom>
            <a:noFill/>
          </p:spPr>
          <p:txBody>
            <a:bodyPr>
              <a:noAutofit/>
            </a:bodyPr>
            <a:lstStyle/>
            <a:p>
              <a:pPr lvl="0">
                <a:lnSpc>
                  <a:spcPct val="125000"/>
                </a:lnSpc>
                <a:spcBef>
                  <a:spcPct val="20000"/>
                </a:spcBef>
                <a:defRPr/>
              </a:pPr>
              <a:r>
                <a:rPr lang="zh-CN" alt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rPr>
                <a:t>判定法则：</a:t>
              </a:r>
              <a:endParaRPr lang="en-US" altLang="zh-CN"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华文新魏" pitchFamily="2" charset="-122"/>
                <a:ea typeface="华文新魏" pitchFamily="2" charset="-122"/>
                <a:cs typeface="Times New Roman" pitchFamily="18" charset="0"/>
              </a:endParaRPr>
            </a:p>
            <a:p>
              <a:pPr lvl="0">
                <a:lnSpc>
                  <a:spcPct val="125000"/>
                </a:lnSpc>
                <a:spcBef>
                  <a:spcPct val="20000"/>
                </a:spcBef>
                <a:defRPr/>
              </a:pPr>
              <a:r>
                <a:rPr lang="zh-CN" altLang="en-US" sz="24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rPr>
                <a:t>右手四指沿环形电流方向弯曲，伸直大拇指指向环形电流中心轴线的磁感线方向</a:t>
              </a:r>
              <a:endParaRPr lang="en-US" altLang="zh-CN" sz="2400" b="1" dirty="0">
                <a:effectLst>
                  <a:outerShdw blurRad="38100" dist="38100" dir="2700000" algn="tl">
                    <a:srgbClr val="000000">
                      <a:alpha val="43137"/>
                    </a:srgbClr>
                  </a:outerShdw>
                </a:effectLst>
                <a:latin typeface="楷体" pitchFamily="49" charset="-122"/>
                <a:ea typeface="楷体" pitchFamily="49" charset="-122"/>
                <a:cs typeface="Times New Roman" pitchFamily="18" charset="0"/>
              </a:endParaRPr>
            </a:p>
          </p:txBody>
        </p:sp>
        <p:sp>
          <p:nvSpPr>
            <p:cNvPr id="89" name="矩形 88"/>
            <p:cNvSpPr/>
            <p:nvPr/>
          </p:nvSpPr>
          <p:spPr>
            <a:xfrm>
              <a:off x="6903795" y="3318892"/>
              <a:ext cx="4066447" cy="2018431"/>
            </a:xfrm>
            <a:prstGeom prst="rect">
              <a:avLst/>
            </a:pr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8916" name="AutoShape 20"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08918" name="AutoShape 22"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08920" name="AutoShape 24"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08922" name="AutoShape 26"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grpSp>
        <p:nvGrpSpPr>
          <p:cNvPr id="115" name="组合 114"/>
          <p:cNvGrpSpPr/>
          <p:nvPr/>
        </p:nvGrpSpPr>
        <p:grpSpPr>
          <a:xfrm>
            <a:off x="2915816" y="3933056"/>
            <a:ext cx="1207806" cy="2231330"/>
            <a:chOff x="2555776" y="3861048"/>
            <a:chExt cx="1008112" cy="1842632"/>
          </a:xfrm>
        </p:grpSpPr>
        <p:pic>
          <p:nvPicPr>
            <p:cNvPr id="98" name="Picture 28" descr="http://pansci.asia/wp-content/uploads/2013/10/AmpereRightHandRule2.jpg"/>
            <p:cNvPicPr>
              <a:picLocks noChangeAspect="1" noChangeArrowheads="1"/>
            </p:cNvPicPr>
            <p:nvPr/>
          </p:nvPicPr>
          <p:blipFill>
            <a:blip r:embed="rId7" cstate="print">
              <a:lum bright="-20000" contrast="40000"/>
              <a:extLst>
                <a:ext uri="{BEBA8EAE-BF5A-486C-A8C5-ECC9F3942E4B}">
                  <a14:imgProps xmlns:a14="http://schemas.microsoft.com/office/drawing/2010/main">
                    <a14:imgLayer r:embed="rId8">
                      <a14:imgEffect>
                        <a14:sharpenSoften amount="50000"/>
                      </a14:imgEffect>
                    </a14:imgLayer>
                  </a14:imgProps>
                </a:ext>
              </a:extLst>
            </a:blip>
            <a:srcRect t="29164" r="48299" b="7744"/>
            <a:stretch>
              <a:fillRect/>
            </a:stretch>
          </p:blipFill>
          <p:spPr bwMode="auto">
            <a:xfrm rot="16200000">
              <a:off x="2138516" y="4278308"/>
              <a:ext cx="1842632" cy="1008112"/>
            </a:xfrm>
            <a:prstGeom prst="rect">
              <a:avLst/>
            </a:prstGeom>
            <a:noFill/>
          </p:spPr>
        </p:pic>
        <p:sp>
          <p:nvSpPr>
            <p:cNvPr id="104" name="矩形 103"/>
            <p:cNvSpPr/>
            <p:nvPr/>
          </p:nvSpPr>
          <p:spPr>
            <a:xfrm>
              <a:off x="3124913" y="5510305"/>
              <a:ext cx="7200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TextBox 102"/>
            <p:cNvSpPr txBox="1"/>
            <p:nvPr/>
          </p:nvSpPr>
          <p:spPr>
            <a:xfrm>
              <a:off x="3066759" y="5417516"/>
              <a:ext cx="144016" cy="261610"/>
            </a:xfrm>
            <a:prstGeom prst="rect">
              <a:avLst/>
            </a:prstGeom>
            <a:noFill/>
          </p:spPr>
          <p:txBody>
            <a:bodyPr wrap="square" rtlCol="0">
              <a:spAutoFit/>
            </a:bodyPr>
            <a:lstStyle/>
            <a:p>
              <a:r>
                <a:rPr lang="en-US" altLang="zh-CN" sz="1100" b="1" i="1" dirty="0">
                  <a:latin typeface="Times New Roman" pitchFamily="18" charset="0"/>
                  <a:cs typeface="Times New Roman" pitchFamily="18" charset="0"/>
                </a:rPr>
                <a:t>I</a:t>
              </a:r>
              <a:endParaRPr lang="zh-CN" altLang="en-US" sz="1100" b="1" i="1" dirty="0">
                <a:latin typeface="Times New Roman" pitchFamily="18" charset="0"/>
                <a:cs typeface="Times New Roman" pitchFamily="18" charset="0"/>
              </a:endParaRPr>
            </a:p>
          </p:txBody>
        </p:sp>
      </p:grpSp>
      <p:grpSp>
        <p:nvGrpSpPr>
          <p:cNvPr id="117" name="组合 116"/>
          <p:cNvGrpSpPr/>
          <p:nvPr/>
        </p:nvGrpSpPr>
        <p:grpSpPr>
          <a:xfrm>
            <a:off x="5904148" y="1504279"/>
            <a:ext cx="2592288" cy="1852713"/>
            <a:chOff x="5904148" y="1268760"/>
            <a:chExt cx="2592288" cy="1852713"/>
          </a:xfrm>
        </p:grpSpPr>
        <p:pic>
          <p:nvPicPr>
            <p:cNvPr id="208924" name="Picture 28" descr="http://pansci.asia/wp-content/uploads/2013/10/AmpereRightHandRule2.jpg"/>
            <p:cNvPicPr>
              <a:picLocks noChangeAspect="1" noChangeArrowheads="1"/>
            </p:cNvPicPr>
            <p:nvPr/>
          </p:nvPicPr>
          <p:blipFill>
            <a:blip r:embed="rId9" cstate="print"/>
            <a:srcRect l="51135" r="20142" b="7744"/>
            <a:stretch>
              <a:fillRect/>
            </a:stretch>
          </p:blipFill>
          <p:spPr bwMode="auto">
            <a:xfrm rot="16200000">
              <a:off x="6300192" y="872716"/>
              <a:ext cx="1800200" cy="2592288"/>
            </a:xfrm>
            <a:prstGeom prst="rect">
              <a:avLst/>
            </a:prstGeom>
            <a:noFill/>
          </p:spPr>
        </p:pic>
        <p:sp>
          <p:nvSpPr>
            <p:cNvPr id="105" name="矩形 104"/>
            <p:cNvSpPr/>
            <p:nvPr/>
          </p:nvSpPr>
          <p:spPr>
            <a:xfrm>
              <a:off x="6999491" y="2908352"/>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TextBox 106"/>
            <p:cNvSpPr txBox="1"/>
            <p:nvPr/>
          </p:nvSpPr>
          <p:spPr>
            <a:xfrm>
              <a:off x="7208588" y="2859863"/>
              <a:ext cx="144016" cy="261610"/>
            </a:xfrm>
            <a:prstGeom prst="rect">
              <a:avLst/>
            </a:prstGeom>
            <a:noFill/>
          </p:spPr>
          <p:txBody>
            <a:bodyPr wrap="square" rtlCol="0">
              <a:spAutoFit/>
            </a:bodyPr>
            <a:lstStyle/>
            <a:p>
              <a:r>
                <a:rPr lang="en-US" altLang="zh-CN" sz="1100" b="1" i="1" dirty="0">
                  <a:latin typeface="Times New Roman" pitchFamily="18" charset="0"/>
                  <a:cs typeface="Times New Roman" pitchFamily="18" charset="0"/>
                </a:rPr>
                <a:t>I</a:t>
              </a:r>
              <a:endParaRPr lang="zh-CN" altLang="en-US" sz="1100" b="1" i="1" dirty="0">
                <a:latin typeface="Times New Roman" pitchFamily="18" charset="0"/>
                <a:cs typeface="Times New Roman" pitchFamily="18" charset="0"/>
              </a:endParaRPr>
            </a:p>
          </p:txBody>
        </p:sp>
        <p:sp>
          <p:nvSpPr>
            <p:cNvPr id="116" name="矩形 115"/>
            <p:cNvSpPr/>
            <p:nvPr/>
          </p:nvSpPr>
          <p:spPr>
            <a:xfrm>
              <a:off x="6046795" y="1469573"/>
              <a:ext cx="108000" cy="1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3" name="直接连接符 122"/>
          <p:cNvCxnSpPr/>
          <p:nvPr/>
        </p:nvCxnSpPr>
        <p:spPr>
          <a:xfrm>
            <a:off x="5112480" y="3501008"/>
            <a:ext cx="3780000" cy="0"/>
          </a:xfrm>
          <a:prstGeom prst="line">
            <a:avLst/>
          </a:prstGeom>
          <a:ln w="12700">
            <a:solidFill>
              <a:srgbClr val="7030A0"/>
            </a:solidFill>
            <a:prstDash val="sysDash"/>
          </a:ln>
        </p:spPr>
        <p:style>
          <a:lnRef idx="1">
            <a:schemeClr val="accent1"/>
          </a:lnRef>
          <a:fillRef idx="0">
            <a:schemeClr val="accent1"/>
          </a:fillRef>
          <a:effectRef idx="0">
            <a:schemeClr val="accent1"/>
          </a:effectRef>
          <a:fontRef idx="minor">
            <a:schemeClr val="tx1"/>
          </a:fontRef>
        </p:style>
      </p:cxnSp>
      <p:grpSp>
        <p:nvGrpSpPr>
          <p:cNvPr id="127" name="组合 126"/>
          <p:cNvGrpSpPr/>
          <p:nvPr/>
        </p:nvGrpSpPr>
        <p:grpSpPr>
          <a:xfrm>
            <a:off x="5303693" y="1888257"/>
            <a:ext cx="492443" cy="964679"/>
            <a:chOff x="3854011" y="5157192"/>
            <a:chExt cx="492443" cy="964679"/>
          </a:xfrm>
        </p:grpSpPr>
        <p:sp>
          <p:nvSpPr>
            <p:cNvPr id="128" name="矩形 127"/>
            <p:cNvSpPr/>
            <p:nvPr/>
          </p:nvSpPr>
          <p:spPr>
            <a:xfrm>
              <a:off x="3923928" y="5157192"/>
              <a:ext cx="360040" cy="936104"/>
            </a:xfrm>
            <a:prstGeom prst="rect">
              <a:avLst/>
            </a:prstGeom>
            <a:noFill/>
            <a:ln w="9525">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29" name="TextBox 128"/>
            <p:cNvSpPr txBox="1"/>
            <p:nvPr/>
          </p:nvSpPr>
          <p:spPr>
            <a:xfrm>
              <a:off x="3854011" y="5185767"/>
              <a:ext cx="492443" cy="936104"/>
            </a:xfrm>
            <a:prstGeom prst="rect">
              <a:avLst/>
            </a:prstGeom>
            <a:noFill/>
          </p:spPr>
          <p:txBody>
            <a:bodyPr vert="eaVert" wrap="square" rtlCol="0">
              <a:spAutoFit/>
            </a:bodyPr>
            <a:lstStyle/>
            <a:p>
              <a:r>
                <a:rPr lang="zh-CN" altLang="en-US" sz="20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立体图</a:t>
              </a:r>
            </a:p>
          </p:txBody>
        </p:sp>
      </p:grpSp>
      <p:grpSp>
        <p:nvGrpSpPr>
          <p:cNvPr id="130" name="组合 129"/>
          <p:cNvGrpSpPr/>
          <p:nvPr/>
        </p:nvGrpSpPr>
        <p:grpSpPr>
          <a:xfrm>
            <a:off x="5303695" y="4545990"/>
            <a:ext cx="492443" cy="1191589"/>
            <a:chOff x="3854017" y="5146306"/>
            <a:chExt cx="492443" cy="1191589"/>
          </a:xfrm>
        </p:grpSpPr>
        <p:sp>
          <p:nvSpPr>
            <p:cNvPr id="131" name="矩形 130"/>
            <p:cNvSpPr/>
            <p:nvPr/>
          </p:nvSpPr>
          <p:spPr>
            <a:xfrm>
              <a:off x="3923928" y="5146306"/>
              <a:ext cx="360040" cy="1188000"/>
            </a:xfrm>
            <a:prstGeom prst="rect">
              <a:avLst/>
            </a:prstGeom>
            <a:noFill/>
            <a:ln w="9525">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32" name="TextBox 131"/>
            <p:cNvSpPr txBox="1"/>
            <p:nvPr/>
          </p:nvSpPr>
          <p:spPr>
            <a:xfrm>
              <a:off x="3854017" y="5185767"/>
              <a:ext cx="492443" cy="1152128"/>
            </a:xfrm>
            <a:prstGeom prst="rect">
              <a:avLst/>
            </a:prstGeom>
            <a:noFill/>
          </p:spPr>
          <p:txBody>
            <a:bodyPr vert="eaVert" wrap="square" rtlCol="0">
              <a:spAutoFit/>
            </a:bodyPr>
            <a:lstStyle/>
            <a:p>
              <a:r>
                <a:rPr lang="zh-CN" altLang="en-US" sz="20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横截面图</a:t>
              </a:r>
            </a:p>
          </p:txBody>
        </p:sp>
      </p:grpSp>
      <p:grpSp>
        <p:nvGrpSpPr>
          <p:cNvPr id="133" name="Group 20"/>
          <p:cNvGrpSpPr>
            <a:grpSpLocks/>
          </p:cNvGrpSpPr>
          <p:nvPr/>
        </p:nvGrpSpPr>
        <p:grpSpPr bwMode="auto">
          <a:xfrm>
            <a:off x="6588224" y="4329966"/>
            <a:ext cx="1512887" cy="1512888"/>
            <a:chOff x="2290" y="1434"/>
            <a:chExt cx="953" cy="953"/>
          </a:xfrm>
        </p:grpSpPr>
        <p:sp>
          <p:nvSpPr>
            <p:cNvPr id="134" name="Oval 18"/>
            <p:cNvSpPr>
              <a:spLocks noChangeArrowheads="1"/>
            </p:cNvSpPr>
            <p:nvPr/>
          </p:nvSpPr>
          <p:spPr bwMode="auto">
            <a:xfrm>
              <a:off x="2290" y="1434"/>
              <a:ext cx="953" cy="953"/>
            </a:xfrm>
            <a:prstGeom prst="ellipse">
              <a:avLst/>
            </a:prstGeom>
            <a:noFill/>
            <a:ln w="19050">
              <a:solidFill>
                <a:schemeClr val="accent5">
                  <a:lumMod val="75000"/>
                </a:schemeClr>
              </a:solidFill>
              <a:round/>
              <a:headEnd/>
              <a:tailEnd/>
            </a:ln>
            <a:effectLst/>
          </p:spPr>
          <p:txBody>
            <a:bodyPr wrap="none" anchor="ctr"/>
            <a:lstStyle/>
            <a:p>
              <a:endParaRPr lang="zh-CN" altLang="en-US"/>
            </a:p>
          </p:txBody>
        </p:sp>
        <p:sp>
          <p:nvSpPr>
            <p:cNvPr id="135" name="Line 19"/>
            <p:cNvSpPr>
              <a:spLocks noChangeShapeType="1"/>
            </p:cNvSpPr>
            <p:nvPr/>
          </p:nvSpPr>
          <p:spPr bwMode="auto">
            <a:xfrm rot="20040000" flipH="1" flipV="1">
              <a:off x="3188" y="1659"/>
              <a:ext cx="0" cy="68"/>
            </a:xfrm>
            <a:prstGeom prst="line">
              <a:avLst/>
            </a:prstGeom>
            <a:noFill/>
            <a:ln w="19050">
              <a:solidFill>
                <a:schemeClr val="accent5">
                  <a:lumMod val="75000"/>
                </a:schemeClr>
              </a:solidFill>
              <a:round/>
              <a:headEnd/>
              <a:tailEnd type="arrow" w="med" len="med"/>
            </a:ln>
            <a:effectLst/>
          </p:spPr>
          <p:txBody>
            <a:bodyPr/>
            <a:lstStyle/>
            <a:p>
              <a:endParaRPr lang="zh-CN" altLang="en-US"/>
            </a:p>
          </p:txBody>
        </p:sp>
      </p:grpSp>
      <p:sp>
        <p:nvSpPr>
          <p:cNvPr id="141" name="Oval 83"/>
          <p:cNvSpPr>
            <a:spLocks noChangeAspect="1" noChangeArrowheads="1"/>
          </p:cNvSpPr>
          <p:nvPr/>
        </p:nvSpPr>
        <p:spPr bwMode="auto">
          <a:xfrm>
            <a:off x="7331164" y="509195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142" name="TextBox 141"/>
          <p:cNvSpPr txBox="1"/>
          <p:nvPr/>
        </p:nvSpPr>
        <p:spPr>
          <a:xfrm rot="20462376">
            <a:off x="7976636" y="4449701"/>
            <a:ext cx="288032" cy="307777"/>
          </a:xfrm>
          <a:prstGeom prst="rect">
            <a:avLst/>
          </a:prstGeom>
          <a:noFill/>
        </p:spPr>
        <p:txBody>
          <a:bodyPr wrap="square" rtlCol="0">
            <a:spAutoFit/>
          </a:bodyPr>
          <a:lstStyle/>
          <a:p>
            <a:pPr algn="ctr"/>
            <a:r>
              <a:rPr lang="en-US" altLang="zh-CN" sz="1400" b="1" dirty="0">
                <a:latin typeface="Times New Roman" pitchFamily="18" charset="0"/>
                <a:cs typeface="Times New Roman" pitchFamily="18" charset="0"/>
              </a:rPr>
              <a:t>×</a:t>
            </a:r>
            <a:endParaRPr lang="zh-CN" altLang="en-US" sz="1400" b="1" dirty="0">
              <a:latin typeface="Times New Roman" pitchFamily="18" charset="0"/>
              <a:cs typeface="Times New Roman" pitchFamily="18" charset="0"/>
            </a:endParaRPr>
          </a:p>
        </p:txBody>
      </p:sp>
      <p:grpSp>
        <p:nvGrpSpPr>
          <p:cNvPr id="143" name="组合 67"/>
          <p:cNvGrpSpPr/>
          <p:nvPr/>
        </p:nvGrpSpPr>
        <p:grpSpPr>
          <a:xfrm>
            <a:off x="8138492" y="4142517"/>
            <a:ext cx="892486" cy="468000"/>
            <a:chOff x="3506461" y="2430110"/>
            <a:chExt cx="892486" cy="468000"/>
          </a:xfrm>
        </p:grpSpPr>
        <p:sp>
          <p:nvSpPr>
            <p:cNvPr id="144" name="云形标注 143"/>
            <p:cNvSpPr/>
            <p:nvPr/>
          </p:nvSpPr>
          <p:spPr>
            <a:xfrm>
              <a:off x="3529518" y="2430110"/>
              <a:ext cx="792000" cy="468000"/>
            </a:xfrm>
            <a:prstGeom prst="cloudCallout">
              <a:avLst>
                <a:gd name="adj1" fmla="val -57742"/>
                <a:gd name="adj2" fmla="val 6819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45" name="矩形 144"/>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电流 </a:t>
              </a: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I</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endParaRPr>
            </a:p>
          </p:txBody>
        </p:sp>
      </p:grpSp>
      <p:sp>
        <p:nvSpPr>
          <p:cNvPr id="146" name="Oval 83"/>
          <p:cNvSpPr>
            <a:spLocks noChangeAspect="1" noChangeArrowheads="1"/>
          </p:cNvSpPr>
          <p:nvPr/>
        </p:nvSpPr>
        <p:spPr bwMode="auto">
          <a:xfrm>
            <a:off x="7821885" y="4709056"/>
            <a:ext cx="54000" cy="54000"/>
          </a:xfrm>
          <a:prstGeom prst="ellipse">
            <a:avLst/>
          </a:prstGeom>
          <a:solidFill>
            <a:schemeClr val="tx1"/>
          </a:solidFill>
          <a:ln w="22225">
            <a:solidFill>
              <a:schemeClr val="tx1"/>
            </a:solid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grpSp>
        <p:nvGrpSpPr>
          <p:cNvPr id="188" name="组合 67"/>
          <p:cNvGrpSpPr/>
          <p:nvPr/>
        </p:nvGrpSpPr>
        <p:grpSpPr>
          <a:xfrm>
            <a:off x="5292080" y="5877272"/>
            <a:ext cx="937284" cy="468000"/>
            <a:chOff x="3506461" y="2430110"/>
            <a:chExt cx="937284" cy="468000"/>
          </a:xfrm>
        </p:grpSpPr>
        <p:sp>
          <p:nvSpPr>
            <p:cNvPr id="189" name="云形标注 188"/>
            <p:cNvSpPr/>
            <p:nvPr/>
          </p:nvSpPr>
          <p:spPr>
            <a:xfrm>
              <a:off x="3507745" y="2430110"/>
              <a:ext cx="936000" cy="468000"/>
            </a:xfrm>
            <a:prstGeom prst="cloudCallout">
              <a:avLst>
                <a:gd name="adj1" fmla="val 50494"/>
                <a:gd name="adj2" fmla="val -8009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90" name="矩形 189"/>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磁感线</a:t>
              </a:r>
            </a:p>
          </p:txBody>
        </p:sp>
      </p:grpSp>
      <p:sp>
        <p:nvSpPr>
          <p:cNvPr id="82" name="矩形 81"/>
          <p:cNvSpPr>
            <a:spLocks noChangeArrowheads="1"/>
          </p:cNvSpPr>
          <p:nvPr/>
        </p:nvSpPr>
        <p:spPr bwMode="auto">
          <a:xfrm>
            <a:off x="3573467" y="188640"/>
            <a:ext cx="1641475" cy="1173163"/>
          </a:xfrm>
          <a:prstGeom prst="rect">
            <a:avLst/>
          </a:prstGeom>
          <a:noFill/>
          <a:ln w="9525">
            <a:noFill/>
            <a:miter lim="800000"/>
            <a:headEnd/>
            <a:tailEnd/>
          </a:ln>
        </p:spPr>
        <p:txBody>
          <a:bodyPr>
            <a:spAutoFit/>
          </a:bodyPr>
          <a:lstStyle/>
          <a:p>
            <a:pPr eaLnBrk="1" hangingPunct="1">
              <a:lnSpc>
                <a:spcPct val="130000"/>
              </a:lnSpc>
            </a:pPr>
            <a:r>
              <a:rPr lang="zh-CN" altLang="en-US" sz="6000" b="1" dirty="0">
                <a:solidFill>
                  <a:srgbClr val="7030A0"/>
                </a:solidFill>
                <a:latin typeface="Times New Roman" pitchFamily="18" charset="0"/>
                <a:ea typeface="黑体" pitchFamily="49" charset="-122"/>
              </a:rPr>
              <a:t>*</a:t>
            </a:r>
            <a:r>
              <a:rPr lang="zh-CN" altLang="en-US" sz="6000" b="1" dirty="0">
                <a:solidFill>
                  <a:srgbClr val="00B050"/>
                </a:solidFill>
                <a:latin typeface="Times New Roman" pitchFamily="18" charset="0"/>
                <a:ea typeface="黑体" pitchFamily="49" charset="-122"/>
              </a:rPr>
              <a:t>*</a:t>
            </a:r>
            <a:r>
              <a:rPr lang="zh-CN" altLang="en-US" sz="6000" b="1" dirty="0">
                <a:solidFill>
                  <a:srgbClr val="FFC000"/>
                </a:solidFill>
                <a:latin typeface="Times New Roman" pitchFamily="18" charset="0"/>
                <a:ea typeface="黑体" pitchFamily="49" charset="-122"/>
              </a:rPr>
              <a:t>*</a:t>
            </a:r>
          </a:p>
        </p:txBody>
      </p:sp>
      <p:pic>
        <p:nvPicPr>
          <p:cNvPr id="11" name="图片 10">
            <a:extLst>
              <a:ext uri="{FF2B5EF4-FFF2-40B4-BE49-F238E27FC236}">
                <a16:creationId xmlns:a16="http://schemas.microsoft.com/office/drawing/2014/main" id="{D68C6068-8A35-4BCF-9400-6120BAE2BE45}"/>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Photocopy/>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4296" t="13293" r="3096" b="9666"/>
          <a:stretch/>
        </p:blipFill>
        <p:spPr>
          <a:xfrm>
            <a:off x="5676118" y="1444147"/>
            <a:ext cx="3156372" cy="2001455"/>
          </a:xfrm>
          <a:prstGeom prst="rect">
            <a:avLst/>
          </a:prstGeom>
          <a:ln>
            <a:noFill/>
          </a:ln>
          <a:effectLst>
            <a:softEdge rad="112500"/>
          </a:effectLst>
        </p:spPr>
      </p:pic>
      <p:grpSp>
        <p:nvGrpSpPr>
          <p:cNvPr id="136" name="组合 67"/>
          <p:cNvGrpSpPr/>
          <p:nvPr/>
        </p:nvGrpSpPr>
        <p:grpSpPr>
          <a:xfrm>
            <a:off x="7668344" y="1052736"/>
            <a:ext cx="937284" cy="468000"/>
            <a:chOff x="3506461" y="2430110"/>
            <a:chExt cx="937284" cy="468000"/>
          </a:xfrm>
        </p:grpSpPr>
        <p:sp>
          <p:nvSpPr>
            <p:cNvPr id="137" name="云形标注 136"/>
            <p:cNvSpPr/>
            <p:nvPr/>
          </p:nvSpPr>
          <p:spPr>
            <a:xfrm>
              <a:off x="3507745" y="2430110"/>
              <a:ext cx="936000" cy="468000"/>
            </a:xfrm>
            <a:prstGeom prst="cloudCallout">
              <a:avLst>
                <a:gd name="adj1" fmla="val 1116"/>
                <a:gd name="adj2" fmla="val 9904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38" name="矩形 137"/>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磁感线</a:t>
              </a:r>
            </a:p>
          </p:txBody>
        </p:sp>
      </p:grpSp>
      <p:pic>
        <p:nvPicPr>
          <p:cNvPr id="13" name="图片 12">
            <a:extLst>
              <a:ext uri="{FF2B5EF4-FFF2-40B4-BE49-F238E27FC236}">
                <a16:creationId xmlns:a16="http://schemas.microsoft.com/office/drawing/2014/main" id="{7CFB8225-B25C-4804-8179-AB5995F36236}"/>
              </a:ext>
            </a:extLst>
          </p:cNvPr>
          <p:cNvPicPr>
            <a:picLocks noChangeAspect="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7092280" y="-3762"/>
            <a:ext cx="1986611" cy="1413805"/>
          </a:xfrm>
          <a:prstGeom prst="ellipse">
            <a:avLst/>
          </a:prstGeom>
          <a:ln>
            <a:noFill/>
          </a:ln>
          <a:effectLst>
            <a:softEdge rad="112500"/>
          </a:effectLst>
        </p:spPr>
      </p:pic>
      <mc:AlternateContent xmlns:mc="http://schemas.openxmlformats.org/markup-compatibility/2006">
        <mc:Choice xmlns:p14="http://schemas.microsoft.com/office/powerpoint/2010/main" xmlns:iact="http://schemas.microsoft.com/office/powerpoint/2014/inkAction" Requires="p14 iact">
          <p:contentPart p14:bwMode="auto" r:id="rId14">
            <p14:nvContentPartPr>
              <p14:cNvPr id="2" name="墨迹 1">
                <a:extLst>
                  <a:ext uri="{FF2B5EF4-FFF2-40B4-BE49-F238E27FC236}">
                    <a16:creationId xmlns:a16="http://schemas.microsoft.com/office/drawing/2014/main" id="{4DF08525-4CD1-46C3-A8C2-C9BAB4168CCA}"/>
                  </a:ext>
                </a:extLst>
              </p14:cNvPr>
              <p14:cNvContentPartPr/>
              <p14:nvPr>
                <p:extLst>
                  <p:ext uri="{42D2F446-02D8-4167-A562-619A0277C38B}">
                    <p15:isNarration xmlns:p15="http://schemas.microsoft.com/office/powerpoint/2012/main" val="1"/>
                  </p:ext>
                </p:extLst>
              </p14:nvPr>
            </p14:nvContentPartPr>
            <p14:xfrm>
              <a:off x="3195720" y="2350080"/>
              <a:ext cx="5083920" cy="2643480"/>
            </p14:xfrm>
          </p:contentPart>
        </mc:Choice>
        <mc:Fallback>
          <p:pic>
            <p:nvPicPr>
              <p:cNvPr id="2" name="墨迹 1">
                <a:extLst>
                  <a:ext uri="{FF2B5EF4-FFF2-40B4-BE49-F238E27FC236}">
                    <a16:creationId xmlns:a16="http://schemas.microsoft.com/office/drawing/2014/main" id="{4DF08525-4CD1-46C3-A8C2-C9BAB4168CCA}"/>
                  </a:ext>
                </a:extLst>
              </p:cNvPr>
              <p:cNvPicPr>
                <a:picLocks noGrp="1" noRot="1" noChangeAspect="1" noMove="1" noResize="1" noEditPoints="1" noAdjustHandles="1" noChangeArrowheads="1" noChangeShapeType="1"/>
              </p:cNvPicPr>
              <p:nvPr/>
            </p:nvPicPr>
            <p:blipFill>
              <a:blip r:embed="rId15"/>
              <a:stretch>
                <a:fillRect/>
              </a:stretch>
            </p:blipFill>
            <p:spPr>
              <a:xfrm>
                <a:off x="3186360" y="2340720"/>
                <a:ext cx="5102640" cy="2662200"/>
              </a:xfrm>
              <a:prstGeom prst="rect">
                <a:avLst/>
              </a:prstGeom>
            </p:spPr>
          </p:pic>
        </mc:Fallback>
      </mc:AlternateContent>
      <p:pic>
        <p:nvPicPr>
          <p:cNvPr id="3" name="音频 2">
            <a:hlinkClick r:id="" action="ppaction://media"/>
            <a:extLst>
              <a:ext uri="{FF2B5EF4-FFF2-40B4-BE49-F238E27FC236}">
                <a16:creationId xmlns:a16="http://schemas.microsoft.com/office/drawing/2014/main" id="{7B88746D-9F21-45C3-914C-F0A52A780F92}"/>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20436200"/>
      </p:ext>
    </p:extLst>
  </p:cSld>
  <p:clrMapOvr>
    <a:masterClrMapping/>
  </p:clrMapOvr>
  <mc:AlternateContent xmlns:mc="http://schemas.openxmlformats.org/markup-compatibility/2006">
    <mc:Choice xmlns:p14="http://schemas.microsoft.com/office/powerpoint/2010/main" Requires="p14">
      <p:transition spd="slow" p14:dur="2000" advTm="283968"/>
    </mc:Choice>
    <mc:Fallback>
      <p:transition spd="slow" advTm="283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par>
                          <p:cTn id="10" fill="hold">
                            <p:stCondLst>
                              <p:cond delay="1"/>
                            </p:stCondLst>
                            <p:childTnLst>
                              <p:par>
                                <p:cTn id="11" presetID="22" presetClass="entr" presetSubtype="8" fill="hold" grpId="0" nodeType="afterEffect">
                                  <p:stCondLst>
                                    <p:cond delay="0"/>
                                  </p:stCondLst>
                                  <p:childTnLst>
                                    <p:set>
                                      <p:cBhvr>
                                        <p:cTn id="12" dur="1" fill="hold">
                                          <p:stCondLst>
                                            <p:cond delay="0"/>
                                          </p:stCondLst>
                                        </p:cTn>
                                        <p:tgtEl>
                                          <p:spTgt spid="79"/>
                                        </p:tgtEl>
                                        <p:attrNameLst>
                                          <p:attrName>style.visibility</p:attrName>
                                        </p:attrNameLst>
                                      </p:cBhvr>
                                      <p:to>
                                        <p:strVal val="visible"/>
                                      </p:to>
                                    </p:set>
                                    <p:animEffect transition="in" filter="wipe(left)">
                                      <p:cBhvr>
                                        <p:cTn id="13" dur="500"/>
                                        <p:tgtEl>
                                          <p:spTgt spid="79"/>
                                        </p:tgtEl>
                                      </p:cBhvr>
                                    </p:animEffect>
                                  </p:childTnLst>
                                </p:cTn>
                              </p:par>
                            </p:childTnLst>
                          </p:cTn>
                        </p:par>
                        <p:par>
                          <p:cTn id="14" fill="hold">
                            <p:stCondLst>
                              <p:cond delay="501"/>
                            </p:stCondLst>
                            <p:childTnLst>
                              <p:par>
                                <p:cTn id="15" presetID="38" presetClass="entr" presetSubtype="0" accel="50000" fill="hold" grpId="0" nodeType="afterEffect">
                                  <p:stCondLst>
                                    <p:cond delay="0"/>
                                  </p:stCondLst>
                                  <p:iterate type="lt">
                                    <p:tmPct val="50000"/>
                                  </p:iterate>
                                  <p:childTnLst>
                                    <p:set>
                                      <p:cBhvr>
                                        <p:cTn id="16" dur="1" fill="hold">
                                          <p:stCondLst>
                                            <p:cond delay="0"/>
                                          </p:stCondLst>
                                        </p:cTn>
                                        <p:tgtEl>
                                          <p:spTgt spid="82"/>
                                        </p:tgtEl>
                                        <p:attrNameLst>
                                          <p:attrName>style.visibility</p:attrName>
                                        </p:attrNameLst>
                                      </p:cBhvr>
                                      <p:to>
                                        <p:strVal val="visible"/>
                                      </p:to>
                                    </p:set>
                                    <p:set>
                                      <p:cBhvr>
                                        <p:cTn id="17" dur="455" fill="hold">
                                          <p:stCondLst>
                                            <p:cond delay="0"/>
                                          </p:stCondLst>
                                        </p:cTn>
                                        <p:tgtEl>
                                          <p:spTgt spid="82"/>
                                        </p:tgtEl>
                                        <p:attrNameLst>
                                          <p:attrName>style.rotation</p:attrName>
                                        </p:attrNameLst>
                                      </p:cBhvr>
                                      <p:to>
                                        <p:strVal val="-45.0"/>
                                      </p:to>
                                    </p:set>
                                    <p:anim calcmode="lin" valueType="num">
                                      <p:cBhvr>
                                        <p:cTn id="18" dur="455" fill="hold">
                                          <p:stCondLst>
                                            <p:cond delay="455"/>
                                          </p:stCondLst>
                                        </p:cTn>
                                        <p:tgtEl>
                                          <p:spTgt spid="82"/>
                                        </p:tgtEl>
                                        <p:attrNameLst>
                                          <p:attrName>style.rotation</p:attrName>
                                        </p:attrNameLst>
                                      </p:cBhvr>
                                      <p:tavLst>
                                        <p:tav tm="0">
                                          <p:val>
                                            <p:fltVal val="-45"/>
                                          </p:val>
                                        </p:tav>
                                        <p:tav tm="69900">
                                          <p:val>
                                            <p:fltVal val="45"/>
                                          </p:val>
                                        </p:tav>
                                        <p:tav tm="100000">
                                          <p:val>
                                            <p:fltVal val="0"/>
                                          </p:val>
                                        </p:tav>
                                      </p:tavLst>
                                    </p:anim>
                                    <p:anim calcmode="lin" valueType="num">
                                      <p:cBhvr>
                                        <p:cTn id="19" dur="455" fill="hold">
                                          <p:stCondLst>
                                            <p:cond delay="0"/>
                                          </p:stCondLst>
                                        </p:cTn>
                                        <p:tgtEl>
                                          <p:spTgt spid="82"/>
                                        </p:tgtEl>
                                        <p:attrNameLst>
                                          <p:attrName>ppt_y</p:attrName>
                                        </p:attrNameLst>
                                      </p:cBhvr>
                                      <p:tavLst>
                                        <p:tav tm="0">
                                          <p:val>
                                            <p:strVal val="#ppt_y-1"/>
                                          </p:val>
                                        </p:tav>
                                        <p:tav tm="100000">
                                          <p:val>
                                            <p:strVal val="#ppt_y-(0.354*#ppt_w-0.172*#ppt_h)"/>
                                          </p:val>
                                        </p:tav>
                                      </p:tavLst>
                                    </p:anim>
                                    <p:anim calcmode="lin" valueType="num">
                                      <p:cBhvr>
                                        <p:cTn id="20" dur="156" decel="50000" autoRev="1" fill="hold">
                                          <p:stCondLst>
                                            <p:cond delay="455"/>
                                          </p:stCondLst>
                                        </p:cTn>
                                        <p:tgtEl>
                                          <p:spTgt spid="82"/>
                                        </p:tgtEl>
                                        <p:attrNameLst>
                                          <p:attrName>ppt_y</p:attrName>
                                        </p:attrNameLst>
                                      </p:cBhvr>
                                      <p:tavLst>
                                        <p:tav tm="0">
                                          <p:val>
                                            <p:strVal val="#ppt_y-(0.354*#ppt_w-0.172*#ppt_h)"/>
                                          </p:val>
                                        </p:tav>
                                        <p:tav tm="100000">
                                          <p:val>
                                            <p:strVal val="#ppt_y-(0.354*#ppt_w-0.172*#ppt_h)-#ppt_h/2"/>
                                          </p:val>
                                        </p:tav>
                                      </p:tavLst>
                                    </p:anim>
                                    <p:anim calcmode="lin" valueType="num">
                                      <p:cBhvr>
                                        <p:cTn id="21" dur="136" fill="hold">
                                          <p:stCondLst>
                                            <p:cond delay="864"/>
                                          </p:stCondLst>
                                        </p:cTn>
                                        <p:tgtEl>
                                          <p:spTgt spid="82"/>
                                        </p:tgtEl>
                                        <p:attrNameLst>
                                          <p:attrName>ppt_y</p:attrName>
                                        </p:attrNameLst>
                                      </p:cBhvr>
                                      <p:tavLst>
                                        <p:tav tm="0">
                                          <p:val>
                                            <p:strVal val="#ppt_y-(0.354*#ppt_w-0.172*#ppt_h)"/>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blinds(horizontal)">
                                      <p:cBhvr>
                                        <p:cTn id="26" dur="500"/>
                                        <p:tgtEl>
                                          <p:spTgt spid="86"/>
                                        </p:tgtEl>
                                      </p:cBhvr>
                                    </p:animEffect>
                                  </p:childTnLst>
                                </p:cTn>
                              </p:par>
                            </p:childTnLst>
                          </p:cTn>
                        </p:par>
                        <p:par>
                          <p:cTn id="27" fill="hold">
                            <p:stCondLst>
                              <p:cond delay="500"/>
                            </p:stCondLst>
                            <p:childTnLst>
                              <p:par>
                                <p:cTn id="28" presetID="3" presetClass="entr" presetSubtype="10" fill="hold" nodeType="afterEffect">
                                  <p:stCondLst>
                                    <p:cond delay="0"/>
                                  </p:stCondLst>
                                  <p:childTnLst>
                                    <p:set>
                                      <p:cBhvr>
                                        <p:cTn id="29" dur="1" fill="hold">
                                          <p:stCondLst>
                                            <p:cond delay="0"/>
                                          </p:stCondLst>
                                        </p:cTn>
                                        <p:tgtEl>
                                          <p:spTgt spid="208908"/>
                                        </p:tgtEl>
                                        <p:attrNameLst>
                                          <p:attrName>style.visibility</p:attrName>
                                        </p:attrNameLst>
                                      </p:cBhvr>
                                      <p:to>
                                        <p:strVal val="visible"/>
                                      </p:to>
                                    </p:set>
                                    <p:animEffect transition="in" filter="blinds(horizontal)">
                                      <p:cBhvr>
                                        <p:cTn id="30" dur="500"/>
                                        <p:tgtEl>
                                          <p:spTgt spid="208908"/>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blinds(horizontal)">
                                      <p:cBhvr>
                                        <p:cTn id="35" dur="500"/>
                                        <p:tgtEl>
                                          <p:spTgt spid="1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27"/>
                                        </p:tgtEl>
                                        <p:attrNameLst>
                                          <p:attrName>style.visibility</p:attrName>
                                        </p:attrNameLst>
                                      </p:cBhvr>
                                      <p:to>
                                        <p:strVal val="visible"/>
                                      </p:to>
                                    </p:set>
                                    <p:animEffect transition="in" filter="wipe(up)">
                                      <p:cBhvr>
                                        <p:cTn id="40" dur="500"/>
                                        <p:tgtEl>
                                          <p:spTgt spid="127"/>
                                        </p:tgtEl>
                                      </p:cBhvr>
                                    </p:animEffec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117"/>
                                        </p:tgtEl>
                                        <p:attrNameLst>
                                          <p:attrName>style.visibility</p:attrName>
                                        </p:attrNameLst>
                                      </p:cBhvr>
                                      <p:to>
                                        <p:strVal val="visible"/>
                                      </p:to>
                                    </p:set>
                                    <p:animEffect transition="in" filter="blinds(horizontal)">
                                      <p:cBhvr>
                                        <p:cTn id="44" dur="500"/>
                                        <p:tgtEl>
                                          <p:spTgt spid="117"/>
                                        </p:tgtEl>
                                      </p:cBhvr>
                                    </p:animEffect>
                                  </p:childTnLst>
                                </p:cTn>
                              </p:par>
                              <p:par>
                                <p:cTn id="45" presetID="3" presetClass="entr" presetSubtype="10" fill="hold" nodeType="withEffect">
                                  <p:stCondLst>
                                    <p:cond delay="0"/>
                                  </p:stCondLst>
                                  <p:childTnLst>
                                    <p:set>
                                      <p:cBhvr>
                                        <p:cTn id="46" dur="1" fill="hold">
                                          <p:stCondLst>
                                            <p:cond delay="0"/>
                                          </p:stCondLst>
                                        </p:cTn>
                                        <p:tgtEl>
                                          <p:spTgt spid="136"/>
                                        </p:tgtEl>
                                        <p:attrNameLst>
                                          <p:attrName>style.visibility</p:attrName>
                                        </p:attrNameLst>
                                      </p:cBhvr>
                                      <p:to>
                                        <p:strVal val="visible"/>
                                      </p:to>
                                    </p:set>
                                    <p:animEffect transition="in" filter="blinds(horizontal)">
                                      <p:cBhvr>
                                        <p:cTn id="47" dur="500"/>
                                        <p:tgtEl>
                                          <p:spTgt spid="13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3"/>
                                        </p:tgtEl>
                                        <p:attrNameLst>
                                          <p:attrName>style.visibility</p:attrName>
                                        </p:attrNameLst>
                                      </p:cBhvr>
                                      <p:to>
                                        <p:strVal val="visible"/>
                                      </p:to>
                                    </p:set>
                                    <p:animEffect transition="in" filter="blinds(horizontal)">
                                      <p:cBhvr>
                                        <p:cTn id="57" dur="500"/>
                                        <p:tgtEl>
                                          <p:spTgt spid="123"/>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30"/>
                                        </p:tgtEl>
                                        <p:attrNameLst>
                                          <p:attrName>style.visibility</p:attrName>
                                        </p:attrNameLst>
                                      </p:cBhvr>
                                      <p:to>
                                        <p:strVal val="visible"/>
                                      </p:to>
                                    </p:set>
                                    <p:animEffect transition="in" filter="wipe(up)">
                                      <p:cBhvr>
                                        <p:cTn id="61" dur="500"/>
                                        <p:tgtEl>
                                          <p:spTgt spid="130"/>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133"/>
                                        </p:tgtEl>
                                        <p:attrNameLst>
                                          <p:attrName>style.visibility</p:attrName>
                                        </p:attrNameLst>
                                      </p:cBhvr>
                                      <p:to>
                                        <p:strVal val="visible"/>
                                      </p:to>
                                    </p:set>
                                    <p:animEffect transition="in" filter="blinds(horizontal)">
                                      <p:cBhvr>
                                        <p:cTn id="66" dur="500"/>
                                        <p:tgtEl>
                                          <p:spTgt spid="133"/>
                                        </p:tgtEl>
                                      </p:cBhvr>
                                    </p:animEffect>
                                  </p:childTnLst>
                                </p:cTn>
                              </p:par>
                            </p:childTnLst>
                          </p:cTn>
                        </p:par>
                        <p:par>
                          <p:cTn id="67" fill="hold">
                            <p:stCondLst>
                              <p:cond delay="500"/>
                            </p:stCondLst>
                            <p:childTnLst>
                              <p:par>
                                <p:cTn id="68" presetID="3" presetClass="entr" presetSubtype="10" fill="hold" nodeType="afterEffect">
                                  <p:stCondLst>
                                    <p:cond delay="0"/>
                                  </p:stCondLst>
                                  <p:childTnLst>
                                    <p:set>
                                      <p:cBhvr>
                                        <p:cTn id="69" dur="1" fill="hold">
                                          <p:stCondLst>
                                            <p:cond delay="0"/>
                                          </p:stCondLst>
                                        </p:cTn>
                                        <p:tgtEl>
                                          <p:spTgt spid="143"/>
                                        </p:tgtEl>
                                        <p:attrNameLst>
                                          <p:attrName>style.visibility</p:attrName>
                                        </p:attrNameLst>
                                      </p:cBhvr>
                                      <p:to>
                                        <p:strVal val="visible"/>
                                      </p:to>
                                    </p:set>
                                    <p:animEffect transition="in" filter="blinds(horizontal)">
                                      <p:cBhvr>
                                        <p:cTn id="70" dur="500"/>
                                        <p:tgtEl>
                                          <p:spTgt spid="143"/>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41"/>
                                        </p:tgtEl>
                                        <p:attrNameLst>
                                          <p:attrName>style.visibility</p:attrName>
                                        </p:attrNameLst>
                                      </p:cBhvr>
                                      <p:to>
                                        <p:strVal val="visible"/>
                                      </p:to>
                                    </p:set>
                                    <p:animEffect transition="in" filter="blinds(horizontal)">
                                      <p:cBhvr>
                                        <p:cTn id="75" dur="500"/>
                                        <p:tgtEl>
                                          <p:spTgt spid="141"/>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42"/>
                                        </p:tgtEl>
                                        <p:attrNameLst>
                                          <p:attrName>style.visibility</p:attrName>
                                        </p:attrNameLst>
                                      </p:cBhvr>
                                      <p:to>
                                        <p:strVal val="visible"/>
                                      </p:to>
                                    </p:set>
                                    <p:animEffect transition="in" filter="blinds(horizontal)">
                                      <p:cBhvr>
                                        <p:cTn id="80" dur="500"/>
                                        <p:tgtEl>
                                          <p:spTgt spid="142"/>
                                        </p:tgtEl>
                                      </p:cBhvr>
                                    </p:animEffect>
                                  </p:childTnLst>
                                </p:cTn>
                              </p:par>
                            </p:childTnLst>
                          </p:cTn>
                        </p:par>
                        <p:par>
                          <p:cTn id="81" fill="hold">
                            <p:stCondLst>
                              <p:cond delay="500"/>
                            </p:stCondLst>
                            <p:childTnLst>
                              <p:par>
                                <p:cTn id="82" presetID="3" presetClass="entr" presetSubtype="10" fill="hold" grpId="0" nodeType="afterEffect">
                                  <p:stCondLst>
                                    <p:cond delay="0"/>
                                  </p:stCondLst>
                                  <p:childTnLst>
                                    <p:set>
                                      <p:cBhvr>
                                        <p:cTn id="83" dur="1" fill="hold">
                                          <p:stCondLst>
                                            <p:cond delay="0"/>
                                          </p:stCondLst>
                                        </p:cTn>
                                        <p:tgtEl>
                                          <p:spTgt spid="146"/>
                                        </p:tgtEl>
                                        <p:attrNameLst>
                                          <p:attrName>style.visibility</p:attrName>
                                        </p:attrNameLst>
                                      </p:cBhvr>
                                      <p:to>
                                        <p:strVal val="visible"/>
                                      </p:to>
                                    </p:set>
                                    <p:animEffect transition="in" filter="blinds(horizontal)">
                                      <p:cBhvr>
                                        <p:cTn id="84" dur="500"/>
                                        <p:tgtEl>
                                          <p:spTgt spid="146"/>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186"/>
                                        </p:tgtEl>
                                        <p:attrNameLst>
                                          <p:attrName>style.visibility</p:attrName>
                                        </p:attrNameLst>
                                      </p:cBhvr>
                                      <p:to>
                                        <p:strVal val="visible"/>
                                      </p:to>
                                    </p:set>
                                    <p:animEffect transition="in" filter="blinds(horizontal)">
                                      <p:cBhvr>
                                        <p:cTn id="89" dur="500"/>
                                        <p:tgtEl>
                                          <p:spTgt spid="186"/>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nodeType="clickEffect">
                                  <p:stCondLst>
                                    <p:cond delay="0"/>
                                  </p:stCondLst>
                                  <p:childTnLst>
                                    <p:set>
                                      <p:cBhvr>
                                        <p:cTn id="93" dur="1" fill="hold">
                                          <p:stCondLst>
                                            <p:cond delay="0"/>
                                          </p:stCondLst>
                                        </p:cTn>
                                        <p:tgtEl>
                                          <p:spTgt spid="187"/>
                                        </p:tgtEl>
                                        <p:attrNameLst>
                                          <p:attrName>style.visibility</p:attrName>
                                        </p:attrNameLst>
                                      </p:cBhvr>
                                      <p:to>
                                        <p:strVal val="visible"/>
                                      </p:to>
                                    </p:set>
                                    <p:animEffect transition="in" filter="blinds(horizontal)">
                                      <p:cBhvr>
                                        <p:cTn id="94" dur="500"/>
                                        <p:tgtEl>
                                          <p:spTgt spid="187"/>
                                        </p:tgtEl>
                                      </p:cBhvr>
                                    </p:animEffect>
                                  </p:childTnLst>
                                </p:cTn>
                              </p:par>
                            </p:childTnLst>
                          </p:cTn>
                        </p:par>
                        <p:par>
                          <p:cTn id="95" fill="hold">
                            <p:stCondLst>
                              <p:cond delay="500"/>
                            </p:stCondLst>
                            <p:childTnLst>
                              <p:par>
                                <p:cTn id="96" presetID="3" presetClass="entr" presetSubtype="10" fill="hold" nodeType="afterEffect">
                                  <p:stCondLst>
                                    <p:cond delay="0"/>
                                  </p:stCondLst>
                                  <p:childTnLst>
                                    <p:set>
                                      <p:cBhvr>
                                        <p:cTn id="97" dur="1" fill="hold">
                                          <p:stCondLst>
                                            <p:cond delay="0"/>
                                          </p:stCondLst>
                                        </p:cTn>
                                        <p:tgtEl>
                                          <p:spTgt spid="188"/>
                                        </p:tgtEl>
                                        <p:attrNameLst>
                                          <p:attrName>style.visibility</p:attrName>
                                        </p:attrNameLst>
                                      </p:cBhvr>
                                      <p:to>
                                        <p:strVal val="visible"/>
                                      </p:to>
                                    </p:set>
                                    <p:animEffect transition="in" filter="blinds(horizontal)">
                                      <p:cBhvr>
                                        <p:cTn id="98" dur="500"/>
                                        <p:tgtEl>
                                          <p:spTgt spid="188"/>
                                        </p:tgtEl>
                                      </p:cBhvr>
                                    </p:animEffect>
                                  </p:childTnLst>
                                </p:cTn>
                              </p:par>
                            </p:childTnLst>
                          </p:cTn>
                        </p:par>
                      </p:childTnLst>
                    </p:cTn>
                  </p:par>
                  <p:par>
                    <p:cTn id="99" fill="hold">
                      <p:stCondLst>
                        <p:cond delay="indefinite"/>
                      </p:stCondLst>
                      <p:childTnLst>
                        <p:par>
                          <p:cTn id="100" fill="hold">
                            <p:stCondLst>
                              <p:cond delay="0"/>
                            </p:stCondLst>
                            <p:childTnLst>
                              <p:par>
                                <p:cTn id="101" presetID="14" presetClass="entr" presetSubtype="10" fill="hold" nodeType="clickEffect">
                                  <p:stCondLst>
                                    <p:cond delay="0"/>
                                  </p:stCondLst>
                                  <p:childTnLst>
                                    <p:set>
                                      <p:cBhvr>
                                        <p:cTn id="102" dur="1" fill="hold">
                                          <p:stCondLst>
                                            <p:cond delay="0"/>
                                          </p:stCondLst>
                                        </p:cTn>
                                        <p:tgtEl>
                                          <p:spTgt spid="13"/>
                                        </p:tgtEl>
                                        <p:attrNameLst>
                                          <p:attrName>style.visibility</p:attrName>
                                        </p:attrNameLst>
                                      </p:cBhvr>
                                      <p:to>
                                        <p:strVal val="visible"/>
                                      </p:to>
                                    </p:set>
                                    <p:animEffect transition="in" filter="randombar(horizontal)">
                                      <p:cBhvr>
                                        <p:cTn id="10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3"/>
                </p:tgtEl>
              </p:cMediaNode>
            </p:audio>
          </p:childTnLst>
        </p:cTn>
      </p:par>
    </p:tnLst>
    <p:bldLst>
      <p:bldP spid="79" grpId="0"/>
      <p:bldP spid="141" grpId="0" animBg="1"/>
      <p:bldP spid="142" grpId="0"/>
      <p:bldP spid="146" grpId="0" animBg="1"/>
      <p:bldP spid="8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3"/>
          <p:cNvSpPr txBox="1">
            <a:spLocks noRot="1" noChangeArrowheads="1"/>
          </p:cNvSpPr>
          <p:nvPr/>
        </p:nvSpPr>
        <p:spPr>
          <a:xfrm>
            <a:off x="179512" y="692696"/>
            <a:ext cx="3888432" cy="576064"/>
          </a:xfrm>
          <a:prstGeom prst="rect">
            <a:avLst/>
          </a:prstGeom>
          <a:noFill/>
        </p:spPr>
        <p:txBody>
          <a:bodyPr>
            <a:noAutofit/>
          </a:bodyPr>
          <a:lstStyle/>
          <a:p>
            <a:pPr lvl="0">
              <a:lnSpc>
                <a:spcPct val="125000"/>
              </a:lnSpc>
              <a:spcBef>
                <a:spcPct val="20000"/>
              </a:spcBef>
              <a:buFont typeface="Wingdings" pitchFamily="2" charset="2"/>
              <a:buChar char="Ø"/>
              <a:defRPr/>
            </a:pPr>
            <a:r>
              <a:rPr lang="zh-CN" altLang="en-US" sz="2600" b="1" dirty="0">
                <a:effectLst>
                  <a:outerShdw blurRad="38100" dist="38100" dir="2700000" algn="tl">
                    <a:srgbClr val="000000">
                      <a:alpha val="43137"/>
                    </a:srgbClr>
                  </a:outerShdw>
                </a:effectLst>
                <a:latin typeface="Times New Roman" pitchFamily="18" charset="0"/>
                <a:cs typeface="Times New Roman" pitchFamily="18" charset="0"/>
              </a:rPr>
              <a:t> 通电螺线管的磁感线：</a:t>
            </a:r>
            <a:endParaRPr lang="en-US" altLang="zh-CN" sz="2600" b="1" i="1" dirty="0">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4" name="组合 85"/>
          <p:cNvGrpSpPr/>
          <p:nvPr/>
        </p:nvGrpSpPr>
        <p:grpSpPr>
          <a:xfrm>
            <a:off x="467545" y="1628800"/>
            <a:ext cx="4248473" cy="2088232"/>
            <a:chOff x="6876258" y="3270126"/>
            <a:chExt cx="4093984" cy="2088232"/>
          </a:xfrm>
        </p:grpSpPr>
        <p:sp>
          <p:nvSpPr>
            <p:cNvPr id="88" name="Rectangle 3"/>
            <p:cNvSpPr txBox="1">
              <a:spLocks noRot="1" noChangeArrowheads="1"/>
            </p:cNvSpPr>
            <p:nvPr/>
          </p:nvSpPr>
          <p:spPr>
            <a:xfrm>
              <a:off x="6876258" y="3270126"/>
              <a:ext cx="4093983" cy="2088232"/>
            </a:xfrm>
            <a:prstGeom prst="rect">
              <a:avLst/>
            </a:prstGeom>
            <a:noFill/>
          </p:spPr>
          <p:txBody>
            <a:bodyPr>
              <a:noAutofit/>
            </a:bodyPr>
            <a:lstStyle/>
            <a:p>
              <a:pPr lvl="0">
                <a:lnSpc>
                  <a:spcPct val="125000"/>
                </a:lnSpc>
                <a:spcBef>
                  <a:spcPct val="20000"/>
                </a:spcBef>
                <a:defRPr/>
              </a:pPr>
              <a:r>
                <a:rPr lang="zh-CN" altLang="en-US"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华文新魏" pitchFamily="2" charset="-122"/>
                  <a:cs typeface="Times New Roman" pitchFamily="18" charset="0"/>
                </a:rPr>
                <a:t>判定法则：</a:t>
              </a:r>
              <a:endParaRPr lang="en-US" altLang="zh-CN" sz="2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华文新魏" pitchFamily="2" charset="-122"/>
                <a:cs typeface="Times New Roman" pitchFamily="18" charset="0"/>
              </a:endParaRPr>
            </a:p>
            <a:p>
              <a:pPr lvl="0">
                <a:lnSpc>
                  <a:spcPct val="125000"/>
                </a:lnSpc>
                <a:spcBef>
                  <a:spcPct val="20000"/>
                </a:spcBef>
                <a:defRPr/>
              </a:pPr>
              <a:r>
                <a:rPr lang="zh-CN" altLang="en-US" sz="24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右手握管，四指沿电流方向弯曲，伸直大拇指指向通电螺线管</a:t>
              </a:r>
              <a:r>
                <a:rPr lang="en-US" altLang="zh-CN" sz="24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N</a:t>
              </a:r>
              <a:r>
                <a:rPr lang="zh-CN" altLang="en-US" sz="24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极方向</a:t>
              </a:r>
              <a:endParaRPr lang="en-US" altLang="zh-CN" sz="24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endParaRPr>
            </a:p>
          </p:txBody>
        </p:sp>
        <p:sp>
          <p:nvSpPr>
            <p:cNvPr id="89" name="矩形 88"/>
            <p:cNvSpPr/>
            <p:nvPr/>
          </p:nvSpPr>
          <p:spPr>
            <a:xfrm>
              <a:off x="6903795" y="3318892"/>
              <a:ext cx="4066447" cy="2039466"/>
            </a:xfrm>
            <a:prstGeom prst="rect">
              <a:avLst/>
            </a:prstGeom>
            <a:noFill/>
            <a:ln w="158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8916" name="AutoShape 20"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08918" name="AutoShape 22"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08920" name="AutoShape 24"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08922" name="AutoShape 26" descr="http://img3.imgtn.bdimg.com/it/u=1658916955,1230624782&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cxnSp>
        <p:nvCxnSpPr>
          <p:cNvPr id="123" name="直接连接符 122"/>
          <p:cNvCxnSpPr/>
          <p:nvPr/>
        </p:nvCxnSpPr>
        <p:spPr>
          <a:xfrm>
            <a:off x="5112480" y="3933056"/>
            <a:ext cx="3780000" cy="0"/>
          </a:xfrm>
          <a:prstGeom prst="line">
            <a:avLst/>
          </a:prstGeom>
          <a:ln w="12700">
            <a:solidFill>
              <a:srgbClr val="7030A0"/>
            </a:solidFill>
            <a:prstDash val="sysDash"/>
          </a:ln>
        </p:spPr>
        <p:style>
          <a:lnRef idx="1">
            <a:schemeClr val="accent1"/>
          </a:lnRef>
          <a:fillRef idx="0">
            <a:schemeClr val="accent1"/>
          </a:fillRef>
          <a:effectRef idx="0">
            <a:schemeClr val="accent1"/>
          </a:effectRef>
          <a:fontRef idx="minor">
            <a:schemeClr val="tx1"/>
          </a:fontRef>
        </p:style>
      </p:cxnSp>
      <p:sp>
        <p:nvSpPr>
          <p:cNvPr id="240642" name="AutoShape 2" descr="http://img0.imgtn.bdimg.com/it/u=2383439656,1525653320&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40644" name="AutoShape 4" descr="http://img0.imgtn.bdimg.com/it/u=2383439656,1525653320&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92" name="TextBox 91"/>
          <p:cNvSpPr txBox="1"/>
          <p:nvPr/>
        </p:nvSpPr>
        <p:spPr>
          <a:xfrm>
            <a:off x="3569588" y="4894891"/>
            <a:ext cx="288032" cy="307777"/>
          </a:xfrm>
          <a:prstGeom prst="rect">
            <a:avLst/>
          </a:prstGeom>
          <a:noFill/>
        </p:spPr>
        <p:txBody>
          <a:bodyPr wrap="square" rtlCol="0">
            <a:spAutoFit/>
          </a:bodyPr>
          <a:lstStyle/>
          <a:p>
            <a:r>
              <a:rPr lang="en-US" altLang="zh-CN" sz="1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N</a:t>
            </a:r>
            <a:endParaRPr lang="zh-CN" altLang="en-US" sz="1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93" name="TextBox 92"/>
          <p:cNvSpPr txBox="1"/>
          <p:nvPr/>
        </p:nvSpPr>
        <p:spPr>
          <a:xfrm>
            <a:off x="1214414" y="4894891"/>
            <a:ext cx="288032" cy="307777"/>
          </a:xfrm>
          <a:prstGeom prst="rect">
            <a:avLst/>
          </a:prstGeom>
          <a:noFill/>
        </p:spPr>
        <p:txBody>
          <a:bodyPr wrap="square" rtlCol="0">
            <a:spAutoFit/>
          </a:bodyPr>
          <a:lstStyle/>
          <a:p>
            <a:r>
              <a:rPr lang="en-US" altLang="zh-CN" sz="1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S</a:t>
            </a:r>
            <a:endParaRPr lang="zh-CN" altLang="en-US" sz="14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96" name="Picture 3"/>
          <p:cNvPicPr>
            <a:picLocks noChangeAspect="1" noChangeArrowheads="1"/>
          </p:cNvPicPr>
          <p:nvPr/>
        </p:nvPicPr>
        <p:blipFill>
          <a:blip r:embed="rId6" cstate="print">
            <a:clrChange>
              <a:clrFrom>
                <a:srgbClr val="FFFFFF"/>
              </a:clrFrom>
              <a:clrTo>
                <a:srgbClr val="FFFFFF">
                  <a:alpha val="0"/>
                </a:srgbClr>
              </a:clrTo>
            </a:clrChange>
          </a:blip>
          <a:srcRect l="9908" t="-485" r="11588" b="33203"/>
          <a:stretch>
            <a:fillRect/>
          </a:stretch>
        </p:blipFill>
        <p:spPr bwMode="auto">
          <a:xfrm>
            <a:off x="5796136" y="1196752"/>
            <a:ext cx="2411760" cy="1152128"/>
          </a:xfrm>
          <a:prstGeom prst="rect">
            <a:avLst/>
          </a:prstGeom>
          <a:solidFill>
            <a:schemeClr val="bg1"/>
          </a:solidFill>
        </p:spPr>
      </p:pic>
      <p:grpSp>
        <p:nvGrpSpPr>
          <p:cNvPr id="9" name="组合 67"/>
          <p:cNvGrpSpPr/>
          <p:nvPr/>
        </p:nvGrpSpPr>
        <p:grpSpPr>
          <a:xfrm>
            <a:off x="7884368" y="728752"/>
            <a:ext cx="937284" cy="468000"/>
            <a:chOff x="3506461" y="2430110"/>
            <a:chExt cx="937284" cy="468000"/>
          </a:xfrm>
        </p:grpSpPr>
        <p:sp>
          <p:nvSpPr>
            <p:cNvPr id="137" name="云形标注 136"/>
            <p:cNvSpPr/>
            <p:nvPr/>
          </p:nvSpPr>
          <p:spPr>
            <a:xfrm>
              <a:off x="3507745" y="2430110"/>
              <a:ext cx="936000" cy="468000"/>
            </a:xfrm>
            <a:prstGeom prst="cloudCallout">
              <a:avLst>
                <a:gd name="adj1" fmla="val -33969"/>
                <a:gd name="adj2" fmla="val 8476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38" name="矩形 137"/>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磁感线</a:t>
              </a:r>
            </a:p>
          </p:txBody>
        </p:sp>
      </p:grpSp>
      <p:pic>
        <p:nvPicPr>
          <p:cNvPr id="101" name="Picture 6" descr="未命名"/>
          <p:cNvPicPr>
            <a:picLocks noChangeAspect="1" noChangeArrowheads="1"/>
          </p:cNvPicPr>
          <p:nvPr/>
        </p:nvPicPr>
        <p:blipFill>
          <a:blip r:embed="rId7" cstate="print"/>
          <a:srcRect t="7868" r="49678" b="33034"/>
          <a:stretch>
            <a:fillRect/>
          </a:stretch>
        </p:blipFill>
        <p:spPr bwMode="auto">
          <a:xfrm rot="10800000">
            <a:off x="5868145" y="2499872"/>
            <a:ext cx="2304256" cy="1361176"/>
          </a:xfrm>
          <a:prstGeom prst="rect">
            <a:avLst/>
          </a:prstGeom>
          <a:solidFill>
            <a:srgbClr val="00CCFF">
              <a:alpha val="31000"/>
            </a:srgbClr>
          </a:solidFill>
        </p:spPr>
      </p:pic>
      <p:sp>
        <p:nvSpPr>
          <p:cNvPr id="240648" name="AutoShape 8" descr="http://img1.imgtn.bdimg.com/it/u=3857324521,215134950&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240650" name="AutoShape 10" descr="http://img1.imgtn.bdimg.com/it/u=3857324521,215134950&amp;fm=23&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97" name="矩形 96"/>
          <p:cNvSpPr>
            <a:spLocks noChangeArrowheads="1"/>
          </p:cNvSpPr>
          <p:nvPr/>
        </p:nvSpPr>
        <p:spPr bwMode="auto">
          <a:xfrm>
            <a:off x="3929058" y="188640"/>
            <a:ext cx="1641475" cy="1173163"/>
          </a:xfrm>
          <a:prstGeom prst="rect">
            <a:avLst/>
          </a:prstGeom>
          <a:noFill/>
          <a:ln w="9525">
            <a:noFill/>
            <a:miter lim="800000"/>
            <a:headEnd/>
            <a:tailEnd/>
          </a:ln>
        </p:spPr>
        <p:txBody>
          <a:bodyPr>
            <a:spAutoFit/>
          </a:bodyPr>
          <a:lstStyle/>
          <a:p>
            <a:pPr eaLnBrk="1" hangingPunct="1">
              <a:lnSpc>
                <a:spcPct val="130000"/>
              </a:lnSpc>
            </a:pPr>
            <a:r>
              <a:rPr lang="zh-CN" altLang="en-US" sz="6000" b="1" dirty="0">
                <a:solidFill>
                  <a:srgbClr val="7030A0"/>
                </a:solidFill>
                <a:latin typeface="Times New Roman" pitchFamily="18" charset="0"/>
                <a:ea typeface="黑体" pitchFamily="49" charset="-122"/>
              </a:rPr>
              <a:t>*</a:t>
            </a:r>
            <a:r>
              <a:rPr lang="zh-CN" altLang="en-US" sz="6000" b="1" dirty="0">
                <a:solidFill>
                  <a:srgbClr val="00B050"/>
                </a:solidFill>
                <a:latin typeface="Times New Roman" pitchFamily="18" charset="0"/>
                <a:ea typeface="黑体" pitchFamily="49" charset="-122"/>
              </a:rPr>
              <a:t>*</a:t>
            </a:r>
            <a:r>
              <a:rPr lang="zh-CN" altLang="en-US" sz="6000" b="1" dirty="0">
                <a:solidFill>
                  <a:srgbClr val="FFC000"/>
                </a:solidFill>
                <a:latin typeface="Times New Roman" pitchFamily="18" charset="0"/>
                <a:ea typeface="黑体" pitchFamily="49" charset="-122"/>
              </a:rPr>
              <a:t>*</a:t>
            </a:r>
          </a:p>
        </p:txBody>
      </p:sp>
      <p:grpSp>
        <p:nvGrpSpPr>
          <p:cNvPr id="129" name="组合 128"/>
          <p:cNvGrpSpPr/>
          <p:nvPr/>
        </p:nvGrpSpPr>
        <p:grpSpPr>
          <a:xfrm>
            <a:off x="1500166" y="4581128"/>
            <a:ext cx="2071702" cy="1385333"/>
            <a:chOff x="1500166" y="4643446"/>
            <a:chExt cx="2071702" cy="1385333"/>
          </a:xfrm>
        </p:grpSpPr>
        <p:pic>
          <p:nvPicPr>
            <p:cNvPr id="6146" name="Picture 2" descr="http://www.3dmxku.com/w/uploads/img_4_3776520547D2100270199_21.jpg"/>
            <p:cNvPicPr>
              <a:picLocks noChangeAspect="1" noChangeArrowheads="1"/>
            </p:cNvPicPr>
            <p:nvPr/>
          </p:nvPicPr>
          <p:blipFill>
            <a:blip r:embed="rId8" cstate="print">
              <a:lum bright="-20000" contrast="40000"/>
            </a:blip>
            <a:srcRect/>
            <a:stretch>
              <a:fillRect/>
            </a:stretch>
          </p:blipFill>
          <p:spPr bwMode="auto">
            <a:xfrm>
              <a:off x="1500166" y="4643446"/>
              <a:ext cx="2071702" cy="1385333"/>
            </a:xfrm>
            <a:prstGeom prst="rect">
              <a:avLst/>
            </a:prstGeom>
            <a:noFill/>
          </p:spPr>
        </p:pic>
        <p:cxnSp>
          <p:nvCxnSpPr>
            <p:cNvPr id="99" name="直接箭头连接符 98"/>
            <p:cNvCxnSpPr/>
            <p:nvPr/>
          </p:nvCxnSpPr>
          <p:spPr>
            <a:xfrm rot="5400000" flipH="1" flipV="1">
              <a:off x="1696712" y="5643274"/>
              <a:ext cx="180000" cy="15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接箭头连接符 99"/>
            <p:cNvCxnSpPr/>
            <p:nvPr/>
          </p:nvCxnSpPr>
          <p:spPr>
            <a:xfrm rot="-5400000" flipH="1" flipV="1">
              <a:off x="2792097" y="5632768"/>
              <a:ext cx="180000" cy="15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p:cNvCxnSpPr/>
            <p:nvPr/>
          </p:nvCxnSpPr>
          <p:spPr>
            <a:xfrm rot="-5400000" flipH="1" flipV="1">
              <a:off x="2025324" y="5118420"/>
              <a:ext cx="180000" cy="15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rot="-5400000" flipH="1" flipV="1">
              <a:off x="2187250" y="5113657"/>
              <a:ext cx="180000" cy="15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rot="-5400000" flipH="1" flipV="1">
              <a:off x="2334887" y="5113657"/>
              <a:ext cx="180000" cy="15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rot="-5400000" flipH="1" flipV="1">
              <a:off x="2487287" y="5113657"/>
              <a:ext cx="180000" cy="158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6" name="矩形 115"/>
            <p:cNvSpPr/>
            <p:nvPr/>
          </p:nvSpPr>
          <p:spPr>
            <a:xfrm>
              <a:off x="1562078" y="4894740"/>
              <a:ext cx="214314"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p:cNvSpPr/>
            <p:nvPr/>
          </p:nvSpPr>
          <p:spPr>
            <a:xfrm>
              <a:off x="3000364" y="4867286"/>
              <a:ext cx="214314"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1" name="组合 129"/>
          <p:cNvGrpSpPr/>
          <p:nvPr/>
        </p:nvGrpSpPr>
        <p:grpSpPr>
          <a:xfrm>
            <a:off x="5000628" y="4545990"/>
            <a:ext cx="492443" cy="1191589"/>
            <a:chOff x="3854021" y="5146306"/>
            <a:chExt cx="492443" cy="1191589"/>
          </a:xfrm>
        </p:grpSpPr>
        <p:sp>
          <p:nvSpPr>
            <p:cNvPr id="182" name="矩形 181"/>
            <p:cNvSpPr/>
            <p:nvPr/>
          </p:nvSpPr>
          <p:spPr>
            <a:xfrm>
              <a:off x="3923928" y="5146306"/>
              <a:ext cx="360040" cy="1188000"/>
            </a:xfrm>
            <a:prstGeom prst="rect">
              <a:avLst/>
            </a:prstGeom>
            <a:noFill/>
            <a:ln w="9525">
              <a:prstDash val="sysDash"/>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183" name="TextBox 182"/>
            <p:cNvSpPr txBox="1"/>
            <p:nvPr/>
          </p:nvSpPr>
          <p:spPr>
            <a:xfrm>
              <a:off x="3854021" y="5185767"/>
              <a:ext cx="492443" cy="1152128"/>
            </a:xfrm>
            <a:prstGeom prst="rect">
              <a:avLst/>
            </a:prstGeom>
            <a:noFill/>
          </p:spPr>
          <p:txBody>
            <a:bodyPr vert="eaVert" wrap="square" rtlCol="0">
              <a:spAutoFit/>
            </a:bodyPr>
            <a:lstStyle/>
            <a:p>
              <a:r>
                <a:rPr lang="zh-CN" altLang="en-US" sz="2000" b="1" dirty="0">
                  <a:effectLst>
                    <a:outerShdw blurRad="38100" dist="38100" dir="2700000" algn="tl">
                      <a:srgbClr val="000000">
                        <a:alpha val="43137"/>
                      </a:srgbClr>
                    </a:outerShdw>
                  </a:effectLst>
                  <a:latin typeface="Times New Roman" pitchFamily="18" charset="0"/>
                  <a:ea typeface="楷体" pitchFamily="49" charset="-122"/>
                  <a:cs typeface="Times New Roman" pitchFamily="18" charset="0"/>
                </a:rPr>
                <a:t>纵截面图</a:t>
              </a:r>
            </a:p>
          </p:txBody>
        </p:sp>
      </p:grpSp>
      <p:grpSp>
        <p:nvGrpSpPr>
          <p:cNvPr id="185" name="组合 67"/>
          <p:cNvGrpSpPr/>
          <p:nvPr/>
        </p:nvGrpSpPr>
        <p:grpSpPr>
          <a:xfrm>
            <a:off x="7912947" y="4077072"/>
            <a:ext cx="892486" cy="468000"/>
            <a:chOff x="3506461" y="2430110"/>
            <a:chExt cx="892486" cy="468000"/>
          </a:xfrm>
        </p:grpSpPr>
        <p:sp>
          <p:nvSpPr>
            <p:cNvPr id="198" name="云形标注 197"/>
            <p:cNvSpPr/>
            <p:nvPr/>
          </p:nvSpPr>
          <p:spPr>
            <a:xfrm>
              <a:off x="3529518" y="2430110"/>
              <a:ext cx="792000" cy="468000"/>
            </a:xfrm>
            <a:prstGeom prst="cloudCallout">
              <a:avLst>
                <a:gd name="adj1" fmla="val -57742"/>
                <a:gd name="adj2" fmla="val 6819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199" name="矩形 198"/>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电流 </a:t>
              </a:r>
              <a:r>
                <a:rPr lang="en-US" altLang="zh-CN"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I</a:t>
              </a:r>
              <a:endParaRPr lang="zh-CN" altLang="en-US"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endParaRPr>
            </a:p>
          </p:txBody>
        </p:sp>
      </p:grpSp>
      <p:sp>
        <p:nvSpPr>
          <p:cNvPr id="206" name="矩形 205"/>
          <p:cNvSpPr/>
          <p:nvPr/>
        </p:nvSpPr>
        <p:spPr>
          <a:xfrm>
            <a:off x="5736653" y="4839664"/>
            <a:ext cx="2592000" cy="684000"/>
          </a:xfrm>
          <a:prstGeom prst="rect">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4" name="组合 293"/>
          <p:cNvGrpSpPr/>
          <p:nvPr/>
        </p:nvGrpSpPr>
        <p:grpSpPr>
          <a:xfrm>
            <a:off x="5715008" y="5487713"/>
            <a:ext cx="2571768" cy="317551"/>
            <a:chOff x="5715008" y="5487713"/>
            <a:chExt cx="2571768" cy="317551"/>
          </a:xfrm>
        </p:grpSpPr>
        <p:grpSp>
          <p:nvGrpSpPr>
            <p:cNvPr id="244" name="组合 105"/>
            <p:cNvGrpSpPr/>
            <p:nvPr/>
          </p:nvGrpSpPr>
          <p:grpSpPr>
            <a:xfrm>
              <a:off x="6717201" y="5497487"/>
              <a:ext cx="288032" cy="307777"/>
              <a:chOff x="7710531" y="5555675"/>
              <a:chExt cx="288032" cy="307777"/>
            </a:xfrm>
          </p:grpSpPr>
          <p:sp>
            <p:nvSpPr>
              <p:cNvPr id="260" name="TextBox 259"/>
              <p:cNvSpPr txBox="1"/>
              <p:nvPr/>
            </p:nvSpPr>
            <p:spPr>
              <a:xfrm>
                <a:off x="7710531" y="5555675"/>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61" name="椭圆 260"/>
              <p:cNvSpPr>
                <a:spLocks noChangeAspect="1"/>
              </p:cNvSpPr>
              <p:nvPr/>
            </p:nvSpPr>
            <p:spPr>
              <a:xfrm>
                <a:off x="7740352" y="5589240"/>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5" name="组合 110"/>
            <p:cNvGrpSpPr/>
            <p:nvPr/>
          </p:nvGrpSpPr>
          <p:grpSpPr>
            <a:xfrm>
              <a:off x="7029616" y="5492600"/>
              <a:ext cx="288032" cy="307777"/>
              <a:chOff x="7710531" y="5555675"/>
              <a:chExt cx="288032" cy="307777"/>
            </a:xfrm>
          </p:grpSpPr>
          <p:sp>
            <p:nvSpPr>
              <p:cNvPr id="258" name="TextBox 257"/>
              <p:cNvSpPr txBox="1"/>
              <p:nvPr/>
            </p:nvSpPr>
            <p:spPr>
              <a:xfrm>
                <a:off x="7710531" y="5555675"/>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59" name="椭圆 258"/>
              <p:cNvSpPr>
                <a:spLocks noChangeAspect="1"/>
              </p:cNvSpPr>
              <p:nvPr/>
            </p:nvSpPr>
            <p:spPr>
              <a:xfrm>
                <a:off x="7740352" y="5589240"/>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6" name="组合 138"/>
            <p:cNvGrpSpPr/>
            <p:nvPr/>
          </p:nvGrpSpPr>
          <p:grpSpPr>
            <a:xfrm>
              <a:off x="6044746" y="5492600"/>
              <a:ext cx="288032" cy="307777"/>
              <a:chOff x="7710531" y="5555675"/>
              <a:chExt cx="288032" cy="307777"/>
            </a:xfrm>
          </p:grpSpPr>
          <p:sp>
            <p:nvSpPr>
              <p:cNvPr id="256" name="TextBox 255"/>
              <p:cNvSpPr txBox="1"/>
              <p:nvPr/>
            </p:nvSpPr>
            <p:spPr>
              <a:xfrm>
                <a:off x="7710531" y="5555675"/>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57" name="椭圆 256"/>
              <p:cNvSpPr>
                <a:spLocks noChangeAspect="1"/>
              </p:cNvSpPr>
              <p:nvPr/>
            </p:nvSpPr>
            <p:spPr>
              <a:xfrm>
                <a:off x="7740352" y="5589240"/>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7" name="组合 183"/>
            <p:cNvGrpSpPr/>
            <p:nvPr/>
          </p:nvGrpSpPr>
          <p:grpSpPr>
            <a:xfrm>
              <a:off x="6376211" y="5487713"/>
              <a:ext cx="288032" cy="307777"/>
              <a:chOff x="7710531" y="5555675"/>
              <a:chExt cx="288032" cy="307777"/>
            </a:xfrm>
          </p:grpSpPr>
          <p:sp>
            <p:nvSpPr>
              <p:cNvPr id="254" name="TextBox 253"/>
              <p:cNvSpPr txBox="1"/>
              <p:nvPr/>
            </p:nvSpPr>
            <p:spPr>
              <a:xfrm>
                <a:off x="7710531" y="5555675"/>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55" name="椭圆 254"/>
              <p:cNvSpPr>
                <a:spLocks noChangeAspect="1"/>
              </p:cNvSpPr>
              <p:nvPr/>
            </p:nvSpPr>
            <p:spPr>
              <a:xfrm>
                <a:off x="7740352" y="5589240"/>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8" name="组合 187"/>
            <p:cNvGrpSpPr/>
            <p:nvPr/>
          </p:nvGrpSpPr>
          <p:grpSpPr>
            <a:xfrm>
              <a:off x="7331365" y="5492849"/>
              <a:ext cx="288032" cy="307777"/>
              <a:chOff x="7710531" y="5565200"/>
              <a:chExt cx="288032" cy="307777"/>
            </a:xfrm>
          </p:grpSpPr>
          <p:sp>
            <p:nvSpPr>
              <p:cNvPr id="252" name="TextBox 251"/>
              <p:cNvSpPr txBox="1"/>
              <p:nvPr/>
            </p:nvSpPr>
            <p:spPr>
              <a:xfrm>
                <a:off x="7710531" y="5565200"/>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53" name="椭圆 252"/>
              <p:cNvSpPr>
                <a:spLocks noChangeAspect="1"/>
              </p:cNvSpPr>
              <p:nvPr/>
            </p:nvSpPr>
            <p:spPr>
              <a:xfrm>
                <a:off x="7740352" y="5598765"/>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9" name="组合 192"/>
            <p:cNvGrpSpPr/>
            <p:nvPr/>
          </p:nvGrpSpPr>
          <p:grpSpPr>
            <a:xfrm>
              <a:off x="7672355" y="5487962"/>
              <a:ext cx="288032" cy="307777"/>
              <a:chOff x="7710531" y="5565200"/>
              <a:chExt cx="288032" cy="307777"/>
            </a:xfrm>
          </p:grpSpPr>
          <p:sp>
            <p:nvSpPr>
              <p:cNvPr id="250" name="TextBox 249"/>
              <p:cNvSpPr txBox="1"/>
              <p:nvPr/>
            </p:nvSpPr>
            <p:spPr>
              <a:xfrm>
                <a:off x="7710531" y="5565200"/>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51" name="椭圆 250"/>
              <p:cNvSpPr>
                <a:spLocks noChangeAspect="1"/>
              </p:cNvSpPr>
              <p:nvPr/>
            </p:nvSpPr>
            <p:spPr>
              <a:xfrm>
                <a:off x="7740352" y="5598765"/>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2" name="组合 192"/>
            <p:cNvGrpSpPr/>
            <p:nvPr/>
          </p:nvGrpSpPr>
          <p:grpSpPr>
            <a:xfrm>
              <a:off x="7998744" y="5491177"/>
              <a:ext cx="288032" cy="307777"/>
              <a:chOff x="7710531" y="5565200"/>
              <a:chExt cx="288032" cy="307777"/>
            </a:xfrm>
          </p:grpSpPr>
          <p:sp>
            <p:nvSpPr>
              <p:cNvPr id="283" name="TextBox 282"/>
              <p:cNvSpPr txBox="1"/>
              <p:nvPr/>
            </p:nvSpPr>
            <p:spPr>
              <a:xfrm>
                <a:off x="7710531" y="5565200"/>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84" name="椭圆 283"/>
              <p:cNvSpPr>
                <a:spLocks noChangeAspect="1"/>
              </p:cNvSpPr>
              <p:nvPr/>
            </p:nvSpPr>
            <p:spPr>
              <a:xfrm>
                <a:off x="7740352" y="5598765"/>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5" name="组合 138"/>
            <p:cNvGrpSpPr/>
            <p:nvPr/>
          </p:nvGrpSpPr>
          <p:grpSpPr>
            <a:xfrm>
              <a:off x="5715008" y="5491177"/>
              <a:ext cx="288032" cy="307777"/>
              <a:chOff x="7710531" y="5555675"/>
              <a:chExt cx="288032" cy="307777"/>
            </a:xfrm>
          </p:grpSpPr>
          <p:sp>
            <p:nvSpPr>
              <p:cNvPr id="286" name="TextBox 285"/>
              <p:cNvSpPr txBox="1"/>
              <p:nvPr/>
            </p:nvSpPr>
            <p:spPr>
              <a:xfrm>
                <a:off x="7710531" y="5555675"/>
                <a:ext cx="288032" cy="307777"/>
              </a:xfrm>
              <a:prstGeom prst="rect">
                <a:avLst/>
              </a:prstGeom>
              <a:noFill/>
            </p:spPr>
            <p:txBody>
              <a:bodyPr wrap="square" rtlCol="0">
                <a:spAutoFit/>
              </a:bodyPr>
              <a:lstStyle/>
              <a:p>
                <a:pPr algn="ctr"/>
                <a:r>
                  <a:rPr lang="en-US" altLang="zh-CN" sz="1400" b="1" dirty="0">
                    <a:solidFill>
                      <a:schemeClr val="accent5">
                        <a:lumMod val="75000"/>
                      </a:schemeClr>
                    </a:solidFill>
                    <a:latin typeface="Times New Roman" pitchFamily="18" charset="0"/>
                    <a:cs typeface="Times New Roman" pitchFamily="18" charset="0"/>
                  </a:rPr>
                  <a:t>×</a:t>
                </a:r>
                <a:endParaRPr lang="zh-CN" altLang="en-US" sz="1400" b="1" dirty="0">
                  <a:solidFill>
                    <a:schemeClr val="accent5">
                      <a:lumMod val="75000"/>
                    </a:schemeClr>
                  </a:solidFill>
                  <a:latin typeface="Times New Roman" pitchFamily="18" charset="0"/>
                  <a:cs typeface="Times New Roman" pitchFamily="18" charset="0"/>
                </a:endParaRPr>
              </a:p>
            </p:txBody>
          </p:sp>
          <p:sp>
            <p:nvSpPr>
              <p:cNvPr id="287" name="椭圆 286"/>
              <p:cNvSpPr>
                <a:spLocks noChangeAspect="1"/>
              </p:cNvSpPr>
              <p:nvPr/>
            </p:nvSpPr>
            <p:spPr>
              <a:xfrm>
                <a:off x="7740352" y="5589240"/>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5" name="组合 294"/>
          <p:cNvGrpSpPr/>
          <p:nvPr/>
        </p:nvGrpSpPr>
        <p:grpSpPr>
          <a:xfrm>
            <a:off x="5776921" y="4609703"/>
            <a:ext cx="2457467" cy="230693"/>
            <a:chOff x="5776921" y="4609703"/>
            <a:chExt cx="2457467" cy="230693"/>
          </a:xfrm>
        </p:grpSpPr>
        <p:grpSp>
          <p:nvGrpSpPr>
            <p:cNvPr id="208" name="组合 108"/>
            <p:cNvGrpSpPr/>
            <p:nvPr/>
          </p:nvGrpSpPr>
          <p:grpSpPr>
            <a:xfrm>
              <a:off x="6737497" y="4609703"/>
              <a:ext cx="216000" cy="216000"/>
              <a:chOff x="7730827" y="4609703"/>
              <a:chExt cx="216000" cy="216000"/>
            </a:xfrm>
          </p:grpSpPr>
          <p:sp>
            <p:nvSpPr>
              <p:cNvPr id="241"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42" name="椭圆 241"/>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9" name="组合 113"/>
            <p:cNvGrpSpPr/>
            <p:nvPr/>
          </p:nvGrpSpPr>
          <p:grpSpPr>
            <a:xfrm>
              <a:off x="7049912" y="4614341"/>
              <a:ext cx="216000" cy="216000"/>
              <a:chOff x="7730827" y="4609703"/>
              <a:chExt cx="216000" cy="216000"/>
            </a:xfrm>
          </p:grpSpPr>
          <p:sp>
            <p:nvSpPr>
              <p:cNvPr id="239"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40" name="椭圆 239"/>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0" name="组合 117"/>
            <p:cNvGrpSpPr/>
            <p:nvPr/>
          </p:nvGrpSpPr>
          <p:grpSpPr>
            <a:xfrm>
              <a:off x="7369489" y="4610422"/>
              <a:ext cx="216000" cy="216000"/>
              <a:chOff x="7730827" y="4609703"/>
              <a:chExt cx="216000" cy="216000"/>
            </a:xfrm>
          </p:grpSpPr>
          <p:sp>
            <p:nvSpPr>
              <p:cNvPr id="237"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38" name="椭圆 237"/>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1" name="组合 120"/>
            <p:cNvGrpSpPr/>
            <p:nvPr/>
          </p:nvGrpSpPr>
          <p:grpSpPr>
            <a:xfrm>
              <a:off x="7681904" y="4615060"/>
              <a:ext cx="216000" cy="216000"/>
              <a:chOff x="7730827" y="4609703"/>
              <a:chExt cx="216000" cy="216000"/>
            </a:xfrm>
          </p:grpSpPr>
          <p:sp>
            <p:nvSpPr>
              <p:cNvPr id="235"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36" name="椭圆 235"/>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2" name="组合 124"/>
            <p:cNvGrpSpPr/>
            <p:nvPr/>
          </p:nvGrpSpPr>
          <p:grpSpPr>
            <a:xfrm>
              <a:off x="6088179" y="4610422"/>
              <a:ext cx="216000" cy="216000"/>
              <a:chOff x="7730827" y="4609703"/>
              <a:chExt cx="216000" cy="216000"/>
            </a:xfrm>
          </p:grpSpPr>
          <p:sp>
            <p:nvSpPr>
              <p:cNvPr id="221"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22" name="椭圆 221"/>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3" name="组合 129"/>
            <p:cNvGrpSpPr/>
            <p:nvPr/>
          </p:nvGrpSpPr>
          <p:grpSpPr>
            <a:xfrm>
              <a:off x="6419644" y="4615060"/>
              <a:ext cx="216000" cy="216000"/>
              <a:chOff x="7730827" y="4609703"/>
              <a:chExt cx="216000" cy="216000"/>
            </a:xfrm>
          </p:grpSpPr>
          <p:sp>
            <p:nvSpPr>
              <p:cNvPr id="214"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20" name="椭圆 219"/>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8" name="组合 124"/>
            <p:cNvGrpSpPr/>
            <p:nvPr/>
          </p:nvGrpSpPr>
          <p:grpSpPr>
            <a:xfrm>
              <a:off x="5776921" y="4622710"/>
              <a:ext cx="216000" cy="216000"/>
              <a:chOff x="7730827" y="4609703"/>
              <a:chExt cx="216000" cy="216000"/>
            </a:xfrm>
          </p:grpSpPr>
          <p:sp>
            <p:nvSpPr>
              <p:cNvPr id="289"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90" name="椭圆 289"/>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1" name="组合 120"/>
            <p:cNvGrpSpPr/>
            <p:nvPr/>
          </p:nvGrpSpPr>
          <p:grpSpPr>
            <a:xfrm>
              <a:off x="8018388" y="4624396"/>
              <a:ext cx="216000" cy="216000"/>
              <a:chOff x="7730827" y="4609703"/>
              <a:chExt cx="216000" cy="216000"/>
            </a:xfrm>
          </p:grpSpPr>
          <p:sp>
            <p:nvSpPr>
              <p:cNvPr id="292" name="Oval 83"/>
              <p:cNvSpPr>
                <a:spLocks noChangeAspect="1" noChangeArrowheads="1"/>
              </p:cNvSpPr>
              <p:nvPr/>
            </p:nvSpPr>
            <p:spPr bwMode="auto">
              <a:xfrm>
                <a:off x="7812360" y="4699531"/>
                <a:ext cx="54000" cy="54000"/>
              </a:xfrm>
              <a:prstGeom prst="ellipse">
                <a:avLst/>
              </a:prstGeom>
              <a:solidFill>
                <a:schemeClr val="accent5">
                  <a:lumMod val="75000"/>
                </a:schemeClr>
              </a:solidFill>
              <a:ln w="22225">
                <a:noFill/>
                <a:round/>
                <a:headEnd/>
                <a:tailEnd/>
              </a:ln>
              <a:effectLst/>
            </p:spPr>
            <p:txBody>
              <a:bodyPr wrap="none" anchor="ctr"/>
              <a:lstStyle/>
              <a:p>
                <a:endParaRPr lang="zh-CN" altLang="en-US">
                  <a:latin typeface="楷体" pitchFamily="49" charset="-122"/>
                  <a:ea typeface="楷体" pitchFamily="49" charset="-122"/>
                  <a:cs typeface="Times New Roman" pitchFamily="18" charset="0"/>
                </a:endParaRPr>
              </a:p>
            </p:txBody>
          </p:sp>
          <p:sp>
            <p:nvSpPr>
              <p:cNvPr id="293" name="椭圆 292"/>
              <p:cNvSpPr>
                <a:spLocks noChangeAspect="1"/>
              </p:cNvSpPr>
              <p:nvPr/>
            </p:nvSpPr>
            <p:spPr>
              <a:xfrm>
                <a:off x="7730827" y="4609703"/>
                <a:ext cx="216000" cy="2160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6" name="组合 295"/>
          <p:cNvGrpSpPr/>
          <p:nvPr/>
        </p:nvGrpSpPr>
        <p:grpSpPr>
          <a:xfrm>
            <a:off x="5686433" y="5032226"/>
            <a:ext cx="2689500" cy="298698"/>
            <a:chOff x="5982395" y="5032226"/>
            <a:chExt cx="2689500" cy="298698"/>
          </a:xfrm>
        </p:grpSpPr>
        <p:grpSp>
          <p:nvGrpSpPr>
            <p:cNvPr id="297" name="组合 201"/>
            <p:cNvGrpSpPr/>
            <p:nvPr/>
          </p:nvGrpSpPr>
          <p:grpSpPr>
            <a:xfrm rot="10800000">
              <a:off x="5983634" y="5184625"/>
              <a:ext cx="2684118" cy="0"/>
              <a:chOff x="5832272" y="5085184"/>
              <a:chExt cx="2684118" cy="0"/>
            </a:xfrm>
          </p:grpSpPr>
          <p:sp>
            <p:nvSpPr>
              <p:cNvPr id="304" name="Line 150"/>
              <p:cNvSpPr>
                <a:spLocks noChangeShapeType="1"/>
              </p:cNvSpPr>
              <p:nvPr/>
            </p:nvSpPr>
            <p:spPr bwMode="auto">
              <a:xfrm flipH="1">
                <a:off x="7076390" y="5085184"/>
                <a:ext cx="1440000" cy="0"/>
              </a:xfrm>
              <a:prstGeom prst="line">
                <a:avLst/>
              </a:prstGeom>
              <a:noFill/>
              <a:ln w="22225">
                <a:solidFill>
                  <a:schemeClr val="tx1"/>
                </a:solidFill>
                <a:round/>
                <a:headEnd/>
                <a:tailEnd type="triangle" w="med" len="med"/>
              </a:ln>
              <a:effectLst/>
            </p:spPr>
            <p:txBody>
              <a:bodyPr/>
              <a:lstStyle/>
              <a:p>
                <a:endParaRPr lang="zh-CN" altLang="en-US"/>
              </a:p>
            </p:txBody>
          </p:sp>
          <p:sp>
            <p:nvSpPr>
              <p:cNvPr id="305" name="Line 152"/>
              <p:cNvSpPr>
                <a:spLocks noChangeShapeType="1"/>
              </p:cNvSpPr>
              <p:nvPr/>
            </p:nvSpPr>
            <p:spPr bwMode="auto">
              <a:xfrm flipH="1">
                <a:off x="5832272" y="5085184"/>
                <a:ext cx="1404000" cy="0"/>
              </a:xfrm>
              <a:prstGeom prst="line">
                <a:avLst/>
              </a:prstGeom>
              <a:noFill/>
              <a:ln w="22225">
                <a:solidFill>
                  <a:schemeClr val="tx1"/>
                </a:solidFill>
                <a:round/>
                <a:headEnd/>
                <a:tailEnd/>
              </a:ln>
              <a:effectLst/>
            </p:spPr>
            <p:txBody>
              <a:bodyPr/>
              <a:lstStyle/>
              <a:p>
                <a:endParaRPr lang="zh-CN" altLang="en-US"/>
              </a:p>
            </p:txBody>
          </p:sp>
        </p:grpSp>
        <p:grpSp>
          <p:nvGrpSpPr>
            <p:cNvPr id="298" name="组合 216"/>
            <p:cNvGrpSpPr/>
            <p:nvPr/>
          </p:nvGrpSpPr>
          <p:grpSpPr>
            <a:xfrm rot="10800000">
              <a:off x="5987777" y="5032226"/>
              <a:ext cx="2684118" cy="0"/>
              <a:chOff x="5832272" y="5085184"/>
              <a:chExt cx="2684118" cy="0"/>
            </a:xfrm>
          </p:grpSpPr>
          <p:sp>
            <p:nvSpPr>
              <p:cNvPr id="302" name="Line 150"/>
              <p:cNvSpPr>
                <a:spLocks noChangeShapeType="1"/>
              </p:cNvSpPr>
              <p:nvPr/>
            </p:nvSpPr>
            <p:spPr bwMode="auto">
              <a:xfrm flipH="1">
                <a:off x="7076390" y="5085184"/>
                <a:ext cx="1440000" cy="0"/>
              </a:xfrm>
              <a:prstGeom prst="line">
                <a:avLst/>
              </a:prstGeom>
              <a:noFill/>
              <a:ln w="22225">
                <a:solidFill>
                  <a:schemeClr val="tx1"/>
                </a:solidFill>
                <a:round/>
                <a:headEnd/>
                <a:tailEnd type="triangle" w="med" len="med"/>
              </a:ln>
              <a:effectLst/>
            </p:spPr>
            <p:txBody>
              <a:bodyPr/>
              <a:lstStyle/>
              <a:p>
                <a:endParaRPr lang="zh-CN" altLang="en-US"/>
              </a:p>
            </p:txBody>
          </p:sp>
          <p:sp>
            <p:nvSpPr>
              <p:cNvPr id="303" name="Line 152"/>
              <p:cNvSpPr>
                <a:spLocks noChangeShapeType="1"/>
              </p:cNvSpPr>
              <p:nvPr/>
            </p:nvSpPr>
            <p:spPr bwMode="auto">
              <a:xfrm flipH="1">
                <a:off x="5832272" y="5085184"/>
                <a:ext cx="1404000" cy="0"/>
              </a:xfrm>
              <a:prstGeom prst="line">
                <a:avLst/>
              </a:prstGeom>
              <a:noFill/>
              <a:ln w="22225">
                <a:solidFill>
                  <a:schemeClr val="tx1"/>
                </a:solidFill>
                <a:round/>
                <a:headEnd/>
                <a:tailEnd/>
              </a:ln>
              <a:effectLst/>
            </p:spPr>
            <p:txBody>
              <a:bodyPr/>
              <a:lstStyle/>
              <a:p>
                <a:endParaRPr lang="zh-CN" altLang="en-US"/>
              </a:p>
            </p:txBody>
          </p:sp>
        </p:grpSp>
        <p:grpSp>
          <p:nvGrpSpPr>
            <p:cNvPr id="299" name="组合 222"/>
            <p:cNvGrpSpPr/>
            <p:nvPr/>
          </p:nvGrpSpPr>
          <p:grpSpPr>
            <a:xfrm rot="10800000">
              <a:off x="5982395" y="5330924"/>
              <a:ext cx="2684118" cy="0"/>
              <a:chOff x="5832272" y="5085184"/>
              <a:chExt cx="2684118" cy="0"/>
            </a:xfrm>
          </p:grpSpPr>
          <p:sp>
            <p:nvSpPr>
              <p:cNvPr id="300" name="Line 150"/>
              <p:cNvSpPr>
                <a:spLocks noChangeShapeType="1"/>
              </p:cNvSpPr>
              <p:nvPr/>
            </p:nvSpPr>
            <p:spPr bwMode="auto">
              <a:xfrm flipH="1">
                <a:off x="7076390" y="5085184"/>
                <a:ext cx="1440000" cy="0"/>
              </a:xfrm>
              <a:prstGeom prst="line">
                <a:avLst/>
              </a:prstGeom>
              <a:noFill/>
              <a:ln w="22225">
                <a:solidFill>
                  <a:schemeClr val="tx1"/>
                </a:solidFill>
                <a:round/>
                <a:headEnd/>
                <a:tailEnd type="triangle" w="med" len="med"/>
              </a:ln>
              <a:effectLst/>
            </p:spPr>
            <p:txBody>
              <a:bodyPr/>
              <a:lstStyle/>
              <a:p>
                <a:endParaRPr lang="zh-CN" altLang="en-US"/>
              </a:p>
            </p:txBody>
          </p:sp>
          <p:sp>
            <p:nvSpPr>
              <p:cNvPr id="301" name="Line 152"/>
              <p:cNvSpPr>
                <a:spLocks noChangeShapeType="1"/>
              </p:cNvSpPr>
              <p:nvPr/>
            </p:nvSpPr>
            <p:spPr bwMode="auto">
              <a:xfrm flipH="1">
                <a:off x="5832272" y="5085184"/>
                <a:ext cx="1404000" cy="0"/>
              </a:xfrm>
              <a:prstGeom prst="line">
                <a:avLst/>
              </a:prstGeom>
              <a:noFill/>
              <a:ln w="22225">
                <a:solidFill>
                  <a:schemeClr val="tx1"/>
                </a:solidFill>
                <a:round/>
                <a:headEnd/>
                <a:tailEnd/>
              </a:ln>
              <a:effectLst/>
            </p:spPr>
            <p:txBody>
              <a:bodyPr/>
              <a:lstStyle/>
              <a:p>
                <a:endParaRPr lang="zh-CN" altLang="en-US"/>
              </a:p>
            </p:txBody>
          </p:sp>
        </p:grpSp>
      </p:grpSp>
      <p:grpSp>
        <p:nvGrpSpPr>
          <p:cNvPr id="306" name="组合 67"/>
          <p:cNvGrpSpPr/>
          <p:nvPr/>
        </p:nvGrpSpPr>
        <p:grpSpPr>
          <a:xfrm>
            <a:off x="7715272" y="5738829"/>
            <a:ext cx="1313426" cy="468000"/>
            <a:chOff x="3792731" y="2482036"/>
            <a:chExt cx="1313426" cy="468000"/>
          </a:xfrm>
        </p:grpSpPr>
        <p:sp>
          <p:nvSpPr>
            <p:cNvPr id="307" name="云形标注 306"/>
            <p:cNvSpPr/>
            <p:nvPr/>
          </p:nvSpPr>
          <p:spPr>
            <a:xfrm>
              <a:off x="3872656" y="2482036"/>
              <a:ext cx="1152000" cy="468000"/>
            </a:xfrm>
            <a:prstGeom prst="cloudCallout">
              <a:avLst>
                <a:gd name="adj1" fmla="val -11793"/>
                <a:gd name="adj2" fmla="val -128537"/>
              </a:avLst>
            </a:prstGeom>
            <a:solidFill>
              <a:srgbClr val="00B0F0">
                <a:alpha val="67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308" name="矩形 307"/>
            <p:cNvSpPr/>
            <p:nvPr/>
          </p:nvSpPr>
          <p:spPr>
            <a:xfrm>
              <a:off x="3792731" y="2491834"/>
              <a:ext cx="1313426" cy="400110"/>
            </a:xfrm>
            <a:prstGeom prst="rect">
              <a:avLst/>
            </a:prstGeom>
          </p:spPr>
          <p:txBody>
            <a:bodyPr wrap="square">
              <a:spAutoFit/>
            </a:bodyPr>
            <a:lstStyle/>
            <a:p>
              <a:pPr algn="ctr"/>
              <a:r>
                <a:rPr lang="zh-CN" alt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新魏" pitchFamily="2" charset="-122"/>
                  <a:ea typeface="华文新魏" pitchFamily="2" charset="-122"/>
                </a:rPr>
                <a:t>匀强磁场</a:t>
              </a:r>
            </a:p>
          </p:txBody>
        </p:sp>
      </p:grpSp>
      <p:grpSp>
        <p:nvGrpSpPr>
          <p:cNvPr id="309" name="组合 308"/>
          <p:cNvGrpSpPr/>
          <p:nvPr/>
        </p:nvGrpSpPr>
        <p:grpSpPr>
          <a:xfrm>
            <a:off x="5698977" y="4646294"/>
            <a:ext cx="2664000" cy="1070675"/>
            <a:chOff x="6012160" y="4643571"/>
            <a:chExt cx="2664000" cy="1070675"/>
          </a:xfrm>
        </p:grpSpPr>
        <p:grpSp>
          <p:nvGrpSpPr>
            <p:cNvPr id="310" name="组合 225"/>
            <p:cNvGrpSpPr/>
            <p:nvPr/>
          </p:nvGrpSpPr>
          <p:grpSpPr>
            <a:xfrm>
              <a:off x="6012160" y="5454749"/>
              <a:ext cx="2664000" cy="259497"/>
              <a:chOff x="6012160" y="5598765"/>
              <a:chExt cx="2664000" cy="259497"/>
            </a:xfrm>
          </p:grpSpPr>
          <p:sp>
            <p:nvSpPr>
              <p:cNvPr id="314" name="弧形 313"/>
              <p:cNvSpPr/>
              <p:nvPr/>
            </p:nvSpPr>
            <p:spPr>
              <a:xfrm>
                <a:off x="6012160" y="5606262"/>
                <a:ext cx="2664000" cy="252000"/>
              </a:xfrm>
              <a:prstGeom prst="arc">
                <a:avLst>
                  <a:gd name="adj1" fmla="val 10764514"/>
                  <a:gd name="adj2" fmla="val 31507"/>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5" name="Line 174"/>
              <p:cNvSpPr>
                <a:spLocks noChangeShapeType="1"/>
              </p:cNvSpPr>
              <p:nvPr/>
            </p:nvSpPr>
            <p:spPr bwMode="auto">
              <a:xfrm>
                <a:off x="7317829" y="5598765"/>
                <a:ext cx="107950" cy="0"/>
              </a:xfrm>
              <a:prstGeom prst="line">
                <a:avLst/>
              </a:prstGeom>
              <a:noFill/>
              <a:ln w="3175">
                <a:solidFill>
                  <a:schemeClr val="tx1"/>
                </a:solidFill>
                <a:round/>
                <a:headEnd/>
                <a:tailEnd type="triangle" w="med" len="med"/>
              </a:ln>
              <a:effectLst/>
            </p:spPr>
            <p:txBody>
              <a:bodyPr/>
              <a:lstStyle/>
              <a:p>
                <a:endParaRPr lang="zh-CN" altLang="en-US"/>
              </a:p>
            </p:txBody>
          </p:sp>
        </p:grpSp>
        <p:grpSp>
          <p:nvGrpSpPr>
            <p:cNvPr id="311" name="组合 226"/>
            <p:cNvGrpSpPr/>
            <p:nvPr/>
          </p:nvGrpSpPr>
          <p:grpSpPr>
            <a:xfrm>
              <a:off x="6012160" y="4643571"/>
              <a:ext cx="2664000" cy="252000"/>
              <a:chOff x="6012160" y="5966262"/>
              <a:chExt cx="2664000" cy="252000"/>
            </a:xfrm>
          </p:grpSpPr>
          <p:sp>
            <p:nvSpPr>
              <p:cNvPr id="312" name="弧形 311"/>
              <p:cNvSpPr/>
              <p:nvPr/>
            </p:nvSpPr>
            <p:spPr>
              <a:xfrm rot="10800000">
                <a:off x="6012160" y="5966262"/>
                <a:ext cx="2664000" cy="252000"/>
              </a:xfrm>
              <a:prstGeom prst="arc">
                <a:avLst>
                  <a:gd name="adj1" fmla="val 10755735"/>
                  <a:gd name="adj2" fmla="val 39178"/>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3" name="Line 174"/>
              <p:cNvSpPr>
                <a:spLocks noChangeShapeType="1"/>
              </p:cNvSpPr>
              <p:nvPr/>
            </p:nvSpPr>
            <p:spPr bwMode="auto">
              <a:xfrm>
                <a:off x="7327354" y="6208737"/>
                <a:ext cx="107950" cy="0"/>
              </a:xfrm>
              <a:prstGeom prst="line">
                <a:avLst/>
              </a:prstGeom>
              <a:noFill/>
              <a:ln w="3175">
                <a:solidFill>
                  <a:schemeClr val="tx1"/>
                </a:solidFill>
                <a:round/>
                <a:headEnd/>
                <a:tailEnd type="triangle" w="med" len="med"/>
              </a:ln>
              <a:effectLst/>
            </p:spPr>
            <p:txBody>
              <a:bodyPr/>
              <a:lstStyle/>
              <a:p>
                <a:endParaRPr lang="zh-CN" altLang="en-US"/>
              </a:p>
            </p:txBody>
          </p:sp>
        </p:grpSp>
      </p:grpSp>
      <p:grpSp>
        <p:nvGrpSpPr>
          <p:cNvPr id="316" name="组合 67"/>
          <p:cNvGrpSpPr/>
          <p:nvPr/>
        </p:nvGrpSpPr>
        <p:grpSpPr>
          <a:xfrm>
            <a:off x="5000628" y="5786454"/>
            <a:ext cx="937284" cy="468000"/>
            <a:chOff x="3506461" y="2430110"/>
            <a:chExt cx="937284" cy="468000"/>
          </a:xfrm>
        </p:grpSpPr>
        <p:sp>
          <p:nvSpPr>
            <p:cNvPr id="317" name="云形标注 316"/>
            <p:cNvSpPr/>
            <p:nvPr/>
          </p:nvSpPr>
          <p:spPr>
            <a:xfrm>
              <a:off x="3507745" y="2430110"/>
              <a:ext cx="936000" cy="468000"/>
            </a:xfrm>
            <a:prstGeom prst="cloudCallout">
              <a:avLst>
                <a:gd name="adj1" fmla="val 19965"/>
                <a:gd name="adj2" fmla="val -12690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sz="2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楷体" pitchFamily="2" charset="-122"/>
                <a:ea typeface="华文楷体" pitchFamily="2" charset="-122"/>
              </a:endParaRPr>
            </a:p>
          </p:txBody>
        </p:sp>
        <p:sp>
          <p:nvSpPr>
            <p:cNvPr id="318" name="矩形 317"/>
            <p:cNvSpPr/>
            <p:nvPr/>
          </p:nvSpPr>
          <p:spPr>
            <a:xfrm>
              <a:off x="3506461" y="2467494"/>
              <a:ext cx="892486" cy="369332"/>
            </a:xfrm>
            <a:prstGeom prst="rect">
              <a:avLst/>
            </a:prstGeom>
          </p:spPr>
          <p:txBody>
            <a:bodyPr wrap="square">
              <a:spAutoFit/>
            </a:bodyPr>
            <a:lstStyle/>
            <a:p>
              <a:r>
                <a:rPr lang="zh-CN"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ea typeface="楷体" pitchFamily="49" charset="-122"/>
                  <a:cs typeface="Times New Roman" pitchFamily="18" charset="0"/>
                </a:rPr>
                <a:t>磁感线</a:t>
              </a:r>
            </a:p>
          </p:txBody>
        </p:sp>
      </p:grpSp>
      <p:pic>
        <p:nvPicPr>
          <p:cNvPr id="2" name="音频 1">
            <a:hlinkClick r:id="" action="ppaction://media"/>
            <a:extLst>
              <a:ext uri="{FF2B5EF4-FFF2-40B4-BE49-F238E27FC236}">
                <a16:creationId xmlns:a16="http://schemas.microsoft.com/office/drawing/2014/main" id="{29D88876-3685-4BB0-87EF-A09856CA912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20436200"/>
      </p:ext>
    </p:extLst>
  </p:cSld>
  <p:clrMapOvr>
    <a:masterClrMapping/>
  </p:clrMapOvr>
  <mc:AlternateContent xmlns:mc="http://schemas.openxmlformats.org/markup-compatibility/2006">
    <mc:Choice xmlns:p14="http://schemas.microsoft.com/office/powerpoint/2010/main" Requires="p14">
      <p:transition spd="slow" p14:dur="2000" advTm="212258"/>
    </mc:Choice>
    <mc:Fallback>
      <p:transition spd="slow" advTm="212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79"/>
                                        </p:tgtEl>
                                        <p:attrNameLst>
                                          <p:attrName>style.visibility</p:attrName>
                                        </p:attrNameLst>
                                      </p:cBhvr>
                                      <p:to>
                                        <p:strVal val="visible"/>
                                      </p:to>
                                    </p:set>
                                    <p:animEffect transition="in" filter="wipe(left)">
                                      <p:cBhvr>
                                        <p:cTn id="10" dur="500"/>
                                        <p:tgtEl>
                                          <p:spTgt spid="79"/>
                                        </p:tgtEl>
                                      </p:cBhvr>
                                    </p:animEffect>
                                  </p:childTnLst>
                                </p:cTn>
                              </p:par>
                            </p:childTnLst>
                          </p:cTn>
                        </p:par>
                        <p:par>
                          <p:cTn id="11" fill="hold">
                            <p:stCondLst>
                              <p:cond delay="500"/>
                            </p:stCondLst>
                            <p:childTnLst>
                              <p:par>
                                <p:cTn id="12" presetID="38" presetClass="entr" presetSubtype="0" accel="50000" fill="hold" grpId="0" nodeType="afterEffect">
                                  <p:stCondLst>
                                    <p:cond delay="0"/>
                                  </p:stCondLst>
                                  <p:iterate type="lt">
                                    <p:tmPct val="50000"/>
                                  </p:iterate>
                                  <p:childTnLst>
                                    <p:set>
                                      <p:cBhvr>
                                        <p:cTn id="13" dur="1" fill="hold">
                                          <p:stCondLst>
                                            <p:cond delay="0"/>
                                          </p:stCondLst>
                                        </p:cTn>
                                        <p:tgtEl>
                                          <p:spTgt spid="97"/>
                                        </p:tgtEl>
                                        <p:attrNameLst>
                                          <p:attrName>style.visibility</p:attrName>
                                        </p:attrNameLst>
                                      </p:cBhvr>
                                      <p:to>
                                        <p:strVal val="visible"/>
                                      </p:to>
                                    </p:set>
                                    <p:set>
                                      <p:cBhvr>
                                        <p:cTn id="14" dur="455" fill="hold">
                                          <p:stCondLst>
                                            <p:cond delay="0"/>
                                          </p:stCondLst>
                                        </p:cTn>
                                        <p:tgtEl>
                                          <p:spTgt spid="97"/>
                                        </p:tgtEl>
                                        <p:attrNameLst>
                                          <p:attrName>style.rotation</p:attrName>
                                        </p:attrNameLst>
                                      </p:cBhvr>
                                      <p:to>
                                        <p:strVal val="-45.0"/>
                                      </p:to>
                                    </p:set>
                                    <p:anim calcmode="lin" valueType="num">
                                      <p:cBhvr>
                                        <p:cTn id="15" dur="455" fill="hold">
                                          <p:stCondLst>
                                            <p:cond delay="455"/>
                                          </p:stCondLst>
                                        </p:cTn>
                                        <p:tgtEl>
                                          <p:spTgt spid="97"/>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97"/>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97"/>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97"/>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par>
                                <p:cTn id="24" presetID="3" presetClass="entr" presetSubtype="10" fill="hold" nodeType="withEffect">
                                  <p:stCondLst>
                                    <p:cond delay="0"/>
                                  </p:stCondLst>
                                  <p:childTnLst>
                                    <p:set>
                                      <p:cBhvr>
                                        <p:cTn id="25" dur="1" fill="hold">
                                          <p:stCondLst>
                                            <p:cond delay="0"/>
                                          </p:stCondLst>
                                        </p:cTn>
                                        <p:tgtEl>
                                          <p:spTgt spid="129"/>
                                        </p:tgtEl>
                                        <p:attrNameLst>
                                          <p:attrName>style.visibility</p:attrName>
                                        </p:attrNameLst>
                                      </p:cBhvr>
                                      <p:to>
                                        <p:strVal val="visible"/>
                                      </p:to>
                                    </p:set>
                                    <p:animEffect transition="in" filter="blinds(horizontal)">
                                      <p:cBhvr>
                                        <p:cTn id="26" dur="500"/>
                                        <p:tgtEl>
                                          <p:spTgt spid="129"/>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92"/>
                                        </p:tgtEl>
                                        <p:attrNameLst>
                                          <p:attrName>style.visibility</p:attrName>
                                        </p:attrNameLst>
                                      </p:cBhvr>
                                      <p:to>
                                        <p:strVal val="visible"/>
                                      </p:to>
                                    </p:set>
                                    <p:animEffect transition="in" filter="blinds(horizontal)">
                                      <p:cBhvr>
                                        <p:cTn id="30" dur="500"/>
                                        <p:tgtEl>
                                          <p:spTgt spid="92"/>
                                        </p:tgtEl>
                                      </p:cBhvr>
                                    </p:animEffec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blinds(horizontal)">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blinds(horizontal)">
                                      <p:cBhvr>
                                        <p:cTn id="39" dur="500"/>
                                        <p:tgtEl>
                                          <p:spTgt spid="96"/>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blinds(horizontal)">
                                      <p:cBhvr>
                                        <p:cTn id="48" dur="500"/>
                                        <p:tgtEl>
                                          <p:spTgt spid="101"/>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3"/>
                                        </p:tgtEl>
                                        <p:attrNameLst>
                                          <p:attrName>style.visibility</p:attrName>
                                        </p:attrNameLst>
                                      </p:cBhvr>
                                      <p:to>
                                        <p:strVal val="visible"/>
                                      </p:to>
                                    </p:set>
                                    <p:animEffect transition="in" filter="blinds(horizontal)">
                                      <p:cBhvr>
                                        <p:cTn id="53" dur="500"/>
                                        <p:tgtEl>
                                          <p:spTgt spid="123"/>
                                        </p:tgtEl>
                                      </p:cBhvr>
                                    </p:animEffect>
                                  </p:childTnLst>
                                </p:cTn>
                              </p:par>
                            </p:childTnLst>
                          </p:cTn>
                        </p:par>
                        <p:par>
                          <p:cTn id="54" fill="hold">
                            <p:stCondLst>
                              <p:cond delay="500"/>
                            </p:stCondLst>
                            <p:childTnLst>
                              <p:par>
                                <p:cTn id="55" presetID="22" presetClass="entr" presetSubtype="1" fill="hold" nodeType="afterEffect">
                                  <p:stCondLst>
                                    <p:cond delay="0"/>
                                  </p:stCondLst>
                                  <p:childTnLst>
                                    <p:set>
                                      <p:cBhvr>
                                        <p:cTn id="56" dur="1" fill="hold">
                                          <p:stCondLst>
                                            <p:cond delay="0"/>
                                          </p:stCondLst>
                                        </p:cTn>
                                        <p:tgtEl>
                                          <p:spTgt spid="181"/>
                                        </p:tgtEl>
                                        <p:attrNameLst>
                                          <p:attrName>style.visibility</p:attrName>
                                        </p:attrNameLst>
                                      </p:cBhvr>
                                      <p:to>
                                        <p:strVal val="visible"/>
                                      </p:to>
                                    </p:set>
                                    <p:animEffect transition="in" filter="wipe(up)">
                                      <p:cBhvr>
                                        <p:cTn id="57" dur="500"/>
                                        <p:tgtEl>
                                          <p:spTgt spid="181"/>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06"/>
                                        </p:tgtEl>
                                        <p:attrNameLst>
                                          <p:attrName>style.visibility</p:attrName>
                                        </p:attrNameLst>
                                      </p:cBhvr>
                                      <p:to>
                                        <p:strVal val="visible"/>
                                      </p:to>
                                    </p:set>
                                    <p:animEffect transition="in" filter="blinds(horizontal)">
                                      <p:cBhvr>
                                        <p:cTn id="62" dur="500"/>
                                        <p:tgtEl>
                                          <p:spTgt spid="206"/>
                                        </p:tgtEl>
                                      </p:cBhvr>
                                    </p:animEffect>
                                  </p:childTnLst>
                                </p:cTn>
                              </p:par>
                            </p:childTnLst>
                          </p:cTn>
                        </p:par>
                        <p:par>
                          <p:cTn id="63" fill="hold">
                            <p:stCondLst>
                              <p:cond delay="500"/>
                            </p:stCondLst>
                            <p:childTnLst>
                              <p:par>
                                <p:cTn id="64" presetID="3" presetClass="entr" presetSubtype="10" fill="hold" nodeType="afterEffect">
                                  <p:stCondLst>
                                    <p:cond delay="0"/>
                                  </p:stCondLst>
                                  <p:childTnLst>
                                    <p:set>
                                      <p:cBhvr>
                                        <p:cTn id="65" dur="1" fill="hold">
                                          <p:stCondLst>
                                            <p:cond delay="0"/>
                                          </p:stCondLst>
                                        </p:cTn>
                                        <p:tgtEl>
                                          <p:spTgt spid="294"/>
                                        </p:tgtEl>
                                        <p:attrNameLst>
                                          <p:attrName>style.visibility</p:attrName>
                                        </p:attrNameLst>
                                      </p:cBhvr>
                                      <p:to>
                                        <p:strVal val="visible"/>
                                      </p:to>
                                    </p:set>
                                    <p:animEffect transition="in" filter="blinds(horizontal)">
                                      <p:cBhvr>
                                        <p:cTn id="66" dur="500"/>
                                        <p:tgtEl>
                                          <p:spTgt spid="294"/>
                                        </p:tgtEl>
                                      </p:cBhvr>
                                    </p:animEffect>
                                  </p:childTnLst>
                                </p:cTn>
                              </p:par>
                              <p:par>
                                <p:cTn id="67" presetID="3" presetClass="entr" presetSubtype="10" fill="hold" nodeType="withEffect">
                                  <p:stCondLst>
                                    <p:cond delay="0"/>
                                  </p:stCondLst>
                                  <p:childTnLst>
                                    <p:set>
                                      <p:cBhvr>
                                        <p:cTn id="68" dur="1" fill="hold">
                                          <p:stCondLst>
                                            <p:cond delay="0"/>
                                          </p:stCondLst>
                                        </p:cTn>
                                        <p:tgtEl>
                                          <p:spTgt spid="295"/>
                                        </p:tgtEl>
                                        <p:attrNameLst>
                                          <p:attrName>style.visibility</p:attrName>
                                        </p:attrNameLst>
                                      </p:cBhvr>
                                      <p:to>
                                        <p:strVal val="visible"/>
                                      </p:to>
                                    </p:set>
                                    <p:animEffect transition="in" filter="blinds(horizontal)">
                                      <p:cBhvr>
                                        <p:cTn id="69" dur="500"/>
                                        <p:tgtEl>
                                          <p:spTgt spid="295"/>
                                        </p:tgtEl>
                                      </p:cBhvr>
                                    </p:animEffect>
                                  </p:childTnLst>
                                </p:cTn>
                              </p:par>
                            </p:childTnLst>
                          </p:cTn>
                        </p:par>
                        <p:par>
                          <p:cTn id="70" fill="hold">
                            <p:stCondLst>
                              <p:cond delay="1000"/>
                            </p:stCondLst>
                            <p:childTnLst>
                              <p:par>
                                <p:cTn id="71" presetID="3" presetClass="entr" presetSubtype="10" fill="hold" nodeType="afterEffect">
                                  <p:stCondLst>
                                    <p:cond delay="0"/>
                                  </p:stCondLst>
                                  <p:childTnLst>
                                    <p:set>
                                      <p:cBhvr>
                                        <p:cTn id="72" dur="1" fill="hold">
                                          <p:stCondLst>
                                            <p:cond delay="0"/>
                                          </p:stCondLst>
                                        </p:cTn>
                                        <p:tgtEl>
                                          <p:spTgt spid="185"/>
                                        </p:tgtEl>
                                        <p:attrNameLst>
                                          <p:attrName>style.visibility</p:attrName>
                                        </p:attrNameLst>
                                      </p:cBhvr>
                                      <p:to>
                                        <p:strVal val="visible"/>
                                      </p:to>
                                    </p:set>
                                    <p:animEffect transition="in" filter="blinds(horizontal)">
                                      <p:cBhvr>
                                        <p:cTn id="73" dur="500"/>
                                        <p:tgtEl>
                                          <p:spTgt spid="18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296"/>
                                        </p:tgtEl>
                                        <p:attrNameLst>
                                          <p:attrName>style.visibility</p:attrName>
                                        </p:attrNameLst>
                                      </p:cBhvr>
                                      <p:to>
                                        <p:strVal val="visible"/>
                                      </p:to>
                                    </p:set>
                                    <p:animEffect transition="in" filter="wipe(left)">
                                      <p:cBhvr>
                                        <p:cTn id="78" dur="500"/>
                                        <p:tgtEl>
                                          <p:spTgt spid="296"/>
                                        </p:tgtEl>
                                      </p:cBhvr>
                                    </p:animEffect>
                                  </p:childTnLst>
                                </p:cTn>
                              </p:par>
                            </p:childTnLst>
                          </p:cTn>
                        </p:par>
                        <p:par>
                          <p:cTn id="79" fill="hold">
                            <p:stCondLst>
                              <p:cond delay="500"/>
                            </p:stCondLst>
                            <p:childTnLst>
                              <p:par>
                                <p:cTn id="80" presetID="3" presetClass="entr" presetSubtype="10" fill="hold" nodeType="afterEffect">
                                  <p:stCondLst>
                                    <p:cond delay="0"/>
                                  </p:stCondLst>
                                  <p:childTnLst>
                                    <p:set>
                                      <p:cBhvr>
                                        <p:cTn id="81" dur="1" fill="hold">
                                          <p:stCondLst>
                                            <p:cond delay="0"/>
                                          </p:stCondLst>
                                        </p:cTn>
                                        <p:tgtEl>
                                          <p:spTgt spid="306"/>
                                        </p:tgtEl>
                                        <p:attrNameLst>
                                          <p:attrName>style.visibility</p:attrName>
                                        </p:attrNameLst>
                                      </p:cBhvr>
                                      <p:to>
                                        <p:strVal val="visible"/>
                                      </p:to>
                                    </p:set>
                                    <p:animEffect transition="in" filter="blinds(horizontal)">
                                      <p:cBhvr>
                                        <p:cTn id="82" dur="500"/>
                                        <p:tgtEl>
                                          <p:spTgt spid="30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Effect transition="in" filter="wipe(left)">
                                      <p:cBhvr>
                                        <p:cTn id="87" dur="500"/>
                                        <p:tgtEl>
                                          <p:spTgt spid="309"/>
                                        </p:tgtEl>
                                      </p:cBhvr>
                                    </p:animEffect>
                                  </p:childTnLst>
                                </p:cTn>
                              </p:par>
                            </p:childTnLst>
                          </p:cTn>
                        </p:par>
                        <p:par>
                          <p:cTn id="88" fill="hold">
                            <p:stCondLst>
                              <p:cond delay="500"/>
                            </p:stCondLst>
                            <p:childTnLst>
                              <p:par>
                                <p:cTn id="89" presetID="3" presetClass="entr" presetSubtype="10" fill="hold" nodeType="afterEffect">
                                  <p:stCondLst>
                                    <p:cond delay="0"/>
                                  </p:stCondLst>
                                  <p:childTnLst>
                                    <p:set>
                                      <p:cBhvr>
                                        <p:cTn id="90" dur="1" fill="hold">
                                          <p:stCondLst>
                                            <p:cond delay="0"/>
                                          </p:stCondLst>
                                        </p:cTn>
                                        <p:tgtEl>
                                          <p:spTgt spid="316"/>
                                        </p:tgtEl>
                                        <p:attrNameLst>
                                          <p:attrName>style.visibility</p:attrName>
                                        </p:attrNameLst>
                                      </p:cBhvr>
                                      <p:to>
                                        <p:strVal val="visible"/>
                                      </p:to>
                                    </p:set>
                                    <p:animEffect transition="in" filter="blinds(horizontal)">
                                      <p:cBhvr>
                                        <p:cTn id="91" dur="5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2" fill="hold" display="0">
                  <p:stCondLst>
                    <p:cond delay="indefinite"/>
                  </p:stCondLst>
                  <p:endCondLst>
                    <p:cond evt="onStopAudio" delay="0">
                      <p:tgtEl>
                        <p:sldTgt/>
                      </p:tgtEl>
                    </p:cond>
                  </p:endCondLst>
                </p:cTn>
                <p:tgtEl>
                  <p:spTgt spid="2"/>
                </p:tgtEl>
              </p:cMediaNode>
            </p:audio>
          </p:childTnLst>
        </p:cTn>
      </p:par>
    </p:tnLst>
    <p:bldLst>
      <p:bldP spid="79" grpId="0"/>
      <p:bldP spid="92" grpId="0"/>
      <p:bldP spid="93" grpId="0"/>
      <p:bldP spid="97" grpId="0"/>
      <p:bldP spid="20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57300" y="620688"/>
            <a:ext cx="8845182" cy="5851602"/>
          </a:xfrm>
          <a:prstGeom prst="rect">
            <a:avLst/>
          </a:prstGeom>
          <a:noFill/>
          <a:ln w="19050" cap="flat" cmpd="sng">
            <a:solidFill>
              <a:srgbClr val="00B0F0"/>
            </a:solidFill>
            <a:prstDash val="sysDash"/>
            <a:miter lim="800000"/>
            <a:headEnd/>
            <a:tailEnd/>
          </a:ln>
          <a:effectLst/>
        </p:spPr>
        <p:txBody>
          <a:bodyPr wrap="square">
            <a:spAutoFit/>
          </a:bodyPr>
          <a:lstStyle/>
          <a:p>
            <a:pPr lvl="0" fontAlgn="base">
              <a:lnSpc>
                <a:spcPct val="125000"/>
              </a:lnSpc>
              <a:spcBef>
                <a:spcPct val="0"/>
              </a:spcBef>
              <a:spcAft>
                <a:spcPct val="0"/>
              </a:spcAft>
            </a:pPr>
            <a:r>
              <a:rPr lang="en-US" altLang="zh-CN" sz="2200" b="1" dirty="0">
                <a:latin typeface="Times New Roman" pitchFamily="18" charset="0"/>
                <a:ea typeface="楷体" pitchFamily="49" charset="-122"/>
                <a:cs typeface="Times New Roman" pitchFamily="18" charset="0"/>
              </a:rPr>
              <a:t>【</a:t>
            </a:r>
            <a:r>
              <a:rPr lang="zh-CN" altLang="en-US" sz="2200" b="1" dirty="0">
                <a:latin typeface="Times New Roman" pitchFamily="18" charset="0"/>
                <a:ea typeface="楷体" pitchFamily="49" charset="-122"/>
                <a:cs typeface="Times New Roman" pitchFamily="18" charset="0"/>
              </a:rPr>
              <a:t>例</a:t>
            </a:r>
            <a:r>
              <a:rPr lang="en-US" altLang="zh-CN" sz="2200" b="1" dirty="0">
                <a:latin typeface="Times New Roman" pitchFamily="18" charset="0"/>
                <a:ea typeface="楷体" pitchFamily="49" charset="-122"/>
                <a:cs typeface="Times New Roman" pitchFamily="18" charset="0"/>
              </a:rPr>
              <a:t>1】1820</a:t>
            </a:r>
            <a:r>
              <a:rPr lang="zh-CN" altLang="en-US" sz="2200" b="1" dirty="0">
                <a:latin typeface="Times New Roman" pitchFamily="18" charset="0"/>
                <a:ea typeface="楷体" pitchFamily="49" charset="-122"/>
                <a:cs typeface="Times New Roman" pitchFamily="18" charset="0"/>
              </a:rPr>
              <a:t>年，丹麦物理学家奥斯特在一次关于电和磁的演讲中偶然观察到一种现象，这便是著名的奥斯特实验，奥斯特实验揭示了（       ）</a:t>
            </a:r>
            <a:endParaRPr lang="en-US" altLang="zh-CN" sz="22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r>
              <a:rPr lang="en-US" altLang="zh-CN" sz="2200" b="1" dirty="0">
                <a:latin typeface="Times New Roman" pitchFamily="18" charset="0"/>
                <a:ea typeface="楷体" pitchFamily="49" charset="-122"/>
                <a:cs typeface="Times New Roman" pitchFamily="18" charset="0"/>
              </a:rPr>
              <a:t>A</a:t>
            </a:r>
            <a:r>
              <a:rPr lang="zh-CN" altLang="en-US" sz="2200" b="1" dirty="0">
                <a:latin typeface="Times New Roman" pitchFamily="18" charset="0"/>
                <a:ea typeface="楷体" pitchFamily="49" charset="-122"/>
                <a:cs typeface="Times New Roman" pitchFamily="18" charset="0"/>
              </a:rPr>
              <a:t>．磁场的存在</a:t>
            </a:r>
            <a:r>
              <a:rPr lang="en-US" altLang="zh-CN" sz="2200" b="1" dirty="0">
                <a:latin typeface="Times New Roman" pitchFamily="18" charset="0"/>
                <a:ea typeface="楷体" pitchFamily="49" charset="-122"/>
                <a:cs typeface="Times New Roman" pitchFamily="18" charset="0"/>
              </a:rPr>
              <a:t>                                 B</a:t>
            </a:r>
            <a:r>
              <a:rPr lang="zh-CN" altLang="en-US" sz="2200" b="1" dirty="0">
                <a:latin typeface="Times New Roman" pitchFamily="18" charset="0"/>
                <a:ea typeface="楷体" pitchFamily="49" charset="-122"/>
                <a:cs typeface="Times New Roman" pitchFamily="18" charset="0"/>
              </a:rPr>
              <a:t>．磁场具有方向性</a:t>
            </a:r>
            <a:br>
              <a:rPr lang="en-US" altLang="zh-CN" sz="2200" b="1" dirty="0">
                <a:latin typeface="Times New Roman" pitchFamily="18" charset="0"/>
                <a:ea typeface="楷体" pitchFamily="49" charset="-122"/>
                <a:cs typeface="Times New Roman" pitchFamily="18" charset="0"/>
              </a:rPr>
            </a:br>
            <a:r>
              <a:rPr lang="en-US" altLang="zh-CN" sz="2200" b="1" dirty="0">
                <a:latin typeface="Times New Roman" pitchFamily="18" charset="0"/>
                <a:ea typeface="楷体" pitchFamily="49" charset="-122"/>
                <a:cs typeface="Times New Roman" pitchFamily="18" charset="0"/>
              </a:rPr>
              <a:t>C</a:t>
            </a:r>
            <a:r>
              <a:rPr lang="zh-CN" altLang="en-US" sz="2200" b="1" dirty="0">
                <a:latin typeface="Times New Roman" pitchFamily="18" charset="0"/>
                <a:ea typeface="楷体" pitchFamily="49" charset="-122"/>
                <a:cs typeface="Times New Roman" pitchFamily="18" charset="0"/>
              </a:rPr>
              <a:t>．通电导线周围存在磁场</a:t>
            </a:r>
            <a:r>
              <a:rPr lang="en-US" altLang="zh-CN" sz="2200" b="1" i="1" dirty="0">
                <a:latin typeface="Times New Roman" pitchFamily="18" charset="0"/>
                <a:ea typeface="楷体" pitchFamily="49" charset="-122"/>
                <a:cs typeface="Times New Roman" pitchFamily="18" charset="0"/>
              </a:rPr>
              <a:t>             </a:t>
            </a:r>
            <a:r>
              <a:rPr lang="en-US" altLang="zh-CN" sz="2200" b="1" dirty="0">
                <a:latin typeface="Times New Roman" pitchFamily="18" charset="0"/>
                <a:ea typeface="楷体" pitchFamily="49" charset="-122"/>
                <a:cs typeface="Times New Roman" pitchFamily="18" charset="0"/>
              </a:rPr>
              <a:t>D</a:t>
            </a:r>
            <a:r>
              <a:rPr lang="zh-CN" altLang="en-US" sz="2200" b="1" dirty="0">
                <a:latin typeface="Times New Roman" pitchFamily="18" charset="0"/>
                <a:ea typeface="楷体" pitchFamily="49" charset="-122"/>
                <a:cs typeface="Times New Roman" pitchFamily="18" charset="0"/>
              </a:rPr>
              <a:t>．磁体间有相互作用</a:t>
            </a:r>
            <a:endParaRPr lang="en-US" altLang="zh-CN" sz="24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11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11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11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11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11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11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11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24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endParaRPr lang="en-US" altLang="zh-CN" sz="2400" b="1" dirty="0">
              <a:latin typeface="Times New Roman" pitchFamily="18" charset="0"/>
              <a:ea typeface="楷体" pitchFamily="49" charset="-122"/>
              <a:cs typeface="Times New Roman" pitchFamily="18" charset="0"/>
            </a:endParaRPr>
          </a:p>
          <a:p>
            <a:pPr marL="514350" indent="-514350" algn="just">
              <a:spcBef>
                <a:spcPct val="50000"/>
              </a:spcBef>
            </a:pPr>
            <a:endParaRPr lang="en-US" altLang="zh-CN" sz="2400" b="1" dirty="0">
              <a:latin typeface="Times New Roman" pitchFamily="18" charset="0"/>
              <a:ea typeface="楷体" pitchFamily="49" charset="-122"/>
              <a:cs typeface="Times New Roman" pitchFamily="18" charset="0"/>
            </a:endParaRPr>
          </a:p>
          <a:p>
            <a:pPr marL="514350" indent="-514350" algn="just">
              <a:spcBef>
                <a:spcPct val="50000"/>
              </a:spcBef>
            </a:pPr>
            <a:endParaRPr lang="en-US" altLang="zh-CN" sz="2400" b="1" dirty="0">
              <a:latin typeface="Times New Roman" pitchFamily="18" charset="0"/>
              <a:ea typeface="楷体" pitchFamily="49" charset="-122"/>
              <a:cs typeface="Times New Roman" pitchFamily="18" charset="0"/>
            </a:endParaRPr>
          </a:p>
          <a:p>
            <a:pPr marL="514350" indent="-514350" algn="just">
              <a:spcBef>
                <a:spcPct val="50000"/>
              </a:spcBef>
            </a:pPr>
            <a:endParaRPr lang="zh-CN" altLang="en-US" sz="2400" b="1" dirty="0">
              <a:latin typeface="Times New Roman" pitchFamily="18" charset="0"/>
              <a:ea typeface="楷体" pitchFamily="49" charset="-122"/>
              <a:cs typeface="Times New Roman" pitchFamily="18" charset="0"/>
            </a:endParaRPr>
          </a:p>
        </p:txBody>
      </p:sp>
      <p:sp>
        <p:nvSpPr>
          <p:cNvPr id="3" name="矩形 2"/>
          <p:cNvSpPr/>
          <p:nvPr/>
        </p:nvSpPr>
        <p:spPr>
          <a:xfrm>
            <a:off x="207728" y="2478238"/>
            <a:ext cx="8864866" cy="2165208"/>
          </a:xfrm>
          <a:prstGeom prst="rect">
            <a:avLst/>
          </a:prstGeom>
        </p:spPr>
        <p:txBody>
          <a:bodyPr wrap="square">
            <a:spAutoFit/>
          </a:bodyPr>
          <a:lstStyle/>
          <a:p>
            <a:pPr lvl="0" fontAlgn="base">
              <a:lnSpc>
                <a:spcPct val="125000"/>
              </a:lnSpc>
              <a:spcBef>
                <a:spcPct val="0"/>
              </a:spcBef>
              <a:spcAft>
                <a:spcPct val="0"/>
              </a:spcAft>
            </a:pPr>
            <a:r>
              <a:rPr lang="en-US" altLang="zh-CN" sz="2200" b="1" dirty="0">
                <a:latin typeface="Times New Roman" pitchFamily="18" charset="0"/>
                <a:ea typeface="楷体" pitchFamily="49" charset="-122"/>
                <a:cs typeface="Times New Roman" pitchFamily="18" charset="0"/>
              </a:rPr>
              <a:t>【</a:t>
            </a:r>
            <a:r>
              <a:rPr lang="zh-CN" altLang="en-US" sz="2200" b="1" dirty="0">
                <a:latin typeface="Times New Roman" pitchFamily="18" charset="0"/>
                <a:ea typeface="楷体" pitchFamily="49" charset="-122"/>
                <a:cs typeface="Times New Roman" pitchFamily="18" charset="0"/>
              </a:rPr>
              <a:t>例</a:t>
            </a:r>
            <a:r>
              <a:rPr lang="en-US" altLang="zh-CN" sz="2200" b="1" dirty="0">
                <a:latin typeface="Times New Roman" pitchFamily="18" charset="0"/>
                <a:ea typeface="楷体" pitchFamily="49" charset="-122"/>
                <a:cs typeface="Times New Roman" pitchFamily="18" charset="0"/>
              </a:rPr>
              <a:t>2】</a:t>
            </a:r>
            <a:r>
              <a:rPr lang="zh-CN" altLang="en-US" sz="2200" b="1" dirty="0">
                <a:latin typeface="Times New Roman" pitchFamily="18" charset="0"/>
                <a:ea typeface="楷体" pitchFamily="49" charset="-122"/>
                <a:cs typeface="Times New Roman" pitchFamily="18" charset="0"/>
              </a:rPr>
              <a:t>关于电场线和磁感线，下列说法中正确的是（       ）</a:t>
            </a:r>
            <a:endParaRPr lang="en-US" altLang="zh-CN" sz="2200" b="1" dirty="0">
              <a:latin typeface="Times New Roman" pitchFamily="18" charset="0"/>
              <a:ea typeface="楷体" pitchFamily="49" charset="-122"/>
              <a:cs typeface="Times New Roman" pitchFamily="18" charset="0"/>
            </a:endParaRPr>
          </a:p>
          <a:p>
            <a:pPr lvl="0" fontAlgn="base">
              <a:lnSpc>
                <a:spcPct val="125000"/>
              </a:lnSpc>
              <a:spcBef>
                <a:spcPct val="0"/>
              </a:spcBef>
              <a:spcAft>
                <a:spcPct val="0"/>
              </a:spcAft>
            </a:pPr>
            <a:r>
              <a:rPr lang="en-US" altLang="zh-CN" sz="2200" b="1" dirty="0">
                <a:latin typeface="Times New Roman" pitchFamily="18" charset="0"/>
                <a:ea typeface="楷体" pitchFamily="49" charset="-122"/>
                <a:cs typeface="Times New Roman" pitchFamily="18" charset="0"/>
              </a:rPr>
              <a:t>A</a:t>
            </a:r>
            <a:r>
              <a:rPr lang="zh-CN" altLang="en-US" sz="2200" b="1" dirty="0">
                <a:latin typeface="Times New Roman" pitchFamily="18" charset="0"/>
                <a:ea typeface="楷体" pitchFamily="49" charset="-122"/>
                <a:cs typeface="Times New Roman" pitchFamily="18" charset="0"/>
              </a:rPr>
              <a:t>．电场线和磁感线都是闭合曲线</a:t>
            </a:r>
            <a:br>
              <a:rPr lang="en-US" altLang="zh-CN" sz="2200" b="1" dirty="0">
                <a:latin typeface="Times New Roman" pitchFamily="18" charset="0"/>
                <a:ea typeface="楷体" pitchFamily="49" charset="-122"/>
                <a:cs typeface="Times New Roman" pitchFamily="18" charset="0"/>
              </a:rPr>
            </a:br>
            <a:r>
              <a:rPr lang="en-US" altLang="zh-CN" sz="2200" b="1" dirty="0">
                <a:latin typeface="Times New Roman" pitchFamily="18" charset="0"/>
                <a:ea typeface="楷体" pitchFamily="49" charset="-122"/>
                <a:cs typeface="Times New Roman" pitchFamily="18" charset="0"/>
              </a:rPr>
              <a:t>B</a:t>
            </a:r>
            <a:r>
              <a:rPr lang="zh-CN" altLang="en-US" sz="2200" b="1" dirty="0">
                <a:latin typeface="Times New Roman" pitchFamily="18" charset="0"/>
                <a:ea typeface="楷体" pitchFamily="49" charset="-122"/>
                <a:cs typeface="Times New Roman" pitchFamily="18" charset="0"/>
              </a:rPr>
              <a:t>．磁感线从磁体</a:t>
            </a:r>
            <a:r>
              <a:rPr lang="en-US" altLang="zh-CN" sz="2200" b="1" dirty="0">
                <a:latin typeface="Times New Roman" pitchFamily="18" charset="0"/>
                <a:ea typeface="楷体" pitchFamily="49" charset="-122"/>
                <a:cs typeface="Times New Roman" pitchFamily="18" charset="0"/>
              </a:rPr>
              <a:t>N</a:t>
            </a:r>
            <a:r>
              <a:rPr lang="zh-CN" altLang="en-US" sz="2200" b="1" dirty="0">
                <a:latin typeface="Times New Roman" pitchFamily="18" charset="0"/>
                <a:ea typeface="楷体" pitchFamily="49" charset="-122"/>
                <a:cs typeface="Times New Roman" pitchFamily="18" charset="0"/>
              </a:rPr>
              <a:t>极发出，终止于</a:t>
            </a:r>
            <a:r>
              <a:rPr lang="en-US" altLang="zh-CN" sz="2200" b="1" dirty="0">
                <a:latin typeface="Times New Roman" pitchFamily="18" charset="0"/>
                <a:ea typeface="楷体" pitchFamily="49" charset="-122"/>
                <a:cs typeface="Times New Roman" pitchFamily="18" charset="0"/>
              </a:rPr>
              <a:t>S</a:t>
            </a:r>
            <a:r>
              <a:rPr lang="zh-CN" altLang="en-US" sz="2200" b="1" dirty="0">
                <a:latin typeface="Times New Roman" pitchFamily="18" charset="0"/>
                <a:ea typeface="楷体" pitchFamily="49" charset="-122"/>
                <a:cs typeface="Times New Roman" pitchFamily="18" charset="0"/>
              </a:rPr>
              <a:t>极</a:t>
            </a:r>
            <a:br>
              <a:rPr lang="en-US" altLang="zh-CN" sz="2200" b="1" dirty="0">
                <a:latin typeface="Times New Roman" pitchFamily="18" charset="0"/>
                <a:ea typeface="楷体" pitchFamily="49" charset="-122"/>
                <a:cs typeface="Times New Roman" pitchFamily="18" charset="0"/>
              </a:rPr>
            </a:br>
            <a:r>
              <a:rPr lang="en-US" altLang="zh-CN" sz="2200" b="1" dirty="0">
                <a:latin typeface="Times New Roman" pitchFamily="18" charset="0"/>
                <a:ea typeface="楷体" pitchFamily="49" charset="-122"/>
                <a:cs typeface="Times New Roman" pitchFamily="18" charset="0"/>
              </a:rPr>
              <a:t>C</a:t>
            </a:r>
            <a:r>
              <a:rPr lang="zh-CN" altLang="en-US" sz="2200" b="1" dirty="0">
                <a:latin typeface="Times New Roman" pitchFamily="18" charset="0"/>
                <a:ea typeface="楷体" pitchFamily="49" charset="-122"/>
                <a:cs typeface="Times New Roman" pitchFamily="18" charset="0"/>
              </a:rPr>
              <a:t>．电场线和磁感线都不能相交</a:t>
            </a:r>
            <a:br>
              <a:rPr lang="en-US" altLang="zh-CN" sz="2200" b="1" i="1" dirty="0">
                <a:latin typeface="Times New Roman" pitchFamily="18" charset="0"/>
                <a:ea typeface="楷体" pitchFamily="49" charset="-122"/>
                <a:cs typeface="Times New Roman" pitchFamily="18" charset="0"/>
              </a:rPr>
            </a:br>
            <a:r>
              <a:rPr lang="en-US" altLang="zh-CN" sz="2200" b="1" dirty="0">
                <a:latin typeface="Times New Roman" pitchFamily="18" charset="0"/>
                <a:ea typeface="楷体" pitchFamily="49" charset="-122"/>
                <a:cs typeface="Times New Roman" pitchFamily="18" charset="0"/>
              </a:rPr>
              <a:t>D</a:t>
            </a:r>
            <a:r>
              <a:rPr lang="zh-CN" altLang="en-US" sz="2200" b="1" dirty="0">
                <a:latin typeface="Times New Roman" pitchFamily="18" charset="0"/>
                <a:ea typeface="楷体" pitchFamily="49" charset="-122"/>
                <a:cs typeface="Times New Roman" pitchFamily="18" charset="0"/>
              </a:rPr>
              <a:t>．电场线和磁感线都是现实中存在的</a:t>
            </a:r>
            <a:endParaRPr lang="en-US" altLang="zh-CN" sz="2400" b="1" dirty="0">
              <a:latin typeface="Times New Roman" pitchFamily="18" charset="0"/>
              <a:ea typeface="楷体" pitchFamily="49" charset="-122"/>
              <a:cs typeface="Times New Roman" pitchFamily="18" charset="0"/>
            </a:endParaRPr>
          </a:p>
        </p:txBody>
      </p:sp>
      <p:sp>
        <p:nvSpPr>
          <p:cNvPr id="4" name="Text Box 9"/>
          <p:cNvSpPr txBox="1">
            <a:spLocks noChangeArrowheads="1"/>
          </p:cNvSpPr>
          <p:nvPr/>
        </p:nvSpPr>
        <p:spPr bwMode="auto">
          <a:xfrm>
            <a:off x="8454238" y="1071020"/>
            <a:ext cx="517074" cy="430887"/>
          </a:xfrm>
          <a:prstGeom prst="rect">
            <a:avLst/>
          </a:prstGeom>
          <a:noFill/>
          <a:ln w="9525">
            <a:noFill/>
            <a:miter lim="800000"/>
            <a:headEnd/>
            <a:tailEnd/>
          </a:ln>
          <a:effectLst/>
        </p:spPr>
        <p:txBody>
          <a:bodyPr wrap="square">
            <a:spAutoFit/>
          </a:bodyPr>
          <a:lstStyle/>
          <a:p>
            <a:pPr>
              <a:spcBef>
                <a:spcPct val="50000"/>
              </a:spcBef>
            </a:pPr>
            <a:r>
              <a:rPr lang="en-US" altLang="zh-CN" sz="2200" b="1" dirty="0">
                <a:solidFill>
                  <a:srgbClr val="C00000"/>
                </a:solidFill>
                <a:latin typeface="Times New Roman" pitchFamily="18" charset="0"/>
                <a:ea typeface="黑体" pitchFamily="49" charset="-122"/>
                <a:cs typeface="Times New Roman" pitchFamily="18" charset="0"/>
              </a:rPr>
              <a:t>C</a:t>
            </a:r>
            <a:r>
              <a:rPr lang="zh-CN" altLang="en-US" sz="2200" b="1" dirty="0">
                <a:latin typeface="Times New Roman" pitchFamily="18" charset="0"/>
                <a:ea typeface="楷体" pitchFamily="49" charset="-122"/>
                <a:cs typeface="Times New Roman" pitchFamily="18" charset="0"/>
              </a:rPr>
              <a:t> </a:t>
            </a:r>
            <a:endParaRPr lang="en-US" altLang="zh-CN" sz="2200" b="1" dirty="0">
              <a:solidFill>
                <a:srgbClr val="C00000"/>
              </a:solidFill>
              <a:latin typeface="Times New Roman" pitchFamily="18" charset="0"/>
              <a:ea typeface="黑体" pitchFamily="49" charset="-122"/>
              <a:cs typeface="Times New Roman" pitchFamily="18" charset="0"/>
            </a:endParaRPr>
          </a:p>
        </p:txBody>
      </p:sp>
      <p:sp>
        <p:nvSpPr>
          <p:cNvPr id="5" name="Text Box 9"/>
          <p:cNvSpPr txBox="1">
            <a:spLocks noChangeArrowheads="1"/>
          </p:cNvSpPr>
          <p:nvPr/>
        </p:nvSpPr>
        <p:spPr bwMode="auto">
          <a:xfrm>
            <a:off x="6939670" y="2497288"/>
            <a:ext cx="409578" cy="430887"/>
          </a:xfrm>
          <a:prstGeom prst="rect">
            <a:avLst/>
          </a:prstGeom>
          <a:noFill/>
          <a:ln w="9525">
            <a:noFill/>
            <a:miter lim="800000"/>
            <a:headEnd/>
            <a:tailEnd/>
          </a:ln>
          <a:effectLst/>
        </p:spPr>
        <p:txBody>
          <a:bodyPr wrap="square">
            <a:spAutoFit/>
          </a:bodyPr>
          <a:lstStyle/>
          <a:p>
            <a:pPr eaLnBrk="1" hangingPunct="1">
              <a:spcBef>
                <a:spcPct val="50000"/>
              </a:spcBef>
            </a:pPr>
            <a:r>
              <a:rPr lang="en-US" altLang="zh-CN" sz="2200" b="1" dirty="0">
                <a:solidFill>
                  <a:srgbClr val="C00000"/>
                </a:solidFill>
                <a:latin typeface="Times New Roman" pitchFamily="18" charset="0"/>
                <a:ea typeface="黑体" pitchFamily="49" charset="-122"/>
                <a:cs typeface="Times New Roman" pitchFamily="18" charset="0"/>
              </a:rPr>
              <a:t>C</a:t>
            </a:r>
          </a:p>
        </p:txBody>
      </p:sp>
      <p:sp>
        <p:nvSpPr>
          <p:cNvPr id="27" name="矩形 26"/>
          <p:cNvSpPr/>
          <p:nvPr/>
        </p:nvSpPr>
        <p:spPr>
          <a:xfrm>
            <a:off x="179512" y="4676616"/>
            <a:ext cx="6178438" cy="1785104"/>
          </a:xfrm>
          <a:prstGeom prst="rect">
            <a:avLst/>
          </a:prstGeom>
        </p:spPr>
        <p:txBody>
          <a:bodyPr wrap="square">
            <a:spAutoFit/>
          </a:bodyPr>
          <a:lstStyle/>
          <a:p>
            <a:pPr lvl="0" fontAlgn="base">
              <a:lnSpc>
                <a:spcPct val="125000"/>
              </a:lnSpc>
              <a:spcBef>
                <a:spcPct val="0"/>
              </a:spcBef>
              <a:spcAft>
                <a:spcPct val="0"/>
              </a:spcAft>
            </a:pPr>
            <a:r>
              <a:rPr lang="en-US" altLang="zh-CN" sz="2200" b="1" dirty="0">
                <a:latin typeface="Times New Roman" pitchFamily="18" charset="0"/>
                <a:ea typeface="楷体" pitchFamily="49" charset="-122"/>
                <a:cs typeface="Times New Roman" pitchFamily="18" charset="0"/>
              </a:rPr>
              <a:t>【</a:t>
            </a:r>
            <a:r>
              <a:rPr lang="zh-CN" altLang="en-US" sz="2200" b="1" dirty="0">
                <a:latin typeface="Times New Roman" pitchFamily="18" charset="0"/>
                <a:ea typeface="楷体" pitchFamily="49" charset="-122"/>
                <a:cs typeface="Times New Roman" pitchFamily="18" charset="0"/>
              </a:rPr>
              <a:t>例</a:t>
            </a:r>
            <a:r>
              <a:rPr lang="en-US" altLang="zh-CN" sz="2200" b="1" dirty="0">
                <a:latin typeface="Times New Roman" pitchFamily="18" charset="0"/>
                <a:ea typeface="楷体" pitchFamily="49" charset="-122"/>
                <a:cs typeface="Times New Roman" pitchFamily="18" charset="0"/>
              </a:rPr>
              <a:t>3】</a:t>
            </a:r>
            <a:r>
              <a:rPr lang="zh-CN" altLang="en-US" sz="2200" b="1" dirty="0">
                <a:latin typeface="Times New Roman" pitchFamily="18" charset="0"/>
                <a:ea typeface="楷体" pitchFamily="49" charset="-122"/>
                <a:cs typeface="Times New Roman" pitchFamily="18" charset="0"/>
              </a:rPr>
              <a:t>如图所示，可自由转动的小磁针静止时，靠近螺线管的是小磁针的</a:t>
            </a:r>
            <a:r>
              <a:rPr lang="en-US" altLang="zh-CN" sz="2200" b="1" dirty="0">
                <a:latin typeface="Times New Roman" pitchFamily="18" charset="0"/>
                <a:ea typeface="楷体" pitchFamily="49" charset="-122"/>
                <a:cs typeface="Times New Roman" pitchFamily="18" charset="0"/>
              </a:rPr>
              <a:t>_____</a:t>
            </a:r>
            <a:r>
              <a:rPr lang="zh-CN" altLang="en-US" sz="2200" b="1" dirty="0">
                <a:latin typeface="Times New Roman" pitchFamily="18" charset="0"/>
                <a:ea typeface="楷体" pitchFamily="49" charset="-122"/>
                <a:cs typeface="Times New Roman" pitchFamily="18" charset="0"/>
              </a:rPr>
              <a:t>极，若将小磁针放到该通电螺线管内部，小磁针</a:t>
            </a:r>
            <a:r>
              <a:rPr lang="en-US" altLang="zh-CN" sz="2200" b="1" dirty="0">
                <a:latin typeface="Times New Roman" pitchFamily="18" charset="0"/>
                <a:ea typeface="楷体" pitchFamily="49" charset="-122"/>
                <a:cs typeface="Times New Roman" pitchFamily="18" charset="0"/>
              </a:rPr>
              <a:t>N</a:t>
            </a:r>
            <a:r>
              <a:rPr lang="zh-CN" altLang="en-US" sz="2200" b="1" dirty="0">
                <a:latin typeface="Times New Roman" pitchFamily="18" charset="0"/>
                <a:ea typeface="楷体" pitchFamily="49" charset="-122"/>
                <a:cs typeface="Times New Roman" pitchFamily="18" charset="0"/>
              </a:rPr>
              <a:t>极指向与图示位置时的指向</a:t>
            </a:r>
            <a:r>
              <a:rPr lang="en-US" altLang="zh-CN" sz="2200" b="1" dirty="0">
                <a:latin typeface="Times New Roman" pitchFamily="18" charset="0"/>
                <a:ea typeface="楷体" pitchFamily="49" charset="-122"/>
                <a:cs typeface="Times New Roman" pitchFamily="18" charset="0"/>
              </a:rPr>
              <a:t>______</a:t>
            </a:r>
            <a:r>
              <a:rPr lang="zh-CN" altLang="en-US" sz="2200" b="1" dirty="0">
                <a:latin typeface="Times New Roman" pitchFamily="18" charset="0"/>
                <a:ea typeface="楷体" pitchFamily="49" charset="-122"/>
                <a:cs typeface="Times New Roman" pitchFamily="18" charset="0"/>
              </a:rPr>
              <a:t>（填“相同”</a:t>
            </a:r>
            <a:r>
              <a:rPr lang="en-US" altLang="zh-CN" sz="2200" b="1" dirty="0">
                <a:latin typeface="Times New Roman" pitchFamily="18" charset="0"/>
                <a:ea typeface="楷体" pitchFamily="49" charset="-122"/>
                <a:cs typeface="Times New Roman" pitchFamily="18" charset="0"/>
              </a:rPr>
              <a:t>or</a:t>
            </a:r>
            <a:r>
              <a:rPr lang="zh-CN" altLang="en-US" sz="2200" b="1" dirty="0">
                <a:latin typeface="Times New Roman" pitchFamily="18" charset="0"/>
                <a:ea typeface="楷体" pitchFamily="49" charset="-122"/>
                <a:cs typeface="Times New Roman" pitchFamily="18" charset="0"/>
              </a:rPr>
              <a:t>“相反”）</a:t>
            </a:r>
            <a:endParaRPr lang="en-US" altLang="zh-CN" sz="2200" b="1" dirty="0">
              <a:latin typeface="Times New Roman" pitchFamily="18" charset="0"/>
              <a:ea typeface="楷体" pitchFamily="49" charset="-122"/>
              <a:cs typeface="Times New Roman" pitchFamily="18" charset="0"/>
            </a:endParaRPr>
          </a:p>
        </p:txBody>
      </p:sp>
      <p:sp>
        <p:nvSpPr>
          <p:cNvPr id="28" name="Text Box 9"/>
          <p:cNvSpPr txBox="1">
            <a:spLocks noChangeArrowheads="1"/>
          </p:cNvSpPr>
          <p:nvPr/>
        </p:nvSpPr>
        <p:spPr bwMode="auto">
          <a:xfrm>
            <a:off x="8726810" y="4986562"/>
            <a:ext cx="345790" cy="307777"/>
          </a:xfrm>
          <a:prstGeom prst="rect">
            <a:avLst/>
          </a:prstGeom>
          <a:noFill/>
          <a:ln w="9525">
            <a:noFill/>
            <a:miter lim="800000"/>
            <a:headEnd/>
            <a:tailEnd/>
          </a:ln>
          <a:effectLst/>
        </p:spPr>
        <p:txBody>
          <a:bodyPr wrap="square">
            <a:spAutoFit/>
          </a:bodyPr>
          <a:lstStyle/>
          <a:p>
            <a:pPr eaLnBrk="1" hangingPunct="1">
              <a:spcBef>
                <a:spcPct val="50000"/>
              </a:spcBef>
            </a:pPr>
            <a:r>
              <a:rPr lang="en-US" altLang="zh-CN" sz="1400" b="1" i="1" dirty="0">
                <a:solidFill>
                  <a:srgbClr val="C00000"/>
                </a:solidFill>
                <a:latin typeface="Times New Roman" pitchFamily="18" charset="0"/>
                <a:ea typeface="黑体" pitchFamily="49" charset="-122"/>
                <a:cs typeface="Times New Roman" pitchFamily="18" charset="0"/>
              </a:rPr>
              <a:t>N</a:t>
            </a:r>
          </a:p>
        </p:txBody>
      </p:sp>
      <p:grpSp>
        <p:nvGrpSpPr>
          <p:cNvPr id="9" name="组合 8"/>
          <p:cNvGrpSpPr>
            <a:grpSpLocks noChangeAspect="1"/>
          </p:cNvGrpSpPr>
          <p:nvPr/>
        </p:nvGrpSpPr>
        <p:grpSpPr>
          <a:xfrm>
            <a:off x="6210311" y="4869160"/>
            <a:ext cx="2538731" cy="1116000"/>
            <a:chOff x="3553903" y="4414838"/>
            <a:chExt cx="2710071" cy="1191320"/>
          </a:xfrm>
        </p:grpSpPr>
        <p:grpSp>
          <p:nvGrpSpPr>
            <p:cNvPr id="10" name="组合 22"/>
            <p:cNvGrpSpPr/>
            <p:nvPr/>
          </p:nvGrpSpPr>
          <p:grpSpPr>
            <a:xfrm>
              <a:off x="4355975" y="4414838"/>
              <a:ext cx="1907999" cy="1191320"/>
              <a:chOff x="4355975" y="4414838"/>
              <a:chExt cx="1907999" cy="1191320"/>
            </a:xfrm>
          </p:grpSpPr>
          <p:sp>
            <p:nvSpPr>
              <p:cNvPr id="21" name="矩形 20"/>
              <p:cNvSpPr/>
              <p:nvPr/>
            </p:nvSpPr>
            <p:spPr>
              <a:xfrm>
                <a:off x="4355975" y="4498951"/>
                <a:ext cx="1907999" cy="42272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4524375" y="4424363"/>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3" name="任意多边形 22"/>
              <p:cNvSpPr/>
              <p:nvPr/>
            </p:nvSpPr>
            <p:spPr>
              <a:xfrm>
                <a:off x="4714875" y="4425802"/>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4" name="任意多边形 23"/>
              <p:cNvSpPr/>
              <p:nvPr/>
            </p:nvSpPr>
            <p:spPr>
              <a:xfrm>
                <a:off x="4897363" y="4414838"/>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任意多边形 24"/>
              <p:cNvSpPr/>
              <p:nvPr/>
            </p:nvSpPr>
            <p:spPr>
              <a:xfrm>
                <a:off x="5087863" y="4416277"/>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任意多边形 25"/>
              <p:cNvSpPr/>
              <p:nvPr/>
            </p:nvSpPr>
            <p:spPr>
              <a:xfrm>
                <a:off x="5257403" y="4424363"/>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任意多边形 28"/>
              <p:cNvSpPr/>
              <p:nvPr/>
            </p:nvSpPr>
            <p:spPr>
              <a:xfrm>
                <a:off x="5447903" y="4425802"/>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任意多边形 29"/>
              <p:cNvSpPr/>
              <p:nvPr/>
            </p:nvSpPr>
            <p:spPr>
              <a:xfrm>
                <a:off x="5617443" y="4424363"/>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任意多边形 30"/>
              <p:cNvSpPr/>
              <p:nvPr/>
            </p:nvSpPr>
            <p:spPr>
              <a:xfrm>
                <a:off x="5807943" y="4425802"/>
                <a:ext cx="276225" cy="577849"/>
              </a:xfrm>
              <a:custGeom>
                <a:avLst/>
                <a:gdLst>
                  <a:gd name="connsiteX0" fmla="*/ 0 w 276225"/>
                  <a:gd name="connsiteY0" fmla="*/ 71437 h 577849"/>
                  <a:gd name="connsiteX1" fmla="*/ 38100 w 276225"/>
                  <a:gd name="connsiteY1" fmla="*/ 23812 h 577849"/>
                  <a:gd name="connsiteX2" fmla="*/ 95250 w 276225"/>
                  <a:gd name="connsiteY2" fmla="*/ 80962 h 577849"/>
                  <a:gd name="connsiteX3" fmla="*/ 209550 w 276225"/>
                  <a:gd name="connsiteY3" fmla="*/ 509587 h 577849"/>
                  <a:gd name="connsiteX4" fmla="*/ 276225 w 276225"/>
                  <a:gd name="connsiteY4" fmla="*/ 490537 h 57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225" h="577849">
                    <a:moveTo>
                      <a:pt x="0" y="71437"/>
                    </a:moveTo>
                    <a:cubicBezTo>
                      <a:pt x="11112" y="46831"/>
                      <a:pt x="22225" y="22225"/>
                      <a:pt x="38100" y="23812"/>
                    </a:cubicBezTo>
                    <a:cubicBezTo>
                      <a:pt x="53975" y="25400"/>
                      <a:pt x="66675" y="0"/>
                      <a:pt x="95250" y="80962"/>
                    </a:cubicBezTo>
                    <a:cubicBezTo>
                      <a:pt x="123825" y="161925"/>
                      <a:pt x="179388" y="441325"/>
                      <a:pt x="209550" y="509587"/>
                    </a:cubicBezTo>
                    <a:cubicBezTo>
                      <a:pt x="239712" y="577849"/>
                      <a:pt x="257968" y="534193"/>
                      <a:pt x="276225" y="490537"/>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2" name="任意多边形 31"/>
              <p:cNvSpPr/>
              <p:nvPr/>
            </p:nvSpPr>
            <p:spPr>
              <a:xfrm>
                <a:off x="6115050" y="4416425"/>
                <a:ext cx="57150" cy="1080000"/>
              </a:xfrm>
              <a:custGeom>
                <a:avLst/>
                <a:gdLst>
                  <a:gd name="connsiteX0" fmla="*/ 0 w 57150"/>
                  <a:gd name="connsiteY0" fmla="*/ 79375 h 1296987"/>
                  <a:gd name="connsiteX1" fmla="*/ 47625 w 57150"/>
                  <a:gd name="connsiteY1" fmla="*/ 41275 h 1296987"/>
                  <a:gd name="connsiteX2" fmla="*/ 57150 w 57150"/>
                  <a:gd name="connsiteY2" fmla="*/ 327025 h 1296987"/>
                  <a:gd name="connsiteX3" fmla="*/ 47625 w 57150"/>
                  <a:gd name="connsiteY3" fmla="*/ 1155700 h 1296987"/>
                  <a:gd name="connsiteX4" fmla="*/ 47625 w 57150"/>
                  <a:gd name="connsiteY4" fmla="*/ 1174750 h 1296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1296987">
                    <a:moveTo>
                      <a:pt x="0" y="79375"/>
                    </a:moveTo>
                    <a:cubicBezTo>
                      <a:pt x="19050" y="39687"/>
                      <a:pt x="38100" y="0"/>
                      <a:pt x="47625" y="41275"/>
                    </a:cubicBezTo>
                    <a:cubicBezTo>
                      <a:pt x="57150" y="82550"/>
                      <a:pt x="57150" y="141288"/>
                      <a:pt x="57150" y="327025"/>
                    </a:cubicBezTo>
                    <a:cubicBezTo>
                      <a:pt x="57150" y="512762"/>
                      <a:pt x="49212" y="1014413"/>
                      <a:pt x="47625" y="1155700"/>
                    </a:cubicBezTo>
                    <a:cubicBezTo>
                      <a:pt x="46038" y="1296987"/>
                      <a:pt x="46831" y="1235868"/>
                      <a:pt x="47625" y="11747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3" name="直接连接符 32"/>
              <p:cNvCxnSpPr/>
              <p:nvPr/>
            </p:nvCxnSpPr>
            <p:spPr>
              <a:xfrm>
                <a:off x="4528567" y="4897735"/>
                <a:ext cx="0" cy="57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528567" y="5454749"/>
                <a:ext cx="75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5287888" y="5282158"/>
                <a:ext cx="0" cy="324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364088" y="5344665"/>
                <a:ext cx="0" cy="216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5364192" y="5454749"/>
                <a:ext cx="7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组合 34"/>
            <p:cNvGrpSpPr>
              <a:grpSpLocks noChangeAspect="1"/>
            </p:cNvGrpSpPr>
            <p:nvPr/>
          </p:nvGrpSpPr>
          <p:grpSpPr>
            <a:xfrm>
              <a:off x="3553903" y="4609691"/>
              <a:ext cx="416330" cy="304677"/>
              <a:chOff x="3061724" y="4653134"/>
              <a:chExt cx="492028" cy="360073"/>
            </a:xfrm>
          </p:grpSpPr>
          <p:sp>
            <p:nvSpPr>
              <p:cNvPr id="12" name="等腰三角形 11"/>
              <p:cNvSpPr/>
              <p:nvPr/>
            </p:nvSpPr>
            <p:spPr>
              <a:xfrm rot="5400000">
                <a:off x="3336297" y="4617140"/>
                <a:ext cx="144017" cy="216024"/>
              </a:xfrm>
              <a:prstGeom prst="triangle">
                <a:avLst/>
              </a:prstGeom>
              <a:solidFill>
                <a:schemeClr val="tx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nvSpPr>
            <p:spPr>
              <a:xfrm rot="16200000">
                <a:off x="3121761" y="4617130"/>
                <a:ext cx="144015" cy="216024"/>
              </a:xfrm>
              <a:prstGeom prst="triangl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p:nvPr/>
            </p:nvCxnSpPr>
            <p:spPr>
              <a:xfrm>
                <a:off x="3296099" y="4797154"/>
                <a:ext cx="0" cy="12763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3085753" y="4931661"/>
                <a:ext cx="46799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3446346" y="4931670"/>
                <a:ext cx="72007" cy="720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061724" y="4931661"/>
                <a:ext cx="72009" cy="720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3141177" y="4941192"/>
                <a:ext cx="72009" cy="720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3239056" y="4941198"/>
                <a:ext cx="72009" cy="720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341922" y="4941198"/>
                <a:ext cx="72009" cy="7200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9" name="直接箭头连接符 38"/>
          <p:cNvCxnSpPr/>
          <p:nvPr/>
        </p:nvCxnSpPr>
        <p:spPr>
          <a:xfrm rot="5400000">
            <a:off x="8605771" y="5554702"/>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rot="-5400000">
            <a:off x="7066042" y="5507117"/>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49" name="组合 48"/>
          <p:cNvGrpSpPr/>
          <p:nvPr/>
        </p:nvGrpSpPr>
        <p:grpSpPr>
          <a:xfrm>
            <a:off x="7255922" y="5062519"/>
            <a:ext cx="1206684" cy="130665"/>
            <a:chOff x="7327354" y="5062519"/>
            <a:chExt cx="1206684" cy="130665"/>
          </a:xfrm>
        </p:grpSpPr>
        <p:cxnSp>
          <p:nvCxnSpPr>
            <p:cNvPr id="38" name="直接箭头连接符 37"/>
            <p:cNvCxnSpPr/>
            <p:nvPr/>
          </p:nvCxnSpPr>
          <p:spPr>
            <a:xfrm rot="4560000">
              <a:off x="7273354" y="5139184"/>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p:nvPr/>
          </p:nvCxnSpPr>
          <p:spPr>
            <a:xfrm rot="4560000">
              <a:off x="7449607" y="5124470"/>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rot="4560000">
              <a:off x="7625860" y="5124470"/>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rot="4560000">
              <a:off x="7795647" y="5131233"/>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rot="4560000">
              <a:off x="7963949" y="5116519"/>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p:nvPr/>
          </p:nvCxnSpPr>
          <p:spPr>
            <a:xfrm rot="4560000">
              <a:off x="8140202" y="5116519"/>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rot="4560000">
              <a:off x="8303785" y="5131233"/>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rot="4560000">
              <a:off x="8480038" y="5116519"/>
              <a:ext cx="1080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50" name="Text Box 9"/>
          <p:cNvSpPr txBox="1">
            <a:spLocks noChangeArrowheads="1"/>
          </p:cNvSpPr>
          <p:nvPr/>
        </p:nvSpPr>
        <p:spPr bwMode="auto">
          <a:xfrm>
            <a:off x="6691293" y="4986683"/>
            <a:ext cx="336266" cy="307777"/>
          </a:xfrm>
          <a:prstGeom prst="rect">
            <a:avLst/>
          </a:prstGeom>
          <a:noFill/>
          <a:ln w="9525">
            <a:noFill/>
            <a:miter lim="800000"/>
            <a:headEnd/>
            <a:tailEnd/>
          </a:ln>
          <a:effectLst/>
        </p:spPr>
        <p:txBody>
          <a:bodyPr wrap="square">
            <a:spAutoFit/>
          </a:bodyPr>
          <a:lstStyle/>
          <a:p>
            <a:pPr eaLnBrk="1" hangingPunct="1">
              <a:spcBef>
                <a:spcPct val="50000"/>
              </a:spcBef>
            </a:pPr>
            <a:r>
              <a:rPr lang="en-US" altLang="zh-CN" sz="1400" b="1" i="1" dirty="0">
                <a:solidFill>
                  <a:srgbClr val="C00000"/>
                </a:solidFill>
                <a:latin typeface="Times New Roman" pitchFamily="18" charset="0"/>
                <a:ea typeface="黑体" pitchFamily="49" charset="-122"/>
                <a:cs typeface="Times New Roman" pitchFamily="18" charset="0"/>
              </a:rPr>
              <a:t>S</a:t>
            </a:r>
          </a:p>
        </p:txBody>
      </p:sp>
      <p:sp>
        <p:nvSpPr>
          <p:cNvPr id="51" name="Text Box 9"/>
          <p:cNvSpPr txBox="1">
            <a:spLocks noChangeArrowheads="1"/>
          </p:cNvSpPr>
          <p:nvPr/>
        </p:nvSpPr>
        <p:spPr bwMode="auto">
          <a:xfrm>
            <a:off x="3524283" y="5143511"/>
            <a:ext cx="428628" cy="430887"/>
          </a:xfrm>
          <a:prstGeom prst="rect">
            <a:avLst/>
          </a:prstGeom>
          <a:noFill/>
          <a:ln w="9525">
            <a:noFill/>
            <a:miter lim="800000"/>
            <a:headEnd/>
            <a:tailEnd/>
          </a:ln>
          <a:effectLst/>
        </p:spPr>
        <p:txBody>
          <a:bodyPr wrap="square">
            <a:spAutoFit/>
          </a:bodyPr>
          <a:lstStyle/>
          <a:p>
            <a:pPr eaLnBrk="1" hangingPunct="1">
              <a:spcBef>
                <a:spcPct val="50000"/>
              </a:spcBef>
            </a:pPr>
            <a:r>
              <a:rPr lang="en-US" altLang="zh-CN" sz="2200" b="1" i="1" dirty="0">
                <a:solidFill>
                  <a:srgbClr val="C00000"/>
                </a:solidFill>
                <a:latin typeface="Times New Roman" pitchFamily="18" charset="0"/>
                <a:ea typeface="黑体" pitchFamily="49" charset="-122"/>
                <a:cs typeface="Times New Roman" pitchFamily="18" charset="0"/>
              </a:rPr>
              <a:t>N</a:t>
            </a:r>
          </a:p>
        </p:txBody>
      </p:sp>
      <p:sp>
        <p:nvSpPr>
          <p:cNvPr id="52" name="Text Box 9"/>
          <p:cNvSpPr txBox="1">
            <a:spLocks noChangeArrowheads="1"/>
          </p:cNvSpPr>
          <p:nvPr/>
        </p:nvSpPr>
        <p:spPr bwMode="auto">
          <a:xfrm>
            <a:off x="2000111" y="5961133"/>
            <a:ext cx="785818" cy="430887"/>
          </a:xfrm>
          <a:prstGeom prst="rect">
            <a:avLst/>
          </a:prstGeom>
          <a:noFill/>
          <a:ln w="9525">
            <a:noFill/>
            <a:miter lim="800000"/>
            <a:headEnd/>
            <a:tailEnd/>
          </a:ln>
          <a:effectLst/>
        </p:spPr>
        <p:txBody>
          <a:bodyPr wrap="square">
            <a:spAutoFit/>
          </a:bodyPr>
          <a:lstStyle/>
          <a:p>
            <a:pPr eaLnBrk="1" hangingPunct="1">
              <a:spcBef>
                <a:spcPct val="50000"/>
              </a:spcBef>
            </a:pPr>
            <a:r>
              <a:rPr lang="zh-CN" altLang="en-US" sz="2200" b="1" dirty="0">
                <a:solidFill>
                  <a:srgbClr val="C00000"/>
                </a:solidFill>
                <a:latin typeface="楷体" pitchFamily="49" charset="-122"/>
                <a:ea typeface="楷体" pitchFamily="49" charset="-122"/>
                <a:cs typeface="Times New Roman" pitchFamily="18" charset="0"/>
              </a:rPr>
              <a:t>相同</a:t>
            </a:r>
            <a:endParaRPr lang="en-US" altLang="zh-CN" sz="2200" b="1" dirty="0">
              <a:solidFill>
                <a:srgbClr val="C00000"/>
              </a:solidFill>
              <a:latin typeface="楷体" pitchFamily="49" charset="-122"/>
              <a:ea typeface="楷体" pitchFamily="49" charset="-122"/>
              <a:cs typeface="Times New Roman"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6">
            <p14:nvContentPartPr>
              <p14:cNvPr id="6" name="墨迹 5">
                <a:extLst>
                  <a:ext uri="{FF2B5EF4-FFF2-40B4-BE49-F238E27FC236}">
                    <a16:creationId xmlns:a16="http://schemas.microsoft.com/office/drawing/2014/main" id="{865420B9-F697-4A7F-A406-7BE1B3581724}"/>
                  </a:ext>
                </a:extLst>
              </p14:cNvPr>
              <p14:cNvContentPartPr/>
              <p14:nvPr>
                <p:extLst>
                  <p:ext uri="{42D2F446-02D8-4167-A562-619A0277C38B}">
                    <p15:isNarration xmlns:p15="http://schemas.microsoft.com/office/powerpoint/2012/main" val="1"/>
                  </p:ext>
                </p:extLst>
              </p14:nvPr>
            </p14:nvContentPartPr>
            <p14:xfrm>
              <a:off x="6842880" y="5011920"/>
              <a:ext cx="2207520" cy="248400"/>
            </p14:xfrm>
          </p:contentPart>
        </mc:Choice>
        <mc:Fallback>
          <p:pic>
            <p:nvPicPr>
              <p:cNvPr id="6" name="墨迹 5">
                <a:extLst>
                  <a:ext uri="{FF2B5EF4-FFF2-40B4-BE49-F238E27FC236}">
                    <a16:creationId xmlns:a16="http://schemas.microsoft.com/office/drawing/2014/main" id="{865420B9-F697-4A7F-A406-7BE1B3581724}"/>
                  </a:ext>
                </a:extLst>
              </p:cNvPr>
              <p:cNvPicPr>
                <a:picLocks noGrp="1" noRot="1" noChangeAspect="1" noMove="1" noResize="1" noEditPoints="1" noAdjustHandles="1" noChangeArrowheads="1" noChangeShapeType="1"/>
              </p:cNvPicPr>
              <p:nvPr/>
            </p:nvPicPr>
            <p:blipFill>
              <a:blip r:embed="rId7"/>
              <a:stretch>
                <a:fillRect/>
              </a:stretch>
            </p:blipFill>
            <p:spPr>
              <a:xfrm>
                <a:off x="6833520" y="5002560"/>
                <a:ext cx="2226240" cy="267120"/>
              </a:xfrm>
              <a:prstGeom prst="rect">
                <a:avLst/>
              </a:prstGeom>
            </p:spPr>
          </p:pic>
        </mc:Fallback>
      </mc:AlternateContent>
      <p:pic>
        <p:nvPicPr>
          <p:cNvPr id="7" name="音频 6">
            <a:hlinkClick r:id="" action="ppaction://media"/>
            <a:extLst>
              <a:ext uri="{FF2B5EF4-FFF2-40B4-BE49-F238E27FC236}">
                <a16:creationId xmlns:a16="http://schemas.microsoft.com/office/drawing/2014/main" id="{40947AD6-EE70-48CC-AB88-215F996B457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623300" y="6337300"/>
            <a:ext cx="304800" cy="304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02626"/>
    </mc:Choice>
    <mc:Fallback>
      <p:transition spd="slow" advTm="102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par>
                          <p:cTn id="10" fill="hold">
                            <p:stCondLst>
                              <p:cond delay="1"/>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linds(horizontal)">
                                      <p:cBhvr>
                                        <p:cTn id="33" dur="500"/>
                                        <p:tgtEl>
                                          <p:spTgt spid="27"/>
                                        </p:tgtEl>
                                      </p:cBhvr>
                                    </p:animEffect>
                                  </p:childTnLst>
                                </p:cTn>
                              </p:par>
                              <p:par>
                                <p:cTn id="34" presetID="3" presetClass="entr" presetSubtype="1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linds(horizontal)">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blinds(horizontal)">
                                      <p:cBhvr>
                                        <p:cTn id="41" dur="500"/>
                                        <p:tgtEl>
                                          <p:spTgt spid="40"/>
                                        </p:tgtEl>
                                      </p:cBhvr>
                                    </p:animEffect>
                                  </p:childTnLst>
                                </p:cTn>
                              </p:par>
                              <p:par>
                                <p:cTn id="42" presetID="3" presetClass="entr" presetSubtype="1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par>
                                <p:cTn id="45" presetID="3" presetClass="entr" presetSubtype="10"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linds(horizontal)">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linds(horizontal)">
                                      <p:cBhvr>
                                        <p:cTn id="52" dur="500"/>
                                        <p:tgtEl>
                                          <p:spTgt spid="28"/>
                                        </p:tgtEl>
                                      </p:cBhvr>
                                    </p:animEffect>
                                  </p:childTnLst>
                                </p:cTn>
                              </p:par>
                            </p:childTnLst>
                          </p:cTn>
                        </p:par>
                        <p:par>
                          <p:cTn id="53" fill="hold">
                            <p:stCondLst>
                              <p:cond delay="500"/>
                            </p:stCondLst>
                            <p:childTnLst>
                              <p:par>
                                <p:cTn id="54" presetID="3" presetClass="entr" presetSubtype="10"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Effect transition="in" filter="blinds(horizontal)">
                                      <p:cBhvr>
                                        <p:cTn id="56" dur="5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blinds(horizontal)">
                                      <p:cBhvr>
                                        <p:cTn id="61" dur="5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linds(horizont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7"/>
                </p:tgtEl>
              </p:cMediaNode>
            </p:audio>
          </p:childTnLst>
        </p:cTn>
      </p:par>
    </p:tnLst>
    <p:bldLst>
      <p:bldP spid="2" grpId="0" bldLvl="0" animBg="1" autoUpdateAnimBg="0"/>
      <p:bldP spid="3" grpId="0"/>
      <p:bldP spid="4" grpId="0"/>
      <p:bldP spid="5" grpId="0"/>
      <p:bldP spid="27" grpId="0"/>
      <p:bldP spid="28" grpId="0"/>
      <p:bldP spid="50" grpId="0"/>
      <p:bldP spid="51" grpId="0"/>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4|102.2|38.3|20.5|7.9|14.6"/>
</p:tagLst>
</file>

<file path=ppt/tags/tag2.xml><?xml version="1.0" encoding="utf-8"?>
<p:tagLst xmlns:a="http://schemas.openxmlformats.org/drawingml/2006/main" xmlns:r="http://schemas.openxmlformats.org/officeDocument/2006/relationships" xmlns:p="http://schemas.openxmlformats.org/presentationml/2006/main">
  <p:tag name="TIMING" val="|6.5|116.9|50.9|13.9|14|15.5|3.9|24.5"/>
</p:tagLst>
</file>

<file path=ppt/tags/tag3.xml><?xml version="1.0" encoding="utf-8"?>
<p:tagLst xmlns:a="http://schemas.openxmlformats.org/drawingml/2006/main" xmlns:r="http://schemas.openxmlformats.org/officeDocument/2006/relationships" xmlns:p="http://schemas.openxmlformats.org/presentationml/2006/main">
  <p:tag name="TIMING" val="|12.1|19.5|5.2|6.7|18.7|4|105.9|14.4|34.2|6.9|8.1"/>
</p:tagLst>
</file>

<file path=ppt/tags/tag4.xml><?xml version="1.0" encoding="utf-8"?>
<p:tagLst xmlns:a="http://schemas.openxmlformats.org/drawingml/2006/main" xmlns:r="http://schemas.openxmlformats.org/officeDocument/2006/relationships" xmlns:p="http://schemas.openxmlformats.org/presentationml/2006/main">
  <p:tag name="TIMING" val="|3.8|5.2|47.7|104.5|10.7"/>
</p:tagLst>
</file>

<file path=ppt/tags/tag5.xml><?xml version="1.0" encoding="utf-8"?>
<p:tagLst xmlns:a="http://schemas.openxmlformats.org/drawingml/2006/main" xmlns:r="http://schemas.openxmlformats.org/officeDocument/2006/relationships" xmlns:p="http://schemas.openxmlformats.org/presentationml/2006/main">
  <p:tag name="TIMING" val="|19.4|7.7|7.3|64.1|102.6|1.4|10.4|12.4|22.7|57.4|21.4|13.2|2.5"/>
</p:tagLst>
</file>

<file path=ppt/tags/tag6.xml><?xml version="1.0" encoding="utf-8"?>
<p:tagLst xmlns:a="http://schemas.openxmlformats.org/drawingml/2006/main" xmlns:r="http://schemas.openxmlformats.org/officeDocument/2006/relationships" xmlns:p="http://schemas.openxmlformats.org/presentationml/2006/main">
  <p:tag name="TIMING" val="|10.5|54.9|61.3|3.7|40.9|6.3|17.3|31.6|1.9|3.5|9.1"/>
</p:tagLst>
</file>

<file path=ppt/tags/tag7.xml><?xml version="1.0" encoding="utf-8"?>
<p:tagLst xmlns:a="http://schemas.openxmlformats.org/drawingml/2006/main" xmlns:r="http://schemas.openxmlformats.org/officeDocument/2006/relationships" xmlns:p="http://schemas.openxmlformats.org/presentationml/2006/main">
  <p:tag name="TIMING" val="|13.9|59.1|5.4|12.9|5.6|24.8|12"/>
</p:tagLst>
</file>

<file path=ppt/tags/tag8.xml><?xml version="1.0" encoding="utf-8"?>
<p:tagLst xmlns:a="http://schemas.openxmlformats.org/drawingml/2006/main" xmlns:r="http://schemas.openxmlformats.org/officeDocument/2006/relationships" xmlns:p="http://schemas.openxmlformats.org/presentationml/2006/main">
  <p:tag name="TIMING" val="|7.9|2|23.5|2|7.4|23.6|1.9|3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15637</TotalTime>
  <Words>754</Words>
  <Application>Microsoft Office PowerPoint</Application>
  <PresentationFormat>全屏显示(4:3)</PresentationFormat>
  <Paragraphs>190</Paragraphs>
  <Slides>11</Slides>
  <Notes>9</Notes>
  <HiddenSlides>0</HiddenSlides>
  <MMClips>10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11</vt:i4>
      </vt:variant>
    </vt:vector>
  </HeadingPairs>
  <TitlesOfParts>
    <vt:vector size="20" baseType="lpstr">
      <vt:lpstr>黑体</vt:lpstr>
      <vt:lpstr>华文楷体</vt:lpstr>
      <vt:lpstr>华文新魏</vt:lpstr>
      <vt:lpstr>楷体</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电流产生的磁场</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zhangyu</dc:creator>
  <cp:lastModifiedBy>CHEN XiangLong</cp:lastModifiedBy>
  <cp:revision>777</cp:revision>
  <dcterms:created xsi:type="dcterms:W3CDTF">2014-10-19T02:03:18Z</dcterms:created>
  <dcterms:modified xsi:type="dcterms:W3CDTF">2019-06-14T01:05:23Z</dcterms:modified>
</cp:coreProperties>
</file>