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62" r:id="rId3"/>
    <p:sldId id="272"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42" r:id="rId75"/>
  </p:sldIdLst>
  <p:sldSz cx="12192000" cy="6858000"/>
  <p:notesSz cx="9942513" cy="6761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AF39F070-AB8A-47B1-ACD3-2F37747E31A0}" type="datetimeFigureOut">
              <a:rPr lang="zh-CN" altLang="en-US" smtClean="0"/>
              <a:t>2018/4/18</a:t>
            </a:fld>
            <a:endParaRPr lang="zh-CN" altLang="en-US"/>
          </a:p>
        </p:txBody>
      </p:sp>
      <p:sp>
        <p:nvSpPr>
          <p:cNvPr id="4" name="幻灯片图像占位符 3"/>
          <p:cNvSpPr>
            <a:spLocks noGrp="1" noRot="1" noChangeAspect="1"/>
          </p:cNvSpPr>
          <p:nvPr>
            <p:ph type="sldImg" idx="2"/>
          </p:nvPr>
        </p:nvSpPr>
        <p:spPr>
          <a:xfrm>
            <a:off x="2941638" y="844550"/>
            <a:ext cx="4059237" cy="22828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DD44B46E-1B51-4026-81B4-397B4E495E9A}" type="slidenum">
              <a:rPr lang="zh-CN" altLang="en-US" smtClean="0"/>
              <a:t>‹#›</a:t>
            </a:fld>
            <a:endParaRPr lang="zh-CN" altLang="en-US"/>
          </a:p>
        </p:txBody>
      </p:sp>
    </p:spTree>
    <p:extLst>
      <p:ext uri="{BB962C8B-B14F-4D97-AF65-F5344CB8AC3E}">
        <p14:creationId xmlns:p14="http://schemas.microsoft.com/office/powerpoint/2010/main" val="230672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a:xfrm>
            <a:off x="2416500" y="329307"/>
            <a:ext cx="4973915" cy="309201"/>
          </a:xfrm>
        </p:spPr>
        <p:txBody>
          <a:bodyPr/>
          <a:lstStyle/>
          <a:p>
            <a:endParaRPr lang="zh-CN" altLang="en-US"/>
          </a:p>
        </p:txBody>
      </p:sp>
      <p:sp>
        <p:nvSpPr>
          <p:cNvPr id="6" name="Slide Number Placeholder 5"/>
          <p:cNvSpPr>
            <a:spLocks noGrp="1"/>
          </p:cNvSpPr>
          <p:nvPr>
            <p:ph type="sldNum" sz="quarter" idx="12"/>
          </p:nvPr>
        </p:nvSpPr>
        <p:spPr>
          <a:xfrm>
            <a:off x="1437664" y="798973"/>
            <a:ext cx="811019" cy="503578"/>
          </a:xfrm>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63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21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39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621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645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825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447191" y="2824269"/>
            <a:ext cx="4645152" cy="26444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412362" y="2821491"/>
            <a:ext cx="4645152" cy="263737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0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63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896E746-35B0-49FA-9E4B-47C9D78CD6DA}" type="slidenum">
              <a:rPr lang="zh-CN" altLang="en-US" smtClean="0"/>
              <a:t>‹#›</a:t>
            </a:fld>
            <a:endParaRPr lang="zh-CN" altLang="en-US"/>
          </a:p>
        </p:txBody>
      </p:sp>
    </p:spTree>
    <p:extLst>
      <p:ext uri="{BB962C8B-B14F-4D97-AF65-F5344CB8AC3E}">
        <p14:creationId xmlns:p14="http://schemas.microsoft.com/office/powerpoint/2010/main" val="8966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0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E2927CB-D227-4A68-9E2D-0DE399B3D329}" type="datetimeFigureOut">
              <a:rPr lang="zh-CN" altLang="en-US" smtClean="0"/>
              <a:t>2018/4/18</a:t>
            </a:fld>
            <a:endParaRPr lang="zh-CN" altLang="en-US"/>
          </a:p>
        </p:txBody>
      </p:sp>
      <p:sp>
        <p:nvSpPr>
          <p:cNvPr id="6" name="Footer Placeholder 5"/>
          <p:cNvSpPr>
            <a:spLocks noGrp="1"/>
          </p:cNvSpPr>
          <p:nvPr>
            <p:ph type="ftr" sz="quarter" idx="11"/>
          </p:nvPr>
        </p:nvSpPr>
        <p:spPr>
          <a:xfrm>
            <a:off x="1447382" y="318640"/>
            <a:ext cx="5541004" cy="320931"/>
          </a:xfrm>
        </p:spPr>
        <p:txBody>
          <a:bodyPr/>
          <a:lstStyle/>
          <a:p>
            <a:endParaRPr lang="zh-CN" altLang="en-US"/>
          </a:p>
        </p:txBody>
      </p:sp>
      <p:sp>
        <p:nvSpPr>
          <p:cNvPr id="7" name="Slide Number Placeholder 6"/>
          <p:cNvSpPr>
            <a:spLocks noGrp="1"/>
          </p:cNvSpPr>
          <p:nvPr>
            <p:ph type="sldNum" sz="quarter" idx="12"/>
          </p:nvPr>
        </p:nvSpPr>
        <p:spPr/>
        <p:txBody>
          <a:bodyPr/>
          <a:lstStyle/>
          <a:p>
            <a:fld id="{9896E746-35B0-49FA-9E4B-47C9D78CD6DA}" type="slidenum">
              <a:rPr lang="zh-CN" altLang="en-US" smtClean="0"/>
              <a:t>‹#›</a:t>
            </a:fld>
            <a:endParaRPr lang="zh-CN"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314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E2927CB-D227-4A68-9E2D-0DE399B3D329}" type="datetimeFigureOut">
              <a:rPr lang="zh-CN" altLang="en-US" smtClean="0"/>
              <a:t>2018/4/18</a:t>
            </a:fld>
            <a:endParaRPr lang="zh-CN"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896E746-35B0-49FA-9E4B-47C9D78CD6DA}" type="slidenum">
              <a:rPr lang="zh-CN" altLang="en-US" smtClean="0"/>
              <a:t>‹#›</a:t>
            </a:fld>
            <a:endParaRPr lang="zh-CN"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11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A782A-3DCD-455B-B609-37BC36FC85DA}"/>
              </a:ext>
            </a:extLst>
          </p:cNvPr>
          <p:cNvSpPr>
            <a:spLocks noGrp="1"/>
          </p:cNvSpPr>
          <p:nvPr>
            <p:ph type="ctrTitle"/>
          </p:nvPr>
        </p:nvSpPr>
        <p:spPr/>
        <p:txBody>
          <a:bodyPr>
            <a:normAutofit/>
          </a:bodyPr>
          <a:lstStyle/>
          <a:p>
            <a:r>
              <a:rPr lang="en-US" altLang="zh-CN" sz="5400" b="1" dirty="0"/>
              <a:t>POPULATION AND MIGRATION</a:t>
            </a:r>
            <a:endParaRPr lang="zh-CN" altLang="en-US" sz="3600" dirty="0"/>
          </a:p>
        </p:txBody>
      </p:sp>
      <p:sp>
        <p:nvSpPr>
          <p:cNvPr id="3" name="副标题 2">
            <a:extLst>
              <a:ext uri="{FF2B5EF4-FFF2-40B4-BE49-F238E27FC236}">
                <a16:creationId xmlns:a16="http://schemas.microsoft.com/office/drawing/2014/main" id="{68ADD145-5834-4D7B-B806-3F268E06E962}"/>
              </a:ext>
            </a:extLst>
          </p:cNvPr>
          <p:cNvSpPr>
            <a:spLocks noGrp="1"/>
          </p:cNvSpPr>
          <p:nvPr>
            <p:ph type="subTitle" idx="1"/>
          </p:nvPr>
        </p:nvSpPr>
        <p:spPr/>
        <p:txBody>
          <a:bodyPr>
            <a:normAutofit/>
          </a:bodyPr>
          <a:lstStyle/>
          <a:p>
            <a:r>
              <a:rPr lang="zh-CN" altLang="en-US" sz="2800" dirty="0"/>
              <a:t>第二章</a:t>
            </a:r>
          </a:p>
        </p:txBody>
      </p:sp>
    </p:spTree>
    <p:extLst>
      <p:ext uri="{BB962C8B-B14F-4D97-AF65-F5344CB8AC3E}">
        <p14:creationId xmlns:p14="http://schemas.microsoft.com/office/powerpoint/2010/main" val="381514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2E6E21-59B9-4D4D-9DB3-1C811779B4A8}"/>
              </a:ext>
            </a:extLst>
          </p:cNvPr>
          <p:cNvSpPr>
            <a:spLocks noGrp="1"/>
          </p:cNvSpPr>
          <p:nvPr>
            <p:ph type="title"/>
          </p:nvPr>
        </p:nvSpPr>
        <p:spPr/>
        <p:txBody>
          <a:bodyPr/>
          <a:lstStyle/>
          <a:p>
            <a:pPr algn="ctr"/>
            <a:r>
              <a:rPr lang="en-US" altLang="zh-CN" b="1" dirty="0"/>
              <a:t>What Does the Death Rate Tell You?</a:t>
            </a:r>
            <a:endParaRPr lang="zh-CN" altLang="en-US" dirty="0"/>
          </a:p>
        </p:txBody>
      </p:sp>
      <p:sp>
        <p:nvSpPr>
          <p:cNvPr id="3" name="内容占位符 2">
            <a:extLst>
              <a:ext uri="{FF2B5EF4-FFF2-40B4-BE49-F238E27FC236}">
                <a16:creationId xmlns:a16="http://schemas.microsoft.com/office/drawing/2014/main" id="{9F4B1C65-72D8-4BCD-817D-0C6342909509}"/>
              </a:ext>
            </a:extLst>
          </p:cNvPr>
          <p:cNvSpPr>
            <a:spLocks noGrp="1"/>
          </p:cNvSpPr>
          <p:nvPr>
            <p:ph idx="1"/>
          </p:nvPr>
        </p:nvSpPr>
        <p:spPr>
          <a:xfrm>
            <a:off x="1451579" y="2015732"/>
            <a:ext cx="9603275" cy="4037749"/>
          </a:xfrm>
        </p:spPr>
        <p:txBody>
          <a:bodyPr>
            <a:normAutofit lnSpcReduction="10000"/>
          </a:bodyPr>
          <a:lstStyle/>
          <a:p>
            <a:r>
              <a:rPr lang="en-US" altLang="zh-CN" sz="2400" dirty="0"/>
              <a:t>High death rates usually indicate a country that is experiencing war, disease, or famine. Historically, higher death rates (20 to 50) were recorded in the poorest of  Third World countries where the combination of poverty, poor nutrition, epidemic disease, and a lack of medical care resulted in low </a:t>
            </a:r>
            <a:r>
              <a:rPr lang="en-US" altLang="zh-CN" sz="2400" b="1" dirty="0"/>
              <a:t>life expectancy</a:t>
            </a:r>
            <a:r>
              <a:rPr lang="en-US" altLang="zh-CN" sz="2400" dirty="0"/>
              <a:t>. </a:t>
            </a:r>
          </a:p>
          <a:p>
            <a:r>
              <a:rPr lang="en-US" altLang="zh-CN" sz="2400" dirty="0"/>
              <a:t>However, as conditions have improved in the Third World through the </a:t>
            </a:r>
            <a:r>
              <a:rPr lang="en-US" altLang="zh-CN" sz="2400" b="1" dirty="0"/>
              <a:t>Green Revolution </a:t>
            </a:r>
            <a:r>
              <a:rPr lang="en-US" altLang="zh-CN" sz="2400" dirty="0"/>
              <a:t>(increased food and nutrition) and access to sanitation, education and health care have increased, life expectancies have gone up, and the death rate has gone down. </a:t>
            </a:r>
            <a:endParaRPr lang="zh-CN" altLang="en-US" sz="2400" dirty="0"/>
          </a:p>
        </p:txBody>
      </p:sp>
    </p:spTree>
    <p:extLst>
      <p:ext uri="{BB962C8B-B14F-4D97-AF65-F5344CB8AC3E}">
        <p14:creationId xmlns:p14="http://schemas.microsoft.com/office/powerpoint/2010/main" val="258919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2A6CE2-62C2-48D4-A1E5-7E9F25464B5C}"/>
              </a:ext>
            </a:extLst>
          </p:cNvPr>
          <p:cNvSpPr>
            <a:spLocks noGrp="1"/>
          </p:cNvSpPr>
          <p:nvPr>
            <p:ph type="title"/>
          </p:nvPr>
        </p:nvSpPr>
        <p:spPr/>
        <p:txBody>
          <a:bodyPr/>
          <a:lstStyle/>
          <a:p>
            <a:pPr algn="ctr"/>
            <a:r>
              <a:rPr lang="en-US" altLang="zh-CN" b="1" dirty="0"/>
              <a:t>1.3 THE RATE OF NATURAL INCREASE</a:t>
            </a:r>
            <a:endParaRPr lang="zh-CN" altLang="en-US" dirty="0"/>
          </a:p>
        </p:txBody>
      </p:sp>
      <p:sp>
        <p:nvSpPr>
          <p:cNvPr id="3" name="内容占位符 2">
            <a:extLst>
              <a:ext uri="{FF2B5EF4-FFF2-40B4-BE49-F238E27FC236}">
                <a16:creationId xmlns:a16="http://schemas.microsoft.com/office/drawing/2014/main" id="{37A78F4F-FAF6-4C4E-9F29-328B7CF7273B}"/>
              </a:ext>
            </a:extLst>
          </p:cNvPr>
          <p:cNvSpPr>
            <a:spLocks noGrp="1"/>
          </p:cNvSpPr>
          <p:nvPr>
            <p:ph idx="1"/>
          </p:nvPr>
        </p:nvSpPr>
        <p:spPr>
          <a:xfrm>
            <a:off x="1451579" y="2015732"/>
            <a:ext cx="9603275" cy="4037749"/>
          </a:xfrm>
        </p:spPr>
        <p:txBody>
          <a:bodyPr>
            <a:normAutofit fontScale="92500"/>
          </a:bodyPr>
          <a:lstStyle/>
          <a:p>
            <a:r>
              <a:rPr lang="en-US" altLang="zh-CN" sz="2400" dirty="0"/>
              <a:t>By comparing the birth rate and death rate for a country, we can calculate the rate of </a:t>
            </a:r>
            <a:r>
              <a:rPr lang="en-US" altLang="zh-CN" sz="2400" b="1" dirty="0"/>
              <a:t>natural increase (RNI)</a:t>
            </a:r>
            <a:r>
              <a:rPr lang="en-US" altLang="zh-CN" sz="2400" dirty="0"/>
              <a:t>, sometimes referred to as the natural increase rate (NIR). We’ll call it the RNI from here on. Simply put, if you subtract the death rate from the birth rate, the difference is the amount of population change per thousand members of the population for that year. </a:t>
            </a:r>
          </a:p>
          <a:p>
            <a:r>
              <a:rPr lang="en-US" altLang="zh-CN" sz="2400" dirty="0"/>
              <a:t>But you are not done yet. Divide the result by 10 and then you will have the RNI. The RNI is also the annual percentage of population growth of that country for that one-year period. Make sure to put a % sign after you get the answer to the equation.</a:t>
            </a:r>
            <a:endParaRPr lang="zh-CN" altLang="en-US" sz="2400" dirty="0"/>
          </a:p>
        </p:txBody>
      </p:sp>
    </p:spTree>
    <p:extLst>
      <p:ext uri="{BB962C8B-B14F-4D97-AF65-F5344CB8AC3E}">
        <p14:creationId xmlns:p14="http://schemas.microsoft.com/office/powerpoint/2010/main" val="63966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93ECC-55BC-449B-880A-A5DF435C80D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A2073E8-D3E1-4641-A407-BC30570C54E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F319DA92-A4D2-4303-A1BB-DC8784672F39}"/>
              </a:ext>
            </a:extLst>
          </p:cNvPr>
          <p:cNvPicPr>
            <a:picLocks noChangeAspect="1"/>
          </p:cNvPicPr>
          <p:nvPr/>
        </p:nvPicPr>
        <p:blipFill>
          <a:blip r:embed="rId2"/>
          <a:stretch>
            <a:fillRect/>
          </a:stretch>
        </p:blipFill>
        <p:spPr>
          <a:xfrm>
            <a:off x="1137146" y="2793930"/>
            <a:ext cx="10229189" cy="2000319"/>
          </a:xfrm>
          <a:prstGeom prst="rect">
            <a:avLst/>
          </a:prstGeom>
        </p:spPr>
      </p:pic>
    </p:spTree>
    <p:extLst>
      <p:ext uri="{BB962C8B-B14F-4D97-AF65-F5344CB8AC3E}">
        <p14:creationId xmlns:p14="http://schemas.microsoft.com/office/powerpoint/2010/main" val="16380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24347-5504-44A6-85EA-D5B24CB55A4F}"/>
              </a:ext>
            </a:extLst>
          </p:cNvPr>
          <p:cNvSpPr>
            <a:spLocks noGrp="1"/>
          </p:cNvSpPr>
          <p:nvPr>
            <p:ph type="title"/>
          </p:nvPr>
        </p:nvSpPr>
        <p:spPr/>
        <p:txBody>
          <a:bodyPr/>
          <a:lstStyle/>
          <a:p>
            <a:pPr algn="ctr"/>
            <a:r>
              <a:rPr lang="en-US" altLang="zh-CN" b="1" dirty="0"/>
              <a:t>The Negative RNI: Is It Possible?</a:t>
            </a:r>
            <a:endParaRPr lang="zh-CN" altLang="en-US" dirty="0"/>
          </a:p>
        </p:txBody>
      </p:sp>
      <p:sp>
        <p:nvSpPr>
          <p:cNvPr id="3" name="内容占位符 2">
            <a:extLst>
              <a:ext uri="{FF2B5EF4-FFF2-40B4-BE49-F238E27FC236}">
                <a16:creationId xmlns:a16="http://schemas.microsoft.com/office/drawing/2014/main" id="{B612F71F-B788-4490-A8F0-B757A77E21A5}"/>
              </a:ext>
            </a:extLst>
          </p:cNvPr>
          <p:cNvSpPr>
            <a:spLocks noGrp="1"/>
          </p:cNvSpPr>
          <p:nvPr>
            <p:ph idx="1"/>
          </p:nvPr>
        </p:nvSpPr>
        <p:spPr/>
        <p:txBody>
          <a:bodyPr>
            <a:normAutofit/>
          </a:bodyPr>
          <a:lstStyle/>
          <a:p>
            <a:r>
              <a:rPr lang="en-US" altLang="zh-CN" sz="2400" dirty="0"/>
              <a:t>In a couple of situations, it is possible to have a negative RNI. Mathematically, the death rate can be larger than the birth rate, resulting in a negative number that is divided by 10 to get the negative RNI. When the RNI is negative, it means the population has shrunk during the year the data was collected.</a:t>
            </a:r>
            <a:endParaRPr lang="zh-CN" altLang="en-US" sz="2400" dirty="0"/>
          </a:p>
        </p:txBody>
      </p:sp>
    </p:spTree>
    <p:extLst>
      <p:ext uri="{BB962C8B-B14F-4D97-AF65-F5344CB8AC3E}">
        <p14:creationId xmlns:p14="http://schemas.microsoft.com/office/powerpoint/2010/main" val="277955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BFA9B-C3AC-439E-BACB-F73ABADB19B4}"/>
              </a:ext>
            </a:extLst>
          </p:cNvPr>
          <p:cNvSpPr>
            <a:spLocks noGrp="1"/>
          </p:cNvSpPr>
          <p:nvPr>
            <p:ph type="title"/>
          </p:nvPr>
        </p:nvSpPr>
        <p:spPr/>
        <p:txBody>
          <a:bodyPr/>
          <a:lstStyle/>
          <a:p>
            <a:pPr algn="ctr"/>
            <a:r>
              <a:rPr lang="en-US" altLang="zh-CN" b="1" dirty="0"/>
              <a:t>Shrinkage!?!</a:t>
            </a:r>
            <a:endParaRPr lang="zh-CN" altLang="en-US" dirty="0"/>
          </a:p>
        </p:txBody>
      </p:sp>
      <p:sp>
        <p:nvSpPr>
          <p:cNvPr id="3" name="内容占位符 2">
            <a:extLst>
              <a:ext uri="{FF2B5EF4-FFF2-40B4-BE49-F238E27FC236}">
                <a16:creationId xmlns:a16="http://schemas.microsoft.com/office/drawing/2014/main" id="{98F16A43-A02A-4575-BA51-1CFB27003527}"/>
              </a:ext>
            </a:extLst>
          </p:cNvPr>
          <p:cNvSpPr>
            <a:spLocks noGrp="1"/>
          </p:cNvSpPr>
          <p:nvPr>
            <p:ph idx="1"/>
          </p:nvPr>
        </p:nvSpPr>
        <p:spPr>
          <a:xfrm>
            <a:off x="1451579" y="2015732"/>
            <a:ext cx="9603275" cy="4037749"/>
          </a:xfrm>
        </p:spPr>
        <p:txBody>
          <a:bodyPr>
            <a:normAutofit fontScale="92500" lnSpcReduction="10000"/>
          </a:bodyPr>
          <a:lstStyle/>
          <a:p>
            <a:r>
              <a:rPr lang="en-US" altLang="zh-CN" sz="2400" dirty="0"/>
              <a:t>One explanation for a negative RNI are First World countries that are highly urbanized and where the roles of women in the country have become such that the traditional positions of mother and homemaker have deteriorated significantly. In these places, the status of women in society has become </a:t>
            </a:r>
            <a:r>
              <a:rPr lang="en-US" altLang="zh-CN" sz="2400" i="1" dirty="0"/>
              <a:t>increasingly </a:t>
            </a:r>
            <a:r>
              <a:rPr lang="en-US" altLang="zh-CN" sz="2400" dirty="0"/>
              <a:t>equal to that of men (not quite there, yet). When the majority of women are heavily engaged in business, political activity, and urban social networks, they are far less likely to have children (reduced </a:t>
            </a:r>
            <a:r>
              <a:rPr lang="en-US" altLang="zh-CN" sz="2400" b="1" dirty="0"/>
              <a:t>fecundity</a:t>
            </a:r>
            <a:r>
              <a:rPr lang="en-US" altLang="zh-CN" sz="2400" dirty="0"/>
              <a:t>), and phenomena such as </a:t>
            </a:r>
            <a:r>
              <a:rPr lang="en-US" altLang="zh-CN" sz="2400" b="1" dirty="0"/>
              <a:t>double-income no-kid (DINK) </a:t>
            </a:r>
            <a:r>
              <a:rPr lang="en-US" altLang="zh-CN" sz="2400" dirty="0"/>
              <a:t>households and single parent–single child homes are far more common. Higher rates of divorce are another sign.</a:t>
            </a:r>
            <a:endParaRPr lang="zh-CN" altLang="en-US" sz="2400" dirty="0"/>
          </a:p>
        </p:txBody>
      </p:sp>
    </p:spTree>
    <p:extLst>
      <p:ext uri="{BB962C8B-B14F-4D97-AF65-F5344CB8AC3E}">
        <p14:creationId xmlns:p14="http://schemas.microsoft.com/office/powerpoint/2010/main" val="399467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B16C76-8DB6-451F-9B68-FB3997EC3EDB}"/>
              </a:ext>
            </a:extLst>
          </p:cNvPr>
          <p:cNvSpPr>
            <a:spLocks noGrp="1"/>
          </p:cNvSpPr>
          <p:nvPr>
            <p:ph type="title"/>
          </p:nvPr>
        </p:nvSpPr>
        <p:spPr/>
        <p:txBody>
          <a:bodyPr/>
          <a:lstStyle/>
          <a:p>
            <a:pPr algn="ctr"/>
            <a:r>
              <a:rPr lang="en-US" altLang="zh-CN" b="1" dirty="0"/>
              <a:t>Why “Natural” Increase?</a:t>
            </a:r>
            <a:endParaRPr lang="zh-CN" altLang="en-US" dirty="0"/>
          </a:p>
        </p:txBody>
      </p:sp>
      <p:sp>
        <p:nvSpPr>
          <p:cNvPr id="3" name="内容占位符 2">
            <a:extLst>
              <a:ext uri="{FF2B5EF4-FFF2-40B4-BE49-F238E27FC236}">
                <a16:creationId xmlns:a16="http://schemas.microsoft.com/office/drawing/2014/main" id="{0668CFF7-07E7-4353-B363-E282A7E8D86F}"/>
              </a:ext>
            </a:extLst>
          </p:cNvPr>
          <p:cNvSpPr>
            <a:spLocks noGrp="1"/>
          </p:cNvSpPr>
          <p:nvPr>
            <p:ph idx="1"/>
          </p:nvPr>
        </p:nvSpPr>
        <p:spPr>
          <a:xfrm>
            <a:off x="1451579" y="2015732"/>
            <a:ext cx="9603275" cy="4037749"/>
          </a:xfrm>
        </p:spPr>
        <p:txBody>
          <a:bodyPr>
            <a:normAutofit fontScale="92500" lnSpcReduction="10000"/>
          </a:bodyPr>
          <a:lstStyle/>
          <a:p>
            <a:r>
              <a:rPr lang="en-US" altLang="zh-CN" sz="2400" dirty="0"/>
              <a:t>An important thing to keep in mind regarding the rate of natural increase is that it does not account for immigration or emigration. A country with a high rate of natural increase can have an unexpectedly low long-term population prediction if there is a large amount of emigration. Conversely, a country with a low rate of natural increase can still grow significantly over time if the amount of immigrants is high. Data shows that migrant populations also have much higher fertility rates than the general population in the country. Therefore, in places such as the United States, population growth is not necessarily from the immigrants themselves crossing the border, but the fact that they will have large numbers of children once they have settled.</a:t>
            </a:r>
            <a:endParaRPr lang="zh-CN" altLang="en-US" sz="2400" dirty="0"/>
          </a:p>
        </p:txBody>
      </p:sp>
    </p:spTree>
    <p:extLst>
      <p:ext uri="{BB962C8B-B14F-4D97-AF65-F5344CB8AC3E}">
        <p14:creationId xmlns:p14="http://schemas.microsoft.com/office/powerpoint/2010/main" val="11853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4BB94-D992-480F-A045-836F5472158A}"/>
              </a:ext>
            </a:extLst>
          </p:cNvPr>
          <p:cNvSpPr>
            <a:spLocks noGrp="1"/>
          </p:cNvSpPr>
          <p:nvPr>
            <p:ph type="title"/>
          </p:nvPr>
        </p:nvSpPr>
        <p:spPr/>
        <p:txBody>
          <a:bodyPr/>
          <a:lstStyle/>
          <a:p>
            <a:pPr algn="ctr"/>
            <a:r>
              <a:rPr lang="en-US" altLang="zh-CN" b="1" dirty="0"/>
              <a:t>1.4 DOUBLING TIME</a:t>
            </a:r>
            <a:endParaRPr lang="zh-CN" altLang="en-US" dirty="0"/>
          </a:p>
        </p:txBody>
      </p:sp>
      <p:sp>
        <p:nvSpPr>
          <p:cNvPr id="3" name="内容占位符 2">
            <a:extLst>
              <a:ext uri="{FF2B5EF4-FFF2-40B4-BE49-F238E27FC236}">
                <a16:creationId xmlns:a16="http://schemas.microsoft.com/office/drawing/2014/main" id="{66956576-14D9-49CE-BE4D-1F0833D881D3}"/>
              </a:ext>
            </a:extLst>
          </p:cNvPr>
          <p:cNvSpPr>
            <a:spLocks noGrp="1"/>
          </p:cNvSpPr>
          <p:nvPr>
            <p:ph idx="1"/>
          </p:nvPr>
        </p:nvSpPr>
        <p:spPr/>
        <p:txBody>
          <a:bodyPr/>
          <a:lstStyle/>
          <a:p>
            <a:r>
              <a:rPr lang="en-US" altLang="zh-CN" dirty="0"/>
              <a:t>We can try to quickly estimate how long it would take for a country to double in size by this formula:</a:t>
            </a:r>
            <a:endParaRPr lang="zh-CN" altLang="en-US" dirty="0"/>
          </a:p>
        </p:txBody>
      </p:sp>
      <p:pic>
        <p:nvPicPr>
          <p:cNvPr id="4" name="图片 3">
            <a:extLst>
              <a:ext uri="{FF2B5EF4-FFF2-40B4-BE49-F238E27FC236}">
                <a16:creationId xmlns:a16="http://schemas.microsoft.com/office/drawing/2014/main" id="{594AFAE0-C9A1-42B4-9DE4-61D8540E669F}"/>
              </a:ext>
            </a:extLst>
          </p:cNvPr>
          <p:cNvPicPr>
            <a:picLocks noChangeAspect="1"/>
          </p:cNvPicPr>
          <p:nvPr/>
        </p:nvPicPr>
        <p:blipFill>
          <a:blip r:embed="rId2"/>
          <a:stretch>
            <a:fillRect/>
          </a:stretch>
        </p:blipFill>
        <p:spPr>
          <a:xfrm>
            <a:off x="1330224" y="3123172"/>
            <a:ext cx="9845983" cy="1969527"/>
          </a:xfrm>
          <a:prstGeom prst="rect">
            <a:avLst/>
          </a:prstGeom>
        </p:spPr>
      </p:pic>
    </p:spTree>
    <p:extLst>
      <p:ext uri="{BB962C8B-B14F-4D97-AF65-F5344CB8AC3E}">
        <p14:creationId xmlns:p14="http://schemas.microsoft.com/office/powerpoint/2010/main" val="128831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F9F551-04EC-4E5A-8F36-618232AFA823}"/>
              </a:ext>
            </a:extLst>
          </p:cNvPr>
          <p:cNvSpPr>
            <a:spLocks noGrp="1"/>
          </p:cNvSpPr>
          <p:nvPr>
            <p:ph type="title"/>
          </p:nvPr>
        </p:nvSpPr>
        <p:spPr/>
        <p:txBody>
          <a:bodyPr/>
          <a:lstStyle/>
          <a:p>
            <a:pPr algn="ctr"/>
            <a:r>
              <a:rPr lang="en-US" altLang="zh-CN" dirty="0"/>
              <a:t>Bolivia,</a:t>
            </a:r>
            <a:r>
              <a:rPr lang="zh-CN" altLang="en-US" dirty="0"/>
              <a:t> </a:t>
            </a:r>
            <a:r>
              <a:rPr lang="en-US" altLang="zh-CN" dirty="0"/>
              <a:t>an example</a:t>
            </a:r>
            <a:endParaRPr lang="zh-CN" altLang="en-US" dirty="0"/>
          </a:p>
        </p:txBody>
      </p:sp>
      <p:sp>
        <p:nvSpPr>
          <p:cNvPr id="3" name="内容占位符 2">
            <a:extLst>
              <a:ext uri="{FF2B5EF4-FFF2-40B4-BE49-F238E27FC236}">
                <a16:creationId xmlns:a16="http://schemas.microsoft.com/office/drawing/2014/main" id="{0A177E26-1827-4A3B-91B8-8BCD699FE1F5}"/>
              </a:ext>
            </a:extLst>
          </p:cNvPr>
          <p:cNvSpPr>
            <a:spLocks noGrp="1"/>
          </p:cNvSpPr>
          <p:nvPr>
            <p:ph idx="1"/>
          </p:nvPr>
        </p:nvSpPr>
        <p:spPr/>
        <p:txBody>
          <a:bodyPr>
            <a:normAutofit fontScale="92500"/>
          </a:bodyPr>
          <a:lstStyle/>
          <a:p>
            <a:r>
              <a:rPr lang="en-US" altLang="zh-CN" sz="2800" dirty="0"/>
              <a:t>Using Bolivia as an example, an RNI of 1.9 percent would result in a doubling time of 36.8 years. That’s fast, but unless something changes significantly in Bolivian society, we expect the 10 million people of today to grow to 20 million by 2050. But it won’t. Why not? There is negative net migration in Bolivia. Out-migration to other countries reduces the long-term prediction to around 17 million by 2050. This is why we call the RNI an estimate.</a:t>
            </a:r>
            <a:endParaRPr lang="zh-CN" altLang="en-US" sz="2800" dirty="0"/>
          </a:p>
        </p:txBody>
      </p:sp>
    </p:spTree>
    <p:extLst>
      <p:ext uri="{BB962C8B-B14F-4D97-AF65-F5344CB8AC3E}">
        <p14:creationId xmlns:p14="http://schemas.microsoft.com/office/powerpoint/2010/main" val="329473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866590-3A41-4C0C-920A-4C3E4EFD797D}"/>
              </a:ext>
            </a:extLst>
          </p:cNvPr>
          <p:cNvSpPr>
            <a:spLocks noGrp="1"/>
          </p:cNvSpPr>
          <p:nvPr>
            <p:ph type="title"/>
          </p:nvPr>
        </p:nvSpPr>
        <p:spPr/>
        <p:txBody>
          <a:bodyPr/>
          <a:lstStyle/>
          <a:p>
            <a:pPr algn="ctr"/>
            <a:r>
              <a:rPr lang="en-US" altLang="zh-CN" dirty="0"/>
              <a:t>The more accurate way</a:t>
            </a:r>
            <a:endParaRPr lang="zh-CN" altLang="en-US" dirty="0"/>
          </a:p>
        </p:txBody>
      </p:sp>
      <p:sp>
        <p:nvSpPr>
          <p:cNvPr id="3" name="内容占位符 2">
            <a:extLst>
              <a:ext uri="{FF2B5EF4-FFF2-40B4-BE49-F238E27FC236}">
                <a16:creationId xmlns:a16="http://schemas.microsoft.com/office/drawing/2014/main" id="{257F4696-BAF3-4318-B332-B0372EF872EB}"/>
              </a:ext>
            </a:extLst>
          </p:cNvPr>
          <p:cNvSpPr>
            <a:spLocks noGrp="1"/>
          </p:cNvSpPr>
          <p:nvPr>
            <p:ph idx="1"/>
          </p:nvPr>
        </p:nvSpPr>
        <p:spPr/>
        <p:txBody>
          <a:bodyPr>
            <a:normAutofit/>
          </a:bodyPr>
          <a:lstStyle/>
          <a:p>
            <a:r>
              <a:rPr lang="en-US" altLang="zh-CN" sz="2400" dirty="0"/>
              <a:t>The more accurate way would be to estimate the RNI for each year in the future by examining a country’s position on the Demographic Transition Model. Then you would multiply each year’s population by the RNI and add that to the next year’s growth, and so on, and so on:</a:t>
            </a:r>
          </a:p>
          <a:p>
            <a:pPr algn="ctr"/>
            <a:r>
              <a:rPr lang="en-US" altLang="zh-CN" sz="2400" dirty="0"/>
              <a:t>(Pop. × RNI1) × RNI2 × RNI3 .… × </a:t>
            </a:r>
            <a:r>
              <a:rPr lang="en-US" altLang="zh-CN" sz="2400" dirty="0" err="1"/>
              <a:t>RNIn</a:t>
            </a:r>
            <a:r>
              <a:rPr lang="en-US" altLang="zh-CN" sz="2400" dirty="0"/>
              <a:t> = Future Population.</a:t>
            </a:r>
          </a:p>
          <a:p>
            <a:r>
              <a:rPr lang="en-US" altLang="zh-CN" sz="2400" dirty="0"/>
              <a:t>This is the same method used to estimate the value of a currency multiplied by annual inflation rates to find the real dollar value over time.</a:t>
            </a:r>
            <a:endParaRPr lang="zh-CN" altLang="en-US" sz="2400" dirty="0"/>
          </a:p>
        </p:txBody>
      </p:sp>
    </p:spTree>
    <p:extLst>
      <p:ext uri="{BB962C8B-B14F-4D97-AF65-F5344CB8AC3E}">
        <p14:creationId xmlns:p14="http://schemas.microsoft.com/office/powerpoint/2010/main" val="352148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ED88E-D289-4144-8C4A-B8D55F79246E}"/>
              </a:ext>
            </a:extLst>
          </p:cNvPr>
          <p:cNvSpPr>
            <a:spLocks noGrp="1"/>
          </p:cNvSpPr>
          <p:nvPr>
            <p:ph type="title"/>
          </p:nvPr>
        </p:nvSpPr>
        <p:spPr/>
        <p:txBody>
          <a:bodyPr/>
          <a:lstStyle/>
          <a:p>
            <a:pPr algn="ctr"/>
            <a:r>
              <a:rPr lang="en-US" altLang="zh-CN" b="1" dirty="0"/>
              <a:t>1.5 ADD MIGRATION AND VOILÀ! THE DEMOGRAPHIC EQUATION</a:t>
            </a:r>
            <a:endParaRPr lang="zh-CN" altLang="en-US" dirty="0"/>
          </a:p>
        </p:txBody>
      </p:sp>
      <p:sp>
        <p:nvSpPr>
          <p:cNvPr id="3" name="内容占位符 2">
            <a:extLst>
              <a:ext uri="{FF2B5EF4-FFF2-40B4-BE49-F238E27FC236}">
                <a16:creationId xmlns:a16="http://schemas.microsoft.com/office/drawing/2014/main" id="{6C2268C4-30EF-4EE4-9460-40A53A535133}"/>
              </a:ext>
            </a:extLst>
          </p:cNvPr>
          <p:cNvSpPr>
            <a:spLocks noGrp="1"/>
          </p:cNvSpPr>
          <p:nvPr>
            <p:ph idx="1"/>
          </p:nvPr>
        </p:nvSpPr>
        <p:spPr>
          <a:xfrm>
            <a:off x="1451579" y="2015732"/>
            <a:ext cx="9603275" cy="4037749"/>
          </a:xfrm>
        </p:spPr>
        <p:txBody>
          <a:bodyPr>
            <a:normAutofit fontScale="92500"/>
          </a:bodyPr>
          <a:lstStyle/>
          <a:p>
            <a:r>
              <a:rPr lang="en-US" altLang="zh-CN" sz="2800" dirty="0"/>
              <a:t>The last part of the demographic equation to calculate population growth is factoring in migration. Using annual birth rates and death rates to calculate the natural increase in overall population (note that we’re not talking about the “rate” of natural increase here, just the total number of people) we can add the balance to the </a:t>
            </a:r>
            <a:r>
              <a:rPr lang="en-US" altLang="zh-CN" sz="2800" b="1" dirty="0"/>
              <a:t>net migration rate</a:t>
            </a:r>
            <a:r>
              <a:rPr lang="en-US" altLang="zh-CN" sz="2800" dirty="0"/>
              <a:t>. This is the number of immigrants minus the number of emigrants for every thousand members of the population. Here is the formulaic way to calculate the net migration rate:</a:t>
            </a:r>
            <a:endParaRPr lang="zh-CN" altLang="en-US" sz="2800" dirty="0"/>
          </a:p>
        </p:txBody>
      </p:sp>
    </p:spTree>
    <p:extLst>
      <p:ext uri="{BB962C8B-B14F-4D97-AF65-F5344CB8AC3E}">
        <p14:creationId xmlns:p14="http://schemas.microsoft.com/office/powerpoint/2010/main" val="166501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A1234-57C5-46C7-A0C6-6290DB1FC58D}"/>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a16="http://schemas.microsoft.com/office/drawing/2014/main" id="{53205212-F197-45C0-ADB0-CAF18A5B29E5}"/>
              </a:ext>
            </a:extLst>
          </p:cNvPr>
          <p:cNvSpPr>
            <a:spLocks noGrp="1"/>
          </p:cNvSpPr>
          <p:nvPr>
            <p:ph idx="1"/>
          </p:nvPr>
        </p:nvSpPr>
        <p:spPr>
          <a:xfrm>
            <a:off x="1451579" y="2015732"/>
            <a:ext cx="9603275" cy="4036725"/>
          </a:xfrm>
        </p:spPr>
        <p:txBody>
          <a:bodyPr>
            <a:normAutofit/>
          </a:bodyPr>
          <a:lstStyle/>
          <a:p>
            <a:r>
              <a:rPr lang="en-US" altLang="zh-CN" sz="2400" dirty="0"/>
              <a:t>This chapter is intended to help you better understand the dynamics, growth, and change of populations. </a:t>
            </a:r>
          </a:p>
          <a:p>
            <a:r>
              <a:rPr lang="en-US" altLang="zh-CN" sz="2400" dirty="0"/>
              <a:t>First, we’ll go over some basic math tools to help you recall many of the complicated statistics and numerical indicators. </a:t>
            </a:r>
          </a:p>
          <a:p>
            <a:r>
              <a:rPr lang="en-US" altLang="zh-CN" sz="2400" dirty="0"/>
              <a:t>After that, we’ll apply these concepts to the significant models in population geography. </a:t>
            </a:r>
          </a:p>
          <a:p>
            <a:r>
              <a:rPr lang="en-US" altLang="zh-CN" sz="2400" dirty="0"/>
              <a:t>Then we’ll review several related concepts that show up frequently on the exam, and we’ll finish up with key terms.</a:t>
            </a:r>
            <a:endParaRPr lang="zh-CN" altLang="en-US" sz="2400" dirty="0"/>
          </a:p>
        </p:txBody>
      </p:sp>
    </p:spTree>
    <p:extLst>
      <p:ext uri="{BB962C8B-B14F-4D97-AF65-F5344CB8AC3E}">
        <p14:creationId xmlns:p14="http://schemas.microsoft.com/office/powerpoint/2010/main" val="6809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92C1E-179F-4D16-9078-0A2E179E264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A913245-0C9C-491A-B8E2-B0453AB0799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03DBF8D-FCA4-4D54-A9CB-C6B166FB15E9}"/>
              </a:ext>
            </a:extLst>
          </p:cNvPr>
          <p:cNvPicPr>
            <a:picLocks noChangeAspect="1"/>
          </p:cNvPicPr>
          <p:nvPr/>
        </p:nvPicPr>
        <p:blipFill>
          <a:blip r:embed="rId2"/>
          <a:stretch>
            <a:fillRect/>
          </a:stretch>
        </p:blipFill>
        <p:spPr>
          <a:xfrm>
            <a:off x="457820" y="2554608"/>
            <a:ext cx="11276360" cy="2265042"/>
          </a:xfrm>
          <a:prstGeom prst="rect">
            <a:avLst/>
          </a:prstGeom>
        </p:spPr>
      </p:pic>
    </p:spTree>
    <p:extLst>
      <p:ext uri="{BB962C8B-B14F-4D97-AF65-F5344CB8AC3E}">
        <p14:creationId xmlns:p14="http://schemas.microsoft.com/office/powerpoint/2010/main" val="148004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FCBB5-F9D6-4C39-9528-281494992AB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5F5E1E5-53F5-4ABF-9452-F987264A6EA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867BA61C-D661-4BD7-8DD0-406361659450}"/>
              </a:ext>
            </a:extLst>
          </p:cNvPr>
          <p:cNvPicPr>
            <a:picLocks noChangeAspect="1"/>
          </p:cNvPicPr>
          <p:nvPr/>
        </p:nvPicPr>
        <p:blipFill>
          <a:blip r:embed="rId2"/>
          <a:stretch>
            <a:fillRect/>
          </a:stretch>
        </p:blipFill>
        <p:spPr>
          <a:xfrm>
            <a:off x="0" y="2311400"/>
            <a:ext cx="12157328" cy="2235200"/>
          </a:xfrm>
          <a:prstGeom prst="rect">
            <a:avLst/>
          </a:prstGeom>
        </p:spPr>
      </p:pic>
    </p:spTree>
    <p:extLst>
      <p:ext uri="{BB962C8B-B14F-4D97-AF65-F5344CB8AC3E}">
        <p14:creationId xmlns:p14="http://schemas.microsoft.com/office/powerpoint/2010/main" val="421527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392528-18F7-46C5-B8BF-EBE7204FC430}"/>
              </a:ext>
            </a:extLst>
          </p:cNvPr>
          <p:cNvSpPr>
            <a:spLocks noGrp="1"/>
          </p:cNvSpPr>
          <p:nvPr>
            <p:ph type="title"/>
          </p:nvPr>
        </p:nvSpPr>
        <p:spPr/>
        <p:txBody>
          <a:bodyPr/>
          <a:lstStyle/>
          <a:p>
            <a:pPr algn="ctr"/>
            <a:r>
              <a:rPr lang="en-US" altLang="zh-CN" dirty="0"/>
              <a:t>Take the United States as an example</a:t>
            </a:r>
            <a:endParaRPr lang="zh-CN" altLang="en-US" dirty="0"/>
          </a:p>
        </p:txBody>
      </p:sp>
      <p:sp>
        <p:nvSpPr>
          <p:cNvPr id="3" name="内容占位符 2">
            <a:extLst>
              <a:ext uri="{FF2B5EF4-FFF2-40B4-BE49-F238E27FC236}">
                <a16:creationId xmlns:a16="http://schemas.microsoft.com/office/drawing/2014/main" id="{A826D0ED-73EE-471C-A71A-F6A1493F1310}"/>
              </a:ext>
            </a:extLst>
          </p:cNvPr>
          <p:cNvSpPr>
            <a:spLocks noGrp="1"/>
          </p:cNvSpPr>
          <p:nvPr>
            <p:ph idx="1"/>
          </p:nvPr>
        </p:nvSpPr>
        <p:spPr/>
        <p:txBody>
          <a:bodyPr>
            <a:normAutofit/>
          </a:bodyPr>
          <a:lstStyle/>
          <a:p>
            <a:r>
              <a:rPr lang="en-US" altLang="zh-CN" sz="2800" dirty="0"/>
              <a:t>The United States has a birth rate of 13 and a death rate of 8. Add the product to a net migration rate of 2.45 and we find that the United States adds about 7.5 people for every thousand in the population, annually. Divide by 10 to find that the population growth rate (including immigration) is 0.75 percent annually.</a:t>
            </a:r>
            <a:endParaRPr lang="zh-CN" altLang="en-US" sz="2800" dirty="0"/>
          </a:p>
        </p:txBody>
      </p:sp>
    </p:spTree>
    <p:extLst>
      <p:ext uri="{BB962C8B-B14F-4D97-AF65-F5344CB8AC3E}">
        <p14:creationId xmlns:p14="http://schemas.microsoft.com/office/powerpoint/2010/main" val="278125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CFA6D-E085-4C7F-8884-00B187A2B539}"/>
              </a:ext>
            </a:extLst>
          </p:cNvPr>
          <p:cNvSpPr>
            <a:spLocks noGrp="1"/>
          </p:cNvSpPr>
          <p:nvPr>
            <p:ph type="title"/>
          </p:nvPr>
        </p:nvSpPr>
        <p:spPr/>
        <p:txBody>
          <a:bodyPr/>
          <a:lstStyle/>
          <a:p>
            <a:pPr algn="ctr"/>
            <a:r>
              <a:rPr lang="en-US" altLang="zh-CN" b="1" dirty="0"/>
              <a:t>Shrinkage, Again!?!</a:t>
            </a:r>
            <a:endParaRPr lang="zh-CN" altLang="en-US" dirty="0"/>
          </a:p>
        </p:txBody>
      </p:sp>
      <p:sp>
        <p:nvSpPr>
          <p:cNvPr id="3" name="内容占位符 2">
            <a:extLst>
              <a:ext uri="{FF2B5EF4-FFF2-40B4-BE49-F238E27FC236}">
                <a16:creationId xmlns:a16="http://schemas.microsoft.com/office/drawing/2014/main" id="{6B960D0B-ED00-4707-9DE1-E10682915D50}"/>
              </a:ext>
            </a:extLst>
          </p:cNvPr>
          <p:cNvSpPr>
            <a:spLocks noGrp="1"/>
          </p:cNvSpPr>
          <p:nvPr>
            <p:ph idx="1"/>
          </p:nvPr>
        </p:nvSpPr>
        <p:spPr/>
        <p:txBody>
          <a:bodyPr>
            <a:normAutofit lnSpcReduction="10000"/>
          </a:bodyPr>
          <a:lstStyle/>
          <a:p>
            <a:r>
              <a:rPr lang="en-US" altLang="zh-CN" sz="2800" dirty="0"/>
              <a:t>Net migration rates can be negative. Guyana</a:t>
            </a:r>
            <a:r>
              <a:rPr lang="zh-CN" altLang="en-US" sz="2800" dirty="0"/>
              <a:t>（圭亚那）</a:t>
            </a:r>
            <a:r>
              <a:rPr lang="en-US" altLang="zh-CN" sz="2800" dirty="0"/>
              <a:t> in South America has net emigration to such a degree that population is expected to fall over the long-term. Currently, Guyana’s birth rate is 16 and the death rate is 7. Adding to the net migration rate of −13 (that is, by subtracting 13), </a:t>
            </a:r>
            <a:r>
              <a:rPr lang="en-US" altLang="zh-CN" sz="2800" dirty="0">
                <a:solidFill>
                  <a:srgbClr val="FF0000"/>
                </a:solidFill>
              </a:rPr>
              <a:t>we find that the population growth is negative 1 per thousand or 0.1 percent</a:t>
            </a:r>
            <a:r>
              <a:rPr lang="en-US" altLang="zh-CN" sz="2800" dirty="0"/>
              <a:t>.</a:t>
            </a:r>
            <a:endParaRPr lang="zh-CN" altLang="en-US" sz="2800" dirty="0"/>
          </a:p>
        </p:txBody>
      </p:sp>
    </p:spTree>
    <p:extLst>
      <p:ext uri="{BB962C8B-B14F-4D97-AF65-F5344CB8AC3E}">
        <p14:creationId xmlns:p14="http://schemas.microsoft.com/office/powerpoint/2010/main" val="268518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A8FA1B-5572-4265-95B7-7D2DBF3FB18A}"/>
              </a:ext>
            </a:extLst>
          </p:cNvPr>
          <p:cNvSpPr>
            <a:spLocks noGrp="1"/>
          </p:cNvSpPr>
          <p:nvPr>
            <p:ph type="title"/>
          </p:nvPr>
        </p:nvSpPr>
        <p:spPr/>
        <p:txBody>
          <a:bodyPr/>
          <a:lstStyle/>
          <a:p>
            <a:pPr algn="ctr"/>
            <a:r>
              <a:rPr lang="en-US" altLang="zh-CN" b="1" dirty="0"/>
              <a:t>1.6 THE TOTAL FERTILITY RATE</a:t>
            </a:r>
            <a:endParaRPr lang="zh-CN" altLang="en-US" dirty="0"/>
          </a:p>
        </p:txBody>
      </p:sp>
      <p:sp>
        <p:nvSpPr>
          <p:cNvPr id="3" name="内容占位符 2">
            <a:extLst>
              <a:ext uri="{FF2B5EF4-FFF2-40B4-BE49-F238E27FC236}">
                <a16:creationId xmlns:a16="http://schemas.microsoft.com/office/drawing/2014/main" id="{3DB6D4ED-FEF1-4629-B417-6AFF79F91BF3}"/>
              </a:ext>
            </a:extLst>
          </p:cNvPr>
          <p:cNvSpPr>
            <a:spLocks noGrp="1"/>
          </p:cNvSpPr>
          <p:nvPr>
            <p:ph idx="1"/>
          </p:nvPr>
        </p:nvSpPr>
        <p:spPr/>
        <p:txBody>
          <a:bodyPr>
            <a:normAutofit/>
          </a:bodyPr>
          <a:lstStyle/>
          <a:p>
            <a:r>
              <a:rPr lang="en-US" altLang="zh-CN" sz="2400" dirty="0"/>
              <a:t>By definition the </a:t>
            </a:r>
            <a:r>
              <a:rPr lang="en-US" altLang="zh-CN" sz="2400" b="1" dirty="0"/>
              <a:t>total fertility rate (TFR) </a:t>
            </a:r>
            <a:r>
              <a:rPr lang="en-US" altLang="zh-CN" sz="2400" dirty="0"/>
              <a:t>is the estimated average number of children born to each female of birthing age (15 to 45). We can still use a basic formulaic definition to help remember TFR:</a:t>
            </a:r>
            <a:endParaRPr lang="zh-CN" altLang="en-US" sz="2400" dirty="0"/>
          </a:p>
        </p:txBody>
      </p:sp>
      <p:pic>
        <p:nvPicPr>
          <p:cNvPr id="4" name="图片 3">
            <a:extLst>
              <a:ext uri="{FF2B5EF4-FFF2-40B4-BE49-F238E27FC236}">
                <a16:creationId xmlns:a16="http://schemas.microsoft.com/office/drawing/2014/main" id="{6A7057DF-CBF7-4DC7-8801-A2C0DAA43BC4}"/>
              </a:ext>
            </a:extLst>
          </p:cNvPr>
          <p:cNvPicPr>
            <a:picLocks noChangeAspect="1"/>
          </p:cNvPicPr>
          <p:nvPr/>
        </p:nvPicPr>
        <p:blipFill>
          <a:blip r:embed="rId2"/>
          <a:stretch>
            <a:fillRect/>
          </a:stretch>
        </p:blipFill>
        <p:spPr>
          <a:xfrm>
            <a:off x="1252020" y="3675978"/>
            <a:ext cx="9687960" cy="1867572"/>
          </a:xfrm>
          <a:prstGeom prst="rect">
            <a:avLst/>
          </a:prstGeom>
        </p:spPr>
      </p:pic>
    </p:spTree>
    <p:extLst>
      <p:ext uri="{BB962C8B-B14F-4D97-AF65-F5344CB8AC3E}">
        <p14:creationId xmlns:p14="http://schemas.microsoft.com/office/powerpoint/2010/main" val="297856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D20350-BBF4-477F-9ABD-2382753AED41}"/>
              </a:ext>
            </a:extLst>
          </p:cNvPr>
          <p:cNvSpPr>
            <a:spLocks noGrp="1"/>
          </p:cNvSpPr>
          <p:nvPr>
            <p:ph type="title"/>
          </p:nvPr>
        </p:nvSpPr>
        <p:spPr/>
        <p:txBody>
          <a:bodyPr/>
          <a:lstStyle/>
          <a:p>
            <a:pPr algn="ctr"/>
            <a:r>
              <a:rPr lang="en-US" altLang="zh-CN" dirty="0"/>
              <a:t>TFR VS RNI</a:t>
            </a:r>
            <a:endParaRPr lang="zh-CN" altLang="en-US" dirty="0"/>
          </a:p>
        </p:txBody>
      </p:sp>
      <p:sp>
        <p:nvSpPr>
          <p:cNvPr id="3" name="内容占位符 2">
            <a:extLst>
              <a:ext uri="{FF2B5EF4-FFF2-40B4-BE49-F238E27FC236}">
                <a16:creationId xmlns:a16="http://schemas.microsoft.com/office/drawing/2014/main" id="{839FBCF2-ED30-421E-A450-F081EEF1F71D}"/>
              </a:ext>
            </a:extLst>
          </p:cNvPr>
          <p:cNvSpPr>
            <a:spLocks noGrp="1"/>
          </p:cNvSpPr>
          <p:nvPr>
            <p:ph idx="1"/>
          </p:nvPr>
        </p:nvSpPr>
        <p:spPr/>
        <p:txBody>
          <a:bodyPr>
            <a:normAutofit/>
          </a:bodyPr>
          <a:lstStyle/>
          <a:p>
            <a:r>
              <a:rPr lang="en-US" altLang="zh-CN" sz="2400" dirty="0"/>
              <a:t>However, the TFR </a:t>
            </a:r>
            <a:r>
              <a:rPr lang="en-US" altLang="zh-CN" sz="2400" i="1" dirty="0"/>
              <a:t>is not an annual statistic </a:t>
            </a:r>
            <a:r>
              <a:rPr lang="en-US" altLang="zh-CN" sz="2400" dirty="0"/>
              <a:t>like the RNI. It is more of an estimate, taken as a snapshot of fertility for birth over the prior 30 years. Thus, TFR and RNI are not comparable. They are two different things—apples and oranges. You cannot have a negative TFR, for one thing. TFR highlights the importance of replacement in the population.</a:t>
            </a:r>
            <a:endParaRPr lang="zh-CN" altLang="en-US" sz="2400" dirty="0"/>
          </a:p>
        </p:txBody>
      </p:sp>
    </p:spTree>
    <p:extLst>
      <p:ext uri="{BB962C8B-B14F-4D97-AF65-F5344CB8AC3E}">
        <p14:creationId xmlns:p14="http://schemas.microsoft.com/office/powerpoint/2010/main" val="415619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ED10B-EEE8-421B-B8C7-3A9A869B8FE5}"/>
              </a:ext>
            </a:extLst>
          </p:cNvPr>
          <p:cNvSpPr>
            <a:spLocks noGrp="1"/>
          </p:cNvSpPr>
          <p:nvPr>
            <p:ph type="title"/>
          </p:nvPr>
        </p:nvSpPr>
        <p:spPr/>
        <p:txBody>
          <a:bodyPr/>
          <a:lstStyle/>
          <a:p>
            <a:pPr algn="ctr"/>
            <a:r>
              <a:rPr lang="en-US" altLang="zh-CN" b="1" dirty="0"/>
              <a:t>1.7 THE REPLACEMENT RATE</a:t>
            </a:r>
            <a:endParaRPr lang="zh-CN" altLang="en-US" dirty="0"/>
          </a:p>
        </p:txBody>
      </p:sp>
      <p:sp>
        <p:nvSpPr>
          <p:cNvPr id="3" name="内容占位符 2">
            <a:extLst>
              <a:ext uri="{FF2B5EF4-FFF2-40B4-BE49-F238E27FC236}">
                <a16:creationId xmlns:a16="http://schemas.microsoft.com/office/drawing/2014/main" id="{A51D8DC1-26F6-439A-AABE-0AB14E9ED89D}"/>
              </a:ext>
            </a:extLst>
          </p:cNvPr>
          <p:cNvSpPr>
            <a:spLocks noGrp="1"/>
          </p:cNvSpPr>
          <p:nvPr>
            <p:ph idx="1"/>
          </p:nvPr>
        </p:nvSpPr>
        <p:spPr>
          <a:xfrm>
            <a:off x="1451579" y="2015732"/>
            <a:ext cx="9603275" cy="4037749"/>
          </a:xfrm>
        </p:spPr>
        <p:txBody>
          <a:bodyPr>
            <a:normAutofit lnSpcReduction="10000"/>
          </a:bodyPr>
          <a:lstStyle/>
          <a:p>
            <a:r>
              <a:rPr lang="en-US" altLang="zh-CN" sz="2400" dirty="0"/>
              <a:t>By definition the replacement rate is a TFR of 2.1. Think about this in basic biological terms. If a mating pair has two offspring, they have replaced themselves. What about the remaining 0.1, you ask? This is what would be referred to as an error factor. We have to estimate that some small portion of the population will die before they reach adulthood—diseases and accidents do happen. Thus, to truly replace itself, a large population must have 2.1 children per female of birthing age.</a:t>
            </a:r>
          </a:p>
          <a:p>
            <a:r>
              <a:rPr lang="en-US" altLang="zh-CN" sz="2400" dirty="0"/>
              <a:t>Thus, to truly replace itself, a large population must have 2.1 children per female of birthing age.</a:t>
            </a:r>
            <a:endParaRPr lang="zh-CN" altLang="en-US" sz="2400" dirty="0"/>
          </a:p>
        </p:txBody>
      </p:sp>
    </p:spTree>
    <p:extLst>
      <p:ext uri="{BB962C8B-B14F-4D97-AF65-F5344CB8AC3E}">
        <p14:creationId xmlns:p14="http://schemas.microsoft.com/office/powerpoint/2010/main" val="413119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DB72A7-87A1-4CDD-BA9D-01109065FDDA}"/>
              </a:ext>
            </a:extLst>
          </p:cNvPr>
          <p:cNvSpPr>
            <a:spLocks noGrp="1"/>
          </p:cNvSpPr>
          <p:nvPr>
            <p:ph type="title"/>
          </p:nvPr>
        </p:nvSpPr>
        <p:spPr/>
        <p:txBody>
          <a:bodyPr/>
          <a:lstStyle/>
          <a:p>
            <a:pPr algn="ctr"/>
            <a:r>
              <a:rPr lang="en-US" altLang="zh-CN" b="1" dirty="0"/>
              <a:t>1.8 HOW TO REMEMBER RNI</a:t>
            </a:r>
            <a:endParaRPr lang="zh-CN" altLang="en-US" dirty="0"/>
          </a:p>
        </p:txBody>
      </p:sp>
      <p:sp>
        <p:nvSpPr>
          <p:cNvPr id="3" name="内容占位符 2">
            <a:extLst>
              <a:ext uri="{FF2B5EF4-FFF2-40B4-BE49-F238E27FC236}">
                <a16:creationId xmlns:a16="http://schemas.microsoft.com/office/drawing/2014/main" id="{7DA698EC-4BE2-4487-9CEF-BD414E8A7182}"/>
              </a:ext>
            </a:extLst>
          </p:cNvPr>
          <p:cNvSpPr>
            <a:spLocks noGrp="1"/>
          </p:cNvSpPr>
          <p:nvPr>
            <p:ph idx="1"/>
          </p:nvPr>
        </p:nvSpPr>
        <p:spPr/>
        <p:txBody>
          <a:bodyPr>
            <a:normAutofit/>
          </a:bodyPr>
          <a:lstStyle/>
          <a:p>
            <a:r>
              <a:rPr lang="en-US" altLang="zh-CN" sz="2400" dirty="0"/>
              <a:t>When a country hits a TFR of 2.1 (the replacement rate) you’ve hit the brakes on the car and the speed of population growth slows down. It’s not until the RNI hits 0 that the car comes to a complete halt and population stops growing altogether. The RNI can go negative and the car rolls backward, shrinking population as you fumble to find the emergency brake.</a:t>
            </a:r>
            <a:endParaRPr lang="zh-CN" altLang="en-US" sz="2400" dirty="0"/>
          </a:p>
        </p:txBody>
      </p:sp>
    </p:spTree>
    <p:extLst>
      <p:ext uri="{BB962C8B-B14F-4D97-AF65-F5344CB8AC3E}">
        <p14:creationId xmlns:p14="http://schemas.microsoft.com/office/powerpoint/2010/main" val="3865458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58667-AF54-41EC-8089-515720D753BD}"/>
              </a:ext>
            </a:extLst>
          </p:cNvPr>
          <p:cNvSpPr>
            <a:spLocks noGrp="1"/>
          </p:cNvSpPr>
          <p:nvPr>
            <p:ph type="title"/>
          </p:nvPr>
        </p:nvSpPr>
        <p:spPr/>
        <p:txBody>
          <a:bodyPr/>
          <a:lstStyle/>
          <a:p>
            <a:pPr algn="ctr"/>
            <a:r>
              <a:rPr lang="en-US" altLang="zh-CN" dirty="0"/>
              <a:t>2. </a:t>
            </a:r>
            <a:r>
              <a:rPr lang="en-US" altLang="zh-CN" b="1" dirty="0"/>
              <a:t>KNOW THE MODELS</a:t>
            </a:r>
            <a:endParaRPr lang="zh-CN" altLang="en-US" dirty="0"/>
          </a:p>
        </p:txBody>
      </p:sp>
      <p:sp>
        <p:nvSpPr>
          <p:cNvPr id="3" name="内容占位符 2">
            <a:extLst>
              <a:ext uri="{FF2B5EF4-FFF2-40B4-BE49-F238E27FC236}">
                <a16:creationId xmlns:a16="http://schemas.microsoft.com/office/drawing/2014/main" id="{AD68EA88-F854-40C6-A5D0-2040CD5BFC1F}"/>
              </a:ext>
            </a:extLst>
          </p:cNvPr>
          <p:cNvSpPr>
            <a:spLocks noGrp="1"/>
          </p:cNvSpPr>
          <p:nvPr>
            <p:ph idx="1"/>
          </p:nvPr>
        </p:nvSpPr>
        <p:spPr/>
        <p:txBody>
          <a:bodyPr/>
          <a:lstStyle/>
          <a:p>
            <a:pPr marL="0" indent="0" algn="ctr">
              <a:buNone/>
            </a:pPr>
            <a:endParaRPr lang="zh-CN" altLang="en-US" dirty="0"/>
          </a:p>
        </p:txBody>
      </p:sp>
    </p:spTree>
    <p:extLst>
      <p:ext uri="{BB962C8B-B14F-4D97-AF65-F5344CB8AC3E}">
        <p14:creationId xmlns:p14="http://schemas.microsoft.com/office/powerpoint/2010/main" val="1230027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A3037D-FAA4-4616-A1A9-9DCA5053B970}"/>
              </a:ext>
            </a:extLst>
          </p:cNvPr>
          <p:cNvSpPr>
            <a:spLocks noGrp="1"/>
          </p:cNvSpPr>
          <p:nvPr>
            <p:ph type="title"/>
          </p:nvPr>
        </p:nvSpPr>
        <p:spPr/>
        <p:txBody>
          <a:bodyPr/>
          <a:lstStyle/>
          <a:p>
            <a:r>
              <a:rPr lang="en-US" altLang="zh-CN" b="1" dirty="0"/>
              <a:t>2.1 THE DEMOGRAPHIC TRANSITION MODEL</a:t>
            </a:r>
            <a:br>
              <a:rPr lang="zh-CN" altLang="en-US" dirty="0"/>
            </a:br>
            <a:endParaRPr lang="zh-CN" altLang="en-US" dirty="0"/>
          </a:p>
        </p:txBody>
      </p:sp>
      <p:sp>
        <p:nvSpPr>
          <p:cNvPr id="3" name="内容占位符 2">
            <a:extLst>
              <a:ext uri="{FF2B5EF4-FFF2-40B4-BE49-F238E27FC236}">
                <a16:creationId xmlns:a16="http://schemas.microsoft.com/office/drawing/2014/main" id="{1B544CED-B974-49EE-82C0-EC6414A7A434}"/>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8B333734-7CA3-45A6-A046-2BBD1F539871}"/>
              </a:ext>
            </a:extLst>
          </p:cNvPr>
          <p:cNvPicPr>
            <a:picLocks noChangeAspect="1"/>
          </p:cNvPicPr>
          <p:nvPr/>
        </p:nvPicPr>
        <p:blipFill>
          <a:blip r:embed="rId2"/>
          <a:stretch>
            <a:fillRect/>
          </a:stretch>
        </p:blipFill>
        <p:spPr>
          <a:xfrm>
            <a:off x="2564855" y="2468334"/>
            <a:ext cx="7062290" cy="4196221"/>
          </a:xfrm>
          <a:prstGeom prst="rect">
            <a:avLst/>
          </a:prstGeom>
        </p:spPr>
      </p:pic>
    </p:spTree>
    <p:extLst>
      <p:ext uri="{BB962C8B-B14F-4D97-AF65-F5344CB8AC3E}">
        <p14:creationId xmlns:p14="http://schemas.microsoft.com/office/powerpoint/2010/main" val="259532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F9240-D473-4D71-8470-70896EC829D2}"/>
              </a:ext>
            </a:extLst>
          </p:cNvPr>
          <p:cNvSpPr>
            <a:spLocks noGrp="1"/>
          </p:cNvSpPr>
          <p:nvPr>
            <p:ph type="title"/>
          </p:nvPr>
        </p:nvSpPr>
        <p:spPr/>
        <p:txBody>
          <a:bodyPr/>
          <a:lstStyle/>
          <a:p>
            <a:r>
              <a:rPr lang="en-US" altLang="zh-CN" b="1" dirty="0"/>
              <a:t>KNOW THE MATH</a:t>
            </a:r>
            <a:endParaRPr lang="zh-CN" altLang="en-US" dirty="0"/>
          </a:p>
        </p:txBody>
      </p:sp>
      <p:sp>
        <p:nvSpPr>
          <p:cNvPr id="3" name="内容占位符 2">
            <a:extLst>
              <a:ext uri="{FF2B5EF4-FFF2-40B4-BE49-F238E27FC236}">
                <a16:creationId xmlns:a16="http://schemas.microsoft.com/office/drawing/2014/main" id="{1C84EBDF-A6E2-413E-A92D-18965051D0D1}"/>
              </a:ext>
            </a:extLst>
          </p:cNvPr>
          <p:cNvSpPr>
            <a:spLocks noGrp="1"/>
          </p:cNvSpPr>
          <p:nvPr>
            <p:ph idx="1"/>
          </p:nvPr>
        </p:nvSpPr>
        <p:spPr/>
        <p:txBody>
          <a:bodyPr>
            <a:normAutofit/>
          </a:bodyPr>
          <a:lstStyle/>
          <a:p>
            <a:r>
              <a:rPr lang="en-US" altLang="zh-CN" sz="2400" dirty="0"/>
              <a:t>In this section we’re not going to drop a ton of math on you; instead, we’ll give you a few helpful tips you need to know to understand how population changes occur. The concepts presented here use the math you probably learned in fourth grade. You can handle it.</a:t>
            </a:r>
            <a:endParaRPr lang="zh-CN" altLang="en-US" sz="2400" dirty="0"/>
          </a:p>
        </p:txBody>
      </p:sp>
    </p:spTree>
    <p:extLst>
      <p:ext uri="{BB962C8B-B14F-4D97-AF65-F5344CB8AC3E}">
        <p14:creationId xmlns:p14="http://schemas.microsoft.com/office/powerpoint/2010/main" val="64979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5D2239-5C4C-44C5-9ADB-0ACE00259FED}"/>
              </a:ext>
            </a:extLst>
          </p:cNvPr>
          <p:cNvSpPr>
            <a:spLocks noGrp="1"/>
          </p:cNvSpPr>
          <p:nvPr>
            <p:ph type="title"/>
          </p:nvPr>
        </p:nvSpPr>
        <p:spPr/>
        <p:txBody>
          <a:bodyPr/>
          <a:lstStyle/>
          <a:p>
            <a:pPr algn="ctr"/>
            <a:r>
              <a:rPr lang="en-US" altLang="zh-CN" b="1" dirty="0"/>
              <a:t>Demographic Transition Model</a:t>
            </a:r>
            <a:endParaRPr lang="zh-CN" altLang="en-US" dirty="0"/>
          </a:p>
        </p:txBody>
      </p:sp>
      <p:sp>
        <p:nvSpPr>
          <p:cNvPr id="3" name="内容占位符 2">
            <a:extLst>
              <a:ext uri="{FF2B5EF4-FFF2-40B4-BE49-F238E27FC236}">
                <a16:creationId xmlns:a16="http://schemas.microsoft.com/office/drawing/2014/main" id="{AF1A5090-506D-4084-B929-462EC71751C7}"/>
              </a:ext>
            </a:extLst>
          </p:cNvPr>
          <p:cNvSpPr>
            <a:spLocks noGrp="1"/>
          </p:cNvSpPr>
          <p:nvPr>
            <p:ph idx="1"/>
          </p:nvPr>
        </p:nvSpPr>
        <p:spPr/>
        <p:txBody>
          <a:bodyPr/>
          <a:lstStyle/>
          <a:p>
            <a:r>
              <a:rPr lang="en-US" altLang="zh-CN" dirty="0"/>
              <a:t>The </a:t>
            </a:r>
            <a:r>
              <a:rPr lang="en-US" altLang="zh-CN" b="1" dirty="0"/>
              <a:t>Demographic Transition Model </a:t>
            </a:r>
            <a:r>
              <a:rPr lang="en-US" altLang="zh-CN" dirty="0"/>
              <a:t>has a number of uses. You should think of it as a central unifying concept in your understanding of the AP Human Geography course. Not only is it a theory of how population changes over time, but it also provides important insights into issues of migration, fertility, economic development, industrialization, urbanization, labor, politics, and the roles of women. </a:t>
            </a:r>
            <a:endParaRPr lang="zh-CN" altLang="zh-CN" dirty="0"/>
          </a:p>
          <a:p>
            <a:endParaRPr lang="zh-CN" altLang="en-US" dirty="0"/>
          </a:p>
        </p:txBody>
      </p:sp>
    </p:spTree>
    <p:extLst>
      <p:ext uri="{BB962C8B-B14F-4D97-AF65-F5344CB8AC3E}">
        <p14:creationId xmlns:p14="http://schemas.microsoft.com/office/powerpoint/2010/main" val="251532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24B2F-3530-4015-84A8-01DC461BC7B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30ADDE8-8F71-42D2-AA22-3077A62EE51B}"/>
              </a:ext>
            </a:extLst>
          </p:cNvPr>
          <p:cNvSpPr>
            <a:spLocks noGrp="1"/>
          </p:cNvSpPr>
          <p:nvPr>
            <p:ph idx="1"/>
          </p:nvPr>
        </p:nvSpPr>
        <p:spPr>
          <a:xfrm>
            <a:off x="1451579" y="2015732"/>
            <a:ext cx="9603275" cy="4037749"/>
          </a:xfrm>
        </p:spPr>
        <p:txBody>
          <a:bodyPr>
            <a:normAutofit lnSpcReduction="10000"/>
          </a:bodyPr>
          <a:lstStyle/>
          <a:p>
            <a:r>
              <a:rPr lang="en-US" altLang="zh-CN" dirty="0"/>
              <a:t>By placing a country on the model, you are defining the </a:t>
            </a:r>
            <a:r>
              <a:rPr lang="en-US" altLang="zh-CN" b="1" dirty="0"/>
              <a:t>population dynamics </a:t>
            </a:r>
            <a:r>
              <a:rPr lang="en-US" altLang="zh-CN" dirty="0"/>
              <a:t>and </a:t>
            </a:r>
            <a:r>
              <a:rPr lang="en-US" altLang="zh-CN" b="1" dirty="0"/>
              <a:t>economic context </a:t>
            </a:r>
            <a:r>
              <a:rPr lang="en-US" altLang="zh-CN" dirty="0"/>
              <a:t>of that country. Knowing where a country falls on the model lets you know what kind of economy the country has, whether or not there is significant migration going on, and, like economic indicators, this </a:t>
            </a:r>
            <a:r>
              <a:rPr lang="zh-CN" altLang="zh-CN" dirty="0"/>
              <a:t>“</a:t>
            </a:r>
            <a:r>
              <a:rPr lang="en-US" altLang="zh-CN" dirty="0"/>
              <a:t>picture</a:t>
            </a:r>
            <a:r>
              <a:rPr lang="zh-CN" altLang="zh-CN" dirty="0"/>
              <a:t>”</a:t>
            </a:r>
            <a:r>
              <a:rPr lang="en-US" altLang="zh-CN" dirty="0"/>
              <a:t> of a country</a:t>
            </a:r>
            <a:r>
              <a:rPr lang="zh-CN" altLang="zh-CN" dirty="0"/>
              <a:t>’</a:t>
            </a:r>
            <a:r>
              <a:rPr lang="en-US" altLang="zh-CN" dirty="0"/>
              <a:t>s population can tell you much about its quality of life. These are theoretical estimates and averages, and not all countries fit the model perfectly. The lines shown are approximate and not always representative of every country</a:t>
            </a:r>
            <a:r>
              <a:rPr lang="zh-CN" altLang="zh-CN" dirty="0"/>
              <a:t>’</a:t>
            </a:r>
            <a:r>
              <a:rPr lang="en-US" altLang="zh-CN" dirty="0"/>
              <a:t>s birth and death statistics. Closely linked to the DTM is the </a:t>
            </a:r>
            <a:r>
              <a:rPr lang="en-US" altLang="zh-CN" b="1" dirty="0"/>
              <a:t>Epidemiological Transition Model (ETM)</a:t>
            </a:r>
            <a:r>
              <a:rPr lang="en-US" altLang="zh-CN" dirty="0"/>
              <a:t>, which specifically accounts for development due to the increasing population growth rates caused by medical advances. In the ETM, the phase of development is directly followed by a stabilization of population growth as the procreation rates decline.</a:t>
            </a:r>
            <a:endParaRPr lang="zh-CN" altLang="zh-CN" dirty="0"/>
          </a:p>
          <a:p>
            <a:endParaRPr lang="zh-CN" altLang="en-US" dirty="0"/>
          </a:p>
        </p:txBody>
      </p:sp>
    </p:spTree>
    <p:extLst>
      <p:ext uri="{BB962C8B-B14F-4D97-AF65-F5344CB8AC3E}">
        <p14:creationId xmlns:p14="http://schemas.microsoft.com/office/powerpoint/2010/main" val="3452444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1F64A-9F9F-4121-B784-78F73A05E8DC}"/>
              </a:ext>
            </a:extLst>
          </p:cNvPr>
          <p:cNvSpPr>
            <a:spLocks noGrp="1"/>
          </p:cNvSpPr>
          <p:nvPr>
            <p:ph type="title"/>
          </p:nvPr>
        </p:nvSpPr>
        <p:spPr/>
        <p:txBody>
          <a:bodyPr/>
          <a:lstStyle/>
          <a:p>
            <a:pPr algn="ctr"/>
            <a:r>
              <a:rPr lang="en-US" altLang="zh-CN" b="1" dirty="0"/>
              <a:t>The Crystal Ball</a:t>
            </a:r>
            <a:endParaRPr lang="zh-CN" altLang="en-US" dirty="0"/>
          </a:p>
        </p:txBody>
      </p:sp>
      <p:sp>
        <p:nvSpPr>
          <p:cNvPr id="3" name="内容占位符 2">
            <a:extLst>
              <a:ext uri="{FF2B5EF4-FFF2-40B4-BE49-F238E27FC236}">
                <a16:creationId xmlns:a16="http://schemas.microsoft.com/office/drawing/2014/main" id="{7A4A9DFD-B420-4519-AB46-161FD2388D4D}"/>
              </a:ext>
            </a:extLst>
          </p:cNvPr>
          <p:cNvSpPr>
            <a:spLocks noGrp="1"/>
          </p:cNvSpPr>
          <p:nvPr>
            <p:ph idx="1"/>
          </p:nvPr>
        </p:nvSpPr>
        <p:spPr/>
        <p:txBody>
          <a:bodyPr/>
          <a:lstStyle/>
          <a:p>
            <a:r>
              <a:rPr lang="en-US" altLang="zh-CN" dirty="0"/>
              <a:t>The ETM also has a </a:t>
            </a:r>
            <a:r>
              <a:rPr lang="en-US" altLang="zh-CN" b="1" dirty="0"/>
              <a:t>predictive capability</a:t>
            </a:r>
            <a:r>
              <a:rPr lang="en-US" altLang="zh-CN" dirty="0"/>
              <a:t>. If a country currently falls within stage two of the transition, we can use this model to predict how its population will change over time and speculate as to how much it can grow in size. Likewise, you can also look at the whole world, which falls into early stage three. Knowing this, we can estimate a </a:t>
            </a:r>
            <a:r>
              <a:rPr lang="en-US" altLang="zh-CN" b="1" dirty="0"/>
              <a:t>population projection </a:t>
            </a:r>
            <a:r>
              <a:rPr lang="en-US" altLang="zh-CN" dirty="0"/>
              <a:t>that the planet</a:t>
            </a:r>
            <a:r>
              <a:rPr lang="zh-CN" altLang="zh-CN" dirty="0"/>
              <a:t>’</a:t>
            </a:r>
            <a:r>
              <a:rPr lang="en-US" altLang="zh-CN" dirty="0"/>
              <a:t>s population has reached only about two-thirds of its potential. If the planet is currently at about 7.2 billion people, then we can expect that once global populations level off in stage four, global population will be somewhere around 10 billion people. This may happen in your lifetime, sometime around 2060. </a:t>
            </a:r>
            <a:endParaRPr lang="zh-CN" altLang="zh-CN" dirty="0"/>
          </a:p>
          <a:p>
            <a:endParaRPr lang="zh-CN" altLang="en-US" dirty="0"/>
          </a:p>
        </p:txBody>
      </p:sp>
    </p:spTree>
    <p:extLst>
      <p:ext uri="{BB962C8B-B14F-4D97-AF65-F5344CB8AC3E}">
        <p14:creationId xmlns:p14="http://schemas.microsoft.com/office/powerpoint/2010/main" val="385259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984FB-7E16-4389-921B-1F6E0778B44A}"/>
              </a:ext>
            </a:extLst>
          </p:cNvPr>
          <p:cNvSpPr>
            <a:spLocks noGrp="1"/>
          </p:cNvSpPr>
          <p:nvPr>
            <p:ph type="title"/>
          </p:nvPr>
        </p:nvSpPr>
        <p:spPr/>
        <p:txBody>
          <a:bodyPr/>
          <a:lstStyle/>
          <a:p>
            <a:pPr algn="ctr"/>
            <a:r>
              <a:rPr lang="en-US" altLang="zh-CN" b="1" dirty="0"/>
              <a:t>And a Look into the Past</a:t>
            </a:r>
            <a:endParaRPr lang="zh-CN" altLang="en-US" dirty="0"/>
          </a:p>
        </p:txBody>
      </p:sp>
      <p:sp>
        <p:nvSpPr>
          <p:cNvPr id="3" name="内容占位符 2">
            <a:extLst>
              <a:ext uri="{FF2B5EF4-FFF2-40B4-BE49-F238E27FC236}">
                <a16:creationId xmlns:a16="http://schemas.microsoft.com/office/drawing/2014/main" id="{05118C8D-16A4-4E72-A4B3-E668D37D7A67}"/>
              </a:ext>
            </a:extLst>
          </p:cNvPr>
          <p:cNvSpPr>
            <a:spLocks noGrp="1"/>
          </p:cNvSpPr>
          <p:nvPr>
            <p:ph idx="1"/>
          </p:nvPr>
        </p:nvSpPr>
        <p:spPr/>
        <p:txBody>
          <a:bodyPr/>
          <a:lstStyle/>
          <a:p>
            <a:r>
              <a:rPr lang="en-US" altLang="zh-CN" dirty="0"/>
              <a:t>The DTM also provides insight into economic history. If we look at the United States, Canada, or Western Europe, we can apply dates to the bottom of the model to show how stage four countries have progressed through the system. Looking at the model below, we can see in Western Europe the beginning of the Renaissance; in Western Europe and in the United States and Canada, the </a:t>
            </a:r>
            <a:r>
              <a:rPr lang="en-US" altLang="zh-CN" b="1" dirty="0"/>
              <a:t>Industrial Revolution</a:t>
            </a:r>
            <a:r>
              <a:rPr lang="en-US" altLang="zh-CN" dirty="0"/>
              <a:t>; and likewise the recent </a:t>
            </a:r>
            <a:r>
              <a:rPr lang="en-US" altLang="zh-CN" b="1" dirty="0"/>
              <a:t>deindustrialization </a:t>
            </a:r>
            <a:r>
              <a:rPr lang="en-US" altLang="zh-CN" dirty="0"/>
              <a:t>or shift to </a:t>
            </a:r>
            <a:r>
              <a:rPr lang="en-US" altLang="zh-CN" b="1" dirty="0"/>
              <a:t>service-based economies.</a:t>
            </a:r>
            <a:r>
              <a:rPr lang="en-US" altLang="zh-CN" dirty="0"/>
              <a:t> </a:t>
            </a:r>
            <a:endParaRPr lang="zh-CN" altLang="zh-CN" dirty="0"/>
          </a:p>
          <a:p>
            <a:endParaRPr lang="zh-CN" altLang="en-US" dirty="0"/>
          </a:p>
        </p:txBody>
      </p:sp>
    </p:spTree>
    <p:extLst>
      <p:ext uri="{BB962C8B-B14F-4D97-AF65-F5344CB8AC3E}">
        <p14:creationId xmlns:p14="http://schemas.microsoft.com/office/powerpoint/2010/main" val="2332103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DB096-3BF4-4B7D-B365-889AD462FEF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53B6F85-CBB9-4011-B266-B921F8219375}"/>
              </a:ext>
            </a:extLst>
          </p:cNvPr>
          <p:cNvSpPr>
            <a:spLocks noGrp="1"/>
          </p:cNvSpPr>
          <p:nvPr>
            <p:ph idx="1"/>
          </p:nvPr>
        </p:nvSpPr>
        <p:spPr>
          <a:xfrm>
            <a:off x="1451579" y="2015732"/>
            <a:ext cx="9603275" cy="3450613"/>
          </a:xfrm>
        </p:spPr>
        <p:txBody>
          <a:bodyPr/>
          <a:lstStyle/>
          <a:p>
            <a:endParaRPr lang="zh-CN" altLang="en-US"/>
          </a:p>
        </p:txBody>
      </p:sp>
      <p:pic>
        <p:nvPicPr>
          <p:cNvPr id="4" name="图片 3">
            <a:extLst>
              <a:ext uri="{FF2B5EF4-FFF2-40B4-BE49-F238E27FC236}">
                <a16:creationId xmlns:a16="http://schemas.microsoft.com/office/drawing/2014/main" id="{0C85A37F-B98F-4A09-920A-AB1BB1267FCF}"/>
              </a:ext>
            </a:extLst>
          </p:cNvPr>
          <p:cNvPicPr>
            <a:picLocks noChangeAspect="1"/>
          </p:cNvPicPr>
          <p:nvPr/>
        </p:nvPicPr>
        <p:blipFill>
          <a:blip r:embed="rId2"/>
          <a:stretch>
            <a:fillRect/>
          </a:stretch>
        </p:blipFill>
        <p:spPr>
          <a:xfrm>
            <a:off x="1843136" y="290965"/>
            <a:ext cx="8505728" cy="6436803"/>
          </a:xfrm>
          <a:prstGeom prst="rect">
            <a:avLst/>
          </a:prstGeom>
        </p:spPr>
      </p:pic>
    </p:spTree>
    <p:extLst>
      <p:ext uri="{BB962C8B-B14F-4D97-AF65-F5344CB8AC3E}">
        <p14:creationId xmlns:p14="http://schemas.microsoft.com/office/powerpoint/2010/main" val="1745642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7F982-6474-48EE-9727-220363089E4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C35E08A-95C2-46B0-8A7F-BCD2253B1A37}"/>
              </a:ext>
            </a:extLst>
          </p:cNvPr>
          <p:cNvSpPr>
            <a:spLocks noGrp="1"/>
          </p:cNvSpPr>
          <p:nvPr>
            <p:ph idx="1"/>
          </p:nvPr>
        </p:nvSpPr>
        <p:spPr/>
        <p:txBody>
          <a:bodyPr/>
          <a:lstStyle/>
          <a:p>
            <a:r>
              <a:rPr lang="en-US" altLang="zh-CN" dirty="0"/>
              <a:t>Pre-history goes all the way back to human beginnings. Around 1400, there was both a cultural and economic renaissance in Europe. The year 1800 represents the Industrial Revolution, when countries like the United States and Great Britain were </a:t>
            </a:r>
            <a:r>
              <a:rPr lang="en-US" altLang="zh-CN" b="1" dirty="0"/>
              <a:t>newly industrialized countries (NICs). </a:t>
            </a:r>
            <a:r>
              <a:rPr lang="en-US" altLang="zh-CN" dirty="0"/>
              <a:t>And 2000 represents a turning point of the rise of service-based economies of </a:t>
            </a:r>
            <a:r>
              <a:rPr lang="en-US" altLang="zh-CN" b="1" dirty="0"/>
              <a:t>more developed countries (MDCs)</a:t>
            </a:r>
            <a:r>
              <a:rPr lang="en-US" altLang="zh-CN" dirty="0"/>
              <a:t>. The typical MDC has a birth rate of 11 and a death rate of 10, or very little growth. </a:t>
            </a:r>
            <a:endParaRPr lang="zh-CN" altLang="zh-CN" dirty="0"/>
          </a:p>
          <a:p>
            <a:endParaRPr lang="zh-CN" altLang="en-US" dirty="0"/>
          </a:p>
        </p:txBody>
      </p:sp>
    </p:spTree>
    <p:extLst>
      <p:ext uri="{BB962C8B-B14F-4D97-AF65-F5344CB8AC3E}">
        <p14:creationId xmlns:p14="http://schemas.microsoft.com/office/powerpoint/2010/main" val="626476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64DFAF-D5FB-4C18-A2CC-4E9C1D3AC8E3}"/>
              </a:ext>
            </a:extLst>
          </p:cNvPr>
          <p:cNvSpPr>
            <a:spLocks noGrp="1"/>
          </p:cNvSpPr>
          <p:nvPr>
            <p:ph type="title"/>
          </p:nvPr>
        </p:nvSpPr>
        <p:spPr/>
        <p:txBody>
          <a:bodyPr/>
          <a:lstStyle/>
          <a:p>
            <a:pPr algn="ctr"/>
            <a:r>
              <a:rPr lang="en-US" altLang="zh-CN" b="1" dirty="0"/>
              <a:t>The NICs</a:t>
            </a:r>
            <a:endParaRPr lang="zh-CN" altLang="en-US" dirty="0"/>
          </a:p>
        </p:txBody>
      </p:sp>
      <p:sp>
        <p:nvSpPr>
          <p:cNvPr id="3" name="内容占位符 2">
            <a:extLst>
              <a:ext uri="{FF2B5EF4-FFF2-40B4-BE49-F238E27FC236}">
                <a16:creationId xmlns:a16="http://schemas.microsoft.com/office/drawing/2014/main" id="{FDBDD08D-8741-4CAC-8B21-3E12D434F12D}"/>
              </a:ext>
            </a:extLst>
          </p:cNvPr>
          <p:cNvSpPr>
            <a:spLocks noGrp="1"/>
          </p:cNvSpPr>
          <p:nvPr>
            <p:ph idx="1"/>
          </p:nvPr>
        </p:nvSpPr>
        <p:spPr/>
        <p:txBody>
          <a:bodyPr/>
          <a:lstStyle/>
          <a:p>
            <a:r>
              <a:rPr lang="en-US" altLang="zh-CN" dirty="0"/>
              <a:t>Countries that are not as demographically or economically advanced can also be placed on the model, but you have to change the dates as to when they reach the significant turning point in their history. If we look at newly industrialized countries (NICs) such as Brazil, Mexico, and India, we can see a much more recent turning point from the </a:t>
            </a:r>
            <a:r>
              <a:rPr lang="en-US" altLang="zh-CN" b="1" dirty="0"/>
              <a:t>agricultural economy </a:t>
            </a:r>
            <a:r>
              <a:rPr lang="en-US" altLang="zh-CN" dirty="0"/>
              <a:t>of stage two to the </a:t>
            </a:r>
            <a:r>
              <a:rPr lang="en-US" altLang="zh-CN" b="1" dirty="0"/>
              <a:t>manufacturing-based economy </a:t>
            </a:r>
            <a:r>
              <a:rPr lang="en-US" altLang="zh-CN" dirty="0"/>
              <a:t>of stage three. The NICs are shown in the model below. </a:t>
            </a:r>
            <a:endParaRPr lang="zh-CN" altLang="zh-CN" dirty="0"/>
          </a:p>
          <a:p>
            <a:endParaRPr lang="zh-CN" altLang="en-US" dirty="0"/>
          </a:p>
        </p:txBody>
      </p:sp>
    </p:spTree>
    <p:extLst>
      <p:ext uri="{BB962C8B-B14F-4D97-AF65-F5344CB8AC3E}">
        <p14:creationId xmlns:p14="http://schemas.microsoft.com/office/powerpoint/2010/main" val="1069811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4C38F-AC36-4F6D-A260-A02D1FA98FC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4B25143-09F7-4CBD-BFD4-257E285BB64E}"/>
              </a:ext>
            </a:extLst>
          </p:cNvPr>
          <p:cNvSpPr>
            <a:spLocks noGrp="1"/>
          </p:cNvSpPr>
          <p:nvPr>
            <p:ph idx="1"/>
          </p:nvPr>
        </p:nvSpPr>
        <p:spPr>
          <a:xfrm>
            <a:off x="9254836" y="2015732"/>
            <a:ext cx="2504902" cy="3450613"/>
          </a:xfrm>
        </p:spPr>
        <p:txBody>
          <a:bodyPr>
            <a:normAutofit/>
          </a:bodyPr>
          <a:lstStyle/>
          <a:p>
            <a:r>
              <a:rPr lang="en-US" altLang="zh-CN" dirty="0"/>
              <a:t>Even non-NIC stage two countries that are still agricultural-based economies can be outlined in the model. Let’s take a look at Laos and Mozambique:</a:t>
            </a:r>
            <a:endParaRPr lang="zh-CN" altLang="en-US" dirty="0"/>
          </a:p>
        </p:txBody>
      </p:sp>
      <p:pic>
        <p:nvPicPr>
          <p:cNvPr id="4" name="图片 3">
            <a:extLst>
              <a:ext uri="{FF2B5EF4-FFF2-40B4-BE49-F238E27FC236}">
                <a16:creationId xmlns:a16="http://schemas.microsoft.com/office/drawing/2014/main" id="{E21AA329-764D-4D16-A1EB-70B76A278E5A}"/>
              </a:ext>
            </a:extLst>
          </p:cNvPr>
          <p:cNvPicPr>
            <a:picLocks noChangeAspect="1"/>
          </p:cNvPicPr>
          <p:nvPr/>
        </p:nvPicPr>
        <p:blipFill>
          <a:blip r:embed="rId2"/>
          <a:stretch>
            <a:fillRect/>
          </a:stretch>
        </p:blipFill>
        <p:spPr>
          <a:xfrm>
            <a:off x="642851" y="228983"/>
            <a:ext cx="8401395" cy="6483031"/>
          </a:xfrm>
          <a:prstGeom prst="rect">
            <a:avLst/>
          </a:prstGeom>
        </p:spPr>
      </p:pic>
    </p:spTree>
    <p:extLst>
      <p:ext uri="{BB962C8B-B14F-4D97-AF65-F5344CB8AC3E}">
        <p14:creationId xmlns:p14="http://schemas.microsoft.com/office/powerpoint/2010/main" val="3522304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6CF120-EAE8-4347-A209-A9F923596C3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61774C0-0A97-4D64-999E-3715239E9B73}"/>
              </a:ext>
            </a:extLst>
          </p:cNvPr>
          <p:cNvSpPr>
            <a:spLocks noGrp="1"/>
          </p:cNvSpPr>
          <p:nvPr>
            <p:ph idx="1"/>
          </p:nvPr>
        </p:nvSpPr>
        <p:spPr>
          <a:xfrm>
            <a:off x="9387839" y="2015732"/>
            <a:ext cx="2543695" cy="3450613"/>
          </a:xfrm>
        </p:spPr>
        <p:txBody>
          <a:bodyPr>
            <a:normAutofit lnSpcReduction="10000"/>
          </a:bodyPr>
          <a:lstStyle/>
          <a:p>
            <a:r>
              <a:rPr lang="en-US" altLang="zh-CN" dirty="0"/>
              <a:t>These stage two agricultural economies still have a lot of population growth ahead. Expect these countries to also have more rural-to-urban migration in the long term.</a:t>
            </a:r>
            <a:endParaRPr lang="zh-CN" altLang="en-US" dirty="0"/>
          </a:p>
        </p:txBody>
      </p:sp>
      <p:pic>
        <p:nvPicPr>
          <p:cNvPr id="4" name="图片 3">
            <a:extLst>
              <a:ext uri="{FF2B5EF4-FFF2-40B4-BE49-F238E27FC236}">
                <a16:creationId xmlns:a16="http://schemas.microsoft.com/office/drawing/2014/main" id="{AABBC8C2-C9A1-45AC-9526-4987820AA206}"/>
              </a:ext>
            </a:extLst>
          </p:cNvPr>
          <p:cNvPicPr>
            <a:picLocks noChangeAspect="1"/>
          </p:cNvPicPr>
          <p:nvPr/>
        </p:nvPicPr>
        <p:blipFill>
          <a:blip r:embed="rId2"/>
          <a:stretch>
            <a:fillRect/>
          </a:stretch>
        </p:blipFill>
        <p:spPr>
          <a:xfrm>
            <a:off x="497876" y="684916"/>
            <a:ext cx="8612873" cy="5932584"/>
          </a:xfrm>
          <a:prstGeom prst="rect">
            <a:avLst/>
          </a:prstGeom>
        </p:spPr>
      </p:pic>
    </p:spTree>
    <p:extLst>
      <p:ext uri="{BB962C8B-B14F-4D97-AF65-F5344CB8AC3E}">
        <p14:creationId xmlns:p14="http://schemas.microsoft.com/office/powerpoint/2010/main" val="2404849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2D93D4-4F3A-40C0-B079-4BD50EE84AFE}"/>
              </a:ext>
            </a:extLst>
          </p:cNvPr>
          <p:cNvSpPr>
            <a:spLocks noGrp="1"/>
          </p:cNvSpPr>
          <p:nvPr>
            <p:ph type="title"/>
          </p:nvPr>
        </p:nvSpPr>
        <p:spPr/>
        <p:txBody>
          <a:bodyPr/>
          <a:lstStyle/>
          <a:p>
            <a:pPr algn="ctr"/>
            <a:r>
              <a:rPr lang="en-US" altLang="zh-CN" b="1" dirty="0"/>
              <a:t>The S-Curve of Population</a:t>
            </a:r>
            <a:endParaRPr lang="zh-CN" altLang="en-US" dirty="0"/>
          </a:p>
        </p:txBody>
      </p:sp>
      <p:sp>
        <p:nvSpPr>
          <p:cNvPr id="3" name="内容占位符 2">
            <a:extLst>
              <a:ext uri="{FF2B5EF4-FFF2-40B4-BE49-F238E27FC236}">
                <a16:creationId xmlns:a16="http://schemas.microsoft.com/office/drawing/2014/main" id="{36A7546E-2F89-4317-94CB-D0DD21694E72}"/>
              </a:ext>
            </a:extLst>
          </p:cNvPr>
          <p:cNvSpPr>
            <a:spLocks noGrp="1"/>
          </p:cNvSpPr>
          <p:nvPr>
            <p:ph idx="1"/>
          </p:nvPr>
        </p:nvSpPr>
        <p:spPr/>
        <p:txBody>
          <a:bodyPr/>
          <a:lstStyle/>
          <a:p>
            <a:r>
              <a:rPr lang="en-US" altLang="zh-CN" dirty="0"/>
              <a:t>You</a:t>
            </a:r>
            <a:r>
              <a:rPr lang="zh-CN" altLang="zh-CN" dirty="0"/>
              <a:t>’</a:t>
            </a:r>
            <a:r>
              <a:rPr lang="en-US" altLang="zh-CN" dirty="0" err="1"/>
              <a:t>ve</a:t>
            </a:r>
            <a:r>
              <a:rPr lang="en-US" altLang="zh-CN" dirty="0"/>
              <a:t> probably noticed that the population line in the model has a distinct shape to it until stage four. This is what demographers (population scientists) and population biologists call the </a:t>
            </a:r>
            <a:r>
              <a:rPr lang="en-US" altLang="zh-CN" b="1" dirty="0"/>
              <a:t>S-curve</a:t>
            </a:r>
            <a:r>
              <a:rPr lang="en-US" altLang="zh-CN" dirty="0"/>
              <a:t>. Humans are not the only ones whose population follows such a pattern. In fact, give any animal population a vast amount of food or remove predators from their habitat and you will see rapid population growth followed by a plateau or decline due to a population reaching or exceeding the area</a:t>
            </a:r>
            <a:r>
              <a:rPr lang="zh-CN" altLang="zh-CN" dirty="0"/>
              <a:t>’</a:t>
            </a:r>
            <a:r>
              <a:rPr lang="en-US" altLang="zh-CN" dirty="0"/>
              <a:t>s </a:t>
            </a:r>
            <a:r>
              <a:rPr lang="en-US" altLang="zh-CN" b="1" dirty="0"/>
              <a:t>carrying capacity. </a:t>
            </a:r>
            <a:r>
              <a:rPr lang="en-US" altLang="zh-CN" dirty="0"/>
              <a:t>Globally, humans may be doing the same thing and, as we mentioned before, the human population may reach </a:t>
            </a:r>
            <a:r>
              <a:rPr lang="en-US" altLang="zh-CN" b="1" dirty="0"/>
              <a:t>equilibrium </a:t>
            </a:r>
            <a:r>
              <a:rPr lang="en-US" altLang="zh-CN" dirty="0"/>
              <a:t>in the global habitat. Find out more when we talk about carrying capacity in the Know the Concepts part of this chapter.</a:t>
            </a:r>
            <a:endParaRPr lang="zh-CN" altLang="en-US" dirty="0"/>
          </a:p>
        </p:txBody>
      </p:sp>
    </p:spTree>
    <p:extLst>
      <p:ext uri="{BB962C8B-B14F-4D97-AF65-F5344CB8AC3E}">
        <p14:creationId xmlns:p14="http://schemas.microsoft.com/office/powerpoint/2010/main" val="280203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0E1A2-A901-41CB-A429-69E1F183FF6A}"/>
              </a:ext>
            </a:extLst>
          </p:cNvPr>
          <p:cNvSpPr>
            <a:spLocks noGrp="1"/>
          </p:cNvSpPr>
          <p:nvPr>
            <p:ph type="title"/>
          </p:nvPr>
        </p:nvSpPr>
        <p:spPr/>
        <p:txBody>
          <a:bodyPr/>
          <a:lstStyle/>
          <a:p>
            <a:r>
              <a:rPr lang="en-US" altLang="zh-CN" b="1" dirty="0"/>
              <a:t>CHAPTER OUTLINE</a:t>
            </a:r>
            <a:endParaRPr lang="zh-CN" altLang="en-US" dirty="0"/>
          </a:p>
        </p:txBody>
      </p:sp>
      <p:sp>
        <p:nvSpPr>
          <p:cNvPr id="3" name="内容占位符 2">
            <a:extLst>
              <a:ext uri="{FF2B5EF4-FFF2-40B4-BE49-F238E27FC236}">
                <a16:creationId xmlns:a16="http://schemas.microsoft.com/office/drawing/2014/main" id="{770268C2-8F5B-4398-B86A-D18D4D73E1EB}"/>
              </a:ext>
            </a:extLst>
          </p:cNvPr>
          <p:cNvSpPr>
            <a:spLocks noGrp="1"/>
          </p:cNvSpPr>
          <p:nvPr>
            <p:ph idx="1"/>
          </p:nvPr>
        </p:nvSpPr>
        <p:spPr>
          <a:xfrm>
            <a:off x="1451579" y="2015732"/>
            <a:ext cx="9603275" cy="4070275"/>
          </a:xfrm>
        </p:spPr>
        <p:txBody>
          <a:bodyPr>
            <a:normAutofit/>
          </a:bodyPr>
          <a:lstStyle/>
          <a:p>
            <a:r>
              <a:rPr lang="en-US" altLang="zh-CN" sz="2800" b="1" dirty="0"/>
              <a:t>1. </a:t>
            </a:r>
            <a:r>
              <a:rPr lang="en-US" altLang="zh-CN" sz="2400" b="1" dirty="0"/>
              <a:t>BASIC POPULATION STATISTICS</a:t>
            </a:r>
          </a:p>
          <a:p>
            <a:r>
              <a:rPr lang="en-US" altLang="zh-CN" sz="2400" b="1" dirty="0"/>
              <a:t>2. KNOW THE MODELS</a:t>
            </a:r>
          </a:p>
          <a:p>
            <a:r>
              <a:rPr lang="en-US" altLang="zh-CN" sz="2400" b="1" dirty="0"/>
              <a:t>3. KNOW THE CONCEPTS</a:t>
            </a:r>
          </a:p>
          <a:p>
            <a:endParaRPr lang="zh-CN" altLang="en-US" sz="2400" b="1" dirty="0"/>
          </a:p>
        </p:txBody>
      </p:sp>
    </p:spTree>
    <p:extLst>
      <p:ext uri="{BB962C8B-B14F-4D97-AF65-F5344CB8AC3E}">
        <p14:creationId xmlns:p14="http://schemas.microsoft.com/office/powerpoint/2010/main" val="1534589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93F494-26F2-4228-80DE-4954884638D6}"/>
              </a:ext>
            </a:extLst>
          </p:cNvPr>
          <p:cNvSpPr>
            <a:spLocks noGrp="1"/>
          </p:cNvSpPr>
          <p:nvPr>
            <p:ph type="title"/>
          </p:nvPr>
        </p:nvSpPr>
        <p:spPr/>
        <p:txBody>
          <a:bodyPr/>
          <a:lstStyle/>
          <a:p>
            <a:pPr algn="ctr"/>
            <a:r>
              <a:rPr lang="en-US" altLang="zh-CN" b="1" dirty="0"/>
              <a:t>STAGE BY STAGE</a:t>
            </a:r>
            <a:endParaRPr lang="zh-CN" altLang="en-US" dirty="0"/>
          </a:p>
        </p:txBody>
      </p:sp>
      <p:sp>
        <p:nvSpPr>
          <p:cNvPr id="3" name="内容占位符 2">
            <a:extLst>
              <a:ext uri="{FF2B5EF4-FFF2-40B4-BE49-F238E27FC236}">
                <a16:creationId xmlns:a16="http://schemas.microsoft.com/office/drawing/2014/main" id="{644A4F49-DAD1-47FE-90CE-F45E679B4BC6}"/>
              </a:ext>
            </a:extLst>
          </p:cNvPr>
          <p:cNvSpPr>
            <a:spLocks noGrp="1"/>
          </p:cNvSpPr>
          <p:nvPr>
            <p:ph idx="1"/>
          </p:nvPr>
        </p:nvSpPr>
        <p:spPr/>
        <p:txBody>
          <a:bodyPr/>
          <a:lstStyle/>
          <a:p>
            <a:r>
              <a:rPr lang="en-US" altLang="zh-CN" dirty="0"/>
              <a:t>The best way to learn the model is not to memorize it, but to know </a:t>
            </a:r>
            <a:r>
              <a:rPr lang="en-US" altLang="zh-CN" i="1" dirty="0"/>
              <a:t>why </a:t>
            </a:r>
            <a:r>
              <a:rPr lang="en-US" altLang="zh-CN" dirty="0"/>
              <a:t>the birth rate and death rate and, as a result, population change over time. In this next part we examine the factors that affect population in each stage of the transition.</a:t>
            </a:r>
            <a:endParaRPr lang="zh-CN" altLang="en-US" dirty="0"/>
          </a:p>
        </p:txBody>
      </p:sp>
    </p:spTree>
    <p:extLst>
      <p:ext uri="{BB962C8B-B14F-4D97-AF65-F5344CB8AC3E}">
        <p14:creationId xmlns:p14="http://schemas.microsoft.com/office/powerpoint/2010/main" val="866591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DAC19-9EAF-40B6-B654-294C64473359}"/>
              </a:ext>
            </a:extLst>
          </p:cNvPr>
          <p:cNvSpPr>
            <a:spLocks noGrp="1"/>
          </p:cNvSpPr>
          <p:nvPr>
            <p:ph type="title"/>
          </p:nvPr>
        </p:nvSpPr>
        <p:spPr/>
        <p:txBody>
          <a:bodyPr/>
          <a:lstStyle/>
          <a:p>
            <a:pPr algn="ctr"/>
            <a:r>
              <a:rPr lang="en-US" altLang="zh-CN" b="1" dirty="0"/>
              <a:t>Stage One</a:t>
            </a:r>
            <a:endParaRPr lang="zh-CN" altLang="en-US" dirty="0"/>
          </a:p>
        </p:txBody>
      </p:sp>
      <p:sp>
        <p:nvSpPr>
          <p:cNvPr id="3" name="内容占位符 2">
            <a:extLst>
              <a:ext uri="{FF2B5EF4-FFF2-40B4-BE49-F238E27FC236}">
                <a16:creationId xmlns:a16="http://schemas.microsoft.com/office/drawing/2014/main" id="{7B6CA7ED-C507-4C2B-8E0F-D5790F6408AE}"/>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87527574-AC97-44B3-9DD5-83679841BB43}"/>
              </a:ext>
            </a:extLst>
          </p:cNvPr>
          <p:cNvPicPr>
            <a:picLocks noChangeAspect="1"/>
          </p:cNvPicPr>
          <p:nvPr/>
        </p:nvPicPr>
        <p:blipFill>
          <a:blip r:embed="rId2"/>
          <a:stretch>
            <a:fillRect/>
          </a:stretch>
        </p:blipFill>
        <p:spPr>
          <a:xfrm>
            <a:off x="2380952" y="1934139"/>
            <a:ext cx="7430096" cy="4810253"/>
          </a:xfrm>
          <a:prstGeom prst="rect">
            <a:avLst/>
          </a:prstGeom>
        </p:spPr>
      </p:pic>
    </p:spTree>
    <p:extLst>
      <p:ext uri="{BB962C8B-B14F-4D97-AF65-F5344CB8AC3E}">
        <p14:creationId xmlns:p14="http://schemas.microsoft.com/office/powerpoint/2010/main" val="3843159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D1B46-ECE7-4EF8-BDAD-992AEAC1FA8A}"/>
              </a:ext>
            </a:extLst>
          </p:cNvPr>
          <p:cNvSpPr>
            <a:spLocks noGrp="1"/>
          </p:cNvSpPr>
          <p:nvPr>
            <p:ph type="title"/>
          </p:nvPr>
        </p:nvSpPr>
        <p:spPr/>
        <p:txBody>
          <a:bodyPr/>
          <a:lstStyle/>
          <a:p>
            <a:pPr algn="ctr"/>
            <a:r>
              <a:rPr lang="en-US" altLang="zh-CN" b="1" dirty="0"/>
              <a:t>Stage One</a:t>
            </a:r>
            <a:endParaRPr lang="zh-CN" altLang="en-US" dirty="0"/>
          </a:p>
        </p:txBody>
      </p:sp>
      <p:sp>
        <p:nvSpPr>
          <p:cNvPr id="3" name="内容占位符 2">
            <a:extLst>
              <a:ext uri="{FF2B5EF4-FFF2-40B4-BE49-F238E27FC236}">
                <a16:creationId xmlns:a16="http://schemas.microsoft.com/office/drawing/2014/main" id="{A237B580-4AC4-4087-9746-6A78C72FEDE7}"/>
              </a:ext>
            </a:extLst>
          </p:cNvPr>
          <p:cNvSpPr>
            <a:spLocks noGrp="1"/>
          </p:cNvSpPr>
          <p:nvPr>
            <p:ph idx="1"/>
          </p:nvPr>
        </p:nvSpPr>
        <p:spPr/>
        <p:txBody>
          <a:bodyPr/>
          <a:lstStyle/>
          <a:p>
            <a:r>
              <a:rPr lang="en-US" altLang="zh-CN" dirty="0"/>
              <a:t>Historically, stage one was characterized by pre-agricultural societies engaged in </a:t>
            </a:r>
            <a:r>
              <a:rPr lang="en-US" altLang="zh-CN" b="1" dirty="0"/>
              <a:t>subsistence farming </a:t>
            </a:r>
            <a:r>
              <a:rPr lang="en-US" altLang="zh-CN" dirty="0"/>
              <a:t>and </a:t>
            </a:r>
            <a:r>
              <a:rPr lang="en-US" altLang="zh-CN" b="1" dirty="0"/>
              <a:t>transhumance</a:t>
            </a:r>
            <a:r>
              <a:rPr lang="en-US" altLang="zh-CN" dirty="0"/>
              <a:t>, that is, the seasonal migration for food and resources or owning livestock. Birth rates and death rates fluctuate as the result of factors such as climate, warfare, disease, and ecological factors, but overall both rates are high. The result is that there is little population growth until the later part of stage one when death rates begin to decline. Thus, the RNI is generally low (and can be negative in some cases), especially during disease epidemics.  </a:t>
            </a:r>
            <a:endParaRPr lang="zh-CN" altLang="zh-CN" dirty="0"/>
          </a:p>
          <a:p>
            <a:endParaRPr lang="zh-CN" altLang="en-US" dirty="0"/>
          </a:p>
        </p:txBody>
      </p:sp>
    </p:spTree>
    <p:extLst>
      <p:ext uri="{BB962C8B-B14F-4D97-AF65-F5344CB8AC3E}">
        <p14:creationId xmlns:p14="http://schemas.microsoft.com/office/powerpoint/2010/main" val="3556952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8BD3D9-0687-4D3C-92D7-B5C4230C97A0}"/>
              </a:ext>
            </a:extLst>
          </p:cNvPr>
          <p:cNvSpPr>
            <a:spLocks noGrp="1"/>
          </p:cNvSpPr>
          <p:nvPr>
            <p:ph type="title"/>
          </p:nvPr>
        </p:nvSpPr>
        <p:spPr/>
        <p:txBody>
          <a:bodyPr/>
          <a:lstStyle/>
          <a:p>
            <a:pPr algn="ctr"/>
            <a:r>
              <a:rPr lang="en-US" altLang="zh-CN" b="1" dirty="0"/>
              <a:t>Lots of Life; Lots of Death, Too</a:t>
            </a:r>
            <a:endParaRPr lang="zh-CN" altLang="en-US" dirty="0"/>
          </a:p>
        </p:txBody>
      </p:sp>
      <p:sp>
        <p:nvSpPr>
          <p:cNvPr id="3" name="内容占位符 2">
            <a:extLst>
              <a:ext uri="{FF2B5EF4-FFF2-40B4-BE49-F238E27FC236}">
                <a16:creationId xmlns:a16="http://schemas.microsoft.com/office/drawing/2014/main" id="{0D1025B0-4007-40F1-A568-0F49DBBA6C5E}"/>
              </a:ext>
            </a:extLst>
          </p:cNvPr>
          <p:cNvSpPr>
            <a:spLocks noGrp="1"/>
          </p:cNvSpPr>
          <p:nvPr>
            <p:ph idx="1"/>
          </p:nvPr>
        </p:nvSpPr>
        <p:spPr>
          <a:xfrm>
            <a:off x="1451579" y="2015732"/>
            <a:ext cx="9603275" cy="4080268"/>
          </a:xfrm>
        </p:spPr>
        <p:txBody>
          <a:bodyPr>
            <a:normAutofit fontScale="92500" lnSpcReduction="20000"/>
          </a:bodyPr>
          <a:lstStyle/>
          <a:p>
            <a:r>
              <a:rPr lang="en-US" altLang="zh-CN" dirty="0"/>
              <a:t>Birth rates are high for a number of reasons. Children were an expression of a family</a:t>
            </a:r>
            <a:r>
              <a:rPr lang="zh-CN" altLang="zh-CN" dirty="0"/>
              <a:t>’</a:t>
            </a:r>
            <a:r>
              <a:rPr lang="en-US" altLang="zh-CN" dirty="0"/>
              <a:t>s productivity and status. The more kids a family had, the more work that could be done raising crops, hunting, gathering, herding, or laboring in the </a:t>
            </a:r>
            <a:r>
              <a:rPr lang="en-US" altLang="zh-CN" b="1" dirty="0"/>
              <a:t>feudal political economy </a:t>
            </a:r>
            <a:r>
              <a:rPr lang="en-US" altLang="zh-CN" dirty="0"/>
              <a:t>as domestic servants or soldiers. </a:t>
            </a:r>
            <a:r>
              <a:rPr lang="en-US" altLang="zh-CN" b="1" dirty="0"/>
              <a:t>Child mortality </a:t>
            </a:r>
            <a:r>
              <a:rPr lang="en-US" altLang="zh-CN" dirty="0"/>
              <a:t>and </a:t>
            </a:r>
            <a:r>
              <a:rPr lang="en-US" altLang="zh-CN" b="1" dirty="0"/>
              <a:t>infant mortality </a:t>
            </a:r>
            <a:r>
              <a:rPr lang="en-US" altLang="zh-CN" dirty="0"/>
              <a:t>were also very high, which motivated parents to have a few extra children with the expectation that one or two would not live to adulthood. </a:t>
            </a:r>
          </a:p>
          <a:p>
            <a:r>
              <a:rPr lang="en-US" altLang="zh-CN" dirty="0"/>
              <a:t>Likewise, death rates are high for a multitude of reasons. In stage one, the overall population has a very low life expectancy. The lack of modern medicine and health care, limited sanitation, low nutritional standards, and the effects of hazards such as famine and war all contribute to high death rates and low life expectancy. Hard physical labor and long migrations also had the effect of physically wearing down the body and thus decreasing lifespan. This stage of the DTM corresponds to the first stage of the ETM, during which death rates were high due to the combination of diseases like the plague and poor medical knowledge. </a:t>
            </a:r>
            <a:endParaRPr lang="zh-CN" altLang="zh-CN" dirty="0"/>
          </a:p>
          <a:p>
            <a:endParaRPr lang="zh-CN" altLang="en-US" dirty="0"/>
          </a:p>
        </p:txBody>
      </p:sp>
    </p:spTree>
    <p:extLst>
      <p:ext uri="{BB962C8B-B14F-4D97-AF65-F5344CB8AC3E}">
        <p14:creationId xmlns:p14="http://schemas.microsoft.com/office/powerpoint/2010/main" val="1632900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44F065-46CB-4FBF-B509-B670A568F0BF}"/>
              </a:ext>
            </a:extLst>
          </p:cNvPr>
          <p:cNvSpPr>
            <a:spLocks noGrp="1"/>
          </p:cNvSpPr>
          <p:nvPr>
            <p:ph type="title"/>
          </p:nvPr>
        </p:nvSpPr>
        <p:spPr/>
        <p:txBody>
          <a:bodyPr/>
          <a:lstStyle/>
          <a:p>
            <a:pPr algn="ctr"/>
            <a:r>
              <a:rPr lang="en-US" altLang="zh-CN" b="1" dirty="0"/>
              <a:t>Stage One Today?</a:t>
            </a:r>
            <a:endParaRPr lang="zh-CN" altLang="en-US" dirty="0"/>
          </a:p>
        </p:txBody>
      </p:sp>
      <p:sp>
        <p:nvSpPr>
          <p:cNvPr id="3" name="内容占位符 2">
            <a:extLst>
              <a:ext uri="{FF2B5EF4-FFF2-40B4-BE49-F238E27FC236}">
                <a16:creationId xmlns:a16="http://schemas.microsoft.com/office/drawing/2014/main" id="{F35E2673-E627-40ED-9498-63DFA69689CE}"/>
              </a:ext>
            </a:extLst>
          </p:cNvPr>
          <p:cNvSpPr>
            <a:spLocks noGrp="1"/>
          </p:cNvSpPr>
          <p:nvPr>
            <p:ph idx="1"/>
          </p:nvPr>
        </p:nvSpPr>
        <p:spPr/>
        <p:txBody>
          <a:bodyPr/>
          <a:lstStyle/>
          <a:p>
            <a:r>
              <a:rPr lang="en-US" altLang="zh-CN" dirty="0"/>
              <a:t>Are there any stage one countries in existence today? Occasionally, yes. Typically we see that Third-World countries engaged in long periods of warfare have late stage one characteristics. When they are peaceful, Third-World agricultural countries generally have stage two birth rates and death rates. The AIDS epidemic in Southern African countries has historically created stage one demographic conditions and likewise harmed the economic development of the region. As of this printing, however, no country is demonstrating a death rate of higher than 20, meaning no countries meet the criteria for stage one based on 2013 demographics. </a:t>
            </a:r>
            <a:endParaRPr lang="zh-CN" altLang="zh-CN" dirty="0"/>
          </a:p>
          <a:p>
            <a:endParaRPr lang="zh-CN" altLang="en-US" dirty="0"/>
          </a:p>
        </p:txBody>
      </p:sp>
    </p:spTree>
    <p:extLst>
      <p:ext uri="{BB962C8B-B14F-4D97-AF65-F5344CB8AC3E}">
        <p14:creationId xmlns:p14="http://schemas.microsoft.com/office/powerpoint/2010/main" val="994847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DBF0C4-CFEE-46BA-AFCE-12AEBF823DBD}"/>
              </a:ext>
            </a:extLst>
          </p:cNvPr>
          <p:cNvSpPr>
            <a:spLocks noGrp="1"/>
          </p:cNvSpPr>
          <p:nvPr>
            <p:ph type="title"/>
          </p:nvPr>
        </p:nvSpPr>
        <p:spPr/>
        <p:txBody>
          <a:bodyPr/>
          <a:lstStyle/>
          <a:p>
            <a:pPr algn="ctr"/>
            <a:r>
              <a:rPr lang="en-US" altLang="zh-CN" b="1" dirty="0"/>
              <a:t>Let’s Review</a:t>
            </a:r>
            <a:endParaRPr lang="zh-CN" altLang="en-US" dirty="0"/>
          </a:p>
        </p:txBody>
      </p:sp>
      <p:sp>
        <p:nvSpPr>
          <p:cNvPr id="3" name="内容占位符 2">
            <a:extLst>
              <a:ext uri="{FF2B5EF4-FFF2-40B4-BE49-F238E27FC236}">
                <a16:creationId xmlns:a16="http://schemas.microsoft.com/office/drawing/2014/main" id="{511A30D7-A25C-49E6-9052-F9232790BD06}"/>
              </a:ext>
            </a:extLst>
          </p:cNvPr>
          <p:cNvSpPr>
            <a:spLocks noGrp="1"/>
          </p:cNvSpPr>
          <p:nvPr>
            <p:ph idx="1"/>
          </p:nvPr>
        </p:nvSpPr>
        <p:spPr/>
        <p:txBody>
          <a:bodyPr/>
          <a:lstStyle/>
          <a:p>
            <a:r>
              <a:rPr lang="zh-CN" altLang="en-US" dirty="0"/>
              <a:t>不</a:t>
            </a:r>
            <a:r>
              <a:rPr lang="en-US" altLang="zh-CN" dirty="0"/>
              <a:t>REVIEW</a:t>
            </a:r>
            <a:r>
              <a:rPr lang="zh-CN" altLang="en-US" dirty="0"/>
              <a:t>了，太多了。听天命吧。</a:t>
            </a:r>
            <a:endParaRPr lang="en-US" altLang="zh-CN" dirty="0"/>
          </a:p>
          <a:p>
            <a:r>
              <a:rPr lang="en-US" altLang="zh-CN" dirty="0"/>
              <a:t>……</a:t>
            </a:r>
            <a:endParaRPr lang="zh-CN" altLang="en-US" dirty="0"/>
          </a:p>
        </p:txBody>
      </p:sp>
    </p:spTree>
    <p:extLst>
      <p:ext uri="{BB962C8B-B14F-4D97-AF65-F5344CB8AC3E}">
        <p14:creationId xmlns:p14="http://schemas.microsoft.com/office/powerpoint/2010/main" val="370482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15FBBD-D3FC-47EF-AE9A-C17BFAF030FC}"/>
              </a:ext>
            </a:extLst>
          </p:cNvPr>
          <p:cNvSpPr>
            <a:spLocks noGrp="1"/>
          </p:cNvSpPr>
          <p:nvPr>
            <p:ph type="title"/>
          </p:nvPr>
        </p:nvSpPr>
        <p:spPr/>
        <p:txBody>
          <a:bodyPr/>
          <a:lstStyle/>
          <a:p>
            <a:pPr algn="ctr"/>
            <a:r>
              <a:rPr lang="en-US" altLang="zh-CN" b="1" dirty="0"/>
              <a:t>2.2 MALTHUSIAN THEORY</a:t>
            </a:r>
            <a:endParaRPr lang="zh-CN" altLang="en-US" dirty="0"/>
          </a:p>
        </p:txBody>
      </p:sp>
      <p:sp>
        <p:nvSpPr>
          <p:cNvPr id="3" name="内容占位符 2">
            <a:extLst>
              <a:ext uri="{FF2B5EF4-FFF2-40B4-BE49-F238E27FC236}">
                <a16:creationId xmlns:a16="http://schemas.microsoft.com/office/drawing/2014/main" id="{1EDE3F59-57C1-44A3-864B-B2EDCF7881F2}"/>
              </a:ext>
            </a:extLst>
          </p:cNvPr>
          <p:cNvSpPr>
            <a:spLocks noGrp="1"/>
          </p:cNvSpPr>
          <p:nvPr>
            <p:ph idx="1"/>
          </p:nvPr>
        </p:nvSpPr>
        <p:spPr>
          <a:xfrm>
            <a:off x="1451579" y="2015732"/>
            <a:ext cx="9603275" cy="4037749"/>
          </a:xfrm>
        </p:spPr>
        <p:txBody>
          <a:bodyPr>
            <a:normAutofit/>
          </a:bodyPr>
          <a:lstStyle/>
          <a:p>
            <a:r>
              <a:rPr lang="en-US" altLang="zh-CN" dirty="0"/>
              <a:t>Englishman Thomas Malthus published </a:t>
            </a:r>
            <a:r>
              <a:rPr lang="en-US" altLang="zh-CN" i="1" dirty="0"/>
              <a:t>An Essay on the Principle of Population </a:t>
            </a:r>
            <a:r>
              <a:rPr lang="en-US" altLang="zh-CN" dirty="0"/>
              <a:t>in 1798. His main idea was that the global population would one day expand to the point where it could not produce enough food to feed everyone. He predicted this would happen before 1900. The Malthusian catastrophe did not happen by 1900 or even by today, but some more recent thinkers (neo-Malthusians) think it still could in the future.</a:t>
            </a:r>
          </a:p>
          <a:p>
            <a:r>
              <a:rPr lang="en-US" altLang="zh-CN" dirty="0"/>
              <a:t>Why did he have this idea? At the time the math made sense, as the United Kingdom was engaged in the industrial revolution and people were being born at a high rate. If we look at the Demographic Transition Model timeline, Britain was moving from stage two to stage three. Like we see in NICs of today, Malthus saw rapid migration to the cities and a population explosion.</a:t>
            </a:r>
            <a:endParaRPr lang="zh-CN" altLang="en-US" dirty="0"/>
          </a:p>
        </p:txBody>
      </p:sp>
    </p:spTree>
    <p:extLst>
      <p:ext uri="{BB962C8B-B14F-4D97-AF65-F5344CB8AC3E}">
        <p14:creationId xmlns:p14="http://schemas.microsoft.com/office/powerpoint/2010/main" val="3163541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433757-31AE-4D3C-8288-23A9844A83A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6DD8174-78E6-43D6-9344-3CFE983BEC34}"/>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5D539362-29CB-45C5-BA25-9FB652220866}"/>
              </a:ext>
            </a:extLst>
          </p:cNvPr>
          <p:cNvPicPr>
            <a:picLocks noChangeAspect="1"/>
          </p:cNvPicPr>
          <p:nvPr/>
        </p:nvPicPr>
        <p:blipFill>
          <a:blip r:embed="rId2"/>
          <a:stretch>
            <a:fillRect/>
          </a:stretch>
        </p:blipFill>
        <p:spPr>
          <a:xfrm>
            <a:off x="1524356" y="174521"/>
            <a:ext cx="9457720" cy="6508958"/>
          </a:xfrm>
          <a:prstGeom prst="rect">
            <a:avLst/>
          </a:prstGeom>
        </p:spPr>
      </p:pic>
    </p:spTree>
    <p:extLst>
      <p:ext uri="{BB962C8B-B14F-4D97-AF65-F5344CB8AC3E}">
        <p14:creationId xmlns:p14="http://schemas.microsoft.com/office/powerpoint/2010/main" val="3530881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1486B-009E-4D95-91F6-78643A5D74AD}"/>
              </a:ext>
            </a:extLst>
          </p:cNvPr>
          <p:cNvSpPr>
            <a:spLocks noGrp="1"/>
          </p:cNvSpPr>
          <p:nvPr>
            <p:ph type="title"/>
          </p:nvPr>
        </p:nvSpPr>
        <p:spPr/>
        <p:txBody>
          <a:bodyPr/>
          <a:lstStyle/>
          <a:p>
            <a:r>
              <a:rPr lang="en-US" altLang="zh-CN" b="1" dirty="0"/>
              <a:t>2.2.1 IT WAS IN THE NUMBERS</a:t>
            </a:r>
            <a:endParaRPr lang="zh-CN" altLang="en-US" dirty="0"/>
          </a:p>
        </p:txBody>
      </p:sp>
      <p:sp>
        <p:nvSpPr>
          <p:cNvPr id="3" name="内容占位符 2">
            <a:extLst>
              <a:ext uri="{FF2B5EF4-FFF2-40B4-BE49-F238E27FC236}">
                <a16:creationId xmlns:a16="http://schemas.microsoft.com/office/drawing/2014/main" id="{A8786F8A-FE1C-4DB0-A5E9-A42CCF8ABA30}"/>
              </a:ext>
            </a:extLst>
          </p:cNvPr>
          <p:cNvSpPr>
            <a:spLocks noGrp="1"/>
          </p:cNvSpPr>
          <p:nvPr>
            <p:ph idx="1"/>
          </p:nvPr>
        </p:nvSpPr>
        <p:spPr>
          <a:xfrm>
            <a:off x="1451579" y="2015732"/>
            <a:ext cx="9603275" cy="4037749"/>
          </a:xfrm>
        </p:spPr>
        <p:txBody>
          <a:bodyPr>
            <a:normAutofit fontScale="92500" lnSpcReduction="10000"/>
          </a:bodyPr>
          <a:lstStyle/>
          <a:p>
            <a:r>
              <a:rPr lang="en-US" altLang="zh-CN" sz="2400" dirty="0"/>
              <a:t>Mathematically, what Malthus saw was that food production did grow over time but in a slow arithmetic manner. Arithmetic means that each year another unit of food production was added to the overall volume of agricultural products. Think of it like a volume + 1 situation or a constant rate of change from Algebra class. Meanwhile, human population grows in an exponential manner. Exponential means that a couple has a few children and then their children all have a few children, and so on through generations. Every few decades, you have population + the population</a:t>
            </a:r>
            <a:r>
              <a:rPr lang="en-US" altLang="zh-CN" sz="2400" baseline="30000" dirty="0"/>
              <a:t>2</a:t>
            </a:r>
            <a:r>
              <a:rPr lang="en-US" altLang="zh-CN" sz="2400" dirty="0"/>
              <a:t>, resulting in a logistic curve or </a:t>
            </a:r>
            <a:r>
              <a:rPr lang="en-US" altLang="zh-CN" sz="2400" b="1" dirty="0"/>
              <a:t>J-curve </a:t>
            </a:r>
            <a:r>
              <a:rPr lang="en-US" altLang="zh-CN" sz="2400" dirty="0"/>
              <a:t>of exponential population growth on the graph. Looking at the numbers of the time, Malthus figured population was going to catch up fast.</a:t>
            </a:r>
            <a:endParaRPr lang="zh-CN" altLang="en-US" sz="2400" dirty="0"/>
          </a:p>
        </p:txBody>
      </p:sp>
    </p:spTree>
    <p:extLst>
      <p:ext uri="{BB962C8B-B14F-4D97-AF65-F5344CB8AC3E}">
        <p14:creationId xmlns:p14="http://schemas.microsoft.com/office/powerpoint/2010/main" val="2769243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3F911-CAC5-4352-A9EA-5ABA5B50D23F}"/>
              </a:ext>
            </a:extLst>
          </p:cNvPr>
          <p:cNvSpPr>
            <a:spLocks noGrp="1"/>
          </p:cNvSpPr>
          <p:nvPr>
            <p:ph type="title"/>
          </p:nvPr>
        </p:nvSpPr>
        <p:spPr/>
        <p:txBody>
          <a:bodyPr/>
          <a:lstStyle/>
          <a:p>
            <a:r>
              <a:rPr lang="en-US" altLang="zh-CN" b="1" dirty="0"/>
              <a:t>2.2.2 WHAT HAPPENED, INSTEAD?</a:t>
            </a:r>
            <a:endParaRPr lang="zh-CN" altLang="en-US" dirty="0"/>
          </a:p>
        </p:txBody>
      </p:sp>
      <p:sp>
        <p:nvSpPr>
          <p:cNvPr id="3" name="内容占位符 2">
            <a:extLst>
              <a:ext uri="{FF2B5EF4-FFF2-40B4-BE49-F238E27FC236}">
                <a16:creationId xmlns:a16="http://schemas.microsoft.com/office/drawing/2014/main" id="{F3448AA8-8975-40A7-B780-CF56BD9F3944}"/>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F4F7C889-D27F-461B-92A4-3BC142867524}"/>
              </a:ext>
            </a:extLst>
          </p:cNvPr>
          <p:cNvPicPr>
            <a:picLocks noChangeAspect="1"/>
          </p:cNvPicPr>
          <p:nvPr/>
        </p:nvPicPr>
        <p:blipFill>
          <a:blip r:embed="rId2"/>
          <a:stretch>
            <a:fillRect/>
          </a:stretch>
        </p:blipFill>
        <p:spPr>
          <a:xfrm>
            <a:off x="2608815" y="1938188"/>
            <a:ext cx="6974370" cy="4794536"/>
          </a:xfrm>
          <a:prstGeom prst="rect">
            <a:avLst/>
          </a:prstGeom>
        </p:spPr>
      </p:pic>
    </p:spTree>
    <p:extLst>
      <p:ext uri="{BB962C8B-B14F-4D97-AF65-F5344CB8AC3E}">
        <p14:creationId xmlns:p14="http://schemas.microsoft.com/office/powerpoint/2010/main" val="230652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366A4-683D-4015-A3AE-7A328990E6BE}"/>
              </a:ext>
            </a:extLst>
          </p:cNvPr>
          <p:cNvSpPr>
            <a:spLocks noGrp="1"/>
          </p:cNvSpPr>
          <p:nvPr>
            <p:ph type="title"/>
          </p:nvPr>
        </p:nvSpPr>
        <p:spPr/>
        <p:txBody>
          <a:bodyPr/>
          <a:lstStyle/>
          <a:p>
            <a:r>
              <a:rPr lang="en-US" altLang="zh-CN" b="1" dirty="0"/>
              <a:t>1. BASIC POPULATION STATISTICS</a:t>
            </a:r>
            <a:endParaRPr lang="zh-CN" altLang="en-US" dirty="0"/>
          </a:p>
        </p:txBody>
      </p:sp>
      <p:sp>
        <p:nvSpPr>
          <p:cNvPr id="3" name="内容占位符 2">
            <a:extLst>
              <a:ext uri="{FF2B5EF4-FFF2-40B4-BE49-F238E27FC236}">
                <a16:creationId xmlns:a16="http://schemas.microsoft.com/office/drawing/2014/main" id="{01B4B40F-A3D3-4C19-983E-A859E65221A9}"/>
              </a:ext>
            </a:extLst>
          </p:cNvPr>
          <p:cNvSpPr>
            <a:spLocks noGrp="1"/>
          </p:cNvSpPr>
          <p:nvPr>
            <p:ph idx="1"/>
          </p:nvPr>
        </p:nvSpPr>
        <p:spPr/>
        <p:txBody>
          <a:bodyPr>
            <a:normAutofit/>
          </a:bodyPr>
          <a:lstStyle/>
          <a:p>
            <a:r>
              <a:rPr lang="en-US" altLang="zh-CN" sz="2400" dirty="0"/>
              <a:t>Population growth is understood through the concepts of the </a:t>
            </a:r>
            <a:r>
              <a:rPr lang="en-US" altLang="zh-CN" sz="2400" b="1" dirty="0"/>
              <a:t>rate of natural increase (RNI) </a:t>
            </a:r>
            <a:r>
              <a:rPr lang="en-US" altLang="zh-CN" sz="2400" dirty="0"/>
              <a:t>and the </a:t>
            </a:r>
            <a:r>
              <a:rPr lang="en-US" altLang="zh-CN" sz="2400" b="1" dirty="0"/>
              <a:t>demographic equation</a:t>
            </a:r>
            <a:r>
              <a:rPr lang="en-US" altLang="zh-CN" sz="2400" dirty="0"/>
              <a:t>. The demographic equation uses </a:t>
            </a:r>
            <a:r>
              <a:rPr lang="en-US" altLang="zh-CN" sz="2400" b="1" dirty="0"/>
              <a:t>birth rates </a:t>
            </a:r>
            <a:r>
              <a:rPr lang="en-US" altLang="zh-CN" sz="2400" dirty="0"/>
              <a:t>and </a:t>
            </a:r>
            <a:r>
              <a:rPr lang="en-US" altLang="zh-CN" sz="2400" b="1" dirty="0"/>
              <a:t>death rates </a:t>
            </a:r>
            <a:r>
              <a:rPr lang="en-US" altLang="zh-CN" sz="2400" dirty="0"/>
              <a:t>along with </a:t>
            </a:r>
            <a:r>
              <a:rPr lang="en-US" altLang="zh-CN" sz="2400" b="1" dirty="0"/>
              <a:t>immigration </a:t>
            </a:r>
            <a:r>
              <a:rPr lang="en-US" altLang="zh-CN" sz="2400" dirty="0"/>
              <a:t>and </a:t>
            </a:r>
            <a:r>
              <a:rPr lang="en-US" altLang="zh-CN" sz="2400" b="1" dirty="0"/>
              <a:t>emigration </a:t>
            </a:r>
            <a:r>
              <a:rPr lang="en-US" altLang="zh-CN" sz="2400" dirty="0"/>
              <a:t>statistics to show </a:t>
            </a:r>
            <a:r>
              <a:rPr lang="en-US" altLang="zh-CN" sz="2400" b="1" dirty="0"/>
              <a:t>population growth </a:t>
            </a:r>
            <a:r>
              <a:rPr lang="en-US" altLang="zh-CN" sz="2400" dirty="0"/>
              <a:t>or change. Over the next few pages we walk you through the process of how population growth is calculated.</a:t>
            </a:r>
            <a:endParaRPr lang="zh-CN" altLang="en-US" sz="2400" dirty="0"/>
          </a:p>
        </p:txBody>
      </p:sp>
    </p:spTree>
    <p:extLst>
      <p:ext uri="{BB962C8B-B14F-4D97-AF65-F5344CB8AC3E}">
        <p14:creationId xmlns:p14="http://schemas.microsoft.com/office/powerpoint/2010/main" val="1752243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3B1058-34EA-4786-B97F-101324F5C8BA}"/>
              </a:ext>
            </a:extLst>
          </p:cNvPr>
          <p:cNvSpPr>
            <a:spLocks noGrp="1"/>
          </p:cNvSpPr>
          <p:nvPr>
            <p:ph type="title"/>
          </p:nvPr>
        </p:nvSpPr>
        <p:spPr/>
        <p:txBody>
          <a:bodyPr/>
          <a:lstStyle/>
          <a:p>
            <a:r>
              <a:rPr lang="en-US" altLang="zh-CN" b="1" dirty="0"/>
              <a:t>2.2.2 WHAT HAPPENED, INSTEAD?</a:t>
            </a:r>
            <a:endParaRPr lang="zh-CN" altLang="en-US" dirty="0"/>
          </a:p>
        </p:txBody>
      </p:sp>
      <p:sp>
        <p:nvSpPr>
          <p:cNvPr id="3" name="内容占位符 2">
            <a:extLst>
              <a:ext uri="{FF2B5EF4-FFF2-40B4-BE49-F238E27FC236}">
                <a16:creationId xmlns:a16="http://schemas.microsoft.com/office/drawing/2014/main" id="{67EFF274-CF49-488B-8D1E-482DC4AF5EED}"/>
              </a:ext>
            </a:extLst>
          </p:cNvPr>
          <p:cNvSpPr>
            <a:spLocks noGrp="1"/>
          </p:cNvSpPr>
          <p:nvPr>
            <p:ph idx="1"/>
          </p:nvPr>
        </p:nvSpPr>
        <p:spPr>
          <a:xfrm>
            <a:off x="1451579" y="2015732"/>
            <a:ext cx="9603275" cy="4251718"/>
          </a:xfrm>
        </p:spPr>
        <p:txBody>
          <a:bodyPr>
            <a:normAutofit/>
          </a:bodyPr>
          <a:lstStyle/>
          <a:p>
            <a:r>
              <a:rPr lang="en-US" altLang="zh-CN" dirty="0"/>
              <a:t>It wasn’t that Malthus was wrong, but what he didn’t know was that agricultural technology was soon going to boost food production several times over in the coming century. By 1900, massively important inventions such as the internal combustion engine, artificial fertilizers, pesticides, irrigation pumps, advanced plant and animal hybridization techniques, the tin can, and refrigeration were developed. As each of these new products and methods were adopted, another large volume of food would be added to global production and supply. Mathematically, this meant that food production has continued to stay ahead of population growth. For how long this will occur, we don’t know. Let’s hope that by 2050 or so, when the global population is predicted to level off around 10 billion (completing the top of the S-curve), that the world has food production in good working order.</a:t>
            </a:r>
            <a:endParaRPr lang="zh-CN" altLang="en-US" dirty="0"/>
          </a:p>
        </p:txBody>
      </p:sp>
    </p:spTree>
    <p:extLst>
      <p:ext uri="{BB962C8B-B14F-4D97-AF65-F5344CB8AC3E}">
        <p14:creationId xmlns:p14="http://schemas.microsoft.com/office/powerpoint/2010/main" val="529906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C6B585-D272-4D11-835A-9402F52D9C29}"/>
              </a:ext>
            </a:extLst>
          </p:cNvPr>
          <p:cNvSpPr>
            <a:spLocks noGrp="1"/>
          </p:cNvSpPr>
          <p:nvPr>
            <p:ph type="title"/>
          </p:nvPr>
        </p:nvSpPr>
        <p:spPr/>
        <p:txBody>
          <a:bodyPr/>
          <a:lstStyle/>
          <a:p>
            <a:pPr algn="ctr"/>
            <a:r>
              <a:rPr lang="en-US" altLang="zh-CN" b="1" dirty="0"/>
              <a:t>2.2.3 WHAT ABOUT GENETICS? </a:t>
            </a:r>
            <a:br>
              <a:rPr lang="en-US" altLang="zh-CN" b="1" dirty="0"/>
            </a:br>
            <a:r>
              <a:rPr lang="en-US" altLang="zh-CN" b="1" dirty="0"/>
              <a:t>AVOID THE TRAP!</a:t>
            </a:r>
            <a:endParaRPr lang="zh-CN" altLang="en-US" dirty="0"/>
          </a:p>
        </p:txBody>
      </p:sp>
      <p:sp>
        <p:nvSpPr>
          <p:cNvPr id="3" name="内容占位符 2">
            <a:extLst>
              <a:ext uri="{FF2B5EF4-FFF2-40B4-BE49-F238E27FC236}">
                <a16:creationId xmlns:a16="http://schemas.microsoft.com/office/drawing/2014/main" id="{12C170A8-2D2B-4E70-B95A-346988D73B15}"/>
              </a:ext>
            </a:extLst>
          </p:cNvPr>
          <p:cNvSpPr>
            <a:spLocks noGrp="1"/>
          </p:cNvSpPr>
          <p:nvPr>
            <p:ph idx="1"/>
          </p:nvPr>
        </p:nvSpPr>
        <p:spPr/>
        <p:txBody>
          <a:bodyPr>
            <a:normAutofit/>
          </a:bodyPr>
          <a:lstStyle/>
          <a:p>
            <a:r>
              <a:rPr lang="en-US" altLang="zh-CN" sz="2400" dirty="0"/>
              <a:t>In the early 1800s, Gregor Mendel was the first to research and write about genes and plant reproduction. However, the science of genetics did not make any impact on global food production until the 1950s and genetically modified foods did not enter markets until the 1980s. If you are asked about why Malthus was wrong, talk about new technologies including plant and animal hybrids, but not genetics, since that affects agriculture only in much more recent years.</a:t>
            </a:r>
            <a:endParaRPr lang="zh-CN" altLang="en-US" sz="2400" dirty="0"/>
          </a:p>
        </p:txBody>
      </p:sp>
    </p:spTree>
    <p:extLst>
      <p:ext uri="{BB962C8B-B14F-4D97-AF65-F5344CB8AC3E}">
        <p14:creationId xmlns:p14="http://schemas.microsoft.com/office/powerpoint/2010/main" val="1521757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899C8-A5FA-4525-86D7-6C9E8DE4D337}"/>
              </a:ext>
            </a:extLst>
          </p:cNvPr>
          <p:cNvSpPr>
            <a:spLocks noGrp="1"/>
          </p:cNvSpPr>
          <p:nvPr>
            <p:ph type="title"/>
          </p:nvPr>
        </p:nvSpPr>
        <p:spPr/>
        <p:txBody>
          <a:bodyPr/>
          <a:lstStyle/>
          <a:p>
            <a:pPr algn="ctr"/>
            <a:r>
              <a:rPr lang="en-US" altLang="zh-CN" b="1" dirty="0"/>
              <a:t>2.2.4 </a:t>
            </a:r>
            <a:r>
              <a:rPr lang="en-US" altLang="zh-CN" b="1" dirty="0" err="1"/>
              <a:t>NEo</a:t>
            </a:r>
            <a:r>
              <a:rPr lang="en-US" altLang="zh-CN" b="1" dirty="0"/>
              <a:t>-MALTHUSIANS: BE AFRAID, BE VERY AFRAID! </a:t>
            </a:r>
            <a:endParaRPr lang="zh-CN" altLang="en-US" dirty="0"/>
          </a:p>
        </p:txBody>
      </p:sp>
      <p:sp>
        <p:nvSpPr>
          <p:cNvPr id="3" name="内容占位符 2">
            <a:extLst>
              <a:ext uri="{FF2B5EF4-FFF2-40B4-BE49-F238E27FC236}">
                <a16:creationId xmlns:a16="http://schemas.microsoft.com/office/drawing/2014/main" id="{E4071C0F-EC11-49D7-A980-B6724206A678}"/>
              </a:ext>
            </a:extLst>
          </p:cNvPr>
          <p:cNvSpPr>
            <a:spLocks noGrp="1"/>
          </p:cNvSpPr>
          <p:nvPr>
            <p:ph idx="1"/>
          </p:nvPr>
        </p:nvSpPr>
        <p:spPr/>
        <p:txBody>
          <a:bodyPr>
            <a:normAutofit/>
          </a:bodyPr>
          <a:lstStyle/>
          <a:p>
            <a:r>
              <a:rPr lang="en-US" altLang="zh-CN" sz="2400" dirty="0"/>
              <a:t>Neo-Malthusians are more recent theorists who warn that a Malthusian catastrophe could still occur. You might think that things don’t seem too bad now and that within a generation or two, the global population will level off. Won’t we just come up with new technologies to meet future food demands? Three important points are made by the neo-Malthusians:</a:t>
            </a:r>
            <a:endParaRPr lang="zh-CN" altLang="en-US" sz="2400" dirty="0"/>
          </a:p>
        </p:txBody>
      </p:sp>
    </p:spTree>
    <p:extLst>
      <p:ext uri="{BB962C8B-B14F-4D97-AF65-F5344CB8AC3E}">
        <p14:creationId xmlns:p14="http://schemas.microsoft.com/office/powerpoint/2010/main" val="2994967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39F7B-CCD4-4F61-A669-87A92FBEA4BB}"/>
              </a:ext>
            </a:extLst>
          </p:cNvPr>
          <p:cNvSpPr>
            <a:spLocks noGrp="1"/>
          </p:cNvSpPr>
          <p:nvPr>
            <p:ph type="title"/>
          </p:nvPr>
        </p:nvSpPr>
        <p:spPr/>
        <p:txBody>
          <a:bodyPr/>
          <a:lstStyle/>
          <a:p>
            <a:pPr algn="ctr"/>
            <a:r>
              <a:rPr lang="en-US" altLang="zh-CN" dirty="0"/>
              <a:t>1. </a:t>
            </a:r>
            <a:r>
              <a:rPr lang="en-US" altLang="zh-CN" b="1" dirty="0"/>
              <a:t>Sustainability</a:t>
            </a:r>
            <a:endParaRPr lang="zh-CN" altLang="en-US" dirty="0"/>
          </a:p>
        </p:txBody>
      </p:sp>
      <p:sp>
        <p:nvSpPr>
          <p:cNvPr id="3" name="内容占位符 2">
            <a:extLst>
              <a:ext uri="{FF2B5EF4-FFF2-40B4-BE49-F238E27FC236}">
                <a16:creationId xmlns:a16="http://schemas.microsoft.com/office/drawing/2014/main" id="{09DAE073-EBCC-415E-914E-1D18E998814A}"/>
              </a:ext>
            </a:extLst>
          </p:cNvPr>
          <p:cNvSpPr>
            <a:spLocks noGrp="1"/>
          </p:cNvSpPr>
          <p:nvPr>
            <p:ph idx="1"/>
          </p:nvPr>
        </p:nvSpPr>
        <p:spPr/>
        <p:txBody>
          <a:bodyPr>
            <a:normAutofit/>
          </a:bodyPr>
          <a:lstStyle/>
          <a:p>
            <a:r>
              <a:rPr lang="en-US" altLang="zh-CN" sz="2400" dirty="0"/>
              <a:t>When the world does reach 10 billion people, there may be problems keeping up with food demand over the long-term. Already, many major agricultural regions have significant ecological problems like soil erosion and soil nutrient loss and, in arid regions, depletion of irrigation sources and soil salinization. If too many of the world’s current growing areas are damaged, can food production keep up with the increased demand?</a:t>
            </a:r>
            <a:endParaRPr lang="zh-CN" altLang="en-US" sz="2400" dirty="0"/>
          </a:p>
        </p:txBody>
      </p:sp>
    </p:spTree>
    <p:extLst>
      <p:ext uri="{BB962C8B-B14F-4D97-AF65-F5344CB8AC3E}">
        <p14:creationId xmlns:p14="http://schemas.microsoft.com/office/powerpoint/2010/main" val="3544300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7DA19-552C-4B85-AEA5-856D90590D3B}"/>
              </a:ext>
            </a:extLst>
          </p:cNvPr>
          <p:cNvSpPr>
            <a:spLocks noGrp="1"/>
          </p:cNvSpPr>
          <p:nvPr>
            <p:ph type="title"/>
          </p:nvPr>
        </p:nvSpPr>
        <p:spPr/>
        <p:txBody>
          <a:bodyPr/>
          <a:lstStyle/>
          <a:p>
            <a:pPr algn="ctr"/>
            <a:r>
              <a:rPr lang="en-US" altLang="zh-CN" dirty="0"/>
              <a:t>2. </a:t>
            </a:r>
            <a:r>
              <a:rPr lang="en-US" altLang="zh-CN" b="1" dirty="0"/>
              <a:t>Increasing </a:t>
            </a:r>
            <a:r>
              <a:rPr lang="en-US" altLang="zh-CN" b="1" i="1" dirty="0"/>
              <a:t>Per Capita </a:t>
            </a:r>
            <a:r>
              <a:rPr lang="en-US" altLang="zh-CN" b="1" dirty="0"/>
              <a:t>Demand</a:t>
            </a:r>
            <a:endParaRPr lang="zh-CN" altLang="en-US" dirty="0"/>
          </a:p>
        </p:txBody>
      </p:sp>
      <p:sp>
        <p:nvSpPr>
          <p:cNvPr id="3" name="内容占位符 2">
            <a:extLst>
              <a:ext uri="{FF2B5EF4-FFF2-40B4-BE49-F238E27FC236}">
                <a16:creationId xmlns:a16="http://schemas.microsoft.com/office/drawing/2014/main" id="{107D487A-B2A6-49A8-AC20-33C8E0575971}"/>
              </a:ext>
            </a:extLst>
          </p:cNvPr>
          <p:cNvSpPr>
            <a:spLocks noGrp="1"/>
          </p:cNvSpPr>
          <p:nvPr>
            <p:ph idx="1"/>
          </p:nvPr>
        </p:nvSpPr>
        <p:spPr/>
        <p:txBody>
          <a:bodyPr>
            <a:normAutofit/>
          </a:bodyPr>
          <a:lstStyle/>
          <a:p>
            <a:r>
              <a:rPr lang="en-US" altLang="zh-CN" sz="2400" dirty="0"/>
              <a:t>Globally, the amount of food consumed per person is rising. Why? The average First World citizen consumes around eight times the amount of food and resources that a person in the Third World does. As the Third World continues to develop economically, consumers there will increase their demand for food and other products several times over. Can the planet provide enough food when all 10 billion of us eat like the First World does today?</a:t>
            </a:r>
            <a:endParaRPr lang="zh-CN" altLang="en-US" sz="2400" dirty="0"/>
          </a:p>
        </p:txBody>
      </p:sp>
    </p:spTree>
    <p:extLst>
      <p:ext uri="{BB962C8B-B14F-4D97-AF65-F5344CB8AC3E}">
        <p14:creationId xmlns:p14="http://schemas.microsoft.com/office/powerpoint/2010/main" val="3784727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710FC-2429-4809-9765-9570EDD803CD}"/>
              </a:ext>
            </a:extLst>
          </p:cNvPr>
          <p:cNvSpPr>
            <a:spLocks noGrp="1"/>
          </p:cNvSpPr>
          <p:nvPr>
            <p:ph type="title"/>
          </p:nvPr>
        </p:nvSpPr>
        <p:spPr/>
        <p:txBody>
          <a:bodyPr/>
          <a:lstStyle/>
          <a:p>
            <a:pPr algn="ctr"/>
            <a:r>
              <a:rPr lang="en-US" altLang="zh-CN" dirty="0"/>
              <a:t>3. </a:t>
            </a:r>
            <a:r>
              <a:rPr lang="en-US" altLang="zh-CN" b="1" dirty="0"/>
              <a:t>Natural Resource Depletion</a:t>
            </a:r>
            <a:endParaRPr lang="zh-CN" altLang="en-US" dirty="0"/>
          </a:p>
        </p:txBody>
      </p:sp>
      <p:sp>
        <p:nvSpPr>
          <p:cNvPr id="3" name="内容占位符 2">
            <a:extLst>
              <a:ext uri="{FF2B5EF4-FFF2-40B4-BE49-F238E27FC236}">
                <a16:creationId xmlns:a16="http://schemas.microsoft.com/office/drawing/2014/main" id="{73EE4D04-E3ED-4654-B2EF-8BC8986309AF}"/>
              </a:ext>
            </a:extLst>
          </p:cNvPr>
          <p:cNvSpPr>
            <a:spLocks noGrp="1"/>
          </p:cNvSpPr>
          <p:nvPr>
            <p:ph idx="1"/>
          </p:nvPr>
        </p:nvSpPr>
        <p:spPr/>
        <p:txBody>
          <a:bodyPr>
            <a:normAutofit lnSpcReduction="10000"/>
          </a:bodyPr>
          <a:lstStyle/>
          <a:p>
            <a:r>
              <a:rPr lang="en-US" altLang="zh-CN" sz="2400" dirty="0"/>
              <a:t>Food is not the only concern of neo-Malthusians. Theorists like Paul Ehrlich have also warned about our over-consumption of other resources such as timber, minerals, energy, and other </a:t>
            </a:r>
            <a:r>
              <a:rPr lang="en-US" altLang="zh-CN" sz="2400" dirty="0" err="1"/>
              <a:t>nonrenewables</a:t>
            </a:r>
            <a:r>
              <a:rPr lang="en-US" altLang="zh-CN" sz="2400" dirty="0"/>
              <a:t>. Can a world with 10 billion people have enough material to house everyone, enough fuel to heat all the houses, and enough food to feed everyone? If not, we need to continue to conserve and look for alternatives so that we can stretch out supplies over time—until we have </a:t>
            </a:r>
            <a:r>
              <a:rPr lang="en-US" altLang="zh-CN" sz="2400" i="1" dirty="0"/>
              <a:t>Star Trek</a:t>
            </a:r>
            <a:r>
              <a:rPr lang="en-US" altLang="zh-CN" sz="2400" dirty="0"/>
              <a:t>–</a:t>
            </a:r>
            <a:r>
              <a:rPr lang="en-US" altLang="zh-CN" sz="2400" dirty="0" err="1"/>
              <a:t>esque</a:t>
            </a:r>
            <a:r>
              <a:rPr lang="en-US" altLang="zh-CN" sz="2400" dirty="0"/>
              <a:t> replicators to make food for us and fusion reactors to make energy.</a:t>
            </a:r>
            <a:endParaRPr lang="zh-CN" altLang="en-US" sz="2400" dirty="0"/>
          </a:p>
        </p:txBody>
      </p:sp>
    </p:spTree>
    <p:extLst>
      <p:ext uri="{BB962C8B-B14F-4D97-AF65-F5344CB8AC3E}">
        <p14:creationId xmlns:p14="http://schemas.microsoft.com/office/powerpoint/2010/main" val="1907541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81E43-9664-45B5-BDD6-36B8BCD0C623}"/>
              </a:ext>
            </a:extLst>
          </p:cNvPr>
          <p:cNvSpPr>
            <a:spLocks noGrp="1"/>
          </p:cNvSpPr>
          <p:nvPr>
            <p:ph type="title"/>
          </p:nvPr>
        </p:nvSpPr>
        <p:spPr/>
        <p:txBody>
          <a:bodyPr/>
          <a:lstStyle/>
          <a:p>
            <a:pPr algn="ctr"/>
            <a:r>
              <a:rPr lang="en-US" altLang="zh-CN" dirty="0"/>
              <a:t>2.3 </a:t>
            </a:r>
            <a:r>
              <a:rPr lang="en-US" altLang="zh-CN" b="1" dirty="0"/>
              <a:t>THE POPULATION PYRAMID</a:t>
            </a:r>
            <a:endParaRPr lang="zh-CN" altLang="en-US" dirty="0"/>
          </a:p>
        </p:txBody>
      </p:sp>
      <p:sp>
        <p:nvSpPr>
          <p:cNvPr id="3" name="内容占位符 2">
            <a:extLst>
              <a:ext uri="{FF2B5EF4-FFF2-40B4-BE49-F238E27FC236}">
                <a16:creationId xmlns:a16="http://schemas.microsoft.com/office/drawing/2014/main" id="{6AC09328-DFE6-4251-B088-E23D1F9EF7D3}"/>
              </a:ext>
            </a:extLst>
          </p:cNvPr>
          <p:cNvSpPr>
            <a:spLocks noGrp="1"/>
          </p:cNvSpPr>
          <p:nvPr>
            <p:ph idx="1"/>
          </p:nvPr>
        </p:nvSpPr>
        <p:spPr/>
        <p:txBody>
          <a:bodyPr>
            <a:normAutofit/>
          </a:bodyPr>
          <a:lstStyle/>
          <a:p>
            <a:r>
              <a:rPr lang="en-US" altLang="zh-CN" sz="2400" dirty="0"/>
              <a:t>Sounds like a game show, or a seriously geeky board game. Population pyramids are a graphical way to visualize the </a:t>
            </a:r>
            <a:r>
              <a:rPr lang="en-US" altLang="zh-CN" sz="2400" b="1" dirty="0"/>
              <a:t>population structure </a:t>
            </a:r>
            <a:r>
              <a:rPr lang="en-US" altLang="zh-CN" sz="2400" dirty="0"/>
              <a:t>of a country or place. More specifically, population pyramids reveal the </a:t>
            </a:r>
            <a:r>
              <a:rPr lang="en-US" altLang="zh-CN" sz="2400" b="1" dirty="0"/>
              <a:t>gender </a:t>
            </a:r>
            <a:r>
              <a:rPr lang="en-US" altLang="zh-CN" sz="2400" dirty="0"/>
              <a:t>and </a:t>
            </a:r>
            <a:r>
              <a:rPr lang="en-US" altLang="zh-CN" sz="2400" b="1" dirty="0"/>
              <a:t>age distribution </a:t>
            </a:r>
            <a:r>
              <a:rPr lang="en-US" altLang="zh-CN" sz="2400" dirty="0"/>
              <a:t>of the population. Like a country’s position on the Demographic Transition Model, the shape of the pyramid can tell you a lot about that country’s level of economic development.</a:t>
            </a:r>
            <a:endParaRPr lang="zh-CN" altLang="en-US" sz="2400" dirty="0"/>
          </a:p>
        </p:txBody>
      </p:sp>
    </p:spTree>
    <p:extLst>
      <p:ext uri="{BB962C8B-B14F-4D97-AF65-F5344CB8AC3E}">
        <p14:creationId xmlns:p14="http://schemas.microsoft.com/office/powerpoint/2010/main" val="4285551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90B65-4C79-431C-AED2-8416E1BF5F6A}"/>
              </a:ext>
            </a:extLst>
          </p:cNvPr>
          <p:cNvSpPr>
            <a:spLocks noGrp="1"/>
          </p:cNvSpPr>
          <p:nvPr>
            <p:ph type="title"/>
          </p:nvPr>
        </p:nvSpPr>
        <p:spPr/>
        <p:txBody>
          <a:bodyPr/>
          <a:lstStyle/>
          <a:p>
            <a:r>
              <a:rPr lang="en-US" altLang="zh-CN" b="1" dirty="0"/>
              <a:t>2.3.1 GENERAL PRINCIPLES</a:t>
            </a:r>
            <a:endParaRPr lang="zh-CN" altLang="en-US" dirty="0"/>
          </a:p>
        </p:txBody>
      </p:sp>
      <p:sp>
        <p:nvSpPr>
          <p:cNvPr id="3" name="内容占位符 2">
            <a:extLst>
              <a:ext uri="{FF2B5EF4-FFF2-40B4-BE49-F238E27FC236}">
                <a16:creationId xmlns:a16="http://schemas.microsoft.com/office/drawing/2014/main" id="{AECC91DC-EFDA-4AEF-92E5-725D0F975614}"/>
              </a:ext>
            </a:extLst>
          </p:cNvPr>
          <p:cNvSpPr>
            <a:spLocks noGrp="1"/>
          </p:cNvSpPr>
          <p:nvPr>
            <p:ph idx="1"/>
          </p:nvPr>
        </p:nvSpPr>
        <p:spPr>
          <a:xfrm>
            <a:off x="1451579" y="2015732"/>
            <a:ext cx="9603275" cy="4037749"/>
          </a:xfrm>
        </p:spPr>
        <p:txBody>
          <a:bodyPr>
            <a:normAutofit/>
          </a:bodyPr>
          <a:lstStyle/>
          <a:p>
            <a:r>
              <a:rPr lang="en-US" altLang="zh-CN" dirty="0"/>
              <a:t>Males are always on the left of the pyramid and females are on the right. Each bar is an age </a:t>
            </a:r>
            <a:r>
              <a:rPr lang="en-US" altLang="zh-CN" b="1" dirty="0"/>
              <a:t>cohort</a:t>
            </a:r>
            <a:r>
              <a:rPr lang="zh-CN" altLang="en-US" b="1" dirty="0"/>
              <a:t>（年龄分组）</a:t>
            </a:r>
            <a:r>
              <a:rPr lang="en-US" altLang="zh-CN" b="1" dirty="0"/>
              <a:t>, </a:t>
            </a:r>
            <a:r>
              <a:rPr lang="en-US" altLang="zh-CN" dirty="0"/>
              <a:t>generally made up of five-year sets: 0−4, 5−9, 10−14, and so on. The origin (0-value) of each bar graph is the center and increases in value as you move left or right outward from the center. The single colored bar right or left of the origin is an </a:t>
            </a:r>
            <a:r>
              <a:rPr lang="en-US" altLang="zh-CN" b="1" dirty="0"/>
              <a:t>age-sex cohort</a:t>
            </a:r>
            <a:r>
              <a:rPr lang="en-US" altLang="zh-CN" dirty="0"/>
              <a:t>, with just one gender of that age group. (Note that age-sex cohorts may not always be colored on the exam.) Gaps, where there is an unexpectedly small bar, are important to recognize. A gap in a male cohort but not in females of the same age group is most commonly a sign of a past war that was fought outside the country. A gap in data for both males and females is likely a sign of past war inside that country, epidemic disease, or famine.</a:t>
            </a:r>
            <a:endParaRPr lang="zh-CN" altLang="en-US" dirty="0"/>
          </a:p>
        </p:txBody>
      </p:sp>
    </p:spTree>
    <p:extLst>
      <p:ext uri="{BB962C8B-B14F-4D97-AF65-F5344CB8AC3E}">
        <p14:creationId xmlns:p14="http://schemas.microsoft.com/office/powerpoint/2010/main" val="2685721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BBCED-9FAB-47CD-BD22-DA17E9A1C70C}"/>
              </a:ext>
            </a:extLst>
          </p:cNvPr>
          <p:cNvSpPr>
            <a:spLocks noGrp="1"/>
          </p:cNvSpPr>
          <p:nvPr>
            <p:ph type="title"/>
          </p:nvPr>
        </p:nvSpPr>
        <p:spPr/>
        <p:txBody>
          <a:bodyPr/>
          <a:lstStyle/>
          <a:p>
            <a:r>
              <a:rPr lang="en-US" altLang="zh-CN" dirty="0"/>
              <a:t>2.3.2 </a:t>
            </a:r>
            <a:r>
              <a:rPr lang="en-US" altLang="zh-CN" b="1" dirty="0"/>
              <a:t>ONE PYRAMID TO ANOTHER</a:t>
            </a:r>
            <a:endParaRPr lang="zh-CN" altLang="en-US" dirty="0"/>
          </a:p>
        </p:txBody>
      </p:sp>
      <p:sp>
        <p:nvSpPr>
          <p:cNvPr id="3" name="内容占位符 2">
            <a:extLst>
              <a:ext uri="{FF2B5EF4-FFF2-40B4-BE49-F238E27FC236}">
                <a16:creationId xmlns:a16="http://schemas.microsoft.com/office/drawing/2014/main" id="{40D602CD-3107-409E-93F3-5A0B5CECD31C}"/>
              </a:ext>
            </a:extLst>
          </p:cNvPr>
          <p:cNvSpPr>
            <a:spLocks noGrp="1"/>
          </p:cNvSpPr>
          <p:nvPr>
            <p:ph idx="1"/>
          </p:nvPr>
        </p:nvSpPr>
        <p:spPr/>
        <p:txBody>
          <a:bodyPr>
            <a:normAutofit/>
          </a:bodyPr>
          <a:lstStyle/>
          <a:p>
            <a:r>
              <a:rPr lang="en-US" altLang="zh-CN" sz="2400" dirty="0"/>
              <a:t>Not all population pyramids look the same. Depending upon who drew them, there may or may not be a column down the middle. Seeing the overall shape of the pyramid is what’s important. We’ll use both methods here so that you are used seeing it both ways. You never know what they going to put on the exam.</a:t>
            </a:r>
            <a:endParaRPr lang="zh-CN" altLang="en-US" sz="2400" dirty="0"/>
          </a:p>
        </p:txBody>
      </p:sp>
    </p:spTree>
    <p:extLst>
      <p:ext uri="{BB962C8B-B14F-4D97-AF65-F5344CB8AC3E}">
        <p14:creationId xmlns:p14="http://schemas.microsoft.com/office/powerpoint/2010/main" val="1126859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DFC32-4E47-4DC5-B0C8-17496CF25F19}"/>
              </a:ext>
            </a:extLst>
          </p:cNvPr>
          <p:cNvSpPr>
            <a:spLocks noGrp="1"/>
          </p:cNvSpPr>
          <p:nvPr>
            <p:ph type="title"/>
          </p:nvPr>
        </p:nvSpPr>
        <p:spPr/>
        <p:txBody>
          <a:bodyPr/>
          <a:lstStyle/>
          <a:p>
            <a:r>
              <a:rPr lang="en-US" altLang="zh-CN" dirty="0"/>
              <a:t>2.3.3 </a:t>
            </a:r>
            <a:r>
              <a:rPr lang="en-US" altLang="zh-CN" b="1" dirty="0"/>
              <a:t>CHECK THE TYPE OF DATA</a:t>
            </a:r>
            <a:endParaRPr lang="zh-CN" altLang="en-US" dirty="0"/>
          </a:p>
        </p:txBody>
      </p:sp>
      <p:sp>
        <p:nvSpPr>
          <p:cNvPr id="3" name="内容占位符 2">
            <a:extLst>
              <a:ext uri="{FF2B5EF4-FFF2-40B4-BE49-F238E27FC236}">
                <a16:creationId xmlns:a16="http://schemas.microsoft.com/office/drawing/2014/main" id="{596DF9B8-69DB-4106-A515-70BBB9A44A8B}"/>
              </a:ext>
            </a:extLst>
          </p:cNvPr>
          <p:cNvSpPr>
            <a:spLocks noGrp="1"/>
          </p:cNvSpPr>
          <p:nvPr>
            <p:ph idx="1"/>
          </p:nvPr>
        </p:nvSpPr>
        <p:spPr/>
        <p:txBody>
          <a:bodyPr/>
          <a:lstStyle/>
          <a:p>
            <a:r>
              <a:rPr lang="en-US" altLang="zh-CN" dirty="0"/>
              <a:t>Be aware of whether the bars on the graph show the </a:t>
            </a:r>
            <a:r>
              <a:rPr lang="en-US" altLang="zh-CN" i="1" dirty="0"/>
              <a:t>percent </a:t>
            </a:r>
            <a:r>
              <a:rPr lang="en-US" altLang="zh-CN" dirty="0"/>
              <a:t>of the total population or the total </a:t>
            </a:r>
            <a:r>
              <a:rPr lang="en-US" altLang="zh-CN" i="1" dirty="0"/>
              <a:t>number </a:t>
            </a:r>
            <a:r>
              <a:rPr lang="en-US" altLang="zh-CN" dirty="0"/>
              <a:t>of people in the age-sex cohort.</a:t>
            </a:r>
            <a:endParaRPr lang="zh-CN" altLang="en-US" dirty="0"/>
          </a:p>
        </p:txBody>
      </p:sp>
      <p:pic>
        <p:nvPicPr>
          <p:cNvPr id="4" name="图片 3">
            <a:extLst>
              <a:ext uri="{FF2B5EF4-FFF2-40B4-BE49-F238E27FC236}">
                <a16:creationId xmlns:a16="http://schemas.microsoft.com/office/drawing/2014/main" id="{8D95889D-A9C8-496D-8F80-7BB455F965E7}"/>
              </a:ext>
            </a:extLst>
          </p:cNvPr>
          <p:cNvPicPr>
            <a:picLocks noChangeAspect="1"/>
          </p:cNvPicPr>
          <p:nvPr/>
        </p:nvPicPr>
        <p:blipFill>
          <a:blip r:embed="rId2"/>
          <a:stretch>
            <a:fillRect/>
          </a:stretch>
        </p:blipFill>
        <p:spPr>
          <a:xfrm>
            <a:off x="462185" y="2857416"/>
            <a:ext cx="5447961" cy="3910942"/>
          </a:xfrm>
          <a:prstGeom prst="rect">
            <a:avLst/>
          </a:prstGeom>
        </p:spPr>
      </p:pic>
      <p:pic>
        <p:nvPicPr>
          <p:cNvPr id="5" name="图片 4">
            <a:extLst>
              <a:ext uri="{FF2B5EF4-FFF2-40B4-BE49-F238E27FC236}">
                <a16:creationId xmlns:a16="http://schemas.microsoft.com/office/drawing/2014/main" id="{F3CC30AD-0E12-40C5-951A-0AF03C1D27F4}"/>
              </a:ext>
            </a:extLst>
          </p:cNvPr>
          <p:cNvPicPr>
            <a:picLocks noChangeAspect="1"/>
          </p:cNvPicPr>
          <p:nvPr/>
        </p:nvPicPr>
        <p:blipFill>
          <a:blip r:embed="rId3"/>
          <a:stretch>
            <a:fillRect/>
          </a:stretch>
        </p:blipFill>
        <p:spPr>
          <a:xfrm>
            <a:off x="6148615" y="2857416"/>
            <a:ext cx="5849044" cy="3910942"/>
          </a:xfrm>
          <a:prstGeom prst="rect">
            <a:avLst/>
          </a:prstGeom>
        </p:spPr>
      </p:pic>
    </p:spTree>
    <p:extLst>
      <p:ext uri="{BB962C8B-B14F-4D97-AF65-F5344CB8AC3E}">
        <p14:creationId xmlns:p14="http://schemas.microsoft.com/office/powerpoint/2010/main" val="121415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CC9CCC-6CCF-4E9E-9452-3E46BAA2AC25}"/>
              </a:ext>
            </a:extLst>
          </p:cNvPr>
          <p:cNvSpPr>
            <a:spLocks noGrp="1"/>
          </p:cNvSpPr>
          <p:nvPr>
            <p:ph type="title"/>
          </p:nvPr>
        </p:nvSpPr>
        <p:spPr/>
        <p:txBody>
          <a:bodyPr/>
          <a:lstStyle/>
          <a:p>
            <a:r>
              <a:rPr lang="en-US" altLang="zh-CN" dirty="0"/>
              <a:t>1.1 </a:t>
            </a:r>
            <a:r>
              <a:rPr lang="en-US" altLang="zh-CN" b="1" dirty="0"/>
              <a:t>THE BIRTH RATE</a:t>
            </a:r>
            <a:endParaRPr lang="zh-CN" altLang="en-US" dirty="0"/>
          </a:p>
        </p:txBody>
      </p:sp>
      <p:sp>
        <p:nvSpPr>
          <p:cNvPr id="3" name="内容占位符 2">
            <a:extLst>
              <a:ext uri="{FF2B5EF4-FFF2-40B4-BE49-F238E27FC236}">
                <a16:creationId xmlns:a16="http://schemas.microsoft.com/office/drawing/2014/main" id="{D1BCC313-6416-4F44-B99E-4EF28B9F152A}"/>
              </a:ext>
            </a:extLst>
          </p:cNvPr>
          <p:cNvSpPr>
            <a:spLocks noGrp="1"/>
          </p:cNvSpPr>
          <p:nvPr>
            <p:ph idx="1"/>
          </p:nvPr>
        </p:nvSpPr>
        <p:spPr>
          <a:xfrm>
            <a:off x="1451579" y="2015732"/>
            <a:ext cx="9603275" cy="4037749"/>
          </a:xfrm>
        </p:spPr>
        <p:txBody>
          <a:bodyPr>
            <a:normAutofit/>
          </a:bodyPr>
          <a:lstStyle/>
          <a:p>
            <a:r>
              <a:rPr lang="en-US" altLang="zh-CN" sz="2400" dirty="0"/>
              <a:t>The </a:t>
            </a:r>
            <a:r>
              <a:rPr lang="en-US" altLang="zh-CN" sz="2400" b="1" dirty="0"/>
              <a:t>crude birth rate (CBR) </a:t>
            </a:r>
            <a:r>
              <a:rPr lang="en-US" altLang="zh-CN" sz="2400" dirty="0"/>
              <a:t>or just the birth rate, as we will call it here, is an </a:t>
            </a:r>
            <a:r>
              <a:rPr lang="en-US" altLang="zh-CN" sz="2400" b="1" dirty="0"/>
              <a:t>annual statistic</a:t>
            </a:r>
            <a:r>
              <a:rPr lang="en-US" altLang="zh-CN" sz="2400" dirty="0"/>
              <a:t>. The total number of infants born living is counted for one calendar year and then calculated. This figure is then divided by the population divided by one thousand, or “every thousand members of the population,” as it is often presented. </a:t>
            </a:r>
          </a:p>
          <a:p>
            <a:r>
              <a:rPr lang="en-US" altLang="zh-CN" sz="2400" dirty="0"/>
              <a:t>Why? By standardizing the denominator (the lower number in the ratio), the resulting quotient will be a small integer number, such as 32 or 14. This makes the data much easier to work with.</a:t>
            </a:r>
            <a:endParaRPr lang="zh-CN" altLang="en-US" sz="2400" dirty="0"/>
          </a:p>
        </p:txBody>
      </p:sp>
    </p:spTree>
    <p:extLst>
      <p:ext uri="{BB962C8B-B14F-4D97-AF65-F5344CB8AC3E}">
        <p14:creationId xmlns:p14="http://schemas.microsoft.com/office/powerpoint/2010/main" val="95462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74528-508F-4397-9E65-FB1AFD41191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5EFE9E2-A916-42A4-8C1D-63153FB9D009}"/>
              </a:ext>
            </a:extLst>
          </p:cNvPr>
          <p:cNvSpPr>
            <a:spLocks noGrp="1"/>
          </p:cNvSpPr>
          <p:nvPr>
            <p:ph idx="1"/>
          </p:nvPr>
        </p:nvSpPr>
        <p:spPr/>
        <p:txBody>
          <a:bodyPr/>
          <a:lstStyle/>
          <a:p>
            <a:r>
              <a:rPr lang="en-US" altLang="zh-CN" dirty="0"/>
              <a:t>Yes, the two pyramids look the same, but we need to be sure when referring to the data that we recognize what kind of numbers (percent versus total) we are talking about— this is especially important if asked on the essay section. What about those pyramids with the column down the middle? Here is what the percent data would look like:</a:t>
            </a:r>
            <a:endParaRPr lang="zh-CN" altLang="en-US" dirty="0"/>
          </a:p>
        </p:txBody>
      </p:sp>
      <p:pic>
        <p:nvPicPr>
          <p:cNvPr id="4" name="图片 3">
            <a:extLst>
              <a:ext uri="{FF2B5EF4-FFF2-40B4-BE49-F238E27FC236}">
                <a16:creationId xmlns:a16="http://schemas.microsoft.com/office/drawing/2014/main" id="{3B9A80A4-610F-415A-99B3-263647F87EC0}"/>
              </a:ext>
            </a:extLst>
          </p:cNvPr>
          <p:cNvPicPr>
            <a:picLocks noChangeAspect="1"/>
          </p:cNvPicPr>
          <p:nvPr/>
        </p:nvPicPr>
        <p:blipFill>
          <a:blip r:embed="rId2"/>
          <a:stretch>
            <a:fillRect/>
          </a:stretch>
        </p:blipFill>
        <p:spPr>
          <a:xfrm>
            <a:off x="3606231" y="3499329"/>
            <a:ext cx="4979538" cy="3257555"/>
          </a:xfrm>
          <a:prstGeom prst="rect">
            <a:avLst/>
          </a:prstGeom>
        </p:spPr>
      </p:pic>
    </p:spTree>
    <p:extLst>
      <p:ext uri="{BB962C8B-B14F-4D97-AF65-F5344CB8AC3E}">
        <p14:creationId xmlns:p14="http://schemas.microsoft.com/office/powerpoint/2010/main" val="293934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F88A60-36D1-464D-9CDB-7CA19C576EEF}"/>
              </a:ext>
            </a:extLst>
          </p:cNvPr>
          <p:cNvSpPr>
            <a:spLocks noGrp="1"/>
          </p:cNvSpPr>
          <p:nvPr>
            <p:ph type="title"/>
          </p:nvPr>
        </p:nvSpPr>
        <p:spPr/>
        <p:txBody>
          <a:bodyPr/>
          <a:lstStyle/>
          <a:p>
            <a:pPr algn="ctr"/>
            <a:r>
              <a:rPr lang="en-US" altLang="zh-CN" dirty="0"/>
              <a:t>2.3.4 </a:t>
            </a:r>
            <a:r>
              <a:rPr lang="en-US" altLang="zh-CN" b="1" dirty="0"/>
              <a:t>SHAPE MATTERS, BIG TIME</a:t>
            </a:r>
            <a:r>
              <a:rPr lang="en-US" altLang="zh-CN" dirty="0"/>
              <a:t> </a:t>
            </a:r>
            <a:endParaRPr lang="zh-CN" altLang="en-US" dirty="0"/>
          </a:p>
        </p:txBody>
      </p:sp>
      <p:sp>
        <p:nvSpPr>
          <p:cNvPr id="3" name="内容占位符 2">
            <a:extLst>
              <a:ext uri="{FF2B5EF4-FFF2-40B4-BE49-F238E27FC236}">
                <a16:creationId xmlns:a16="http://schemas.microsoft.com/office/drawing/2014/main" id="{F610420F-52FE-4E0B-B857-FFFBFB3E3584}"/>
              </a:ext>
            </a:extLst>
          </p:cNvPr>
          <p:cNvSpPr>
            <a:spLocks noGrp="1"/>
          </p:cNvSpPr>
          <p:nvPr>
            <p:ph idx="1"/>
          </p:nvPr>
        </p:nvSpPr>
        <p:spPr/>
        <p:txBody>
          <a:bodyPr/>
          <a:lstStyle/>
          <a:p>
            <a:r>
              <a:rPr lang="en-US" altLang="zh-CN" dirty="0"/>
              <a:t>The general shape of the pyramid is what tells you about the character of the country, state, province, or city that is being diagrammed. In the case of countries, pyramid shapes are indicators of growth rates and of the level of economic development. Look at the diagram below to see the generalized differences:</a:t>
            </a:r>
            <a:endParaRPr lang="zh-CN" altLang="en-US" dirty="0"/>
          </a:p>
        </p:txBody>
      </p:sp>
      <p:pic>
        <p:nvPicPr>
          <p:cNvPr id="5" name="图片 4">
            <a:extLst>
              <a:ext uri="{FF2B5EF4-FFF2-40B4-BE49-F238E27FC236}">
                <a16:creationId xmlns:a16="http://schemas.microsoft.com/office/drawing/2014/main" id="{4B1CF21C-7AC3-4615-9AB8-014855625371}"/>
              </a:ext>
            </a:extLst>
          </p:cNvPr>
          <p:cNvPicPr>
            <a:picLocks noChangeAspect="1"/>
          </p:cNvPicPr>
          <p:nvPr/>
        </p:nvPicPr>
        <p:blipFill>
          <a:blip r:embed="rId2"/>
          <a:stretch>
            <a:fillRect/>
          </a:stretch>
        </p:blipFill>
        <p:spPr>
          <a:xfrm>
            <a:off x="2209800" y="3741038"/>
            <a:ext cx="7993677" cy="2806700"/>
          </a:xfrm>
          <a:prstGeom prst="rect">
            <a:avLst/>
          </a:prstGeom>
        </p:spPr>
      </p:pic>
    </p:spTree>
    <p:extLst>
      <p:ext uri="{BB962C8B-B14F-4D97-AF65-F5344CB8AC3E}">
        <p14:creationId xmlns:p14="http://schemas.microsoft.com/office/powerpoint/2010/main" val="2535540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4F93B-7AF5-4C13-A473-8EEBDB95E672}"/>
              </a:ext>
            </a:extLst>
          </p:cNvPr>
          <p:cNvSpPr>
            <a:spLocks noGrp="1"/>
          </p:cNvSpPr>
          <p:nvPr>
            <p:ph type="title"/>
          </p:nvPr>
        </p:nvSpPr>
        <p:spPr/>
        <p:txBody>
          <a:bodyPr/>
          <a:lstStyle/>
          <a:p>
            <a:pPr algn="ctr"/>
            <a:r>
              <a:rPr lang="en-US" altLang="zh-CN" b="1" dirty="0"/>
              <a:t>2.3.5 THE GAPS AND THE BUSTS!</a:t>
            </a:r>
            <a:endParaRPr lang="zh-CN" altLang="en-US" dirty="0"/>
          </a:p>
        </p:txBody>
      </p:sp>
      <p:sp>
        <p:nvSpPr>
          <p:cNvPr id="3" name="内容占位符 2">
            <a:extLst>
              <a:ext uri="{FF2B5EF4-FFF2-40B4-BE49-F238E27FC236}">
                <a16:creationId xmlns:a16="http://schemas.microsoft.com/office/drawing/2014/main" id="{6673B609-AF9F-42EA-A802-E8C0B6786FDA}"/>
              </a:ext>
            </a:extLst>
          </p:cNvPr>
          <p:cNvSpPr>
            <a:spLocks noGrp="1"/>
          </p:cNvSpPr>
          <p:nvPr>
            <p:ph idx="1"/>
          </p:nvPr>
        </p:nvSpPr>
        <p:spPr>
          <a:xfrm>
            <a:off x="476250" y="1917700"/>
            <a:ext cx="11493499" cy="4940300"/>
          </a:xfrm>
        </p:spPr>
        <p:txBody>
          <a:bodyPr>
            <a:normAutofit/>
          </a:bodyPr>
          <a:lstStyle/>
          <a:p>
            <a:r>
              <a:rPr lang="en-US" altLang="zh-CN" dirty="0"/>
              <a:t>What does a gap look like and what does it mean? Take a look at this generalized example. See the possible explanations for these gaps: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What’s the difference? The war is a given event in that it affected only one age cohort significantly and only men. Had the war happened in this country, you’d see some decline in the women, as well. That’s why we </a:t>
            </a:r>
            <a:r>
              <a:rPr lang="en-US" altLang="zh-CN" dirty="0">
                <a:solidFill>
                  <a:schemeClr val="bg1"/>
                </a:solidFill>
              </a:rPr>
              <a:t>refer to it as external. The baby bust followed a likely post-war baby boom. At some point, booming fertility will recede after the war generation exceeds child-bearing age</a:t>
            </a:r>
            <a:r>
              <a:rPr lang="zh-CN" altLang="en-US" dirty="0">
                <a:solidFill>
                  <a:schemeClr val="bg1"/>
                </a:solidFill>
              </a:rPr>
              <a:t>（生育年龄）</a:t>
            </a:r>
            <a:r>
              <a:rPr lang="en-US" altLang="zh-CN" dirty="0">
                <a:solidFill>
                  <a:schemeClr val="bg1"/>
                </a:solidFill>
              </a:rPr>
              <a:t>.</a:t>
            </a:r>
            <a:endParaRPr lang="zh-CN" altLang="en-US" dirty="0">
              <a:solidFill>
                <a:schemeClr val="bg1"/>
              </a:solidFill>
            </a:endParaRPr>
          </a:p>
        </p:txBody>
      </p:sp>
      <p:pic>
        <p:nvPicPr>
          <p:cNvPr id="4" name="图片 3">
            <a:extLst>
              <a:ext uri="{FF2B5EF4-FFF2-40B4-BE49-F238E27FC236}">
                <a16:creationId xmlns:a16="http://schemas.microsoft.com/office/drawing/2014/main" id="{26760B3D-6B18-4FB4-8462-6AE05A4043DB}"/>
              </a:ext>
            </a:extLst>
          </p:cNvPr>
          <p:cNvPicPr>
            <a:picLocks noChangeAspect="1"/>
          </p:cNvPicPr>
          <p:nvPr/>
        </p:nvPicPr>
        <p:blipFill>
          <a:blip r:embed="rId2"/>
          <a:stretch>
            <a:fillRect/>
          </a:stretch>
        </p:blipFill>
        <p:spPr>
          <a:xfrm>
            <a:off x="3247247" y="2768490"/>
            <a:ext cx="6011937" cy="2463909"/>
          </a:xfrm>
          <a:prstGeom prst="rect">
            <a:avLst/>
          </a:prstGeom>
        </p:spPr>
      </p:pic>
    </p:spTree>
    <p:extLst>
      <p:ext uri="{BB962C8B-B14F-4D97-AF65-F5344CB8AC3E}">
        <p14:creationId xmlns:p14="http://schemas.microsoft.com/office/powerpoint/2010/main" val="37309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FAADC8-543F-4E55-AD8F-3BB5F1E2B74E}"/>
              </a:ext>
            </a:extLst>
          </p:cNvPr>
          <p:cNvSpPr>
            <a:spLocks noGrp="1"/>
          </p:cNvSpPr>
          <p:nvPr>
            <p:ph type="title"/>
          </p:nvPr>
        </p:nvSpPr>
        <p:spPr/>
        <p:txBody>
          <a:bodyPr/>
          <a:lstStyle/>
          <a:p>
            <a:pPr algn="ctr"/>
            <a:r>
              <a:rPr lang="en-US" altLang="zh-CN" dirty="0"/>
              <a:t>2.3.5 </a:t>
            </a:r>
            <a:r>
              <a:rPr lang="en-US" altLang="zh-CN" b="1" dirty="0"/>
              <a:t>WHO’S ON TOP?</a:t>
            </a:r>
            <a:endParaRPr lang="zh-CN" altLang="en-US" dirty="0"/>
          </a:p>
        </p:txBody>
      </p:sp>
      <p:sp>
        <p:nvSpPr>
          <p:cNvPr id="3" name="内容占位符 2">
            <a:extLst>
              <a:ext uri="{FF2B5EF4-FFF2-40B4-BE49-F238E27FC236}">
                <a16:creationId xmlns:a16="http://schemas.microsoft.com/office/drawing/2014/main" id="{C049454D-E564-4BF9-B47F-2BDC0696ADEC}"/>
              </a:ext>
            </a:extLst>
          </p:cNvPr>
          <p:cNvSpPr>
            <a:spLocks noGrp="1"/>
          </p:cNvSpPr>
          <p:nvPr>
            <p:ph idx="1"/>
          </p:nvPr>
        </p:nvSpPr>
        <p:spPr/>
        <p:txBody>
          <a:bodyPr>
            <a:normAutofit/>
          </a:bodyPr>
          <a:lstStyle/>
          <a:p>
            <a:r>
              <a:rPr lang="en-US" altLang="zh-CN" sz="2400" dirty="0"/>
              <a:t>Old folks, that’s who. Of course, increased mortality from disease and old age causes significant declines in the </a:t>
            </a:r>
            <a:r>
              <a:rPr lang="en-US" altLang="zh-CN" sz="2400" b="1" dirty="0"/>
              <a:t>elder population</a:t>
            </a:r>
            <a:r>
              <a:rPr lang="en-US" altLang="zh-CN" sz="2400" dirty="0"/>
              <a:t>. That’s why the top shrinks so quickly. You will notice that the male side of the pyramid decline in number far more quickly that the female side. Why? Fair or not, women live 4 to 5 years longer than men on average.</a:t>
            </a:r>
            <a:endParaRPr lang="zh-CN" altLang="en-US" sz="2400" dirty="0"/>
          </a:p>
        </p:txBody>
      </p:sp>
    </p:spTree>
    <p:extLst>
      <p:ext uri="{BB962C8B-B14F-4D97-AF65-F5344CB8AC3E}">
        <p14:creationId xmlns:p14="http://schemas.microsoft.com/office/powerpoint/2010/main" val="3308984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D4B30-D9E4-460C-BFA3-4F5482993872}"/>
              </a:ext>
            </a:extLst>
          </p:cNvPr>
          <p:cNvSpPr>
            <a:spLocks noGrp="1"/>
          </p:cNvSpPr>
          <p:nvPr>
            <p:ph type="title"/>
          </p:nvPr>
        </p:nvSpPr>
        <p:spPr/>
        <p:txBody>
          <a:bodyPr/>
          <a:lstStyle/>
          <a:p>
            <a:pPr algn="ctr"/>
            <a:r>
              <a:rPr lang="en-US" altLang="zh-CN" b="1" dirty="0"/>
              <a:t>2.3.6 COUNTRIES, STATES, AND CITIES, OH MY!</a:t>
            </a:r>
            <a:endParaRPr lang="zh-CN" altLang="en-US" dirty="0"/>
          </a:p>
        </p:txBody>
      </p:sp>
      <p:sp>
        <p:nvSpPr>
          <p:cNvPr id="3" name="内容占位符 2">
            <a:extLst>
              <a:ext uri="{FF2B5EF4-FFF2-40B4-BE49-F238E27FC236}">
                <a16:creationId xmlns:a16="http://schemas.microsoft.com/office/drawing/2014/main" id="{C1404746-425F-45B4-8522-6B19EA59F828}"/>
              </a:ext>
            </a:extLst>
          </p:cNvPr>
          <p:cNvSpPr>
            <a:spLocks noGrp="1"/>
          </p:cNvSpPr>
          <p:nvPr>
            <p:ph idx="1"/>
          </p:nvPr>
        </p:nvSpPr>
        <p:spPr/>
        <p:txBody>
          <a:bodyPr/>
          <a:lstStyle/>
          <a:p>
            <a:r>
              <a:rPr lang="en-US" altLang="zh-CN" dirty="0"/>
              <a:t>You can have population pyramids for many different scales of population. Most commonly countries are shown, but states and cities may also show up on the exam. Let’s first look at some country examples:</a:t>
            </a:r>
            <a:endParaRPr lang="zh-CN" altLang="en-US" dirty="0"/>
          </a:p>
        </p:txBody>
      </p:sp>
      <p:pic>
        <p:nvPicPr>
          <p:cNvPr id="4" name="图片 3">
            <a:extLst>
              <a:ext uri="{FF2B5EF4-FFF2-40B4-BE49-F238E27FC236}">
                <a16:creationId xmlns:a16="http://schemas.microsoft.com/office/drawing/2014/main" id="{1636466E-93E6-42B0-9722-CB98ED1A909B}"/>
              </a:ext>
            </a:extLst>
          </p:cNvPr>
          <p:cNvPicPr>
            <a:picLocks noChangeAspect="1"/>
          </p:cNvPicPr>
          <p:nvPr/>
        </p:nvPicPr>
        <p:blipFill>
          <a:blip r:embed="rId2"/>
          <a:stretch>
            <a:fillRect/>
          </a:stretch>
        </p:blipFill>
        <p:spPr>
          <a:xfrm>
            <a:off x="3711228" y="3133451"/>
            <a:ext cx="4769543" cy="3724549"/>
          </a:xfrm>
          <a:prstGeom prst="rect">
            <a:avLst/>
          </a:prstGeom>
        </p:spPr>
      </p:pic>
    </p:spTree>
    <p:extLst>
      <p:ext uri="{BB962C8B-B14F-4D97-AF65-F5344CB8AC3E}">
        <p14:creationId xmlns:p14="http://schemas.microsoft.com/office/powerpoint/2010/main" val="1854565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55132-2AA6-4E96-B854-0196A03203E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0E76F13-BCF8-4999-BD8D-37771BDBECE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20402A4E-E74E-4DEE-A2E2-A40599DA148F}"/>
              </a:ext>
            </a:extLst>
          </p:cNvPr>
          <p:cNvPicPr>
            <a:picLocks noChangeAspect="1"/>
          </p:cNvPicPr>
          <p:nvPr/>
        </p:nvPicPr>
        <p:blipFill>
          <a:blip r:embed="rId2"/>
          <a:stretch>
            <a:fillRect/>
          </a:stretch>
        </p:blipFill>
        <p:spPr>
          <a:xfrm>
            <a:off x="2026835" y="0"/>
            <a:ext cx="8138329" cy="6858000"/>
          </a:xfrm>
          <a:prstGeom prst="rect">
            <a:avLst/>
          </a:prstGeom>
        </p:spPr>
      </p:pic>
    </p:spTree>
    <p:extLst>
      <p:ext uri="{BB962C8B-B14F-4D97-AF65-F5344CB8AC3E}">
        <p14:creationId xmlns:p14="http://schemas.microsoft.com/office/powerpoint/2010/main" val="1909948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5405B1F-D3AA-4CBB-A3F5-0C954F3C6994}"/>
              </a:ext>
            </a:extLst>
          </p:cNvPr>
          <p:cNvSpPr>
            <a:spLocks noGrp="1"/>
          </p:cNvSpPr>
          <p:nvPr>
            <p:ph type="title"/>
          </p:nvPr>
        </p:nvSpPr>
        <p:spPr/>
        <p:txBody>
          <a:bodyPr/>
          <a:lstStyle/>
          <a:p>
            <a:endParaRPr lang="zh-CN" altLang="en-US"/>
          </a:p>
        </p:txBody>
      </p:sp>
      <p:sp>
        <p:nvSpPr>
          <p:cNvPr id="6" name="内容占位符 5">
            <a:extLst>
              <a:ext uri="{FF2B5EF4-FFF2-40B4-BE49-F238E27FC236}">
                <a16:creationId xmlns:a16="http://schemas.microsoft.com/office/drawing/2014/main" id="{2BC70BC8-C0AC-464E-B2E2-0460264D80EF}"/>
              </a:ext>
            </a:extLst>
          </p:cNvPr>
          <p:cNvSpPr>
            <a:spLocks noGrp="1"/>
          </p:cNvSpPr>
          <p:nvPr>
            <p:ph sz="half" idx="1"/>
          </p:nvPr>
        </p:nvSpPr>
        <p:spPr>
          <a:xfrm>
            <a:off x="463081" y="2074378"/>
            <a:ext cx="4645152" cy="3448595"/>
          </a:xfrm>
        </p:spPr>
        <p:txBody>
          <a:bodyPr>
            <a:normAutofit/>
          </a:bodyPr>
          <a:lstStyle/>
          <a:p>
            <a:r>
              <a:rPr lang="en-US" altLang="zh-CN" sz="2800" dirty="0"/>
              <a:t>Note the “baby boom” peak for the 50 to 54 cohort. Then the “baby bust” low point for the 35 to 39 cohort. And then the “mini-boom” 20 to 24s.</a:t>
            </a:r>
            <a:endParaRPr lang="zh-CN" altLang="en-US" sz="2800" dirty="0"/>
          </a:p>
        </p:txBody>
      </p:sp>
      <p:sp>
        <p:nvSpPr>
          <p:cNvPr id="7" name="内容占位符 6">
            <a:extLst>
              <a:ext uri="{FF2B5EF4-FFF2-40B4-BE49-F238E27FC236}">
                <a16:creationId xmlns:a16="http://schemas.microsoft.com/office/drawing/2014/main" id="{A7F8CFC5-8A33-403F-B93A-EFE94D45734F}"/>
              </a:ext>
            </a:extLst>
          </p:cNvPr>
          <p:cNvSpPr>
            <a:spLocks noGrp="1"/>
          </p:cNvSpPr>
          <p:nvPr>
            <p:ph sz="half" idx="2"/>
          </p:nvPr>
        </p:nvSpPr>
        <p:spPr/>
        <p:txBody>
          <a:bodyPr/>
          <a:lstStyle/>
          <a:p>
            <a:endParaRPr lang="zh-CN" altLang="en-US"/>
          </a:p>
        </p:txBody>
      </p:sp>
      <p:pic>
        <p:nvPicPr>
          <p:cNvPr id="4" name="图片 3">
            <a:extLst>
              <a:ext uri="{FF2B5EF4-FFF2-40B4-BE49-F238E27FC236}">
                <a16:creationId xmlns:a16="http://schemas.microsoft.com/office/drawing/2014/main" id="{F6A2B6B3-25B4-410E-B421-4B514A2943DD}"/>
              </a:ext>
            </a:extLst>
          </p:cNvPr>
          <p:cNvPicPr>
            <a:picLocks noChangeAspect="1"/>
          </p:cNvPicPr>
          <p:nvPr/>
        </p:nvPicPr>
        <p:blipFill>
          <a:blip r:embed="rId2"/>
          <a:stretch>
            <a:fillRect/>
          </a:stretch>
        </p:blipFill>
        <p:spPr>
          <a:xfrm>
            <a:off x="5156568" y="1334541"/>
            <a:ext cx="6775081" cy="5424622"/>
          </a:xfrm>
          <a:prstGeom prst="rect">
            <a:avLst/>
          </a:prstGeom>
        </p:spPr>
      </p:pic>
    </p:spTree>
    <p:extLst>
      <p:ext uri="{BB962C8B-B14F-4D97-AF65-F5344CB8AC3E}">
        <p14:creationId xmlns:p14="http://schemas.microsoft.com/office/powerpoint/2010/main" val="3785538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071EE-26E8-4BFF-97F4-19202E927A3C}"/>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EE4EE8E5-2E4E-4A85-932C-07CD4CCEF104}"/>
              </a:ext>
            </a:extLst>
          </p:cNvPr>
          <p:cNvSpPr>
            <a:spLocks noGrp="1"/>
          </p:cNvSpPr>
          <p:nvPr>
            <p:ph sz="half" idx="1"/>
          </p:nvPr>
        </p:nvSpPr>
        <p:spPr>
          <a:xfrm>
            <a:off x="311150" y="2010878"/>
            <a:ext cx="5781333" cy="4570897"/>
          </a:xfrm>
        </p:spPr>
        <p:txBody>
          <a:bodyPr>
            <a:normAutofit/>
          </a:bodyPr>
          <a:lstStyle/>
          <a:p>
            <a:r>
              <a:rPr lang="en-US" altLang="zh-CN" dirty="0"/>
              <a:t>See those gaps? The 65 to 69 cohorts (both male and female) lived in Germany during World War II. Women suffered mortality in great numbers since many of the war’s final years were fought on German soil. The baby boom in Germany lasted much longer than in the United States and peaked much later. This late peak is likely due to the food rationing</a:t>
            </a:r>
            <a:r>
              <a:rPr lang="zh-CN" altLang="en-US" dirty="0"/>
              <a:t>（食物定量配给）</a:t>
            </a:r>
            <a:r>
              <a:rPr lang="en-US" altLang="zh-CN" dirty="0"/>
              <a:t> that continued for several years after the war.</a:t>
            </a:r>
            <a:endParaRPr lang="zh-CN" altLang="en-US" dirty="0"/>
          </a:p>
        </p:txBody>
      </p:sp>
      <p:sp>
        <p:nvSpPr>
          <p:cNvPr id="4" name="内容占位符 3">
            <a:extLst>
              <a:ext uri="{FF2B5EF4-FFF2-40B4-BE49-F238E27FC236}">
                <a16:creationId xmlns:a16="http://schemas.microsoft.com/office/drawing/2014/main" id="{9E239643-1037-4FFA-9D15-719F2D169E13}"/>
              </a:ext>
            </a:extLst>
          </p:cNvPr>
          <p:cNvSpPr>
            <a:spLocks noGrp="1"/>
          </p:cNvSpPr>
          <p:nvPr>
            <p:ph sz="half" idx="2"/>
          </p:nvPr>
        </p:nvSpPr>
        <p:spPr>
          <a:xfrm>
            <a:off x="6413771" y="2017343"/>
            <a:ext cx="4645152" cy="3441520"/>
          </a:xfrm>
        </p:spPr>
        <p:txBody>
          <a:bodyPr>
            <a:normAutofit/>
          </a:bodyPr>
          <a:lstStyle/>
          <a:p>
            <a:endParaRPr lang="zh-CN" altLang="en-US"/>
          </a:p>
        </p:txBody>
      </p:sp>
      <p:pic>
        <p:nvPicPr>
          <p:cNvPr id="5" name="图片 4">
            <a:extLst>
              <a:ext uri="{FF2B5EF4-FFF2-40B4-BE49-F238E27FC236}">
                <a16:creationId xmlns:a16="http://schemas.microsoft.com/office/drawing/2014/main" id="{64AD24F3-12B6-418B-BC72-1D8A3F0619FF}"/>
              </a:ext>
            </a:extLst>
          </p:cNvPr>
          <p:cNvPicPr>
            <a:picLocks noChangeAspect="1"/>
          </p:cNvPicPr>
          <p:nvPr/>
        </p:nvPicPr>
        <p:blipFill>
          <a:blip r:embed="rId2"/>
          <a:stretch>
            <a:fillRect/>
          </a:stretch>
        </p:blipFill>
        <p:spPr>
          <a:xfrm>
            <a:off x="5954718" y="1587969"/>
            <a:ext cx="6022180" cy="4993806"/>
          </a:xfrm>
          <a:prstGeom prst="rect">
            <a:avLst/>
          </a:prstGeom>
        </p:spPr>
      </p:pic>
    </p:spTree>
    <p:extLst>
      <p:ext uri="{BB962C8B-B14F-4D97-AF65-F5344CB8AC3E}">
        <p14:creationId xmlns:p14="http://schemas.microsoft.com/office/powerpoint/2010/main" val="3438464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F2352F-B8C6-4032-96C9-9D46D31482A3}"/>
              </a:ext>
            </a:extLst>
          </p:cNvPr>
          <p:cNvSpPr>
            <a:spLocks noGrp="1"/>
          </p:cNvSpPr>
          <p:nvPr>
            <p:ph type="title"/>
          </p:nvPr>
        </p:nvSpPr>
        <p:spPr/>
        <p:txBody>
          <a:bodyPr/>
          <a:lstStyle/>
          <a:p>
            <a:r>
              <a:rPr lang="en-US" altLang="zh-CN" dirty="0"/>
              <a:t>2.3.7 </a:t>
            </a:r>
            <a:endParaRPr lang="zh-CN" altLang="en-US" dirty="0"/>
          </a:p>
        </p:txBody>
      </p:sp>
      <p:sp>
        <p:nvSpPr>
          <p:cNvPr id="3" name="内容占位符 2">
            <a:extLst>
              <a:ext uri="{FF2B5EF4-FFF2-40B4-BE49-F238E27FC236}">
                <a16:creationId xmlns:a16="http://schemas.microsoft.com/office/drawing/2014/main" id="{154B34BB-9BF9-4097-9FDA-D8AFDC28BD6D}"/>
              </a:ext>
            </a:extLst>
          </p:cNvPr>
          <p:cNvSpPr>
            <a:spLocks noGrp="1"/>
          </p:cNvSpPr>
          <p:nvPr>
            <p:ph sz="half" idx="1"/>
          </p:nvPr>
        </p:nvSpPr>
        <p:spPr>
          <a:xfrm>
            <a:off x="1447330" y="2010878"/>
            <a:ext cx="9607521" cy="3448595"/>
          </a:xfrm>
        </p:spPr>
        <p:txBody>
          <a:bodyPr/>
          <a:lstStyle/>
          <a:p>
            <a:r>
              <a:rPr lang="en-US" altLang="zh-CN" sz="2800" dirty="0"/>
              <a:t>Let’s look at two U.S. states from 2000 to see each end of the population growth spectrum:</a:t>
            </a:r>
          </a:p>
          <a:p>
            <a:endParaRPr lang="zh-CN" altLang="en-US" dirty="0"/>
          </a:p>
        </p:txBody>
      </p:sp>
    </p:spTree>
    <p:extLst>
      <p:ext uri="{BB962C8B-B14F-4D97-AF65-F5344CB8AC3E}">
        <p14:creationId xmlns:p14="http://schemas.microsoft.com/office/powerpoint/2010/main" val="36881677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284813" y="2010268"/>
            <a:ext cx="3702572" cy="4045758"/>
          </a:xfrm>
        </p:spPr>
        <p:txBody>
          <a:bodyPr>
            <a:normAutofit lnSpcReduction="10000"/>
          </a:bodyPr>
          <a:lstStyle/>
          <a:p>
            <a:r>
              <a:rPr lang="en-US" altLang="zh-CN" dirty="0"/>
              <a:t>Rhode Island, above, is the slowest-growing state in the country. The TFR is 1.6 (0.5 children per female below the replacement rate). </a:t>
            </a:r>
          </a:p>
          <a:p>
            <a:r>
              <a:rPr lang="en-US" altLang="zh-CN" dirty="0"/>
              <a:t>Despite a small mini-boom, the child-age population is declining significantly. Within a decade, population structure in Rhode Island could look more like Germany or Italy.</a:t>
            </a:r>
            <a:endParaRPr lang="zh-CN" altLang="en-US" dirty="0"/>
          </a:p>
        </p:txBody>
      </p:sp>
      <p:sp>
        <p:nvSpPr>
          <p:cNvPr id="4" name="内容占位符 3"/>
          <p:cNvSpPr>
            <a:spLocks noGrp="1"/>
          </p:cNvSpPr>
          <p:nvPr>
            <p:ph sz="half" idx="2"/>
          </p:nvPr>
        </p:nvSpPr>
        <p:spPr/>
        <p:txBody>
          <a:bodyPr>
            <a:normAutofit lnSpcReduction="10000"/>
          </a:bodyPr>
          <a:lstStyle/>
          <a:p>
            <a:endParaRPr lang="zh-CN" altLang="en-US"/>
          </a:p>
        </p:txBody>
      </p:sp>
      <p:pic>
        <p:nvPicPr>
          <p:cNvPr id="5" name="图片 4"/>
          <p:cNvPicPr>
            <a:picLocks noChangeAspect="1"/>
          </p:cNvPicPr>
          <p:nvPr/>
        </p:nvPicPr>
        <p:blipFill>
          <a:blip r:embed="rId2"/>
          <a:stretch>
            <a:fillRect/>
          </a:stretch>
        </p:blipFill>
        <p:spPr>
          <a:xfrm>
            <a:off x="4117203" y="1603948"/>
            <a:ext cx="8074797" cy="5007956"/>
          </a:xfrm>
          <a:prstGeom prst="rect">
            <a:avLst/>
          </a:prstGeom>
        </p:spPr>
      </p:pic>
    </p:spTree>
    <p:extLst>
      <p:ext uri="{BB962C8B-B14F-4D97-AF65-F5344CB8AC3E}">
        <p14:creationId xmlns:p14="http://schemas.microsoft.com/office/powerpoint/2010/main" val="243890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EF76D-610E-48B3-8148-96CB3AF7524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0750FB8-77E0-4A2B-A16F-34B43EED6F9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ED2B779A-416E-46EB-A6D8-1E17453EEB0C}"/>
              </a:ext>
            </a:extLst>
          </p:cNvPr>
          <p:cNvPicPr>
            <a:picLocks noChangeAspect="1"/>
          </p:cNvPicPr>
          <p:nvPr/>
        </p:nvPicPr>
        <p:blipFill>
          <a:blip r:embed="rId2"/>
          <a:stretch>
            <a:fillRect/>
          </a:stretch>
        </p:blipFill>
        <p:spPr>
          <a:xfrm>
            <a:off x="781874" y="2808850"/>
            <a:ext cx="10628251" cy="2121563"/>
          </a:xfrm>
          <a:prstGeom prst="rect">
            <a:avLst/>
          </a:prstGeom>
        </p:spPr>
      </p:pic>
    </p:spTree>
    <p:extLst>
      <p:ext uri="{BB962C8B-B14F-4D97-AF65-F5344CB8AC3E}">
        <p14:creationId xmlns:p14="http://schemas.microsoft.com/office/powerpoint/2010/main" val="1784455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113206" y="1741191"/>
            <a:ext cx="3814217" cy="3448595"/>
          </a:xfrm>
        </p:spPr>
        <p:txBody>
          <a:bodyPr>
            <a:noAutofit/>
          </a:bodyPr>
          <a:lstStyle/>
          <a:p>
            <a:r>
              <a:rPr lang="en-US" altLang="zh-CN" sz="2700" dirty="0"/>
              <a:t>Utah, above, is one of the fastest-growing states due to immigration and a high fertility rate (TFR of 2.4). Here, the boom and bust cycles are at different times than those in Rhode Island.</a:t>
            </a:r>
            <a:endParaRPr lang="zh-CN" altLang="en-US" sz="2700" dirty="0"/>
          </a:p>
        </p:txBody>
      </p:sp>
      <p:sp>
        <p:nvSpPr>
          <p:cNvPr id="4" name="内容占位符 3"/>
          <p:cNvSpPr>
            <a:spLocks noGrp="1"/>
          </p:cNvSpPr>
          <p:nvPr>
            <p:ph sz="half" idx="2"/>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3927423" y="1443594"/>
            <a:ext cx="8039425" cy="5066933"/>
          </a:xfrm>
          <a:prstGeom prst="rect">
            <a:avLst/>
          </a:prstGeom>
        </p:spPr>
      </p:pic>
    </p:spTree>
    <p:extLst>
      <p:ext uri="{BB962C8B-B14F-4D97-AF65-F5344CB8AC3E}">
        <p14:creationId xmlns:p14="http://schemas.microsoft.com/office/powerpoint/2010/main" val="41236740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188157" y="2003939"/>
            <a:ext cx="4645152" cy="3448595"/>
          </a:xfrm>
        </p:spPr>
        <p:txBody>
          <a:bodyPr>
            <a:normAutofit/>
          </a:bodyPr>
          <a:lstStyle/>
          <a:p>
            <a:r>
              <a:rPr lang="en-US" altLang="zh-CN" sz="2800" dirty="0"/>
              <a:t>Sun City, Arizona, is a suburb of Phoenix that has long been a retirement destination for older Americans. Notice how there are almost no children.</a:t>
            </a:r>
            <a:endParaRPr lang="zh-CN" altLang="en-US" sz="2800" dirty="0"/>
          </a:p>
        </p:txBody>
      </p:sp>
      <p:sp>
        <p:nvSpPr>
          <p:cNvPr id="4" name="内容占位符 3"/>
          <p:cNvSpPr>
            <a:spLocks noGrp="1"/>
          </p:cNvSpPr>
          <p:nvPr>
            <p:ph sz="half" idx="2"/>
          </p:nvPr>
        </p:nvSpPr>
        <p:spPr/>
        <p:txBody>
          <a:bodyPr/>
          <a:lstStyle/>
          <a:p>
            <a:endParaRPr lang="zh-CN" altLang="en-US" dirty="0"/>
          </a:p>
        </p:txBody>
      </p:sp>
      <p:pic>
        <p:nvPicPr>
          <p:cNvPr id="5" name="图片 4"/>
          <p:cNvPicPr>
            <a:picLocks noChangeAspect="1"/>
          </p:cNvPicPr>
          <p:nvPr/>
        </p:nvPicPr>
        <p:blipFill>
          <a:blip r:embed="rId2"/>
          <a:stretch>
            <a:fillRect/>
          </a:stretch>
        </p:blipFill>
        <p:spPr>
          <a:xfrm>
            <a:off x="4993575" y="2017343"/>
            <a:ext cx="6698752" cy="3890298"/>
          </a:xfrm>
          <a:prstGeom prst="rect">
            <a:avLst/>
          </a:prstGeom>
        </p:spPr>
      </p:pic>
    </p:spTree>
    <p:extLst>
      <p:ext uri="{BB962C8B-B14F-4D97-AF65-F5344CB8AC3E}">
        <p14:creationId xmlns:p14="http://schemas.microsoft.com/office/powerpoint/2010/main" val="3791257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158177" y="2017343"/>
            <a:ext cx="4645152" cy="3448595"/>
          </a:xfrm>
        </p:spPr>
        <p:txBody>
          <a:bodyPr>
            <a:normAutofit/>
          </a:bodyPr>
          <a:lstStyle/>
          <a:p>
            <a:r>
              <a:rPr lang="en-US" altLang="zh-CN" sz="2800" dirty="0"/>
              <a:t>Morgantown, West Virginia, is a university town. Home to WVU, the city’s structure is cross-shaped because of the </a:t>
            </a:r>
            <a:r>
              <a:rPr lang="en-US" altLang="zh-CN" sz="2800" dirty="0" err="1"/>
              <a:t>larg</a:t>
            </a:r>
            <a:r>
              <a:rPr lang="en-US" altLang="zh-CN" sz="2800" dirty="0"/>
              <a:t> college-age cohorts.</a:t>
            </a:r>
            <a:endParaRPr lang="zh-CN" altLang="en-US" sz="2800" dirty="0"/>
          </a:p>
        </p:txBody>
      </p:sp>
      <p:sp>
        <p:nvSpPr>
          <p:cNvPr id="4" name="内容占位符 3"/>
          <p:cNvSpPr>
            <a:spLocks noGrp="1"/>
          </p:cNvSpPr>
          <p:nvPr>
            <p:ph sz="half" idx="2"/>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4803329" y="2017343"/>
            <a:ext cx="7125025" cy="3880432"/>
          </a:xfrm>
          <a:prstGeom prst="rect">
            <a:avLst/>
          </a:prstGeom>
        </p:spPr>
      </p:pic>
    </p:spTree>
    <p:extLst>
      <p:ext uri="{BB962C8B-B14F-4D97-AF65-F5344CB8AC3E}">
        <p14:creationId xmlns:p14="http://schemas.microsoft.com/office/powerpoint/2010/main" val="3514498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278099" y="2063900"/>
            <a:ext cx="4645152" cy="3448595"/>
          </a:xfrm>
        </p:spPr>
        <p:txBody>
          <a:bodyPr>
            <a:noAutofit/>
          </a:bodyPr>
          <a:lstStyle/>
          <a:p>
            <a:r>
              <a:rPr lang="en-US" altLang="zh-CN" sz="2400" dirty="0"/>
              <a:t>Brownsville, Texas, has an age structure similar to that of Mexico (which lies just across the Rio Grande). Immigrant communities in border towns can have a great effect on population growth.</a:t>
            </a:r>
            <a:endParaRPr lang="zh-CN" altLang="en-US" sz="2400" dirty="0"/>
          </a:p>
        </p:txBody>
      </p:sp>
      <p:sp>
        <p:nvSpPr>
          <p:cNvPr id="4" name="内容占位符 3"/>
          <p:cNvSpPr>
            <a:spLocks noGrp="1"/>
          </p:cNvSpPr>
          <p:nvPr>
            <p:ph sz="half" idx="2"/>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4923251" y="2017343"/>
            <a:ext cx="7295688" cy="4085881"/>
          </a:xfrm>
          <a:prstGeom prst="rect">
            <a:avLst/>
          </a:prstGeom>
        </p:spPr>
      </p:pic>
    </p:spTree>
    <p:extLst>
      <p:ext uri="{BB962C8B-B14F-4D97-AF65-F5344CB8AC3E}">
        <p14:creationId xmlns:p14="http://schemas.microsoft.com/office/powerpoint/2010/main" val="1291208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50AFC41-E2E4-4ABB-807E-C401F26FC065}"/>
              </a:ext>
            </a:extLst>
          </p:cNvPr>
          <p:cNvSpPr>
            <a:spLocks noGrp="1"/>
          </p:cNvSpPr>
          <p:nvPr>
            <p:ph type="title"/>
          </p:nvPr>
        </p:nvSpPr>
        <p:spPr/>
        <p:txBody>
          <a:bodyPr/>
          <a:lstStyle/>
          <a:p>
            <a:r>
              <a:rPr lang="en-US" altLang="zh-CN" b="1" dirty="0"/>
              <a:t>3. KNOW THE CONCEPTS</a:t>
            </a:r>
            <a:endParaRPr lang="zh-CN" altLang="en-US" dirty="0"/>
          </a:p>
        </p:txBody>
      </p:sp>
      <p:sp>
        <p:nvSpPr>
          <p:cNvPr id="6" name="内容占位符 5">
            <a:extLst>
              <a:ext uri="{FF2B5EF4-FFF2-40B4-BE49-F238E27FC236}">
                <a16:creationId xmlns:a16="http://schemas.microsoft.com/office/drawing/2014/main" id="{88137B59-34EF-46C7-A7B3-340A35A38351}"/>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25972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B374E-9AEE-4A59-ABCC-7A83FCC50488}"/>
              </a:ext>
            </a:extLst>
          </p:cNvPr>
          <p:cNvSpPr>
            <a:spLocks noGrp="1"/>
          </p:cNvSpPr>
          <p:nvPr>
            <p:ph type="title"/>
          </p:nvPr>
        </p:nvSpPr>
        <p:spPr/>
        <p:txBody>
          <a:bodyPr/>
          <a:lstStyle/>
          <a:p>
            <a:pPr algn="ctr"/>
            <a:r>
              <a:rPr lang="en-US" altLang="zh-CN" b="1" dirty="0"/>
              <a:t>Estimate and Simplify</a:t>
            </a:r>
            <a:endParaRPr lang="zh-CN" altLang="en-US" dirty="0"/>
          </a:p>
        </p:txBody>
      </p:sp>
      <p:sp>
        <p:nvSpPr>
          <p:cNvPr id="3" name="内容占位符 2">
            <a:extLst>
              <a:ext uri="{FF2B5EF4-FFF2-40B4-BE49-F238E27FC236}">
                <a16:creationId xmlns:a16="http://schemas.microsoft.com/office/drawing/2014/main" id="{52ACD5DB-DC4B-4832-81F6-218FC8C743EC}"/>
              </a:ext>
            </a:extLst>
          </p:cNvPr>
          <p:cNvSpPr>
            <a:spLocks noGrp="1"/>
          </p:cNvSpPr>
          <p:nvPr>
            <p:ph idx="1"/>
          </p:nvPr>
        </p:nvSpPr>
        <p:spPr>
          <a:xfrm>
            <a:off x="1451579" y="2015732"/>
            <a:ext cx="9603275" cy="4037749"/>
          </a:xfrm>
        </p:spPr>
        <p:txBody>
          <a:bodyPr>
            <a:normAutofit/>
          </a:bodyPr>
          <a:lstStyle/>
          <a:p>
            <a:r>
              <a:rPr lang="en-US" altLang="zh-CN" sz="2400" dirty="0"/>
              <a:t>So if you have a country with 100,000 live births in a year and a population of 5,000,000, the birth rate is 20; more precisely 20 live births for every 1,000 members of the population. To make this easier, 5,000,000 divided by 1,000 is 5,000. Knock the 3 zeros off the end of 1,000 and the end of 5,000,000 and you have a simplified ration of 5,000/1 or just 5,000. Do the same with 100,000 over the 5,000. Knock off the three zeros of each and you have 100/5 or 20.</a:t>
            </a:r>
            <a:endParaRPr lang="zh-CN" altLang="en-US" sz="2400" dirty="0"/>
          </a:p>
        </p:txBody>
      </p:sp>
    </p:spTree>
    <p:extLst>
      <p:ext uri="{BB962C8B-B14F-4D97-AF65-F5344CB8AC3E}">
        <p14:creationId xmlns:p14="http://schemas.microsoft.com/office/powerpoint/2010/main" val="374929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8B078-19E3-49C5-8095-D6816833D6BF}"/>
              </a:ext>
            </a:extLst>
          </p:cNvPr>
          <p:cNvSpPr>
            <a:spLocks noGrp="1"/>
          </p:cNvSpPr>
          <p:nvPr>
            <p:ph type="title"/>
          </p:nvPr>
        </p:nvSpPr>
        <p:spPr/>
        <p:txBody>
          <a:bodyPr/>
          <a:lstStyle/>
          <a:p>
            <a:pPr algn="ctr"/>
            <a:r>
              <a:rPr lang="en-US" altLang="zh-CN" b="1" dirty="0"/>
              <a:t>1.2 THE DEATH RATE</a:t>
            </a:r>
            <a:endParaRPr lang="zh-CN" altLang="en-US" dirty="0"/>
          </a:p>
        </p:txBody>
      </p:sp>
      <p:sp>
        <p:nvSpPr>
          <p:cNvPr id="3" name="内容占位符 2">
            <a:extLst>
              <a:ext uri="{FF2B5EF4-FFF2-40B4-BE49-F238E27FC236}">
                <a16:creationId xmlns:a16="http://schemas.microsoft.com/office/drawing/2014/main" id="{F4EE824E-8430-48EA-9294-CDCB780B627F}"/>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C754228F-DBE6-4F9E-B838-470CDCC17802}"/>
              </a:ext>
            </a:extLst>
          </p:cNvPr>
          <p:cNvPicPr>
            <a:picLocks noChangeAspect="1"/>
          </p:cNvPicPr>
          <p:nvPr/>
        </p:nvPicPr>
        <p:blipFill>
          <a:blip r:embed="rId2"/>
          <a:stretch>
            <a:fillRect/>
          </a:stretch>
        </p:blipFill>
        <p:spPr>
          <a:xfrm>
            <a:off x="654655" y="2724644"/>
            <a:ext cx="10882689" cy="2032787"/>
          </a:xfrm>
          <a:prstGeom prst="rect">
            <a:avLst/>
          </a:prstGeom>
        </p:spPr>
      </p:pic>
    </p:spTree>
    <p:extLst>
      <p:ext uri="{BB962C8B-B14F-4D97-AF65-F5344CB8AC3E}">
        <p14:creationId xmlns:p14="http://schemas.microsoft.com/office/powerpoint/2010/main" val="4143128608"/>
      </p:ext>
    </p:extLst>
  </p:cSld>
  <p:clrMapOvr>
    <a:masterClrMapping/>
  </p:clrMapOvr>
</p:sld>
</file>

<file path=ppt/theme/theme1.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1700</TotalTime>
  <Words>5189</Words>
  <Application>Microsoft Office PowerPoint</Application>
  <PresentationFormat>宽屏</PresentationFormat>
  <Paragraphs>137</Paragraphs>
  <Slides>74</Slides>
  <Notes>0</Notes>
  <HiddenSlides>2</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74</vt:i4>
      </vt:variant>
    </vt:vector>
  </HeadingPairs>
  <TitlesOfParts>
    <vt:vector size="79" baseType="lpstr">
      <vt:lpstr>等线</vt:lpstr>
      <vt:lpstr>等线 Light</vt:lpstr>
      <vt:lpstr>Arial</vt:lpstr>
      <vt:lpstr>Gill Sans MT</vt:lpstr>
      <vt:lpstr>画廊</vt:lpstr>
      <vt:lpstr>POPULATION AND MIGRATION</vt:lpstr>
      <vt:lpstr>CHAPTER OUTLINE</vt:lpstr>
      <vt:lpstr>KNOW THE MATH</vt:lpstr>
      <vt:lpstr>CHAPTER OUTLINE</vt:lpstr>
      <vt:lpstr>1. BASIC POPULATION STATISTICS</vt:lpstr>
      <vt:lpstr>1.1 THE BIRTH RATE</vt:lpstr>
      <vt:lpstr>PowerPoint 演示文稿</vt:lpstr>
      <vt:lpstr>Estimate and Simplify</vt:lpstr>
      <vt:lpstr>1.2 THE DEATH RATE</vt:lpstr>
      <vt:lpstr>What Does the Death Rate Tell You?</vt:lpstr>
      <vt:lpstr>1.3 THE RATE OF NATURAL INCREASE</vt:lpstr>
      <vt:lpstr>PowerPoint 演示文稿</vt:lpstr>
      <vt:lpstr>The Negative RNI: Is It Possible?</vt:lpstr>
      <vt:lpstr>Shrinkage!?!</vt:lpstr>
      <vt:lpstr>Why “Natural” Increase?</vt:lpstr>
      <vt:lpstr>1.4 DOUBLING TIME</vt:lpstr>
      <vt:lpstr>Bolivia, an example</vt:lpstr>
      <vt:lpstr>The more accurate way</vt:lpstr>
      <vt:lpstr>1.5 ADD MIGRATION AND VOILÀ! THE DEMOGRAPHIC EQUATION</vt:lpstr>
      <vt:lpstr>PowerPoint 演示文稿</vt:lpstr>
      <vt:lpstr>PowerPoint 演示文稿</vt:lpstr>
      <vt:lpstr>Take the United States as an example</vt:lpstr>
      <vt:lpstr>Shrinkage, Again!?!</vt:lpstr>
      <vt:lpstr>1.6 THE TOTAL FERTILITY RATE</vt:lpstr>
      <vt:lpstr>TFR VS RNI</vt:lpstr>
      <vt:lpstr>1.7 THE REPLACEMENT RATE</vt:lpstr>
      <vt:lpstr>1.8 HOW TO REMEMBER RNI</vt:lpstr>
      <vt:lpstr>2. KNOW THE MODELS</vt:lpstr>
      <vt:lpstr>2.1 THE DEMOGRAPHIC TRANSITION MODEL </vt:lpstr>
      <vt:lpstr>Demographic Transition Model</vt:lpstr>
      <vt:lpstr>PowerPoint 演示文稿</vt:lpstr>
      <vt:lpstr>The Crystal Ball</vt:lpstr>
      <vt:lpstr>And a Look into the Past</vt:lpstr>
      <vt:lpstr>PowerPoint 演示文稿</vt:lpstr>
      <vt:lpstr>PowerPoint 演示文稿</vt:lpstr>
      <vt:lpstr>The NICs</vt:lpstr>
      <vt:lpstr>PowerPoint 演示文稿</vt:lpstr>
      <vt:lpstr>PowerPoint 演示文稿</vt:lpstr>
      <vt:lpstr>The S-Curve of Population</vt:lpstr>
      <vt:lpstr>STAGE BY STAGE</vt:lpstr>
      <vt:lpstr>Stage One</vt:lpstr>
      <vt:lpstr>Stage One</vt:lpstr>
      <vt:lpstr>Lots of Life; Lots of Death, Too</vt:lpstr>
      <vt:lpstr>Stage One Today?</vt:lpstr>
      <vt:lpstr>Let’s Review</vt:lpstr>
      <vt:lpstr>2.2 MALTHUSIAN THEORY</vt:lpstr>
      <vt:lpstr>PowerPoint 演示文稿</vt:lpstr>
      <vt:lpstr>2.2.1 IT WAS IN THE NUMBERS</vt:lpstr>
      <vt:lpstr>2.2.2 WHAT HAPPENED, INSTEAD?</vt:lpstr>
      <vt:lpstr>2.2.2 WHAT HAPPENED, INSTEAD?</vt:lpstr>
      <vt:lpstr>2.2.3 WHAT ABOUT GENETICS?  AVOID THE TRAP!</vt:lpstr>
      <vt:lpstr>2.2.4 NEo-MALTHUSIANS: BE AFRAID, BE VERY AFRAID! </vt:lpstr>
      <vt:lpstr>1. Sustainability</vt:lpstr>
      <vt:lpstr>2. Increasing Per Capita Demand</vt:lpstr>
      <vt:lpstr>3. Natural Resource Depletion</vt:lpstr>
      <vt:lpstr>2.3 THE POPULATION PYRAMID</vt:lpstr>
      <vt:lpstr>2.3.1 GENERAL PRINCIPLES</vt:lpstr>
      <vt:lpstr>2.3.2 ONE PYRAMID TO ANOTHER</vt:lpstr>
      <vt:lpstr>2.3.3 CHECK THE TYPE OF DATA</vt:lpstr>
      <vt:lpstr>PowerPoint 演示文稿</vt:lpstr>
      <vt:lpstr>2.3.4 SHAPE MATTERS, BIG TIME </vt:lpstr>
      <vt:lpstr>2.3.5 THE GAPS AND THE BUSTS!</vt:lpstr>
      <vt:lpstr>2.3.5 WHO’S ON TOP?</vt:lpstr>
      <vt:lpstr>2.3.6 COUNTRIES, STATES, AND CITIES, OH MY!</vt:lpstr>
      <vt:lpstr>PowerPoint 演示文稿</vt:lpstr>
      <vt:lpstr>PowerPoint 演示文稿</vt:lpstr>
      <vt:lpstr>PowerPoint 演示文稿</vt:lpstr>
      <vt:lpstr>2.3.7 </vt:lpstr>
      <vt:lpstr>PowerPoint 演示文稿</vt:lpstr>
      <vt:lpstr>PowerPoint 演示文稿</vt:lpstr>
      <vt:lpstr>PowerPoint 演示文稿</vt:lpstr>
      <vt:lpstr>PowerPoint 演示文稿</vt:lpstr>
      <vt:lpstr>PowerPoint 演示文稿</vt:lpstr>
      <vt:lpstr>3. KNOW THE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赵大山</dc:creator>
  <cp:lastModifiedBy>赵大山</cp:lastModifiedBy>
  <cp:revision>190</cp:revision>
  <cp:lastPrinted>2018-04-18T01:32:15Z</cp:lastPrinted>
  <dcterms:created xsi:type="dcterms:W3CDTF">2018-03-06T07:19:27Z</dcterms:created>
  <dcterms:modified xsi:type="dcterms:W3CDTF">2018-04-18T02:37:53Z</dcterms:modified>
</cp:coreProperties>
</file>