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Action2.xml" ContentType="application/vnd.ms-office.inkAction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3" r:id="rId3"/>
    <p:sldId id="283" r:id="rId4"/>
    <p:sldId id="256" r:id="rId5"/>
    <p:sldId id="259" r:id="rId6"/>
    <p:sldId id="260" r:id="rId7"/>
    <p:sldId id="284" r:id="rId8"/>
    <p:sldId id="285" r:id="rId9"/>
    <p:sldId id="264" r:id="rId10"/>
    <p:sldId id="265" r:id="rId11"/>
    <p:sldId id="277" r:id="rId12"/>
    <p:sldId id="267" r:id="rId13"/>
    <p:sldId id="270" r:id="rId14"/>
    <p:sldId id="276" r:id="rId15"/>
    <p:sldId id="289" r:id="rId16"/>
    <p:sldId id="271" r:id="rId17"/>
    <p:sldId id="292" r:id="rId18"/>
    <p:sldId id="272" r:id="rId1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FF"/>
    <a:srgbClr val="CCFFFF"/>
    <a:srgbClr val="50DAE8"/>
    <a:srgbClr val="CC99FF"/>
    <a:srgbClr val="0033CC"/>
    <a:srgbClr val="FFFF99"/>
    <a:srgbClr val="FFCCCC"/>
    <a:srgbClr val="FF7C8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00" autoAdjust="0"/>
  </p:normalViewPr>
  <p:slideViewPr>
    <p:cSldViewPr snapToObjects="1">
      <p:cViewPr varScale="1">
        <p:scale>
          <a:sx n="76" d="100"/>
          <a:sy n="76" d="100"/>
        </p:scale>
        <p:origin x="1642" y="53"/>
      </p:cViewPr>
      <p:guideLst>
        <p:guide orient="horz" pos="2141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4997" cy="4499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6" Type="http://schemas.openxmlformats.org/officeDocument/2006/relationships/image" Target="../media/image49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18T06:59:08.5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3177">
    <iact:property name="dataType"/>
    <iact:actionData xml:id="d0">
      <inkml:trace xmlns:inkml="http://www.w3.org/2003/InkML" xml:id="stk0" contextRef="#ctx0" brushRef="#br0">15752 5186 0,'0'17'48,"0"19"-41,0 17 2,0 17 8,0-17-10,0-35 13,0 52 14,0 89-29,0-106 44,105-106 100,-69 18-136,-1 17 4,18 1-1,-53-1 51,0 0-51,17 18 0,1-17-12,-18-19 8,53 1 6,-35 0-2,-18 17 1,35-17 1,-17-18-3,34 0 2,-16-18-1,-19 36 1,19-35 0,-19 17-1,-17 35 1,0 0 0,0 71 112,0 53-126,0-53 16,-17 53-3,-19 88 0,36-106-14,-17-17 13,-1 70 2,18-53-1,-35 0 3,17 36-4,1-36 3,-1 0-2,-17 0-1,-1 36 2,19 17 0,-19-35-1,36-18 1,-17-18 0,-18-17-1,17-17 1,18-19 0,-18-17 67,1 0-68,-1 0-1,0 0 3,1 0-14,-1-17 26,0-1-14,18-53 5,0 19-8,0-19-11,0 36 14,0 17 138,0 0-146,0 1 11,0-1-2,18 0 1,17-17-1,71-18-14,-53 0 9,18 18 4,34 0 1,-34 17-1,0-17 2,-71 17-1,17 18-1</inkml:trace>
    </iact:actionData>
  </iact:action>
  <iact:action type="add" startTime="109576">
    <iact:property name="dataType"/>
    <iact:actionData xml:id="d1">
      <inkml:trace xmlns:inkml="http://www.w3.org/2003/InkML" xml:id="stk1" contextRef="#ctx0" brushRef="#br0">21149 6050 0,'-18'0'16,"18"-35"80,18 0-86,17 17-4,1-53 18,34-52-19,-17 17 23,123-53 23,-87 71-36,-72 88 64,1 0-66,-18 35 5,0 18-10,18 71 8,17-1-14,0 124 15,-17 0 1,17-123-5,0 70 5,-35-124-3,0-52 3,18-18 63</inkml:trace>
    </iact:actionData>
  </iact:action>
  <iact:action type="add" startTime="110596">
    <iact:property name="dataType"/>
    <iact:actionData xml:id="d2">
      <inkml:trace xmlns:inkml="http://www.w3.org/2003/InkML" xml:id="stk2" contextRef="#ctx0" brushRef="#br0">22013 5909 0,'-53'0'84,"36"35"-74,-36-17-4,-71 88 12,-211 141 14,282-212 19,18-17-36,17-1 18,1 1-17,-19 35 1,-34 0-13,70-36 11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2-18T13:08:03.1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8850">
    <iact:property name="dataType"/>
    <iact:actionData xml:id="d0">
      <inkml:trace xmlns:inkml="http://www.w3.org/2003/InkML" xml:id="stk0" contextRef="#ctx0" brushRef="#br0">17956 13300 0,'18'264'5,"35"-176"0,406 847 159,-265-529-159,-159-335 85,-35-124-2</inkml:trace>
    </iact:actionData>
  </iact:action>
  <iact:action type="add" startTime="239673">
    <iact:property name="dataType"/>
    <iact:actionData xml:id="d1">
      <inkml:trace xmlns:inkml="http://www.w3.org/2003/InkML" xml:id="stk1" contextRef="#ctx0" brushRef="#br0">18221 13141 0,'0'18'177,"758"1269"-169,-740-1234 1,-18-35-4,229 493 213,-105-228-212,-107-266 15,-17 1-5,142 193 350,-160-546-246</inkml:trace>
    </iact:actionData>
  </iact:action>
  <iact:action type="add" startTime="241099">
    <iact:property name="dataType"/>
    <iact:actionData xml:id="d2">
      <inkml:trace xmlns:inkml="http://www.w3.org/2003/InkML" xml:id="stk2" contextRef="#ctx0" brushRef="#br0">19244 12771 0,'-18'0'4,"777"1834"91,-406-1128 50,-230-407-142,-105-598 165</inkml:trace>
    </iact:actionData>
  </iact:action>
  <iact:action type="add" startTime="242132">
    <iact:property name="dataType"/>
    <iact:actionData xml:id="d3">
      <inkml:trace xmlns:inkml="http://www.w3.org/2003/InkML" xml:id="stk3" contextRef="#ctx0" brushRef="#br0">19897 12435 0,'0'36'5,"0"52"0,0 53 3,405 1641 210,-387-1730-216</inkml:trace>
    </iact:actionData>
  </iact:action>
  <iact:action type="add" startTime="243045">
    <iact:property name="dataType"/>
    <iact:actionData xml:id="d4">
      <inkml:trace xmlns:inkml="http://www.w3.org/2003/InkML" xml:id="stk4" contextRef="#ctx0" brushRef="#br0">20197 12224 0,'582'1481'145,"-529"-1322"4,-53-176-52</inkml:trace>
    </iact:actionData>
  </iact:action>
  <iact:action type="add" startTime="243999">
    <iact:property name="dataType"/>
    <iact:actionData xml:id="d5">
      <inkml:trace xmlns:inkml="http://www.w3.org/2003/InkML" xml:id="stk5" contextRef="#ctx0" brushRef="#br0">20567 12118 0,'600'1358'4,"-583"-1305"-1,36 88 158</inkml:trace>
    </iact:actionData>
  </iact:action>
  <iact:action type="add" startTime="298516">
    <iact:property name="dataType"/>
    <iact:actionData xml:id="d6">
      <inkml:trace xmlns:inkml="http://www.w3.org/2003/InkML" xml:id="stk6" contextRef="#ctx0" brushRef="#br0">11077 13017 0,'388'-211'219,"-300"158"-213,-70 53-5,0 0 112,88 511-108,-106-493 3,35 35-5,-35-18 168,17-35-169</inkml:trace>
    </iact:actionData>
  </iact:action>
  <iact:action type="add" startTime="299402">
    <iact:property name="dataType"/>
    <iact:actionData xml:id="d7">
      <inkml:trace xmlns:inkml="http://www.w3.org/2003/InkML" xml:id="stk7" contextRef="#ctx0" brushRef="#br0">11889 12929 0,'-371'512'298,"283"-389"-290</inkml:trace>
    </iact:actionData>
  </iact:action>
  <iact:action type="add" startTime="301158">
    <iact:property name="dataType"/>
    <iact:actionData xml:id="d8">
      <inkml:trace xmlns:inkml="http://www.w3.org/2003/InkML" xml:id="stk8" contextRef="#ctx0" brushRef="#br0">12136 13159 0,'35'-18'5,"0"18"0,212-18 145</inkml:trace>
    </iact:actionData>
  </iact:action>
  <iact:action type="add" startTime="301995">
    <iact:property name="dataType"/>
    <iact:actionData xml:id="d9">
      <inkml:trace xmlns:inkml="http://www.w3.org/2003/InkML" xml:id="stk9" contextRef="#ctx0" brushRef="#br0">12206 13423 0,'53'0'251,"18"0"-58,-1 0-188,-17-17 173</inkml:trace>
    </iact:actionData>
  </iact:action>
  <iact:action type="add" startTime="306026">
    <iact:property name="dataType"/>
    <iact:actionData xml:id="d10">
      <inkml:trace xmlns:inkml="http://www.w3.org/2003/InkML" xml:id="stk10" contextRef="#ctx0" brushRef="#br0">12876 12912 0,'89'282'174,"-19"0"-170,-17-141 91,106-300 84,17-229-174,-141 318 155,-35-36-153,0 406 153,0-265-148,0 0 5,0 36 0,0-53-1</inkml:trace>
    </iact:actionData>
  </iact:action>
  <iact:action type="add" startTime="307808">
    <iact:property name="dataType"/>
    <iact:actionData xml:id="d11">
      <inkml:trace xmlns:inkml="http://www.w3.org/2003/InkML" xml:id="stk11" contextRef="#ctx0" brushRef="#br0">12929 12700 0,'212'0'292,"-124"0"-285,-53-18 353,-17 1-354,17 17 208</inkml:trace>
    </iact:actionData>
  </iact:action>
  <iact:action type="add" startTime="309890">
    <iact:property name="dataType"/>
    <iact:actionData xml:id="d12">
      <inkml:trace xmlns:inkml="http://www.w3.org/2003/InkML" xml:id="stk12" contextRef="#ctx0" brushRef="#br0">13617 13212 0,'18'0'151,"370"-36"-144,-370 19 2</inkml:trace>
    </iact:actionData>
  </iact:action>
  <iact:action type="add" startTime="310643">
    <iact:property name="dataType"/>
    <iact:actionData xml:id="d13">
      <inkml:trace xmlns:inkml="http://www.w3.org/2003/InkML" xml:id="stk13" contextRef="#ctx0" brushRef="#br0">13970 12912 0,'-35'229'6,"35"-211"0,-36 70 116,1 212-118,35-265 112,-35 35-110,194-70 317,-124-17-318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noProof="0"/>
              <a:t>单击此处编辑母版文本样式</a:t>
            </a:r>
          </a:p>
          <a:p>
            <a:pPr lvl="1"/>
            <a:r>
              <a:rPr lang="zh-CN" noProof="0"/>
              <a:t>第二级</a:t>
            </a:r>
          </a:p>
          <a:p>
            <a:pPr lvl="2"/>
            <a:r>
              <a:rPr lang="zh-CN" noProof="0"/>
              <a:t>第三级</a:t>
            </a:r>
          </a:p>
          <a:p>
            <a:pPr lvl="3"/>
            <a:r>
              <a:rPr lang="zh-CN" noProof="0"/>
              <a:t>第四级</a:t>
            </a:r>
          </a:p>
          <a:p>
            <a:pPr lvl="4"/>
            <a:r>
              <a:rPr lang="zh-CN" noProof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7054799-997B-4DA1-9339-33ED35E358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69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749300"/>
            <a:ext cx="4391025" cy="3294063"/>
          </a:xfrm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3088"/>
            <a:ext cx="5780088" cy="3952875"/>
          </a:xfrm>
          <a:noFill/>
          <a:ln/>
        </p:spPr>
        <p:txBody>
          <a:bodyPr/>
          <a:lstStyle/>
          <a:p>
            <a:pPr eaLnBrk="1" hangingPunct="1"/>
            <a:endParaRPr lang="zh-CN" altLang="en-US" dirty="0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749300"/>
            <a:ext cx="4391025" cy="3294063"/>
          </a:xfrm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83088"/>
            <a:ext cx="5780088" cy="3952875"/>
          </a:xfrm>
          <a:noFill/>
          <a:ln/>
        </p:spPr>
        <p:txBody>
          <a:bodyPr/>
          <a:lstStyle/>
          <a:p>
            <a:pPr eaLnBrk="1" hangingPunct="1"/>
            <a:endParaRPr lang="zh-CN" altLang="en-US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54799-997B-4DA1-9339-33ED35E35807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554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54799-997B-4DA1-9339-33ED35E35807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027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latin typeface="Arial" charset="0"/>
            </a:endParaRPr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30588-4693-4091-9DDD-D478ECDE3637}" type="slidenum">
              <a:rPr lang="zh-CN" altLang="en-US" smtClean="0">
                <a:latin typeface="Arial" charset="0"/>
              </a:rPr>
              <a:pPr/>
              <a:t>11</a:t>
            </a:fld>
            <a:endParaRPr lang="zh-CN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900m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054799-997B-4DA1-9339-33ED35E35807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2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900m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054799-997B-4DA1-9339-33ED35E35807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2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91025" cy="3294062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>
              <a:latin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F631-CEDD-49D6-8B60-7587EC54638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BBEF-D6FF-4936-99FE-BEDFBE2A02E7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8235-5310-45F6-BD1B-357C9559005F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E8802-D582-4A56-94FA-627770C44C4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0408B-DBD8-4C40-B05E-F423943E971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43BA5-0617-4026-8F7C-1B6BFB618DC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D04D6-80DB-4157-A407-F580E4A21C2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C44EC-E95E-4688-B4A7-0075D6B3497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35349-1E3F-4AF8-83FE-59CE126F434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77EA1-C25F-4B9D-8B80-6E5AB23D074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B7537-CF07-443F-A810-F59A36E3B551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C54B6949-D0D1-4AFC-9A40-E2642265E92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microsoft.com/office/2007/relationships/hdphoto" Target="../media/hdphoto1.wdp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3.wmf"/><Relationship Id="rId3" Type="http://schemas.microsoft.com/office/2007/relationships/media" Target="../media/media12.m4a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27.png"/><Relationship Id="rId12" Type="http://schemas.openxmlformats.org/officeDocument/2006/relationships/image" Target="../media/image20.wmf"/><Relationship Id="rId17" Type="http://schemas.openxmlformats.org/officeDocument/2006/relationships/oleObject" Target="../embeddings/oleObject9.bin"/><Relationship Id="rId25" Type="http://schemas.openxmlformats.org/officeDocument/2006/relationships/image" Target="../media/image2.png"/><Relationship Id="rId2" Type="http://schemas.openxmlformats.org/officeDocument/2006/relationships/tags" Target="../tags/tag10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26.wmf"/><Relationship Id="rId5" Type="http://schemas.openxmlformats.org/officeDocument/2006/relationships/slideLayout" Target="../slideLayouts/slideLayout4.xml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10" Type="http://schemas.openxmlformats.org/officeDocument/2006/relationships/image" Target="../media/image28.png"/><Relationship Id="rId19" Type="http://schemas.openxmlformats.org/officeDocument/2006/relationships/oleObject" Target="../embeddings/oleObject10.bin"/><Relationship Id="rId4" Type="http://schemas.openxmlformats.org/officeDocument/2006/relationships/audio" Target="../media/media12.m4a"/><Relationship Id="rId9" Type="http://schemas.openxmlformats.org/officeDocument/2006/relationships/image" Target="../media/image19.wmf"/><Relationship Id="rId14" Type="http://schemas.openxmlformats.org/officeDocument/2006/relationships/image" Target="../media/image21.wmf"/><Relationship Id="rId22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microsoft.com/office/2007/relationships/media" Target="../media/media13.m4a"/><Relationship Id="rId7" Type="http://schemas.openxmlformats.org/officeDocument/2006/relationships/image" Target="../media/image29.wmf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13.m4a"/><Relationship Id="rId9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35.wmf"/><Relationship Id="rId3" Type="http://schemas.microsoft.com/office/2007/relationships/media" Target="../media/media14.m4a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18.bin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4.wmf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17.bin"/><Relationship Id="rId4" Type="http://schemas.openxmlformats.org/officeDocument/2006/relationships/audio" Target="../media/media14.m4a"/><Relationship Id="rId9" Type="http://schemas.openxmlformats.org/officeDocument/2006/relationships/image" Target="../media/image33.wmf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22.bin"/><Relationship Id="rId3" Type="http://schemas.microsoft.com/office/2007/relationships/media" Target="../media/media15.m4a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8.wmf"/><Relationship Id="rId17" Type="http://schemas.openxmlformats.org/officeDocument/2006/relationships/image" Target="../media/image2.png"/><Relationship Id="rId2" Type="http://schemas.openxmlformats.org/officeDocument/2006/relationships/tags" Target="../tags/tag13.xml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jpeg"/><Relationship Id="rId11" Type="http://schemas.openxmlformats.org/officeDocument/2006/relationships/oleObject" Target="../embeddings/oleObject21.bin"/><Relationship Id="rId5" Type="http://schemas.openxmlformats.org/officeDocument/2006/relationships/slideLayout" Target="../slideLayouts/slideLayout7.xml"/><Relationship Id="rId15" Type="http://schemas.microsoft.com/office/2011/relationships/inkAction" Target="../ink/inkAction2.xml"/><Relationship Id="rId10" Type="http://schemas.openxmlformats.org/officeDocument/2006/relationships/image" Target="../media/image37.wmf"/><Relationship Id="rId4" Type="http://schemas.openxmlformats.org/officeDocument/2006/relationships/audio" Target="../media/media15.m4a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3.wmf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25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wmf"/><Relationship Id="rId4" Type="http://schemas.openxmlformats.org/officeDocument/2006/relationships/audio" Target="../media/media16.m4a"/><Relationship Id="rId9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9.wmf"/><Relationship Id="rId3" Type="http://schemas.microsoft.com/office/2007/relationships/media" Target="../media/media17.m4a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31.bin"/><Relationship Id="rId2" Type="http://schemas.openxmlformats.org/officeDocument/2006/relationships/tags" Target="../tags/tag15.xml"/><Relationship Id="rId16" Type="http://schemas.openxmlformats.org/officeDocument/2006/relationships/image" Target="../media/image48.wmf"/><Relationship Id="rId20" Type="http://schemas.openxmlformats.org/officeDocument/2006/relationships/image" Target="../media/image52.jpeg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28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30.bin"/><Relationship Id="rId23" Type="http://schemas.openxmlformats.org/officeDocument/2006/relationships/image" Target="../media/image2.png"/><Relationship Id="rId10" Type="http://schemas.openxmlformats.org/officeDocument/2006/relationships/image" Target="../media/image45.wmf"/><Relationship Id="rId19" Type="http://schemas.openxmlformats.org/officeDocument/2006/relationships/image" Target="../media/image51.jpeg"/><Relationship Id="rId4" Type="http://schemas.openxmlformats.org/officeDocument/2006/relationships/audio" Target="../media/media17.m4a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47.wmf"/><Relationship Id="rId22" Type="http://schemas.openxmlformats.org/officeDocument/2006/relationships/image" Target="../media/image5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56.wmf"/><Relationship Id="rId18" Type="http://schemas.openxmlformats.org/officeDocument/2006/relationships/oleObject" Target="../embeddings/oleObject39.bin"/><Relationship Id="rId3" Type="http://schemas.openxmlformats.org/officeDocument/2006/relationships/audio" Target="../media/media18.m4a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58.wmf"/><Relationship Id="rId2" Type="http://schemas.microsoft.com/office/2007/relationships/media" Target="../media/media18.m4a"/><Relationship Id="rId16" Type="http://schemas.openxmlformats.org/officeDocument/2006/relationships/oleObject" Target="../embeddings/oleObject38.bin"/><Relationship Id="rId20" Type="http://schemas.openxmlformats.org/officeDocument/2006/relationships/image" Target="../media/image2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55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59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wmf"/><Relationship Id="rId14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.jpeg"/><Relationship Id="rId3" Type="http://schemas.microsoft.com/office/2007/relationships/media" Target="../media/media4.m4a"/><Relationship Id="rId7" Type="http://schemas.openxmlformats.org/officeDocument/2006/relationships/image" Target="../media/image3.wmf"/><Relationship Id="rId12" Type="http://schemas.openxmlformats.org/officeDocument/2006/relationships/image" Target="../media/image5.wmf"/><Relationship Id="rId2" Type="http://schemas.openxmlformats.org/officeDocument/2006/relationships/tags" Target="../tags/tag2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0" Type="http://schemas.openxmlformats.org/officeDocument/2006/relationships/image" Target="../media/image6.jpeg"/><Relationship Id="rId4" Type="http://schemas.openxmlformats.org/officeDocument/2006/relationships/audio" Target="../media/media4.m4a"/><Relationship Id="rId9" Type="http://schemas.openxmlformats.org/officeDocument/2006/relationships/image" Target="../media/image4.wmf"/><Relationship Id="rId1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wmf"/><Relationship Id="rId4" Type="http://schemas.openxmlformats.org/officeDocument/2006/relationships/audio" Target="../media/media9.m4a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Rot="1" noChangeArrowheads="1"/>
          </p:cNvSpPr>
          <p:nvPr/>
        </p:nvSpPr>
        <p:spPr bwMode="auto">
          <a:xfrm>
            <a:off x="432276" y="1269144"/>
            <a:ext cx="8279448" cy="25648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§2  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匀变速直线运动的研究</a:t>
            </a:r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pPr algn="ctr" fontAlgn="t">
              <a:defRPr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(Study on 1-D Motion with Constant Acceleration)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　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B8982C2-3036-484E-85A2-54295D0C0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"/>
    </mc:Choice>
    <mc:Fallback xmlns="">
      <p:transition spd="slow" advTm="1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127000" y="1600200"/>
            <a:ext cx="4811713" cy="3441700"/>
            <a:chOff x="127000" y="1600200"/>
            <a:chExt cx="4811713" cy="3441700"/>
          </a:xfrm>
        </p:grpSpPr>
        <p:sp>
          <p:nvSpPr>
            <p:cNvPr id="14339" name="矩形 119"/>
            <p:cNvSpPr>
              <a:spLocks noChangeArrowheads="1"/>
            </p:cNvSpPr>
            <p:nvPr/>
          </p:nvSpPr>
          <p:spPr bwMode="auto">
            <a:xfrm>
              <a:off x="127000" y="1600200"/>
              <a:ext cx="4306888" cy="34417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40" name="Line 2"/>
            <p:cNvSpPr>
              <a:spLocks noChangeShapeType="1"/>
            </p:cNvSpPr>
            <p:nvPr/>
          </p:nvSpPr>
          <p:spPr bwMode="auto">
            <a:xfrm flipV="1">
              <a:off x="971550" y="2133600"/>
              <a:ext cx="2762250" cy="15811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431800" y="1600200"/>
              <a:ext cx="4506913" cy="3340100"/>
              <a:chOff x="-4" y="0"/>
              <a:chExt cx="2839" cy="2104"/>
            </a:xfrm>
            <a:noFill/>
          </p:grpSpPr>
          <p:sp>
            <p:nvSpPr>
              <p:cNvPr id="9220" name="Line 4"/>
              <p:cNvSpPr>
                <a:spLocks noChangeShapeType="1"/>
              </p:cNvSpPr>
              <p:nvPr/>
            </p:nvSpPr>
            <p:spPr bwMode="auto">
              <a:xfrm>
                <a:off x="354" y="1853"/>
                <a:ext cx="1968" cy="0"/>
              </a:xfrm>
              <a:prstGeom prst="line">
                <a:avLst/>
              </a:prstGeom>
              <a:grpFill/>
              <a:ln w="25400" cmpd="sng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1" name="Line 5"/>
              <p:cNvSpPr>
                <a:spLocks noChangeShapeType="1"/>
              </p:cNvSpPr>
              <p:nvPr/>
            </p:nvSpPr>
            <p:spPr bwMode="auto">
              <a:xfrm flipV="1">
                <a:off x="354" y="317"/>
                <a:ext cx="0" cy="1776"/>
              </a:xfrm>
              <a:prstGeom prst="line">
                <a:avLst/>
              </a:prstGeom>
              <a:grpFill/>
              <a:ln w="25400" cmpd="sng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2" name="Line 6"/>
              <p:cNvSpPr>
                <a:spLocks noChangeShapeType="1"/>
              </p:cNvSpPr>
              <p:nvPr/>
            </p:nvSpPr>
            <p:spPr bwMode="auto">
              <a:xfrm>
                <a:off x="802" y="1790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3" name="Line 7"/>
              <p:cNvSpPr>
                <a:spLocks noChangeShapeType="1"/>
              </p:cNvSpPr>
              <p:nvPr/>
            </p:nvSpPr>
            <p:spPr bwMode="auto">
              <a:xfrm>
                <a:off x="1251" y="1790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4" name="Line 8"/>
              <p:cNvSpPr>
                <a:spLocks noChangeShapeType="1"/>
              </p:cNvSpPr>
              <p:nvPr/>
            </p:nvSpPr>
            <p:spPr bwMode="auto">
              <a:xfrm>
                <a:off x="1699" y="1790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5" name="Line 9"/>
              <p:cNvSpPr>
                <a:spLocks noChangeShapeType="1"/>
              </p:cNvSpPr>
              <p:nvPr/>
            </p:nvSpPr>
            <p:spPr bwMode="auto">
              <a:xfrm>
                <a:off x="2148" y="1790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6" name="Line 10"/>
              <p:cNvSpPr>
                <a:spLocks noChangeShapeType="1"/>
              </p:cNvSpPr>
              <p:nvPr/>
            </p:nvSpPr>
            <p:spPr bwMode="auto">
              <a:xfrm rot="5400000">
                <a:off x="390" y="482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7" name="Line 11"/>
              <p:cNvSpPr>
                <a:spLocks noChangeShapeType="1"/>
              </p:cNvSpPr>
              <p:nvPr/>
            </p:nvSpPr>
            <p:spPr bwMode="auto">
              <a:xfrm rot="5400000">
                <a:off x="390" y="1016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8" name="Line 12"/>
              <p:cNvSpPr>
                <a:spLocks noChangeShapeType="1"/>
              </p:cNvSpPr>
              <p:nvPr/>
            </p:nvSpPr>
            <p:spPr bwMode="auto">
              <a:xfrm rot="5400000">
                <a:off x="393" y="1283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29" name="Text Box 13"/>
              <p:cNvSpPr txBox="1">
                <a:spLocks noChangeArrowheads="1"/>
              </p:cNvSpPr>
              <p:nvPr/>
            </p:nvSpPr>
            <p:spPr bwMode="auto">
              <a:xfrm>
                <a:off x="114" y="0"/>
                <a:ext cx="1587" cy="33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(m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  <a:sym typeface="宋体" pitchFamily="2" charset="-122"/>
                  </a:rPr>
                  <a:t>·s</a:t>
                </a:r>
                <a:r>
                  <a:rPr lang="en-US" altLang="zh-CN" sz="2400" b="1" baseline="30000" dirty="0">
                    <a:latin typeface="Times New Roman" pitchFamily="18" charset="0"/>
                    <a:cs typeface="Times New Roman" pitchFamily="18" charset="0"/>
                    <a:sym typeface="宋体" pitchFamily="2" charset="-122"/>
                  </a:rPr>
                  <a:t>-1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400" b="1" i="1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30" name="Text Box 14"/>
              <p:cNvSpPr txBox="1">
                <a:spLocks noChangeArrowheads="1"/>
              </p:cNvSpPr>
              <p:nvPr/>
            </p:nvSpPr>
            <p:spPr bwMode="auto">
              <a:xfrm>
                <a:off x="56" y="1680"/>
                <a:ext cx="288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9231" name="Text Box 15"/>
              <p:cNvSpPr txBox="1">
                <a:spLocks noChangeArrowheads="1"/>
              </p:cNvSpPr>
              <p:nvPr/>
            </p:nvSpPr>
            <p:spPr bwMode="auto">
              <a:xfrm>
                <a:off x="0" y="1142"/>
                <a:ext cx="405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9232" name="Text Box 16"/>
              <p:cNvSpPr txBox="1">
                <a:spLocks noChangeArrowheads="1"/>
              </p:cNvSpPr>
              <p:nvPr/>
            </p:nvSpPr>
            <p:spPr bwMode="auto">
              <a:xfrm>
                <a:off x="0" y="585"/>
                <a:ext cx="405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9233" name="Text Box 17"/>
              <p:cNvSpPr txBox="1">
                <a:spLocks noChangeArrowheads="1"/>
              </p:cNvSpPr>
              <p:nvPr/>
            </p:nvSpPr>
            <p:spPr bwMode="auto">
              <a:xfrm>
                <a:off x="710" y="1852"/>
                <a:ext cx="288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9234" name="Text Box 18"/>
              <p:cNvSpPr txBox="1">
                <a:spLocks noChangeArrowheads="1"/>
              </p:cNvSpPr>
              <p:nvPr/>
            </p:nvSpPr>
            <p:spPr bwMode="auto">
              <a:xfrm>
                <a:off x="1120" y="1852"/>
                <a:ext cx="432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9235" name="Text Box 19"/>
              <p:cNvSpPr txBox="1">
                <a:spLocks noChangeArrowheads="1"/>
              </p:cNvSpPr>
              <p:nvPr/>
            </p:nvSpPr>
            <p:spPr bwMode="auto">
              <a:xfrm>
                <a:off x="1572" y="1852"/>
                <a:ext cx="423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15</a:t>
                </a:r>
              </a:p>
            </p:txBody>
          </p:sp>
          <p:sp>
            <p:nvSpPr>
              <p:cNvPr id="9236" name="Text Box 20"/>
              <p:cNvSpPr txBox="1">
                <a:spLocks noChangeArrowheads="1"/>
              </p:cNvSpPr>
              <p:nvPr/>
            </p:nvSpPr>
            <p:spPr bwMode="auto">
              <a:xfrm>
                <a:off x="0" y="873"/>
                <a:ext cx="405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9237" name="Text Box 21"/>
              <p:cNvSpPr txBox="1">
                <a:spLocks noChangeArrowheads="1"/>
              </p:cNvSpPr>
              <p:nvPr/>
            </p:nvSpPr>
            <p:spPr bwMode="auto">
              <a:xfrm>
                <a:off x="2211" y="1805"/>
                <a:ext cx="624" cy="2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t/</a:t>
                </a:r>
                <a:r>
                  <a:rPr lang="en-US" sz="24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9238" name="Line 22"/>
              <p:cNvSpPr>
                <a:spLocks noChangeShapeType="1"/>
              </p:cNvSpPr>
              <p:nvPr/>
            </p:nvSpPr>
            <p:spPr bwMode="auto">
              <a:xfrm rot="5400000">
                <a:off x="369" y="749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39" name="Text Box 23"/>
              <p:cNvSpPr txBox="1">
                <a:spLocks noChangeArrowheads="1"/>
              </p:cNvSpPr>
              <p:nvPr/>
            </p:nvSpPr>
            <p:spPr bwMode="auto">
              <a:xfrm>
                <a:off x="0" y="326"/>
                <a:ext cx="405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50</a:t>
                </a:r>
              </a:p>
            </p:txBody>
          </p:sp>
          <p:sp>
            <p:nvSpPr>
              <p:cNvPr id="9240" name="Line 24"/>
              <p:cNvSpPr>
                <a:spLocks noChangeShapeType="1"/>
              </p:cNvSpPr>
              <p:nvPr/>
            </p:nvSpPr>
            <p:spPr bwMode="auto">
              <a:xfrm rot="5400000">
                <a:off x="387" y="1550"/>
                <a:ext cx="0" cy="72"/>
              </a:xfrm>
              <a:prstGeom prst="line">
                <a:avLst/>
              </a:prstGeom>
              <a:grpFill/>
              <a:ln w="38100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9241" name="Text Box 25"/>
              <p:cNvSpPr txBox="1">
                <a:spLocks noChangeArrowheads="1"/>
              </p:cNvSpPr>
              <p:nvPr/>
            </p:nvSpPr>
            <p:spPr bwMode="auto">
              <a:xfrm>
                <a:off x="-4" y="1382"/>
                <a:ext cx="405" cy="25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10</a:t>
                </a:r>
              </a:p>
            </p:txBody>
          </p:sp>
        </p:grpSp>
      </p:grpSp>
      <p:grpSp>
        <p:nvGrpSpPr>
          <p:cNvPr id="123" name="组合 122"/>
          <p:cNvGrpSpPr/>
          <p:nvPr/>
        </p:nvGrpSpPr>
        <p:grpSpPr>
          <a:xfrm>
            <a:off x="4794250" y="1597025"/>
            <a:ext cx="4649788" cy="3448050"/>
            <a:chOff x="4794250" y="1597025"/>
            <a:chExt cx="4649788" cy="3448050"/>
          </a:xfrm>
        </p:grpSpPr>
        <p:sp>
          <p:nvSpPr>
            <p:cNvPr id="14338" name="矩形 120"/>
            <p:cNvSpPr>
              <a:spLocks noChangeArrowheads="1"/>
            </p:cNvSpPr>
            <p:nvPr/>
          </p:nvSpPr>
          <p:spPr bwMode="auto">
            <a:xfrm>
              <a:off x="4794250" y="1600200"/>
              <a:ext cx="4205288" cy="344487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 sz="2400"/>
            </a:p>
          </p:txBody>
        </p:sp>
        <p:grpSp>
          <p:nvGrpSpPr>
            <p:cNvPr id="14345" name="Group 47"/>
            <p:cNvGrpSpPr>
              <a:grpSpLocks/>
            </p:cNvGrpSpPr>
            <p:nvPr/>
          </p:nvGrpSpPr>
          <p:grpSpPr bwMode="auto">
            <a:xfrm>
              <a:off x="4932362" y="1597025"/>
              <a:ext cx="4511676" cy="3343275"/>
              <a:chOff x="-7" y="0"/>
              <a:chExt cx="2842" cy="2106"/>
            </a:xfrm>
          </p:grpSpPr>
          <p:sp>
            <p:nvSpPr>
              <p:cNvPr id="14393" name="Line 48"/>
              <p:cNvSpPr>
                <a:spLocks noChangeShapeType="1"/>
              </p:cNvSpPr>
              <p:nvPr/>
            </p:nvSpPr>
            <p:spPr bwMode="auto">
              <a:xfrm>
                <a:off x="354" y="1853"/>
                <a:ext cx="196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4" name="Line 49"/>
              <p:cNvSpPr>
                <a:spLocks noChangeShapeType="1"/>
              </p:cNvSpPr>
              <p:nvPr/>
            </p:nvSpPr>
            <p:spPr bwMode="auto">
              <a:xfrm flipV="1">
                <a:off x="354" y="317"/>
                <a:ext cx="0" cy="1776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5" name="Line 50"/>
              <p:cNvSpPr>
                <a:spLocks noChangeShapeType="1"/>
              </p:cNvSpPr>
              <p:nvPr/>
            </p:nvSpPr>
            <p:spPr bwMode="auto">
              <a:xfrm>
                <a:off x="802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6" name="Line 51"/>
              <p:cNvSpPr>
                <a:spLocks noChangeShapeType="1"/>
              </p:cNvSpPr>
              <p:nvPr/>
            </p:nvSpPr>
            <p:spPr bwMode="auto">
              <a:xfrm>
                <a:off x="1251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7" name="Line 52"/>
              <p:cNvSpPr>
                <a:spLocks noChangeShapeType="1"/>
              </p:cNvSpPr>
              <p:nvPr/>
            </p:nvSpPr>
            <p:spPr bwMode="auto">
              <a:xfrm>
                <a:off x="1699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8" name="Line 53"/>
              <p:cNvSpPr>
                <a:spLocks noChangeShapeType="1"/>
              </p:cNvSpPr>
              <p:nvPr/>
            </p:nvSpPr>
            <p:spPr bwMode="auto">
              <a:xfrm>
                <a:off x="2148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99" name="Line 54"/>
              <p:cNvSpPr>
                <a:spLocks noChangeShapeType="1"/>
              </p:cNvSpPr>
              <p:nvPr/>
            </p:nvSpPr>
            <p:spPr bwMode="auto">
              <a:xfrm rot="5400000">
                <a:off x="390" y="482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0" name="Line 55"/>
              <p:cNvSpPr>
                <a:spLocks noChangeShapeType="1"/>
              </p:cNvSpPr>
              <p:nvPr/>
            </p:nvSpPr>
            <p:spPr bwMode="auto">
              <a:xfrm rot="5400000">
                <a:off x="390" y="1016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1" name="Line 56"/>
              <p:cNvSpPr>
                <a:spLocks noChangeShapeType="1"/>
              </p:cNvSpPr>
              <p:nvPr/>
            </p:nvSpPr>
            <p:spPr bwMode="auto">
              <a:xfrm rot="5400000">
                <a:off x="393" y="1283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02" name="Text Box 57"/>
              <p:cNvSpPr txBox="1">
                <a:spLocks noChangeArrowheads="1"/>
              </p:cNvSpPr>
              <p:nvPr/>
            </p:nvSpPr>
            <p:spPr bwMode="auto">
              <a:xfrm>
                <a:off x="114" y="0"/>
                <a:ext cx="100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(m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  <a:sym typeface="宋体" pitchFamily="2" charset="-122"/>
                  </a:rPr>
                  <a:t>·s</a:t>
                </a:r>
                <a:r>
                  <a:rPr lang="en-US" altLang="zh-CN" sz="2400" b="1" baseline="30000" dirty="0">
                    <a:latin typeface="Times New Roman" pitchFamily="18" charset="0"/>
                    <a:cs typeface="Times New Roman" pitchFamily="18" charset="0"/>
                    <a:sym typeface="宋体" pitchFamily="2" charset="-122"/>
                  </a:rPr>
                  <a:t>-1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altLang="zh-CN" sz="2400" b="1" i="1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4403" name="Text Box 58"/>
              <p:cNvSpPr txBox="1">
                <a:spLocks noChangeArrowheads="1"/>
              </p:cNvSpPr>
              <p:nvPr/>
            </p:nvSpPr>
            <p:spPr bwMode="auto">
              <a:xfrm>
                <a:off x="78" y="1686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4404" name="Text Box 59"/>
              <p:cNvSpPr txBox="1">
                <a:spLocks noChangeArrowheads="1"/>
              </p:cNvSpPr>
              <p:nvPr/>
            </p:nvSpPr>
            <p:spPr bwMode="auto">
              <a:xfrm>
                <a:off x="0" y="1142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4405" name="Text Box 60"/>
              <p:cNvSpPr txBox="1">
                <a:spLocks noChangeArrowheads="1"/>
              </p:cNvSpPr>
              <p:nvPr/>
            </p:nvSpPr>
            <p:spPr bwMode="auto">
              <a:xfrm>
                <a:off x="0" y="585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14406" name="Text Box 61"/>
              <p:cNvSpPr txBox="1">
                <a:spLocks noChangeArrowheads="1"/>
              </p:cNvSpPr>
              <p:nvPr/>
            </p:nvSpPr>
            <p:spPr bwMode="auto">
              <a:xfrm>
                <a:off x="704" y="1854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14407" name="Text Box 62"/>
              <p:cNvSpPr txBox="1">
                <a:spLocks noChangeArrowheads="1"/>
              </p:cNvSpPr>
              <p:nvPr/>
            </p:nvSpPr>
            <p:spPr bwMode="auto">
              <a:xfrm>
                <a:off x="1130" y="1854"/>
                <a:ext cx="43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14408" name="Text Box 63"/>
              <p:cNvSpPr txBox="1">
                <a:spLocks noChangeArrowheads="1"/>
              </p:cNvSpPr>
              <p:nvPr/>
            </p:nvSpPr>
            <p:spPr bwMode="auto">
              <a:xfrm>
                <a:off x="1582" y="1854"/>
                <a:ext cx="42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15</a:t>
                </a:r>
              </a:p>
            </p:txBody>
          </p:sp>
          <p:sp>
            <p:nvSpPr>
              <p:cNvPr id="14409" name="Text Box 64"/>
              <p:cNvSpPr txBox="1">
                <a:spLocks noChangeArrowheads="1"/>
              </p:cNvSpPr>
              <p:nvPr/>
            </p:nvSpPr>
            <p:spPr bwMode="auto">
              <a:xfrm>
                <a:off x="0" y="873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14410" name="Text Box 65"/>
              <p:cNvSpPr txBox="1">
                <a:spLocks noChangeArrowheads="1"/>
              </p:cNvSpPr>
              <p:nvPr/>
            </p:nvSpPr>
            <p:spPr bwMode="auto">
              <a:xfrm>
                <a:off x="2211" y="1805"/>
                <a:ext cx="6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t/</a:t>
                </a:r>
                <a:r>
                  <a:rPr lang="en-US" altLang="zh-CN" sz="24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14411" name="Line 66"/>
              <p:cNvSpPr>
                <a:spLocks noChangeShapeType="1"/>
              </p:cNvSpPr>
              <p:nvPr/>
            </p:nvSpPr>
            <p:spPr bwMode="auto">
              <a:xfrm rot="5400000">
                <a:off x="369" y="749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12" name="Text Box 67"/>
              <p:cNvSpPr txBox="1">
                <a:spLocks noChangeArrowheads="1"/>
              </p:cNvSpPr>
              <p:nvPr/>
            </p:nvSpPr>
            <p:spPr bwMode="auto">
              <a:xfrm>
                <a:off x="0" y="326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50</a:t>
                </a:r>
              </a:p>
            </p:txBody>
          </p:sp>
          <p:sp>
            <p:nvSpPr>
              <p:cNvPr id="14413" name="Line 68"/>
              <p:cNvSpPr>
                <a:spLocks noChangeShapeType="1"/>
              </p:cNvSpPr>
              <p:nvPr/>
            </p:nvSpPr>
            <p:spPr bwMode="auto">
              <a:xfrm rot="5400000">
                <a:off x="387" y="155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14" name="Text Box 69"/>
              <p:cNvSpPr txBox="1">
                <a:spLocks noChangeArrowheads="1"/>
              </p:cNvSpPr>
              <p:nvPr/>
            </p:nvSpPr>
            <p:spPr bwMode="auto">
              <a:xfrm>
                <a:off x="-7" y="1382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10</a:t>
                </a:r>
              </a:p>
            </p:txBody>
          </p:sp>
        </p:grpSp>
        <p:sp>
          <p:nvSpPr>
            <p:cNvPr id="14347" name="Line 83"/>
            <p:cNvSpPr>
              <a:spLocks noChangeShapeType="1"/>
            </p:cNvSpPr>
            <p:nvPr/>
          </p:nvSpPr>
          <p:spPr bwMode="auto">
            <a:xfrm flipV="1">
              <a:off x="5476875" y="2130425"/>
              <a:ext cx="2762250" cy="15811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347788" y="2492375"/>
            <a:ext cx="1790700" cy="2051050"/>
            <a:chOff x="0" y="0"/>
            <a:chExt cx="1128" cy="1293"/>
          </a:xfrm>
        </p:grpSpPr>
        <p:sp>
          <p:nvSpPr>
            <p:cNvPr id="14427" name="Line 27"/>
            <p:cNvSpPr>
              <a:spLocks noChangeShapeType="1"/>
            </p:cNvSpPr>
            <p:nvPr/>
          </p:nvSpPr>
          <p:spPr bwMode="auto">
            <a:xfrm flipV="1">
              <a:off x="1128" y="0"/>
              <a:ext cx="0" cy="1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8" name="Line 28"/>
            <p:cNvSpPr>
              <a:spLocks noChangeShapeType="1"/>
            </p:cNvSpPr>
            <p:nvPr/>
          </p:nvSpPr>
          <p:spPr bwMode="auto">
            <a:xfrm flipV="1">
              <a:off x="0" y="648"/>
              <a:ext cx="0" cy="6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9" name="Line 29"/>
            <p:cNvSpPr>
              <a:spLocks noChangeShapeType="1"/>
            </p:cNvSpPr>
            <p:nvPr/>
          </p:nvSpPr>
          <p:spPr bwMode="auto">
            <a:xfrm flipH="1" flipV="1">
              <a:off x="677" y="261"/>
              <a:ext cx="0" cy="1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30" name="Line 30"/>
            <p:cNvSpPr>
              <a:spLocks noChangeShapeType="1"/>
            </p:cNvSpPr>
            <p:nvPr/>
          </p:nvSpPr>
          <p:spPr bwMode="auto">
            <a:xfrm flipV="1">
              <a:off x="902" y="117"/>
              <a:ext cx="0" cy="1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31" name="Line 31"/>
            <p:cNvSpPr>
              <a:spLocks noChangeShapeType="1"/>
            </p:cNvSpPr>
            <p:nvPr/>
          </p:nvSpPr>
          <p:spPr bwMode="auto">
            <a:xfrm flipV="1">
              <a:off x="451" y="369"/>
              <a:ext cx="0" cy="9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32" name="Line 32"/>
            <p:cNvSpPr>
              <a:spLocks noChangeShapeType="1"/>
            </p:cNvSpPr>
            <p:nvPr/>
          </p:nvSpPr>
          <p:spPr bwMode="auto">
            <a:xfrm flipV="1">
              <a:off x="226" y="504"/>
              <a:ext cx="0" cy="7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995363" y="2705100"/>
            <a:ext cx="2176462" cy="996950"/>
            <a:chOff x="0" y="0"/>
            <a:chExt cx="1371" cy="627"/>
          </a:xfrm>
        </p:grpSpPr>
        <p:sp>
          <p:nvSpPr>
            <p:cNvPr id="14421" name="Line 34"/>
            <p:cNvSpPr>
              <a:spLocks noChangeShapeType="1"/>
            </p:cNvSpPr>
            <p:nvPr/>
          </p:nvSpPr>
          <p:spPr bwMode="auto">
            <a:xfrm>
              <a:off x="0" y="627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2" name="Line 35"/>
            <p:cNvSpPr>
              <a:spLocks noChangeShapeType="1"/>
            </p:cNvSpPr>
            <p:nvPr/>
          </p:nvSpPr>
          <p:spPr bwMode="auto">
            <a:xfrm>
              <a:off x="231" y="516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3" name="Line 36"/>
            <p:cNvSpPr>
              <a:spLocks noChangeShapeType="1"/>
            </p:cNvSpPr>
            <p:nvPr/>
          </p:nvSpPr>
          <p:spPr bwMode="auto">
            <a:xfrm>
              <a:off x="471" y="369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4" name="Line 37"/>
            <p:cNvSpPr>
              <a:spLocks noChangeShapeType="1"/>
            </p:cNvSpPr>
            <p:nvPr/>
          </p:nvSpPr>
          <p:spPr bwMode="auto">
            <a:xfrm>
              <a:off x="675" y="258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5" name="Line 38"/>
            <p:cNvSpPr>
              <a:spLocks noChangeShapeType="1"/>
            </p:cNvSpPr>
            <p:nvPr/>
          </p:nvSpPr>
          <p:spPr bwMode="auto">
            <a:xfrm>
              <a:off x="906" y="111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426" name="Line 39"/>
            <p:cNvSpPr>
              <a:spLocks noChangeShapeType="1"/>
            </p:cNvSpPr>
            <p:nvPr/>
          </p:nvSpPr>
          <p:spPr bwMode="auto">
            <a:xfrm>
              <a:off x="1137" y="0"/>
              <a:ext cx="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992079" y="2701434"/>
            <a:ext cx="2162175" cy="1836725"/>
            <a:chOff x="0" y="0"/>
            <a:chExt cx="1362" cy="1158"/>
          </a:xfrm>
        </p:grpSpPr>
        <p:sp>
          <p:nvSpPr>
            <p:cNvPr id="14415" name="Rectangle 41"/>
            <p:cNvSpPr>
              <a:spLocks noChangeArrowheads="1"/>
            </p:cNvSpPr>
            <p:nvPr/>
          </p:nvSpPr>
          <p:spPr bwMode="auto">
            <a:xfrm>
              <a:off x="0" y="618"/>
              <a:ext cx="261" cy="533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416" name="Rectangle 42"/>
            <p:cNvSpPr>
              <a:spLocks noChangeArrowheads="1"/>
            </p:cNvSpPr>
            <p:nvPr/>
          </p:nvSpPr>
          <p:spPr bwMode="auto">
            <a:xfrm>
              <a:off x="225" y="519"/>
              <a:ext cx="288" cy="636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417" name="Rectangle 43"/>
            <p:cNvSpPr>
              <a:spLocks noChangeArrowheads="1"/>
            </p:cNvSpPr>
            <p:nvPr/>
          </p:nvSpPr>
          <p:spPr bwMode="auto">
            <a:xfrm>
              <a:off x="450" y="357"/>
              <a:ext cx="234" cy="794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418" name="Rectangle 44"/>
            <p:cNvSpPr>
              <a:spLocks noChangeArrowheads="1"/>
            </p:cNvSpPr>
            <p:nvPr/>
          </p:nvSpPr>
          <p:spPr bwMode="auto">
            <a:xfrm>
              <a:off x="675" y="249"/>
              <a:ext cx="216" cy="908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419" name="Rectangle 45"/>
            <p:cNvSpPr>
              <a:spLocks noChangeArrowheads="1"/>
            </p:cNvSpPr>
            <p:nvPr/>
          </p:nvSpPr>
          <p:spPr bwMode="auto">
            <a:xfrm>
              <a:off x="888" y="111"/>
              <a:ext cx="234" cy="1044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420" name="Rectangle 46"/>
            <p:cNvSpPr>
              <a:spLocks noChangeArrowheads="1"/>
            </p:cNvSpPr>
            <p:nvPr/>
          </p:nvSpPr>
          <p:spPr bwMode="auto">
            <a:xfrm>
              <a:off x="1110" y="0"/>
              <a:ext cx="252" cy="1158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5676900" y="2473325"/>
            <a:ext cx="1981200" cy="2105025"/>
            <a:chOff x="0" y="0"/>
            <a:chExt cx="1248" cy="1326"/>
          </a:xfrm>
        </p:grpSpPr>
        <p:sp>
          <p:nvSpPr>
            <p:cNvPr id="14381" name="Line 71"/>
            <p:cNvSpPr>
              <a:spLocks noChangeShapeType="1"/>
            </p:cNvSpPr>
            <p:nvPr/>
          </p:nvSpPr>
          <p:spPr bwMode="auto">
            <a:xfrm flipV="1">
              <a:off x="1248" y="0"/>
              <a:ext cx="0" cy="1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2" name="Line 72"/>
            <p:cNvSpPr>
              <a:spLocks noChangeShapeType="1"/>
            </p:cNvSpPr>
            <p:nvPr/>
          </p:nvSpPr>
          <p:spPr bwMode="auto">
            <a:xfrm flipV="1">
              <a:off x="111" y="657"/>
              <a:ext cx="0" cy="6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3" name="Line 73"/>
            <p:cNvSpPr>
              <a:spLocks noChangeShapeType="1"/>
            </p:cNvSpPr>
            <p:nvPr/>
          </p:nvSpPr>
          <p:spPr bwMode="auto">
            <a:xfrm flipH="1" flipV="1">
              <a:off x="788" y="270"/>
              <a:ext cx="0" cy="1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4" name="Line 74"/>
            <p:cNvSpPr>
              <a:spLocks noChangeShapeType="1"/>
            </p:cNvSpPr>
            <p:nvPr/>
          </p:nvSpPr>
          <p:spPr bwMode="auto">
            <a:xfrm flipV="1">
              <a:off x="1013" y="126"/>
              <a:ext cx="0" cy="1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5" name="Line 75"/>
            <p:cNvSpPr>
              <a:spLocks noChangeShapeType="1"/>
            </p:cNvSpPr>
            <p:nvPr/>
          </p:nvSpPr>
          <p:spPr bwMode="auto">
            <a:xfrm flipV="1">
              <a:off x="562" y="378"/>
              <a:ext cx="0" cy="9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6" name="Line 76"/>
            <p:cNvSpPr>
              <a:spLocks noChangeShapeType="1"/>
            </p:cNvSpPr>
            <p:nvPr/>
          </p:nvSpPr>
          <p:spPr bwMode="auto">
            <a:xfrm flipV="1">
              <a:off x="337" y="513"/>
              <a:ext cx="0" cy="7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7" name="Line 77"/>
            <p:cNvSpPr>
              <a:spLocks noChangeShapeType="1"/>
            </p:cNvSpPr>
            <p:nvPr/>
          </p:nvSpPr>
          <p:spPr bwMode="auto">
            <a:xfrm flipH="1" flipV="1">
              <a:off x="1127" y="87"/>
              <a:ext cx="9" cy="12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8" name="Line 78"/>
            <p:cNvSpPr>
              <a:spLocks noChangeShapeType="1"/>
            </p:cNvSpPr>
            <p:nvPr/>
          </p:nvSpPr>
          <p:spPr bwMode="auto">
            <a:xfrm flipV="1">
              <a:off x="0" y="699"/>
              <a:ext cx="0" cy="6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9" name="Line 79"/>
            <p:cNvSpPr>
              <a:spLocks noChangeShapeType="1"/>
            </p:cNvSpPr>
            <p:nvPr/>
          </p:nvSpPr>
          <p:spPr bwMode="auto">
            <a:xfrm flipH="1" flipV="1">
              <a:off x="686" y="285"/>
              <a:ext cx="0" cy="10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0" name="Line 80"/>
            <p:cNvSpPr>
              <a:spLocks noChangeShapeType="1"/>
            </p:cNvSpPr>
            <p:nvPr/>
          </p:nvSpPr>
          <p:spPr bwMode="auto">
            <a:xfrm flipV="1">
              <a:off x="911" y="177"/>
              <a:ext cx="0" cy="11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1" name="Line 81"/>
            <p:cNvSpPr>
              <a:spLocks noChangeShapeType="1"/>
            </p:cNvSpPr>
            <p:nvPr/>
          </p:nvSpPr>
          <p:spPr bwMode="auto">
            <a:xfrm flipV="1">
              <a:off x="460" y="438"/>
              <a:ext cx="0" cy="8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92" name="Line 82"/>
            <p:cNvSpPr>
              <a:spLocks noChangeShapeType="1"/>
            </p:cNvSpPr>
            <p:nvPr/>
          </p:nvSpPr>
          <p:spPr bwMode="auto">
            <a:xfrm flipV="1">
              <a:off x="235" y="582"/>
              <a:ext cx="0" cy="7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Group 84"/>
          <p:cNvGrpSpPr>
            <a:grpSpLocks/>
          </p:cNvGrpSpPr>
          <p:nvPr/>
        </p:nvGrpSpPr>
        <p:grpSpPr bwMode="auto">
          <a:xfrm>
            <a:off x="5491163" y="2575032"/>
            <a:ext cx="2190750" cy="1123950"/>
            <a:chOff x="0" y="0"/>
            <a:chExt cx="1380" cy="708"/>
          </a:xfrm>
        </p:grpSpPr>
        <p:sp>
          <p:nvSpPr>
            <p:cNvPr id="14369" name="Line 85"/>
            <p:cNvSpPr>
              <a:spLocks noChangeShapeType="1"/>
            </p:cNvSpPr>
            <p:nvPr/>
          </p:nvSpPr>
          <p:spPr bwMode="auto">
            <a:xfrm>
              <a:off x="0" y="708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0" name="Line 86"/>
            <p:cNvSpPr>
              <a:spLocks noChangeShapeType="1"/>
            </p:cNvSpPr>
            <p:nvPr/>
          </p:nvSpPr>
          <p:spPr bwMode="auto">
            <a:xfrm>
              <a:off x="109" y="642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1" name="Line 87"/>
            <p:cNvSpPr>
              <a:spLocks noChangeShapeType="1"/>
            </p:cNvSpPr>
            <p:nvPr/>
          </p:nvSpPr>
          <p:spPr bwMode="auto">
            <a:xfrm>
              <a:off x="239" y="579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2" name="Line 88"/>
            <p:cNvSpPr>
              <a:spLocks noChangeShapeType="1"/>
            </p:cNvSpPr>
            <p:nvPr/>
          </p:nvSpPr>
          <p:spPr bwMode="auto">
            <a:xfrm>
              <a:off x="365" y="522"/>
              <a:ext cx="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3" name="Line 89"/>
            <p:cNvSpPr>
              <a:spLocks noChangeShapeType="1"/>
            </p:cNvSpPr>
            <p:nvPr/>
          </p:nvSpPr>
          <p:spPr bwMode="auto">
            <a:xfrm>
              <a:off x="468" y="450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4" name="Line 90"/>
            <p:cNvSpPr>
              <a:spLocks noChangeShapeType="1"/>
            </p:cNvSpPr>
            <p:nvPr/>
          </p:nvSpPr>
          <p:spPr bwMode="auto">
            <a:xfrm>
              <a:off x="579" y="396"/>
              <a:ext cx="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5" name="Line 91"/>
            <p:cNvSpPr>
              <a:spLocks noChangeShapeType="1"/>
            </p:cNvSpPr>
            <p:nvPr/>
          </p:nvSpPr>
          <p:spPr bwMode="auto">
            <a:xfrm>
              <a:off x="674" y="324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6" name="Line 92"/>
            <p:cNvSpPr>
              <a:spLocks noChangeShapeType="1"/>
            </p:cNvSpPr>
            <p:nvPr/>
          </p:nvSpPr>
          <p:spPr bwMode="auto">
            <a:xfrm>
              <a:off x="785" y="252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7" name="Line 93"/>
            <p:cNvSpPr>
              <a:spLocks noChangeShapeType="1"/>
            </p:cNvSpPr>
            <p:nvPr/>
          </p:nvSpPr>
          <p:spPr bwMode="auto">
            <a:xfrm>
              <a:off x="915" y="207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8" name="Line 94"/>
            <p:cNvSpPr>
              <a:spLocks noChangeShapeType="1"/>
            </p:cNvSpPr>
            <p:nvPr/>
          </p:nvSpPr>
          <p:spPr bwMode="auto">
            <a:xfrm>
              <a:off x="1017" y="135"/>
              <a:ext cx="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79" name="Line 95"/>
            <p:cNvSpPr>
              <a:spLocks noChangeShapeType="1"/>
            </p:cNvSpPr>
            <p:nvPr/>
          </p:nvSpPr>
          <p:spPr bwMode="auto">
            <a:xfrm>
              <a:off x="1129" y="72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80" name="Line 96"/>
            <p:cNvSpPr>
              <a:spLocks noChangeShapeType="1"/>
            </p:cNvSpPr>
            <p:nvPr/>
          </p:nvSpPr>
          <p:spPr bwMode="auto">
            <a:xfrm>
              <a:off x="1250" y="0"/>
              <a:ext cx="1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9" name="Group 97"/>
          <p:cNvGrpSpPr>
            <a:grpSpLocks/>
          </p:cNvGrpSpPr>
          <p:nvPr/>
        </p:nvGrpSpPr>
        <p:grpSpPr bwMode="auto">
          <a:xfrm>
            <a:off x="5505450" y="2581594"/>
            <a:ext cx="2157413" cy="1943100"/>
            <a:chOff x="0" y="0"/>
            <a:chExt cx="1359" cy="1224"/>
          </a:xfrm>
        </p:grpSpPr>
        <p:sp>
          <p:nvSpPr>
            <p:cNvPr id="14357" name="Rectangle 98"/>
            <p:cNvSpPr>
              <a:spLocks noChangeArrowheads="1"/>
            </p:cNvSpPr>
            <p:nvPr/>
          </p:nvSpPr>
          <p:spPr bwMode="auto">
            <a:xfrm>
              <a:off x="0" y="693"/>
              <a:ext cx="108" cy="531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58" name="Rectangle 99"/>
            <p:cNvSpPr>
              <a:spLocks noChangeArrowheads="1"/>
            </p:cNvSpPr>
            <p:nvPr/>
          </p:nvSpPr>
          <p:spPr bwMode="auto">
            <a:xfrm>
              <a:off x="105" y="648"/>
              <a:ext cx="144" cy="576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59" name="Rectangle 100"/>
            <p:cNvSpPr>
              <a:spLocks noChangeArrowheads="1"/>
            </p:cNvSpPr>
            <p:nvPr/>
          </p:nvSpPr>
          <p:spPr bwMode="auto">
            <a:xfrm>
              <a:off x="219" y="558"/>
              <a:ext cx="126" cy="666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0" name="Rectangle 101"/>
            <p:cNvSpPr>
              <a:spLocks noChangeArrowheads="1"/>
            </p:cNvSpPr>
            <p:nvPr/>
          </p:nvSpPr>
          <p:spPr bwMode="auto">
            <a:xfrm>
              <a:off x="1242" y="0"/>
              <a:ext cx="117" cy="1224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1" name="Rectangle 102"/>
            <p:cNvSpPr>
              <a:spLocks noChangeArrowheads="1"/>
            </p:cNvSpPr>
            <p:nvPr/>
          </p:nvSpPr>
          <p:spPr bwMode="auto">
            <a:xfrm>
              <a:off x="1134" y="63"/>
              <a:ext cx="108" cy="1161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2" name="Rectangle 103"/>
            <p:cNvSpPr>
              <a:spLocks noChangeArrowheads="1"/>
            </p:cNvSpPr>
            <p:nvPr/>
          </p:nvSpPr>
          <p:spPr bwMode="auto">
            <a:xfrm>
              <a:off x="1026" y="117"/>
              <a:ext cx="108" cy="1107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3" name="Rectangle 104"/>
            <p:cNvSpPr>
              <a:spLocks noChangeArrowheads="1"/>
            </p:cNvSpPr>
            <p:nvPr/>
          </p:nvSpPr>
          <p:spPr bwMode="auto">
            <a:xfrm>
              <a:off x="918" y="198"/>
              <a:ext cx="126" cy="1026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4" name="Rectangle 105"/>
            <p:cNvSpPr>
              <a:spLocks noChangeArrowheads="1"/>
            </p:cNvSpPr>
            <p:nvPr/>
          </p:nvSpPr>
          <p:spPr bwMode="auto">
            <a:xfrm>
              <a:off x="765" y="243"/>
              <a:ext cx="153" cy="981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5" name="Rectangle 106"/>
            <p:cNvSpPr>
              <a:spLocks noChangeArrowheads="1"/>
            </p:cNvSpPr>
            <p:nvPr/>
          </p:nvSpPr>
          <p:spPr bwMode="auto">
            <a:xfrm>
              <a:off x="675" y="315"/>
              <a:ext cx="117" cy="909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6" name="Rectangle 107"/>
            <p:cNvSpPr>
              <a:spLocks noChangeArrowheads="1"/>
            </p:cNvSpPr>
            <p:nvPr/>
          </p:nvSpPr>
          <p:spPr bwMode="auto">
            <a:xfrm>
              <a:off x="576" y="396"/>
              <a:ext cx="117" cy="828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7" name="Rectangle 108"/>
            <p:cNvSpPr>
              <a:spLocks noChangeArrowheads="1"/>
            </p:cNvSpPr>
            <p:nvPr/>
          </p:nvSpPr>
          <p:spPr bwMode="auto">
            <a:xfrm>
              <a:off x="450" y="441"/>
              <a:ext cx="144" cy="783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368" name="Rectangle 109"/>
            <p:cNvSpPr>
              <a:spLocks noChangeArrowheads="1"/>
            </p:cNvSpPr>
            <p:nvPr/>
          </p:nvSpPr>
          <p:spPr bwMode="auto">
            <a:xfrm>
              <a:off x="342" y="495"/>
              <a:ext cx="126" cy="729"/>
            </a:xfrm>
            <a:prstGeom prst="rect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zh-CN" sz="240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9327" name="AutoShape 111"/>
          <p:cNvSpPr>
            <a:spLocks noChangeArrowheads="1"/>
          </p:cNvSpPr>
          <p:nvPr/>
        </p:nvSpPr>
        <p:spPr bwMode="auto">
          <a:xfrm>
            <a:off x="1266825" y="1304925"/>
            <a:ext cx="1871663" cy="828675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b="1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328" name="Text Box 112"/>
          <p:cNvSpPr txBox="1">
            <a:spLocks noChangeArrowheads="1"/>
          </p:cNvSpPr>
          <p:nvPr/>
        </p:nvSpPr>
        <p:spPr bwMode="auto">
          <a:xfrm>
            <a:off x="1692275" y="1336675"/>
            <a:ext cx="1439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分割</a:t>
            </a:r>
          </a:p>
        </p:txBody>
      </p:sp>
      <p:sp>
        <p:nvSpPr>
          <p:cNvPr id="9330" name="AutoShape 111"/>
          <p:cNvSpPr>
            <a:spLocks noChangeArrowheads="1"/>
          </p:cNvSpPr>
          <p:nvPr/>
        </p:nvSpPr>
        <p:spPr bwMode="auto">
          <a:xfrm>
            <a:off x="5816600" y="1336675"/>
            <a:ext cx="2422525" cy="798513"/>
          </a:xfrm>
          <a:prstGeom prst="flowChartMerg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CN" b="1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331" name="Text Box 112"/>
          <p:cNvSpPr txBox="1">
            <a:spLocks noChangeArrowheads="1"/>
          </p:cNvSpPr>
          <p:nvPr/>
        </p:nvSpPr>
        <p:spPr bwMode="auto">
          <a:xfrm>
            <a:off x="6242050" y="1304925"/>
            <a:ext cx="173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更细分割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2953031-F06A-419B-A85C-53692A196A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64"/>
    </mc:Choice>
    <mc:Fallback xmlns="">
      <p:transition spd="slow" advTm="21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328" grpId="0" autoUpdateAnimBg="0"/>
      <p:bldP spid="9330" grpId="0" bldLvl="0" animBg="1" autoUpdateAnimBg="0"/>
      <p:bldP spid="93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2411413" y="781050"/>
            <a:ext cx="4649787" cy="3448050"/>
            <a:chOff x="2411413" y="781050"/>
            <a:chExt cx="4649787" cy="3448050"/>
          </a:xfrm>
        </p:grpSpPr>
        <p:sp>
          <p:nvSpPr>
            <p:cNvPr id="15362" name="矩形 44"/>
            <p:cNvSpPr>
              <a:spLocks noChangeArrowheads="1"/>
            </p:cNvSpPr>
            <p:nvPr/>
          </p:nvSpPr>
          <p:spPr bwMode="auto">
            <a:xfrm>
              <a:off x="2411413" y="784225"/>
              <a:ext cx="4205287" cy="344487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 sz="2400"/>
            </a:p>
          </p:txBody>
        </p:sp>
        <p:grpSp>
          <p:nvGrpSpPr>
            <p:cNvPr id="15363" name="Group 47"/>
            <p:cNvGrpSpPr>
              <a:grpSpLocks/>
            </p:cNvGrpSpPr>
            <p:nvPr/>
          </p:nvGrpSpPr>
          <p:grpSpPr bwMode="auto">
            <a:xfrm>
              <a:off x="2560638" y="781050"/>
              <a:ext cx="4500562" cy="3343275"/>
              <a:chOff x="0" y="0"/>
              <a:chExt cx="2835" cy="2106"/>
            </a:xfrm>
          </p:grpSpPr>
          <p:sp>
            <p:nvSpPr>
              <p:cNvPr id="15371" name="Line 48"/>
              <p:cNvSpPr>
                <a:spLocks noChangeShapeType="1"/>
              </p:cNvSpPr>
              <p:nvPr/>
            </p:nvSpPr>
            <p:spPr bwMode="auto">
              <a:xfrm>
                <a:off x="354" y="1853"/>
                <a:ext cx="1968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2" name="Line 49"/>
              <p:cNvSpPr>
                <a:spLocks noChangeShapeType="1"/>
              </p:cNvSpPr>
              <p:nvPr/>
            </p:nvSpPr>
            <p:spPr bwMode="auto">
              <a:xfrm flipV="1">
                <a:off x="354" y="317"/>
                <a:ext cx="0" cy="1776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3" name="Line 50"/>
              <p:cNvSpPr>
                <a:spLocks noChangeShapeType="1"/>
              </p:cNvSpPr>
              <p:nvPr/>
            </p:nvSpPr>
            <p:spPr bwMode="auto">
              <a:xfrm>
                <a:off x="802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4" name="Line 51"/>
              <p:cNvSpPr>
                <a:spLocks noChangeShapeType="1"/>
              </p:cNvSpPr>
              <p:nvPr/>
            </p:nvSpPr>
            <p:spPr bwMode="auto">
              <a:xfrm>
                <a:off x="1251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5" name="Line 52"/>
              <p:cNvSpPr>
                <a:spLocks noChangeShapeType="1"/>
              </p:cNvSpPr>
              <p:nvPr/>
            </p:nvSpPr>
            <p:spPr bwMode="auto">
              <a:xfrm>
                <a:off x="1699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6" name="Line 53"/>
              <p:cNvSpPr>
                <a:spLocks noChangeShapeType="1"/>
              </p:cNvSpPr>
              <p:nvPr/>
            </p:nvSpPr>
            <p:spPr bwMode="auto">
              <a:xfrm>
                <a:off x="2148" y="179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7" name="Line 54"/>
              <p:cNvSpPr>
                <a:spLocks noChangeShapeType="1"/>
              </p:cNvSpPr>
              <p:nvPr/>
            </p:nvSpPr>
            <p:spPr bwMode="auto">
              <a:xfrm rot="5400000">
                <a:off x="390" y="482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8" name="Line 55"/>
              <p:cNvSpPr>
                <a:spLocks noChangeShapeType="1"/>
              </p:cNvSpPr>
              <p:nvPr/>
            </p:nvSpPr>
            <p:spPr bwMode="auto">
              <a:xfrm rot="5400000">
                <a:off x="390" y="1016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79" name="Line 56"/>
              <p:cNvSpPr>
                <a:spLocks noChangeShapeType="1"/>
              </p:cNvSpPr>
              <p:nvPr/>
            </p:nvSpPr>
            <p:spPr bwMode="auto">
              <a:xfrm rot="5400000">
                <a:off x="393" y="1283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80" name="Text Box 57"/>
              <p:cNvSpPr txBox="1">
                <a:spLocks noChangeArrowheads="1"/>
              </p:cNvSpPr>
              <p:nvPr/>
            </p:nvSpPr>
            <p:spPr bwMode="auto">
              <a:xfrm>
                <a:off x="114" y="0"/>
                <a:ext cx="1005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800" b="1" dirty="0"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(m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  <a:sym typeface="宋体" pitchFamily="2" charset="-122"/>
                  </a:rPr>
                  <a:t>·s</a:t>
                </a:r>
                <a:r>
                  <a:rPr lang="en-US" altLang="zh-CN" sz="2400" b="1" baseline="30000" dirty="0">
                    <a:latin typeface="Times New Roman" pitchFamily="18" charset="0"/>
                    <a:cs typeface="Times New Roman" pitchFamily="18" charset="0"/>
                    <a:sym typeface="宋体" pitchFamily="2" charset="-122"/>
                  </a:rPr>
                  <a:t>-1</a:t>
                </a:r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altLang="zh-CN" sz="2400" b="1" i="1" baseline="30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5381" name="Text Box 58"/>
              <p:cNvSpPr txBox="1">
                <a:spLocks noChangeArrowheads="1"/>
              </p:cNvSpPr>
              <p:nvPr/>
            </p:nvSpPr>
            <p:spPr bwMode="auto">
              <a:xfrm>
                <a:off x="48" y="1686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5382" name="Text Box 59"/>
              <p:cNvSpPr txBox="1">
                <a:spLocks noChangeArrowheads="1"/>
              </p:cNvSpPr>
              <p:nvPr/>
            </p:nvSpPr>
            <p:spPr bwMode="auto">
              <a:xfrm>
                <a:off x="0" y="1142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20</a:t>
                </a:r>
              </a:p>
            </p:txBody>
          </p:sp>
          <p:sp>
            <p:nvSpPr>
              <p:cNvPr id="15383" name="Text Box 60"/>
              <p:cNvSpPr txBox="1">
                <a:spLocks noChangeArrowheads="1"/>
              </p:cNvSpPr>
              <p:nvPr/>
            </p:nvSpPr>
            <p:spPr bwMode="auto">
              <a:xfrm>
                <a:off x="0" y="585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40</a:t>
                </a:r>
              </a:p>
            </p:txBody>
          </p:sp>
          <p:sp>
            <p:nvSpPr>
              <p:cNvPr id="15384" name="Text Box 61"/>
              <p:cNvSpPr txBox="1">
                <a:spLocks noChangeArrowheads="1"/>
              </p:cNvSpPr>
              <p:nvPr/>
            </p:nvSpPr>
            <p:spPr bwMode="auto">
              <a:xfrm>
                <a:off x="704" y="1854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15385" name="Text Box 62"/>
              <p:cNvSpPr txBox="1">
                <a:spLocks noChangeArrowheads="1"/>
              </p:cNvSpPr>
              <p:nvPr/>
            </p:nvSpPr>
            <p:spPr bwMode="auto">
              <a:xfrm>
                <a:off x="1110" y="1854"/>
                <a:ext cx="43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10</a:t>
                </a:r>
              </a:p>
            </p:txBody>
          </p:sp>
          <p:sp>
            <p:nvSpPr>
              <p:cNvPr id="15386" name="Text Box 63"/>
              <p:cNvSpPr txBox="1">
                <a:spLocks noChangeArrowheads="1"/>
              </p:cNvSpPr>
              <p:nvPr/>
            </p:nvSpPr>
            <p:spPr bwMode="auto">
              <a:xfrm>
                <a:off x="1562" y="1854"/>
                <a:ext cx="42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15</a:t>
                </a:r>
              </a:p>
            </p:txBody>
          </p:sp>
          <p:sp>
            <p:nvSpPr>
              <p:cNvPr id="15387" name="Text Box 64"/>
              <p:cNvSpPr txBox="1">
                <a:spLocks noChangeArrowheads="1"/>
              </p:cNvSpPr>
              <p:nvPr/>
            </p:nvSpPr>
            <p:spPr bwMode="auto">
              <a:xfrm>
                <a:off x="0" y="873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30</a:t>
                </a:r>
              </a:p>
            </p:txBody>
          </p:sp>
          <p:sp>
            <p:nvSpPr>
              <p:cNvPr id="15388" name="Text Box 65"/>
              <p:cNvSpPr txBox="1">
                <a:spLocks noChangeArrowheads="1"/>
              </p:cNvSpPr>
              <p:nvPr/>
            </p:nvSpPr>
            <p:spPr bwMode="auto">
              <a:xfrm>
                <a:off x="2211" y="1805"/>
                <a:ext cx="62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t/</a:t>
                </a:r>
                <a:r>
                  <a:rPr lang="en-US" altLang="zh-CN" sz="24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15389" name="Line 66"/>
              <p:cNvSpPr>
                <a:spLocks noChangeShapeType="1"/>
              </p:cNvSpPr>
              <p:nvPr/>
            </p:nvSpPr>
            <p:spPr bwMode="auto">
              <a:xfrm rot="5400000">
                <a:off x="369" y="749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90" name="Text Box 67"/>
              <p:cNvSpPr txBox="1">
                <a:spLocks noChangeArrowheads="1"/>
              </p:cNvSpPr>
              <p:nvPr/>
            </p:nvSpPr>
            <p:spPr bwMode="auto">
              <a:xfrm>
                <a:off x="0" y="326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50</a:t>
                </a:r>
              </a:p>
            </p:txBody>
          </p:sp>
          <p:sp>
            <p:nvSpPr>
              <p:cNvPr id="15391" name="Line 68"/>
              <p:cNvSpPr>
                <a:spLocks noChangeShapeType="1"/>
              </p:cNvSpPr>
              <p:nvPr/>
            </p:nvSpPr>
            <p:spPr bwMode="auto">
              <a:xfrm rot="5400000">
                <a:off x="387" y="1550"/>
                <a:ext cx="0" cy="7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92" name="Text Box 69"/>
              <p:cNvSpPr txBox="1">
                <a:spLocks noChangeArrowheads="1"/>
              </p:cNvSpPr>
              <p:nvPr/>
            </p:nvSpPr>
            <p:spPr bwMode="auto">
              <a:xfrm>
                <a:off x="1" y="1382"/>
                <a:ext cx="4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solidFill>
                      <a:schemeClr val="accent2"/>
                    </a:solidFill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10</a:t>
                </a:r>
              </a:p>
            </p:txBody>
          </p:sp>
        </p:grpSp>
        <p:sp>
          <p:nvSpPr>
            <p:cNvPr id="15364" name="Line 83"/>
            <p:cNvSpPr>
              <a:spLocks noChangeShapeType="1"/>
            </p:cNvSpPr>
            <p:nvPr/>
          </p:nvSpPr>
          <p:spPr bwMode="auto">
            <a:xfrm flipV="1">
              <a:off x="3094038" y="1314450"/>
              <a:ext cx="2762250" cy="15811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5365" name="直接连接符 112"/>
          <p:cNvCxnSpPr>
            <a:cxnSpLocks noChangeShapeType="1"/>
          </p:cNvCxnSpPr>
          <p:nvPr/>
        </p:nvCxnSpPr>
        <p:spPr bwMode="auto">
          <a:xfrm rot="5400000">
            <a:off x="4247357" y="2658269"/>
            <a:ext cx="2019300" cy="1587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grpSp>
        <p:nvGrpSpPr>
          <p:cNvPr id="3" name="组合 39"/>
          <p:cNvGrpSpPr>
            <a:grpSpLocks/>
          </p:cNvGrpSpPr>
          <p:nvPr/>
        </p:nvGrpSpPr>
        <p:grpSpPr bwMode="auto">
          <a:xfrm>
            <a:off x="3127375" y="1660653"/>
            <a:ext cx="2147888" cy="2043222"/>
            <a:chOff x="5016500" y="4552950"/>
            <a:chExt cx="2147889" cy="2044345"/>
          </a:xfrm>
        </p:grpSpPr>
        <p:sp>
          <p:nvSpPr>
            <p:cNvPr id="15369" name="矩形 37"/>
            <p:cNvSpPr>
              <a:spLocks noChangeArrowheads="1"/>
            </p:cNvSpPr>
            <p:nvPr/>
          </p:nvSpPr>
          <p:spPr bwMode="auto">
            <a:xfrm>
              <a:off x="5016500" y="5770207"/>
              <a:ext cx="2147889" cy="827088"/>
            </a:xfrm>
            <a:prstGeom prst="rect">
              <a:avLst/>
            </a:prstGeom>
            <a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15370" name="直角三角形 38"/>
            <p:cNvSpPr>
              <a:spLocks noChangeArrowheads="1"/>
            </p:cNvSpPr>
            <p:nvPr/>
          </p:nvSpPr>
          <p:spPr bwMode="auto">
            <a:xfrm rot="16200000">
              <a:off x="5474496" y="4094957"/>
              <a:ext cx="1231900" cy="2147886"/>
            </a:xfrm>
            <a:prstGeom prst="rtTriangle">
              <a:avLst/>
            </a:prstGeom>
            <a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41" name="Text Box 117"/>
          <p:cNvSpPr txBox="1">
            <a:spLocks noChangeArrowheads="1"/>
          </p:cNvSpPr>
          <p:nvPr/>
        </p:nvSpPr>
        <p:spPr bwMode="auto">
          <a:xfrm>
            <a:off x="125413" y="5162550"/>
            <a:ext cx="88646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1-D Motion with </a:t>
            </a:r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Constant Acceleration</a:t>
            </a:r>
            <a:r>
              <a:rPr lang="zh-CN" altLang="en-US" sz="3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endParaRPr lang="en-US" altLang="zh-CN" sz="30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endParaRPr lang="zh-CN" altLang="en-US" sz="30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3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43424" y="5843072"/>
            <a:ext cx="6606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v-t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图线与坐标轴所围</a:t>
            </a:r>
            <a:r>
              <a:rPr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图形面积  </a:t>
            </a:r>
            <a:r>
              <a:rPr lang="en-US" altLang="zh-CN" sz="32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= </a:t>
            </a:r>
            <a:r>
              <a:rPr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位移</a:t>
            </a:r>
            <a:endParaRPr lang="zh-CN" altLang="en-US" sz="3000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4A4DFD4-88DB-49C1-978F-F722869EC7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70"/>
    </mc:Choice>
    <mc:Fallback xmlns="">
      <p:transition spd="slow" advTm="11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bldLvl="0" animBg="1" autoUpdateAnimBg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 bwMode="auto">
          <a:xfrm>
            <a:off x="1544501" y="5318125"/>
            <a:ext cx="2520000" cy="1080000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354586" y="504195"/>
            <a:ext cx="3627120" cy="3230880"/>
            <a:chOff x="1377213" y="3175268"/>
            <a:chExt cx="3627120" cy="3230880"/>
          </a:xfrm>
        </p:grpSpPr>
        <p:pic>
          <p:nvPicPr>
            <p:cNvPr id="23" name="图片 22" descr="图片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7213" y="3175268"/>
              <a:ext cx="3627120" cy="3230880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2031303" y="4438796"/>
              <a:ext cx="1440000" cy="1461597"/>
              <a:chOff x="6697263" y="4603610"/>
              <a:chExt cx="1440000" cy="1461597"/>
            </a:xfrm>
          </p:grpSpPr>
          <p:sp>
            <p:nvSpPr>
              <p:cNvPr id="25" name="Rectangle 5"/>
              <p:cNvSpPr>
                <a:spLocks noChangeArrowheads="1"/>
              </p:cNvSpPr>
              <p:nvPr/>
            </p:nvSpPr>
            <p:spPr bwMode="auto">
              <a:xfrm>
                <a:off x="6697263" y="5453207"/>
                <a:ext cx="1440000" cy="612000"/>
              </a:xfrm>
              <a:prstGeom prst="rect">
                <a:avLst/>
              </a:prstGeom>
              <a:solidFill>
                <a:srgbClr val="FF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 rot="16260000">
                <a:off x="6982656" y="4325739"/>
                <a:ext cx="874480" cy="1430222"/>
              </a:xfrm>
              <a:prstGeom prst="rtTriangle">
                <a:avLst/>
              </a:prstGeom>
              <a:solidFill>
                <a:srgbClr val="FF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6003409" y="2651154"/>
            <a:ext cx="144000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987643" y="2648853"/>
            <a:ext cx="1440000" cy="5760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graphicFrame>
        <p:nvGraphicFramePr>
          <p:cNvPr id="102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96380"/>
              </p:ext>
            </p:extLst>
          </p:nvPr>
        </p:nvGraphicFramePr>
        <p:xfrm>
          <a:off x="1485385" y="3159018"/>
          <a:ext cx="2139950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公式" r:id="rId8" imgW="863225" imgH="393529" progId="Equation.3">
                  <p:embed/>
                </p:oleObj>
              </mc:Choice>
              <mc:Fallback>
                <p:oleObj name="公式" r:id="rId8" imgW="863225" imgH="393529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385" y="3159018"/>
                        <a:ext cx="2139950" cy="976312"/>
                      </a:xfrm>
                      <a:prstGeom prst="rect">
                        <a:avLst/>
                      </a:prstGeom>
                      <a:solidFill>
                        <a:srgbClr val="CC99FF"/>
                      </a:solidFill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2301" y="500277"/>
            <a:ext cx="324861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x</a:t>
            </a:r>
            <a:r>
              <a:rPr lang="zh-CN" alt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relationship</a:t>
            </a:r>
            <a:endParaRPr lang="zh-CN" altLang="en-US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 rot="-5340000">
            <a:off x="6273036" y="1489853"/>
            <a:ext cx="874480" cy="1430222"/>
          </a:xfrm>
          <a:prstGeom prst="rtTriangle">
            <a:avLst/>
          </a:prstGeom>
          <a:blipFill dpi="0" rotWithShape="0">
            <a:blip r:embed="rId10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graphicFrame>
        <p:nvGraphicFramePr>
          <p:cNvPr id="2089" name="Object 41"/>
          <p:cNvGraphicFramePr>
            <a:graphicFrameLocks noChangeAspect="1"/>
          </p:cNvGraphicFramePr>
          <p:nvPr/>
        </p:nvGraphicFramePr>
        <p:xfrm>
          <a:off x="522270" y="1314141"/>
          <a:ext cx="302101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6" name="公式" r:id="rId11" imgW="1218960" imgH="393480" progId="Equation.3">
                  <p:embed/>
                </p:oleObj>
              </mc:Choice>
              <mc:Fallback>
                <p:oleObj name="公式" r:id="rId11" imgW="1218960" imgH="39348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70" y="1314141"/>
                        <a:ext cx="3021013" cy="976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0" name="Object 42"/>
          <p:cNvGraphicFramePr>
            <a:graphicFrameLocks noChangeAspect="1"/>
          </p:cNvGraphicFramePr>
          <p:nvPr/>
        </p:nvGraphicFramePr>
        <p:xfrm>
          <a:off x="1062234" y="2304075"/>
          <a:ext cx="17621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公式" r:id="rId13" imgW="711000" imgH="241200" progId="Equation.3">
                  <p:embed/>
                </p:oleObj>
              </mc:Choice>
              <mc:Fallback>
                <p:oleObj name="公式" r:id="rId13" imgW="711000" imgH="24120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234" y="2304075"/>
                        <a:ext cx="1762125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右弧形箭头 29"/>
          <p:cNvSpPr/>
          <p:nvPr/>
        </p:nvSpPr>
        <p:spPr bwMode="auto">
          <a:xfrm>
            <a:off x="3964540" y="2124087"/>
            <a:ext cx="494967" cy="1152579"/>
          </a:xfrm>
          <a:prstGeom prst="curvedLeftArrow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5352715" y="3608988"/>
            <a:ext cx="3627120" cy="3230880"/>
            <a:chOff x="1377213" y="3175268"/>
            <a:chExt cx="3627120" cy="3230880"/>
          </a:xfrm>
        </p:grpSpPr>
        <p:pic>
          <p:nvPicPr>
            <p:cNvPr id="32" name="图片 31" descr="图片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7213" y="3175268"/>
              <a:ext cx="3627120" cy="3230880"/>
            </a:xfrm>
            <a:prstGeom prst="rect">
              <a:avLst/>
            </a:prstGeom>
          </p:spPr>
        </p:pic>
        <p:grpSp>
          <p:nvGrpSpPr>
            <p:cNvPr id="33" name="组合 26"/>
            <p:cNvGrpSpPr/>
            <p:nvPr/>
          </p:nvGrpSpPr>
          <p:grpSpPr>
            <a:xfrm>
              <a:off x="2031303" y="4438796"/>
              <a:ext cx="1440000" cy="1461597"/>
              <a:chOff x="6697263" y="4603610"/>
              <a:chExt cx="1440000" cy="1461597"/>
            </a:xfrm>
          </p:grpSpPr>
          <p:sp>
            <p:nvSpPr>
              <p:cNvPr id="34" name="Rectangle 5"/>
              <p:cNvSpPr>
                <a:spLocks noChangeArrowheads="1"/>
              </p:cNvSpPr>
              <p:nvPr/>
            </p:nvSpPr>
            <p:spPr bwMode="auto">
              <a:xfrm>
                <a:off x="6697263" y="5453207"/>
                <a:ext cx="1440000" cy="612000"/>
              </a:xfrm>
              <a:prstGeom prst="rect">
                <a:avLst/>
              </a:prstGeom>
              <a:solidFill>
                <a:srgbClr val="FF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35" name="AutoShape 18"/>
              <p:cNvSpPr>
                <a:spLocks noChangeArrowheads="1"/>
              </p:cNvSpPr>
              <p:nvPr/>
            </p:nvSpPr>
            <p:spPr bwMode="auto">
              <a:xfrm rot="16260000">
                <a:off x="6982656" y="4325739"/>
                <a:ext cx="874480" cy="1430222"/>
              </a:xfrm>
              <a:prstGeom prst="rtTriangle">
                <a:avLst/>
              </a:prstGeom>
              <a:solidFill>
                <a:srgbClr val="FF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242222" y="4238946"/>
            <a:ext cx="3132000" cy="976312"/>
            <a:chOff x="1392238" y="4373937"/>
            <a:chExt cx="3132000" cy="976312"/>
          </a:xfrm>
        </p:grpSpPr>
        <p:sp>
          <p:nvSpPr>
            <p:cNvPr id="37" name="矩形 36"/>
            <p:cNvSpPr/>
            <p:nvPr/>
          </p:nvSpPr>
          <p:spPr bwMode="auto">
            <a:xfrm>
              <a:off x="1392238" y="4373937"/>
              <a:ext cx="3132000" cy="972000"/>
            </a:xfrm>
            <a:prstGeom prst="rect">
              <a:avLst/>
            </a:prstGeom>
            <a:solidFill>
              <a:srgbClr val="CC99FF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2091" name="Object 43"/>
            <p:cNvGraphicFramePr>
              <a:graphicFrameLocks noChangeAspect="1"/>
            </p:cNvGraphicFramePr>
            <p:nvPr/>
          </p:nvGraphicFramePr>
          <p:xfrm>
            <a:off x="1392238" y="4373937"/>
            <a:ext cx="2328862" cy="976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8" name="公式" r:id="rId15" imgW="939600" imgH="393480" progId="Equation.3">
                    <p:embed/>
                  </p:oleObj>
                </mc:Choice>
                <mc:Fallback>
                  <p:oleObj name="公式" r:id="rId15" imgW="939600" imgH="393480" progId="Equation.3">
                    <p:embed/>
                    <p:pic>
                      <p:nvPicPr>
                        <p:cNvPr id="0" name="Picture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238" y="4373937"/>
                          <a:ext cx="2328862" cy="976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43"/>
          <p:cNvGraphicFramePr>
            <a:graphicFrameLocks noChangeAspect="1"/>
          </p:cNvGraphicFramePr>
          <p:nvPr/>
        </p:nvGraphicFramePr>
        <p:xfrm>
          <a:off x="3563093" y="4519530"/>
          <a:ext cx="7239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公式" r:id="rId17" imgW="291960" imgH="164880" progId="Equation.3">
                  <p:embed/>
                </p:oleObj>
              </mc:Choice>
              <mc:Fallback>
                <p:oleObj name="公式" r:id="rId17" imgW="291960" imgH="16488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093" y="4519530"/>
                        <a:ext cx="723900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4" name="Object 46"/>
          <p:cNvGraphicFramePr>
            <a:graphicFrameLocks noChangeAspect="1"/>
          </p:cNvGraphicFramePr>
          <p:nvPr/>
        </p:nvGraphicFramePr>
        <p:xfrm>
          <a:off x="1557201" y="5330825"/>
          <a:ext cx="1763713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" name="公式" r:id="rId19" imgW="711000" imgH="406080" progId="Equation.3">
                  <p:embed/>
                </p:oleObj>
              </mc:Choice>
              <mc:Fallback>
                <p:oleObj name="公式" r:id="rId19" imgW="711000" imgH="40608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201" y="5330825"/>
                        <a:ext cx="1763713" cy="100647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3821511" y="324207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40" name="AutoShape 9"/>
          <p:cNvSpPr>
            <a:spLocks/>
          </p:cNvSpPr>
          <p:nvPr/>
        </p:nvSpPr>
        <p:spPr bwMode="auto">
          <a:xfrm>
            <a:off x="3582066" y="1719114"/>
            <a:ext cx="306388" cy="936000"/>
          </a:xfrm>
          <a:prstGeom prst="rightBrace">
            <a:avLst>
              <a:gd name="adj1" fmla="val 256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直接连接符 40"/>
          <p:cNvCxnSpPr/>
          <p:nvPr/>
        </p:nvCxnSpPr>
        <p:spPr bwMode="auto">
          <a:xfrm flipV="1">
            <a:off x="6701405" y="5309756"/>
            <a:ext cx="0" cy="102435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直接连接符 41"/>
          <p:cNvCxnSpPr/>
          <p:nvPr/>
        </p:nvCxnSpPr>
        <p:spPr bwMode="auto">
          <a:xfrm rot="5400000" flipV="1">
            <a:off x="6356010" y="4894180"/>
            <a:ext cx="0" cy="792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5462986" y="4946546"/>
            <a:ext cx="65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="1" i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800" b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400" b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800" b="1" baseline="-25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87529" y="6328405"/>
            <a:ext cx="65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96" name="Object 48"/>
          <p:cNvGraphicFramePr>
            <a:graphicFrameLocks noChangeAspect="1"/>
          </p:cNvGraphicFramePr>
          <p:nvPr/>
        </p:nvGraphicFramePr>
        <p:xfrm>
          <a:off x="5050638" y="5044258"/>
          <a:ext cx="42130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" name="公式" r:id="rId21" imgW="253800" imgH="164880" progId="Equation.3">
                  <p:embed/>
                </p:oleObj>
              </mc:Choice>
              <mc:Fallback>
                <p:oleObj name="公式" r:id="rId21" imgW="253800" imgH="164880" progId="Equation.3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0638" y="5044258"/>
                        <a:ext cx="421302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组合 49"/>
          <p:cNvGrpSpPr/>
          <p:nvPr/>
        </p:nvGrpSpPr>
        <p:grpSpPr>
          <a:xfrm>
            <a:off x="3181704" y="5330825"/>
            <a:ext cx="881259" cy="1006475"/>
            <a:chOff x="3567603" y="5330825"/>
            <a:chExt cx="881259" cy="1006475"/>
          </a:xfrm>
        </p:grpSpPr>
        <p:sp>
          <p:nvSpPr>
            <p:cNvPr id="48" name="矩形 47"/>
            <p:cNvSpPr/>
            <p:nvPr/>
          </p:nvSpPr>
          <p:spPr bwMode="auto">
            <a:xfrm>
              <a:off x="3567603" y="5330825"/>
              <a:ext cx="881259" cy="1006475"/>
            </a:xfrm>
            <a:prstGeom prst="rect">
              <a:avLst/>
            </a:prstGeom>
            <a:solidFill>
              <a:srgbClr val="00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2098" name="Object 50"/>
            <p:cNvGraphicFramePr>
              <a:graphicFrameLocks noChangeAspect="1"/>
            </p:cNvGraphicFramePr>
            <p:nvPr/>
          </p:nvGraphicFramePr>
          <p:xfrm>
            <a:off x="3599935" y="5588856"/>
            <a:ext cx="847725" cy="596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2" name="公式" r:id="rId23" imgW="342720" imgH="241200" progId="Equation.3">
                    <p:embed/>
                  </p:oleObj>
                </mc:Choice>
                <mc:Fallback>
                  <p:oleObj name="公式" r:id="rId23" imgW="342720" imgH="241200" progId="Equation.3">
                    <p:embed/>
                    <p:pic>
                      <p:nvPicPr>
                        <p:cNvPr id="0" name="Picture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9935" y="5588856"/>
                          <a:ext cx="847725" cy="596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92D94A7-B453-4D79-AA0E-5BE58A943B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90"/>
    </mc:Choice>
    <mc:Fallback xmlns="">
      <p:transition spd="slow" advTm="31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0"/>
                            </p:stCondLst>
                            <p:childTnLst>
                              <p:par>
                                <p:cTn id="5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0244" grpId="0" animBg="1"/>
      <p:bldP spid="10245" grpId="0" animBg="1"/>
      <p:bldP spid="10254" grpId="0" bldLvl="0" animBg="1" autoUpdateAnimBg="0"/>
      <p:bldP spid="10258" grpId="0" animBg="1"/>
      <p:bldP spid="30" grpId="0" animBg="1"/>
      <p:bldP spid="36" grpId="0"/>
      <p:bldP spid="40" grpId="0" animBg="1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438150" y="4016803"/>
            <a:ext cx="43557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解：以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方向为正方向</a:t>
            </a:r>
            <a:endParaRPr 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2754770" y="5221288"/>
          <a:ext cx="56419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公式" r:id="rId6" imgW="2806560" imgH="393480" progId="Equation.3">
                  <p:embed/>
                </p:oleObj>
              </mc:Choice>
              <mc:Fallback>
                <p:oleObj name="公式" r:id="rId6" imgW="2806560" imgH="39348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770" y="5221288"/>
                        <a:ext cx="5641975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638175" y="4705285"/>
            <a:ext cx="25860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6700"/>
            <a:r>
              <a:rPr lang="zh-CN" altLang="en-US" sz="26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车的位移</a:t>
            </a:r>
            <a:endParaRPr lang="en-US" sz="2600" b="1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19063" y="537710"/>
            <a:ext cx="8907462" cy="1643527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、在平直公路上，一汽车的速度为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 m/s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。从某时刻开始刹车，在阻力作用下，汽车以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的加速度做减速运动直至停止，问刹车后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末车离开始刹车点多远？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076" name="Object 26"/>
          <p:cNvGraphicFramePr>
            <a:graphicFrameLocks noChangeAspect="1"/>
          </p:cNvGraphicFramePr>
          <p:nvPr/>
        </p:nvGraphicFramePr>
        <p:xfrm>
          <a:off x="2535238" y="4598922"/>
          <a:ext cx="17367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公式" r:id="rId8" imgW="863225" imgH="393529" progId="Equation.3">
                  <p:embed/>
                </p:oleObj>
              </mc:Choice>
              <mc:Fallback>
                <p:oleObj name="公式" r:id="rId8" imgW="863225" imgH="393529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238" y="4598922"/>
                        <a:ext cx="1736725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1176338" y="2315229"/>
            <a:ext cx="6773862" cy="1457325"/>
            <a:chOff x="1176338" y="2051050"/>
            <a:chExt cx="6773862" cy="1457325"/>
          </a:xfrm>
        </p:grpSpPr>
        <p:grpSp>
          <p:nvGrpSpPr>
            <p:cNvPr id="15" name="组合 14"/>
            <p:cNvGrpSpPr/>
            <p:nvPr/>
          </p:nvGrpSpPr>
          <p:grpSpPr>
            <a:xfrm>
              <a:off x="1176338" y="2051050"/>
              <a:ext cx="6773862" cy="1457325"/>
              <a:chOff x="1176338" y="2051050"/>
              <a:chExt cx="6773862" cy="1457325"/>
            </a:xfrm>
          </p:grpSpPr>
          <p:grpSp>
            <p:nvGrpSpPr>
              <p:cNvPr id="2" name="组合 33"/>
              <p:cNvGrpSpPr>
                <a:grpSpLocks/>
              </p:cNvGrpSpPr>
              <p:nvPr/>
            </p:nvGrpSpPr>
            <p:grpSpPr bwMode="auto">
              <a:xfrm>
                <a:off x="1176338" y="2051050"/>
                <a:ext cx="6773862" cy="1457325"/>
                <a:chOff x="1175635" y="2051050"/>
                <a:chExt cx="6774565" cy="1457325"/>
              </a:xfrm>
            </p:grpSpPr>
            <p:grpSp>
              <p:nvGrpSpPr>
                <p:cNvPr id="3082" name="组合 29"/>
                <p:cNvGrpSpPr>
                  <a:grpSpLocks/>
                </p:cNvGrpSpPr>
                <p:nvPr/>
              </p:nvGrpSpPr>
              <p:grpSpPr bwMode="auto">
                <a:xfrm>
                  <a:off x="1175635" y="2051050"/>
                  <a:ext cx="6774565" cy="1457325"/>
                  <a:chOff x="1175635" y="2371725"/>
                  <a:chExt cx="6774565" cy="1457325"/>
                </a:xfrm>
              </p:grpSpPr>
              <p:pic>
                <p:nvPicPr>
                  <p:cNvPr id="308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1175635" y="2371725"/>
                    <a:ext cx="6774565" cy="14573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08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91567" y="3083580"/>
                    <a:ext cx="601980" cy="5232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zh-CN" altLang="en-US" sz="2800" b="1" i="1" dirty="0">
                        <a:latin typeface="Times New Roman" pitchFamily="18" charset="0"/>
                        <a:cs typeface="Times New Roman" pitchFamily="18" charset="0"/>
                      </a:rPr>
                      <a:t>t</a:t>
                    </a:r>
                  </a:p>
                </p:txBody>
              </p:sp>
            </p:grpSp>
            <p:sp>
              <p:nvSpPr>
                <p:cNvPr id="3083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1938040" y="2082046"/>
                  <a:ext cx="1363331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altLang="zh-CN" sz="2800" b="1" i="1" dirty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v</a:t>
                  </a:r>
                  <a:r>
                    <a:rPr lang="en-US" altLang="zh-CN" sz="2800" b="1" i="1" baseline="-25000" dirty="0">
                      <a:solidFill>
                        <a:srgbClr val="0033CC"/>
                      </a:solidFill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endParaRPr lang="zh-CN" altLang="en-US" sz="2800" b="1" i="1" baseline="-25000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4" name="TextBox 31"/>
              <p:cNvSpPr txBox="1">
                <a:spLocks noChangeArrowheads="1"/>
              </p:cNvSpPr>
              <p:nvPr/>
            </p:nvSpPr>
            <p:spPr bwMode="auto">
              <a:xfrm>
                <a:off x="5143681" y="2124087"/>
                <a:ext cx="1363190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800" b="1" i="1" dirty="0" err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800" b="1" i="1" baseline="-25000" dirty="0" err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800" b="1" i="1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= 0</a:t>
                </a:r>
                <a:endParaRPr lang="zh-CN" altLang="en-US" sz="2800" b="1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4141157" y="2127250"/>
              <a:ext cx="468000" cy="432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乘号 17"/>
          <p:cNvSpPr/>
          <p:nvPr/>
        </p:nvSpPr>
        <p:spPr bwMode="auto">
          <a:xfrm>
            <a:off x="2754770" y="4286137"/>
            <a:ext cx="3645126" cy="2067020"/>
          </a:xfrm>
          <a:prstGeom prst="mathMultiply">
            <a:avLst/>
          </a:prstGeom>
          <a:solidFill>
            <a:srgbClr val="999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A6D15DE-FB94-41AC-AC83-9862FFCFCE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02"/>
    </mc:Choice>
    <mc:Fallback xmlns="">
      <p:transition spd="slow" advTm="116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7" grpId="0"/>
      <p:bldP spid="3079" grpId="0"/>
      <p:bldP spid="3080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119063" y="570554"/>
            <a:ext cx="8907462" cy="1643527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、在平直公路上，一汽车的速度为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 m/s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。从某时刻开始刹车，在阻力作用下，汽车以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的加速度做减速运动直至停止，问刹车后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末车离开始刹车点多远？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581025" y="3592419"/>
            <a:ext cx="51876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66700"/>
            <a:r>
              <a:rPr lang="zh-CN" altLang="en-US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说明刹车后</a:t>
            </a:r>
            <a:r>
              <a:rPr lang="en-US" altLang="zh-CN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 .5 s</a:t>
            </a:r>
            <a:r>
              <a:rPr lang="zh-CN" altLang="en-US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汽车停止运动。</a:t>
            </a:r>
            <a:endParaRPr lang="en-US" sz="2600" b="1" dirty="0">
              <a:solidFill>
                <a:srgbClr val="6666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4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42270"/>
              </p:ext>
            </p:extLst>
          </p:nvPr>
        </p:nvGraphicFramePr>
        <p:xfrm>
          <a:off x="1647195" y="4690331"/>
          <a:ext cx="207645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7" name="公式" r:id="rId6" imgW="914400" imgH="393480" progId="Equation.3">
                  <p:embed/>
                </p:oleObj>
              </mc:Choice>
              <mc:Fallback>
                <p:oleObj name="公式" r:id="rId6" imgW="914400" imgH="39348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195" y="4690331"/>
                        <a:ext cx="2076450" cy="898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14"/>
          <p:cNvSpPr>
            <a:spLocks noChangeArrowheads="1"/>
          </p:cNvSpPr>
          <p:nvPr/>
        </p:nvSpPr>
        <p:spPr bwMode="auto">
          <a:xfrm>
            <a:off x="824138" y="4328940"/>
            <a:ext cx="298291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CN" altLang="en-US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此过程车的位移</a:t>
            </a:r>
            <a:endParaRPr lang="en-US" sz="2600" b="1" dirty="0">
              <a:solidFill>
                <a:srgbClr val="6666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04813" y="2259078"/>
            <a:ext cx="825658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解：设车实际运动时间为</a:t>
            </a:r>
            <a:r>
              <a:rPr lang="en-US" altLang="zh-CN" sz="2600" b="1" i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2600" b="1" baseline="-25000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zh-CN" altLang="en-US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，以</a:t>
            </a:r>
            <a:r>
              <a:rPr lang="en-US" altLang="zh-CN" sz="2600" b="1" i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600" b="1" dirty="0">
                <a:solidFill>
                  <a:srgbClr val="6666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方向为正方向。</a:t>
            </a:r>
            <a:endParaRPr lang="en-US" sz="2600" b="1" dirty="0">
              <a:solidFill>
                <a:srgbClr val="6666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099239"/>
              </p:ext>
            </p:extLst>
          </p:nvPr>
        </p:nvGraphicFramePr>
        <p:xfrm>
          <a:off x="1095375" y="2891578"/>
          <a:ext cx="17430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公式" r:id="rId8" imgW="723600" imgH="241200" progId="Equation.3">
                  <p:embed/>
                </p:oleObj>
              </mc:Choice>
              <mc:Fallback>
                <p:oleObj name="公式" r:id="rId8" imgW="723600" imgH="24120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2891578"/>
                        <a:ext cx="1743075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629608"/>
              </p:ext>
            </p:extLst>
          </p:nvPr>
        </p:nvGraphicFramePr>
        <p:xfrm>
          <a:off x="3771106" y="2767753"/>
          <a:ext cx="383063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9" name="公式" r:id="rId10" imgW="1917360" imgH="419040" progId="Equation.3">
                  <p:embed/>
                </p:oleObj>
              </mc:Choice>
              <mc:Fallback>
                <p:oleObj name="公式" r:id="rId10" imgW="1917360" imgH="4190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106" y="2767753"/>
                        <a:ext cx="3830637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284486"/>
              </p:ext>
            </p:extLst>
          </p:nvPr>
        </p:nvGraphicFramePr>
        <p:xfrm>
          <a:off x="1879124" y="5405438"/>
          <a:ext cx="683260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公式" r:id="rId12" imgW="2997000" imgH="393480" progId="Equation.3">
                  <p:embed/>
                </p:oleObj>
              </mc:Choice>
              <mc:Fallback>
                <p:oleObj name="公式" r:id="rId12" imgW="2997000" imgH="39348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124" y="5405438"/>
                        <a:ext cx="6832600" cy="90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燕尾形箭头 17"/>
          <p:cNvSpPr/>
          <p:nvPr/>
        </p:nvSpPr>
        <p:spPr bwMode="auto">
          <a:xfrm>
            <a:off x="3064904" y="3040315"/>
            <a:ext cx="473634" cy="276599"/>
          </a:xfrm>
          <a:prstGeom prst="notchedRightArrow">
            <a:avLst/>
          </a:prstGeom>
          <a:solidFill>
            <a:srgbClr val="999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5C80904-7F37-4088-A726-8733778DB5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23"/>
    </mc:Choice>
    <mc:Fallback xmlns="">
      <p:transition spd="slow" advTm="8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3" grpId="0" animBg="1"/>
      <p:bldP spid="12299" grpId="0" autoUpdateAnimBg="0"/>
      <p:bldP spid="4105" grpId="0"/>
      <p:bldP spid="12303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0963" y="414201"/>
            <a:ext cx="8992800" cy="2089803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、我国自行研制的“枭龙”战机在四川某地试飞成功。假设该战机起飞前从静止开始做匀加速直线运动，达到起飞速度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所需时间为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，则起飞前的运动距离为（     ）</a:t>
            </a:r>
            <a:endParaRPr 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vt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B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vt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/2           C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vt          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．不确定</a:t>
            </a:r>
            <a:endParaRPr 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07352" y="1427950"/>
            <a:ext cx="7207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2300" y="2574057"/>
            <a:ext cx="8992800" cy="3896451"/>
            <a:chOff x="72300" y="2749619"/>
            <a:chExt cx="8992800" cy="3896451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72300" y="2749619"/>
              <a:ext cx="8992800" cy="3896451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dash"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fontAlgn="ctr">
                <a:lnSpc>
                  <a:spcPct val="120000"/>
                </a:lnSpc>
              </a:pP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7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、初速度为</a:t>
              </a:r>
              <a:r>
                <a:rPr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600" b="1" i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且沿直线运动的物体的速度图象如图所示，其末速度为</a:t>
              </a:r>
              <a:r>
                <a:rPr lang="en-US" altLang="zh-CN" sz="2600" b="1" i="1" dirty="0" err="1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600" b="1" i="1" baseline="-25000" dirty="0" err="1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，在时间</a:t>
              </a:r>
              <a:r>
                <a:rPr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内物体的平均速度   和加速度</a:t>
              </a:r>
              <a:r>
                <a:rPr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是（     ）</a:t>
              </a:r>
              <a:endPara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>
                <a:lnSpc>
                  <a:spcPct val="120000"/>
                </a:lnSpc>
                <a:spcBef>
                  <a:spcPts val="1800"/>
                </a:spcBef>
              </a:pPr>
              <a:r>
                <a:rPr 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                ，</a:t>
              </a:r>
              <a:r>
                <a:rPr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随时间减小</a:t>
              </a:r>
              <a:endPara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>
                <a:lnSpc>
                  <a:spcPct val="120000"/>
                </a:lnSpc>
                <a:spcBef>
                  <a:spcPts val="1800"/>
                </a:spcBef>
              </a:pPr>
              <a:r>
                <a:rPr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．                ，</a:t>
              </a:r>
              <a:r>
                <a:rPr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恒定</a:t>
              </a:r>
              <a:endPara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>
                <a:lnSpc>
                  <a:spcPct val="120000"/>
                </a:lnSpc>
                <a:spcBef>
                  <a:spcPts val="1800"/>
                </a:spcBef>
              </a:pPr>
              <a:r>
                <a:rPr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．               ，</a:t>
              </a:r>
              <a:r>
                <a:rPr lang="en-US" altLang="zh-CN" sz="2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随时间减小</a:t>
              </a:r>
              <a:endPara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>
                <a:lnSpc>
                  <a:spcPct val="120000"/>
                </a:lnSpc>
                <a:spcBef>
                  <a:spcPts val="1800"/>
                </a:spcBef>
              </a:pPr>
              <a:r>
                <a:rPr lang="en-US" altLang="zh-CN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</a:t>
              </a:r>
              <a:r>
                <a:rPr lang="zh-CN" altLang="en-US" sz="26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．无法确定</a:t>
              </a:r>
              <a:endPara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949741" y="3714611"/>
              <a:ext cx="2713599" cy="2449668"/>
              <a:chOff x="4841982" y="3968964"/>
              <a:chExt cx="2713599" cy="2449668"/>
            </a:xfrm>
          </p:grpSpPr>
          <p:pic>
            <p:nvPicPr>
              <p:cNvPr id="12" name="图片 11" descr="图片4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76973" y="4144824"/>
                <a:ext cx="2578608" cy="2273808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4841982" y="4233724"/>
                <a:ext cx="466794" cy="496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b="1" i="1" dirty="0" err="1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400" b="1" i="1" baseline="-25000" dirty="0" err="1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f</a:t>
                </a:r>
                <a:r>
                  <a:rPr lang="en-US" altLang="zh-CN" sz="24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</a:t>
                </a:r>
                <a:endParaRPr lang="zh-CN" altLang="en-US" sz="2400" dirty="0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4841982" y="4902206"/>
                <a:ext cx="455574" cy="496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r>
                  <a:rPr lang="en-US" altLang="zh-CN" sz="2400" b="1" i="1" baseline="-250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i</a:t>
                </a:r>
                <a:r>
                  <a:rPr lang="en-US" altLang="zh-CN" sz="24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 </a:t>
                </a:r>
                <a:endParaRPr lang="zh-CN" altLang="en-US" sz="2400" dirty="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881036" y="3968964"/>
                <a:ext cx="320922" cy="496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v</a:t>
                </a:r>
                <a:endParaRPr lang="zh-CN" altLang="en-US" sz="2400" dirty="0"/>
              </a:p>
            </p:txBody>
          </p:sp>
        </p:grpSp>
        <p:graphicFrame>
          <p:nvGraphicFramePr>
            <p:cNvPr id="31745" name="Object 1"/>
            <p:cNvGraphicFramePr>
              <a:graphicFrameLocks noChangeAspect="1"/>
            </p:cNvGraphicFramePr>
            <p:nvPr/>
          </p:nvGraphicFramePr>
          <p:xfrm>
            <a:off x="811129" y="3941271"/>
            <a:ext cx="1286036" cy="735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93" name="公式" r:id="rId7" imgW="711000" imgH="406080" progId="Equation.3">
                    <p:embed/>
                  </p:oleObj>
                </mc:Choice>
                <mc:Fallback>
                  <p:oleObj name="公式" r:id="rId7" imgW="711000" imgH="40608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1129" y="3941271"/>
                          <a:ext cx="1286036" cy="7357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6" name="Object 2"/>
            <p:cNvGraphicFramePr>
              <a:graphicFrameLocks noChangeAspect="1"/>
            </p:cNvGraphicFramePr>
            <p:nvPr/>
          </p:nvGraphicFramePr>
          <p:xfrm>
            <a:off x="6064995" y="3426040"/>
            <a:ext cx="327798" cy="4250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94" name="公式" r:id="rId9" imgW="126720" imgH="164880" progId="Equation.3">
                    <p:embed/>
                  </p:oleObj>
                </mc:Choice>
                <mc:Fallback>
                  <p:oleObj name="公式" r:id="rId9" imgW="126720" imgH="1648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4995" y="3426040"/>
                          <a:ext cx="327798" cy="4250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7" name="Object 3"/>
            <p:cNvGraphicFramePr>
              <a:graphicFrameLocks noChangeAspect="1"/>
            </p:cNvGraphicFramePr>
            <p:nvPr/>
          </p:nvGraphicFramePr>
          <p:xfrm>
            <a:off x="811290" y="4583861"/>
            <a:ext cx="1285875" cy="735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95" name="公式" r:id="rId11" imgW="711000" imgH="406080" progId="Equation.3">
                    <p:embed/>
                  </p:oleObj>
                </mc:Choice>
                <mc:Fallback>
                  <p:oleObj name="公式" r:id="rId11" imgW="711000" imgH="4060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1290" y="4583861"/>
                          <a:ext cx="1285875" cy="7350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" name="Object 4"/>
            <p:cNvGraphicFramePr>
              <a:graphicFrameLocks noChangeAspect="1"/>
            </p:cNvGraphicFramePr>
            <p:nvPr/>
          </p:nvGraphicFramePr>
          <p:xfrm>
            <a:off x="835102" y="5213350"/>
            <a:ext cx="1262063" cy="735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96" name="公式" r:id="rId13" imgW="698400" imgH="406080" progId="Equation.3">
                    <p:embed/>
                  </p:oleObj>
                </mc:Choice>
                <mc:Fallback>
                  <p:oleObj name="公式" r:id="rId13" imgW="698400" imgH="40608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5102" y="5213350"/>
                          <a:ext cx="1262063" cy="7350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531736" y="3150888"/>
            <a:ext cx="72072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接连接符 17"/>
          <p:cNvCxnSpPr>
            <a:cxnSpLocks noChangeAspect="1"/>
          </p:cNvCxnSpPr>
          <p:nvPr/>
        </p:nvCxnSpPr>
        <p:spPr bwMode="auto">
          <a:xfrm flipV="1">
            <a:off x="6309717" y="4135705"/>
            <a:ext cx="1404000" cy="65832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B716333-046D-445F-A5E3-C87EAE7FF2C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87720" y="4362480"/>
              <a:ext cx="3657960" cy="125748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B716333-046D-445F-A5E3-C87EAE7FF2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978360" y="4353120"/>
                <a:ext cx="3676680" cy="1276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6BC16B0-090A-48DF-BD49-0885F20CC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68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bldLvl="0" autoUpdateAnimBg="0"/>
      <p:bldP spid="9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578972"/>
              </p:ext>
            </p:extLst>
          </p:nvPr>
        </p:nvGraphicFramePr>
        <p:xfrm>
          <a:off x="2367147" y="1374068"/>
          <a:ext cx="2055813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公式" r:id="rId7" imgW="863280" imgH="393480" progId="Equation.3">
                  <p:embed/>
                </p:oleObj>
              </mc:Choice>
              <mc:Fallback>
                <p:oleObj name="公式" r:id="rId7" imgW="863280" imgH="39348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7147" y="1374068"/>
                        <a:ext cx="2055813" cy="9382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AutoShape 9"/>
          <p:cNvSpPr>
            <a:spLocks/>
          </p:cNvSpPr>
          <p:nvPr/>
        </p:nvSpPr>
        <p:spPr bwMode="auto">
          <a:xfrm>
            <a:off x="4431818" y="1673064"/>
            <a:ext cx="306388" cy="1224000"/>
          </a:xfrm>
          <a:prstGeom prst="rightBrace">
            <a:avLst>
              <a:gd name="adj1" fmla="val 256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139627"/>
              </p:ext>
            </p:extLst>
          </p:nvPr>
        </p:nvGraphicFramePr>
        <p:xfrm>
          <a:off x="5544524" y="1959201"/>
          <a:ext cx="1900427" cy="677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公式" r:id="rId9" imgW="838080" imgH="253800" progId="Equation.3">
                  <p:embed/>
                </p:oleObj>
              </mc:Choice>
              <mc:Fallback>
                <p:oleObj name="公式" r:id="rId9" imgW="838080" imgH="2538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524" y="1959201"/>
                        <a:ext cx="1900427" cy="677715"/>
                      </a:xfrm>
                      <a:prstGeom prst="rect">
                        <a:avLst/>
                      </a:prstGeom>
                      <a:solidFill>
                        <a:srgbClr val="CC99FF"/>
                      </a:solidFill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2300" y="567061"/>
            <a:ext cx="3284781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x</a:t>
            </a:r>
            <a:r>
              <a:rPr lang="zh-CN" altLang="en-US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relationship</a:t>
            </a:r>
            <a:endParaRPr lang="zh-CN" altLang="en-US" sz="3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5148" name="Object 28"/>
          <p:cNvGraphicFramePr>
            <a:graphicFrameLocks noChangeAspect="1"/>
          </p:cNvGraphicFramePr>
          <p:nvPr/>
        </p:nvGraphicFramePr>
        <p:xfrm>
          <a:off x="2629085" y="2470536"/>
          <a:ext cx="179387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公式" r:id="rId11" imgW="723600" imgH="241200" progId="Equation.3">
                  <p:embed/>
                </p:oleObj>
              </mc:Choice>
              <mc:Fallback>
                <p:oleObj name="公式" r:id="rId11" imgW="723600" imgH="24120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085" y="2470536"/>
                        <a:ext cx="1793875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燕尾形箭头 15"/>
          <p:cNvSpPr/>
          <p:nvPr/>
        </p:nvSpPr>
        <p:spPr bwMode="auto">
          <a:xfrm>
            <a:off x="4891132" y="2132504"/>
            <a:ext cx="403245" cy="288000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00345" y="1599053"/>
            <a:ext cx="2491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zh-CN" altLang="en-US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CN" altLang="en-US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relationship</a:t>
            </a:r>
            <a:r>
              <a:rPr lang="zh-CN" altLang="en-US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17297" y="2487298"/>
            <a:ext cx="2491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CN" altLang="en-US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CN" altLang="en-US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relationship</a:t>
            </a:r>
            <a:r>
              <a:rPr lang="zh-CN" altLang="en-US" sz="2400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0963" y="3380494"/>
            <a:ext cx="8992800" cy="2754600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、航空母舰上都有帮助飞机起飞的弹射系统，已知某战斗机在跑道上加速时产生的加速度为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4.5 m/s</a:t>
            </a:r>
            <a:r>
              <a:rPr lang="en-US" altLang="zh-CN" sz="28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，起飞速度为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50 m/s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。若该飞机滑行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100 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时起飞，则弹射系统必须使飞机具有的初速度为（     ）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30 m/s        B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40 m/s         C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 m/s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m/s</a:t>
            </a:r>
            <a:endParaRPr 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482618" y="4909185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821511" y="36596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5DFD658-8D09-4344-8E9A-C11168242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25"/>
    </mc:Choice>
    <mc:Fallback>
      <p:transition spd="slow" advTm="16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40"/>
                            </p:stCondLst>
                            <p:childTnLst>
                              <p:par>
                                <p:cTn id="4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21" grpId="0" animBg="1"/>
      <p:bldP spid="14" grpId="0" bldLvl="0" animBg="1" autoUpdateAnimBg="0"/>
      <p:bldP spid="16" grpId="0" animBg="1"/>
      <p:bldP spid="8" grpId="0"/>
      <p:bldP spid="9" grpId="0"/>
      <p:bldP spid="10" grpId="0" animBg="1"/>
      <p:bldP spid="11" grpId="0" bldLvl="0" autoUpdateAnimBg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/>
          </p:cNvSpPr>
          <p:nvPr/>
        </p:nvSpPr>
        <p:spPr bwMode="auto">
          <a:xfrm>
            <a:off x="3172319" y="974368"/>
            <a:ext cx="306388" cy="1116000"/>
          </a:xfrm>
          <a:prstGeom prst="rightBrace">
            <a:avLst>
              <a:gd name="adj1" fmla="val 256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燕尾形箭头 15"/>
          <p:cNvSpPr/>
          <p:nvPr/>
        </p:nvSpPr>
        <p:spPr bwMode="auto">
          <a:xfrm>
            <a:off x="3567994" y="1406287"/>
            <a:ext cx="403245" cy="288000"/>
          </a:xfrm>
          <a:prstGeom prst="notchedRightArrow">
            <a:avLst/>
          </a:prstGeom>
          <a:solidFill>
            <a:schemeClr val="accent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045384" y="9922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aphicFrame>
        <p:nvGraphicFramePr>
          <p:cNvPr id="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110010"/>
              </p:ext>
            </p:extLst>
          </p:nvPr>
        </p:nvGraphicFramePr>
        <p:xfrm>
          <a:off x="567267" y="658783"/>
          <a:ext cx="25765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9" name="公式" r:id="rId7" imgW="1066680" imgH="393480" progId="Equation.3">
                  <p:embed/>
                </p:oleObj>
              </mc:Choice>
              <mc:Fallback>
                <p:oleObj name="公式" r:id="rId7" imgW="106668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267" y="658783"/>
                        <a:ext cx="25765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243868"/>
              </p:ext>
            </p:extLst>
          </p:nvPr>
        </p:nvGraphicFramePr>
        <p:xfrm>
          <a:off x="581519" y="1447877"/>
          <a:ext cx="25908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0" name="公式" r:id="rId9" imgW="1079280" imgH="393480" progId="Equation.3">
                  <p:embed/>
                </p:oleObj>
              </mc:Choice>
              <mc:Fallback>
                <p:oleObj name="公式" r:id="rId9" imgW="10792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519" y="1447877"/>
                        <a:ext cx="2590800" cy="858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734539"/>
              </p:ext>
            </p:extLst>
          </p:nvPr>
        </p:nvGraphicFramePr>
        <p:xfrm>
          <a:off x="4077033" y="1012486"/>
          <a:ext cx="1775863" cy="1000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1" name="公式" r:id="rId11" imgW="990360" imgH="469800" progId="Equation.3">
                  <p:embed/>
                </p:oleObj>
              </mc:Choice>
              <mc:Fallback>
                <p:oleObj name="公式" r:id="rId11" imgW="990360" imgH="469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7033" y="1012486"/>
                        <a:ext cx="1775863" cy="100075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组合 30"/>
          <p:cNvGrpSpPr/>
          <p:nvPr/>
        </p:nvGrpSpPr>
        <p:grpSpPr>
          <a:xfrm>
            <a:off x="6101898" y="712395"/>
            <a:ext cx="2847155" cy="629958"/>
            <a:chOff x="5369602" y="1536602"/>
            <a:chExt cx="2847155" cy="629958"/>
          </a:xfrm>
        </p:grpSpPr>
        <p:cxnSp>
          <p:nvCxnSpPr>
            <p:cNvPr id="17" name="直接连接符 16"/>
            <p:cNvCxnSpPr/>
            <p:nvPr/>
          </p:nvCxnSpPr>
          <p:spPr bwMode="auto">
            <a:xfrm>
              <a:off x="5561934" y="2166560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 bwMode="auto">
            <a:xfrm>
              <a:off x="6714155" y="2043444"/>
              <a:ext cx="0" cy="108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" name="组合 18"/>
            <p:cNvGrpSpPr/>
            <p:nvPr/>
          </p:nvGrpSpPr>
          <p:grpSpPr>
            <a:xfrm>
              <a:off x="5561934" y="2054330"/>
              <a:ext cx="2294847" cy="112230"/>
              <a:chOff x="4931976" y="4891665"/>
              <a:chExt cx="2294847" cy="112230"/>
            </a:xfrm>
          </p:grpSpPr>
          <p:cxnSp>
            <p:nvCxnSpPr>
              <p:cNvPr id="20" name="直接连接符 19"/>
              <p:cNvCxnSpPr/>
              <p:nvPr/>
            </p:nvCxnSpPr>
            <p:spPr bwMode="auto">
              <a:xfrm>
                <a:off x="4931976" y="5003895"/>
                <a:ext cx="2294847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 bwMode="auto">
              <a:xfrm>
                <a:off x="4931976" y="4895895"/>
                <a:ext cx="0" cy="108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 bwMode="auto">
              <a:xfrm>
                <a:off x="7226823" y="4891665"/>
                <a:ext cx="0" cy="108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6521823" y="1536602"/>
              <a:ext cx="59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 err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2400" b="1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zh-CN" altLang="en-US" sz="2400" b="1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69602" y="1569260"/>
              <a:ext cx="59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sz="2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19452" y="1536602"/>
              <a:ext cx="59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 err="1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 err="1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sz="2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0963" y="2254253"/>
            <a:ext cx="8992800" cy="4173051"/>
            <a:chOff x="80963" y="3719030"/>
            <a:chExt cx="8992800" cy="4173051"/>
          </a:xfrm>
        </p:grpSpPr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80963" y="3737097"/>
              <a:ext cx="8992800" cy="4154984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dash"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fontAlgn="ctr"/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例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9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、比较匀变速直线运动中        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&amp;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      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&amp;    </a:t>
              </a:r>
              <a:r>
                <a:rPr lang="zh-CN" altLang="en-US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三个速度的大小关系</a:t>
              </a:r>
              <a:endPara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  <a:p>
              <a:pPr fontAlgn="ctr"/>
              <a:endParaRPr 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35848" name="Object 8"/>
            <p:cNvGraphicFramePr>
              <a:graphicFrameLocks noChangeAspect="1"/>
            </p:cNvGraphicFramePr>
            <p:nvPr/>
          </p:nvGraphicFramePr>
          <p:xfrm>
            <a:off x="4032036" y="3719030"/>
            <a:ext cx="582613" cy="528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2" name="公式" r:id="rId13" imgW="241200" imgH="241200" progId="Equation.3">
                    <p:embed/>
                  </p:oleObj>
                </mc:Choice>
                <mc:Fallback>
                  <p:oleObj name="公式" r:id="rId13" imgW="241200" imgH="2412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036" y="3719030"/>
                          <a:ext cx="582613" cy="5286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49" name="Object 9"/>
            <p:cNvGraphicFramePr>
              <a:graphicFrameLocks noChangeAspect="1"/>
            </p:cNvGraphicFramePr>
            <p:nvPr/>
          </p:nvGraphicFramePr>
          <p:xfrm>
            <a:off x="4874493" y="3735181"/>
            <a:ext cx="552450" cy="528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3" name="公式" r:id="rId15" imgW="228600" imgH="241200" progId="Equation.3">
                    <p:embed/>
                  </p:oleObj>
                </mc:Choice>
                <mc:Fallback>
                  <p:oleObj name="公式" r:id="rId15" imgW="228600" imgH="2412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4493" y="3735181"/>
                          <a:ext cx="552450" cy="528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50" name="Object 10"/>
            <p:cNvGraphicFramePr>
              <a:graphicFrameLocks noChangeAspect="1"/>
            </p:cNvGraphicFramePr>
            <p:nvPr/>
          </p:nvGraphicFramePr>
          <p:xfrm>
            <a:off x="5658932" y="3801856"/>
            <a:ext cx="307975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4" name="公式" r:id="rId17" imgW="126720" imgH="164880" progId="Equation.3">
                    <p:embed/>
                  </p:oleObj>
                </mc:Choice>
                <mc:Fallback>
                  <p:oleObj name="公式" r:id="rId17" imgW="126720" imgH="16488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8932" y="3801856"/>
                          <a:ext cx="307975" cy="3619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6" name="图片 35" descr="图片4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01618" y="2979030"/>
            <a:ext cx="3355403" cy="2773661"/>
          </a:xfrm>
          <a:prstGeom prst="rect">
            <a:avLst/>
          </a:prstGeom>
        </p:spPr>
      </p:pic>
      <p:cxnSp>
        <p:nvCxnSpPr>
          <p:cNvPr id="37" name="直接连接符 36"/>
          <p:cNvCxnSpPr/>
          <p:nvPr/>
        </p:nvCxnSpPr>
        <p:spPr bwMode="auto">
          <a:xfrm flipV="1">
            <a:off x="2427944" y="4317222"/>
            <a:ext cx="0" cy="102435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直接连接符 37"/>
          <p:cNvCxnSpPr/>
          <p:nvPr/>
        </p:nvCxnSpPr>
        <p:spPr bwMode="auto">
          <a:xfrm rot="5400000" flipV="1">
            <a:off x="2067944" y="3982622"/>
            <a:ext cx="0" cy="7200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2" name="图片 41" descr="图片5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766826" y="2979030"/>
            <a:ext cx="3359937" cy="2775600"/>
          </a:xfrm>
          <a:prstGeom prst="rect">
            <a:avLst/>
          </a:prstGeom>
        </p:spPr>
      </p:pic>
      <p:cxnSp>
        <p:nvCxnSpPr>
          <p:cNvPr id="43" name="直接连接符 42"/>
          <p:cNvCxnSpPr/>
          <p:nvPr/>
        </p:nvCxnSpPr>
        <p:spPr bwMode="auto">
          <a:xfrm flipV="1">
            <a:off x="6146943" y="4291257"/>
            <a:ext cx="0" cy="102435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接连接符 43"/>
          <p:cNvCxnSpPr/>
          <p:nvPr/>
        </p:nvCxnSpPr>
        <p:spPr bwMode="auto">
          <a:xfrm rot="5400000" flipV="1">
            <a:off x="5851543" y="4046657"/>
            <a:ext cx="0" cy="54000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58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237806"/>
              </p:ext>
            </p:extLst>
          </p:nvPr>
        </p:nvGraphicFramePr>
        <p:xfrm>
          <a:off x="3763963" y="5831521"/>
          <a:ext cx="15494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5" name="公式" r:id="rId21" imgW="863280" imgH="228600" progId="Equation.3">
                  <p:embed/>
                </p:oleObj>
              </mc:Choice>
              <mc:Fallback>
                <p:oleObj name="公式" r:id="rId21" imgW="86328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3963" y="5831521"/>
                        <a:ext cx="1549400" cy="487363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444418" y="3446310"/>
            <a:ext cx="792000" cy="576000"/>
            <a:chOff x="444418" y="3446310"/>
            <a:chExt cx="792000" cy="576000"/>
          </a:xfrm>
        </p:grpSpPr>
        <p:sp>
          <p:nvSpPr>
            <p:cNvPr id="39" name="云形标注 38"/>
            <p:cNvSpPr/>
            <p:nvPr/>
          </p:nvSpPr>
          <p:spPr bwMode="auto">
            <a:xfrm>
              <a:off x="444418" y="3446310"/>
              <a:ext cx="792000" cy="576000"/>
            </a:xfrm>
            <a:prstGeom prst="cloudCallout">
              <a:avLst>
                <a:gd name="adj1" fmla="val 80556"/>
                <a:gd name="adj2" fmla="val 85303"/>
              </a:avLst>
            </a:prstGeom>
            <a:solidFill>
              <a:srgbClr val="C00000">
                <a:alpha val="62000"/>
              </a:srgbClr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cap="none" normalizeH="0" baseline="-25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558636" y="3446310"/>
              <a:ext cx="5838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24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zh-CN" altLang="en-US" sz="24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462854" y="3504022"/>
            <a:ext cx="792000" cy="576000"/>
            <a:chOff x="444418" y="3446310"/>
            <a:chExt cx="792000" cy="576000"/>
          </a:xfrm>
        </p:grpSpPr>
        <p:sp>
          <p:nvSpPr>
            <p:cNvPr id="35" name="云形标注 34"/>
            <p:cNvSpPr/>
            <p:nvPr/>
          </p:nvSpPr>
          <p:spPr bwMode="auto">
            <a:xfrm>
              <a:off x="444418" y="3446310"/>
              <a:ext cx="792000" cy="576000"/>
            </a:xfrm>
            <a:prstGeom prst="cloudCallout">
              <a:avLst>
                <a:gd name="adj1" fmla="val 80556"/>
                <a:gd name="adj2" fmla="val 85303"/>
              </a:avLst>
            </a:prstGeom>
            <a:solidFill>
              <a:srgbClr val="C00000">
                <a:alpha val="62000"/>
              </a:srgbClr>
            </a:solidFill>
            <a:ln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cap="none" normalizeH="0" baseline="-250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58636" y="3446310"/>
              <a:ext cx="5838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i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en-US" altLang="zh-CN" sz="2400" b="1" baseline="-25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/2</a:t>
              </a:r>
              <a:endParaRPr lang="zh-CN" altLang="en-US" sz="2400" b="1" baseline="-25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F8D9DA49-038D-4C26-AF51-474ED046F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31"/>
    </mc:Choice>
    <mc:Fallback>
      <p:transition spd="slow" advTm="35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21" grpId="0" animBg="1"/>
      <p:bldP spid="1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>
            <a:spLocks noRot="1" noChangeArrowheads="1"/>
          </p:cNvSpPr>
          <p:nvPr/>
        </p:nvSpPr>
        <p:spPr bwMode="auto">
          <a:xfrm>
            <a:off x="812562" y="36920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§2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匀变速直线运动的研究　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0" y="1044159"/>
            <a:ext cx="9144000" cy="58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2.1  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v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-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t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关系    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&amp;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   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2.2  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x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-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t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关系    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&amp;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   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2.3  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x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-</a:t>
            </a:r>
            <a:r>
              <a:rPr kumimoji="1" lang="en-US" altLang="zh-CN" sz="2800" b="1" i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v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关系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3031205" y="4035806"/>
            <a:ext cx="2485732" cy="788101"/>
            <a:chOff x="3115217" y="5561793"/>
            <a:chExt cx="2485732" cy="788101"/>
          </a:xfrm>
        </p:grpSpPr>
        <p:sp>
          <p:nvSpPr>
            <p:cNvPr id="30" name="矩形 29"/>
            <p:cNvSpPr/>
            <p:nvPr/>
          </p:nvSpPr>
          <p:spPr bwMode="auto">
            <a:xfrm>
              <a:off x="3132096" y="5561793"/>
              <a:ext cx="2468853" cy="7881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6196" name="Object 47"/>
            <p:cNvGraphicFramePr>
              <a:graphicFrameLocks noChangeAspect="1"/>
            </p:cNvGraphicFramePr>
            <p:nvPr/>
          </p:nvGraphicFramePr>
          <p:xfrm>
            <a:off x="3115217" y="5618307"/>
            <a:ext cx="2485732" cy="73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3" name="公式" r:id="rId6" imgW="1218960" imgH="393480" progId="Equation.3">
                    <p:embed/>
                  </p:oleObj>
                </mc:Choice>
                <mc:Fallback>
                  <p:oleObj name="公式" r:id="rId6" imgW="1218960" imgH="393480" progId="Equation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217" y="5618307"/>
                          <a:ext cx="2485732" cy="7315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4" name="组合 33"/>
          <p:cNvGrpSpPr/>
          <p:nvPr/>
        </p:nvGrpSpPr>
        <p:grpSpPr>
          <a:xfrm>
            <a:off x="3009805" y="3003046"/>
            <a:ext cx="1892388" cy="797219"/>
            <a:chOff x="3544227" y="3065645"/>
            <a:chExt cx="1892388" cy="797219"/>
          </a:xfrm>
        </p:grpSpPr>
        <p:sp>
          <p:nvSpPr>
            <p:cNvPr id="24" name="矩形 23"/>
            <p:cNvSpPr/>
            <p:nvPr/>
          </p:nvSpPr>
          <p:spPr bwMode="auto">
            <a:xfrm>
              <a:off x="3569366" y="3103745"/>
              <a:ext cx="1854549" cy="73371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6197" name="Object 48"/>
            <p:cNvGraphicFramePr>
              <a:graphicFrameLocks noChangeAspect="1"/>
            </p:cNvGraphicFramePr>
            <p:nvPr/>
          </p:nvGraphicFramePr>
          <p:xfrm>
            <a:off x="3544227" y="3065645"/>
            <a:ext cx="1892388" cy="797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4" name="公式" r:id="rId8" imgW="863280" imgH="393480" progId="Equation.3">
                    <p:embed/>
                  </p:oleObj>
                </mc:Choice>
                <mc:Fallback>
                  <p:oleObj name="公式" r:id="rId8" imgW="863280" imgH="393480" progId="Equation.3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44227" y="3065645"/>
                          <a:ext cx="1892388" cy="7972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组合 35"/>
          <p:cNvGrpSpPr/>
          <p:nvPr/>
        </p:nvGrpSpPr>
        <p:grpSpPr>
          <a:xfrm>
            <a:off x="3073060" y="5455103"/>
            <a:ext cx="1537613" cy="596656"/>
            <a:chOff x="3826648" y="4325394"/>
            <a:chExt cx="1537613" cy="596656"/>
          </a:xfrm>
        </p:grpSpPr>
        <p:sp>
          <p:nvSpPr>
            <p:cNvPr id="29" name="矩形 28"/>
            <p:cNvSpPr/>
            <p:nvPr/>
          </p:nvSpPr>
          <p:spPr bwMode="auto">
            <a:xfrm>
              <a:off x="3826648" y="4325394"/>
              <a:ext cx="1537613" cy="59665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6198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9791149"/>
                </p:ext>
              </p:extLst>
            </p:nvPr>
          </p:nvGraphicFramePr>
          <p:xfrm>
            <a:off x="3919054" y="4408859"/>
            <a:ext cx="1340102" cy="4945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5" name="公式" r:id="rId10" imgW="838080" imgH="253800" progId="Equation.3">
                    <p:embed/>
                  </p:oleObj>
                </mc:Choice>
                <mc:Fallback>
                  <p:oleObj name="公式" r:id="rId10" imgW="838080" imgH="253800" progId="Equation.3">
                    <p:embed/>
                    <p:pic>
                      <p:nvPicPr>
                        <p:cNvPr id="0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19054" y="4408859"/>
                          <a:ext cx="1340102" cy="4945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组合 31"/>
          <p:cNvGrpSpPr/>
          <p:nvPr/>
        </p:nvGrpSpPr>
        <p:grpSpPr>
          <a:xfrm>
            <a:off x="3067257" y="1842409"/>
            <a:ext cx="1505315" cy="596657"/>
            <a:chOff x="3177778" y="1989096"/>
            <a:chExt cx="1505315" cy="596657"/>
          </a:xfrm>
        </p:grpSpPr>
        <p:sp>
          <p:nvSpPr>
            <p:cNvPr id="23" name="矩形 22"/>
            <p:cNvSpPr/>
            <p:nvPr/>
          </p:nvSpPr>
          <p:spPr bwMode="auto">
            <a:xfrm>
              <a:off x="3177778" y="1989096"/>
              <a:ext cx="1505315" cy="59665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6199" name="Object 50"/>
            <p:cNvGraphicFramePr>
              <a:graphicFrameLocks noChangeAspect="1"/>
            </p:cNvGraphicFramePr>
            <p:nvPr/>
          </p:nvGraphicFramePr>
          <p:xfrm>
            <a:off x="3228578" y="2050337"/>
            <a:ext cx="1403715" cy="497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6" name="公式" r:id="rId12" imgW="723600" imgH="241200" progId="Equation.3">
                    <p:embed/>
                  </p:oleObj>
                </mc:Choice>
                <mc:Fallback>
                  <p:oleObj name="公式" r:id="rId12" imgW="723600" imgH="241200" progId="Equation.3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28578" y="2050337"/>
                          <a:ext cx="1403715" cy="49731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67267" y="1899102"/>
            <a:ext cx="2416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</a:rPr>
              <a:t>v</a:t>
            </a:r>
            <a:r>
              <a:rPr lang="zh-CN" altLang="en-US" sz="2400" b="1" i="1" dirty="0">
                <a:latin typeface="Times New Roman" pitchFamily="18" charset="0"/>
              </a:rPr>
              <a:t>-</a:t>
            </a:r>
            <a:r>
              <a:rPr lang="en-US" altLang="zh-CN" sz="2400" b="1" i="1" dirty="0">
                <a:latin typeface="Times New Roman" pitchFamily="18" charset="0"/>
              </a:rPr>
              <a:t>t</a:t>
            </a:r>
            <a:r>
              <a:rPr lang="en-US" altLang="zh-CN" sz="2400" b="1" dirty="0">
                <a:latin typeface="Times New Roman" pitchFamily="18" charset="0"/>
              </a:rPr>
              <a:t> relationship</a:t>
            </a:r>
            <a:r>
              <a:rPr lang="zh-CN" altLang="en-US" sz="2400" b="1" dirty="0">
                <a:latin typeface="Times New Roman" pitchFamily="18" charset="0"/>
              </a:rPr>
              <a:t>：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387279" y="3755268"/>
            <a:ext cx="2416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</a:rPr>
              <a:t>x</a:t>
            </a:r>
            <a:r>
              <a:rPr lang="zh-CN" altLang="en-US" sz="2400" b="1" i="1" dirty="0">
                <a:latin typeface="Times New Roman" pitchFamily="18" charset="0"/>
              </a:rPr>
              <a:t>-</a:t>
            </a:r>
            <a:r>
              <a:rPr lang="en-US" altLang="zh-CN" sz="2400" b="1" i="1" dirty="0">
                <a:latin typeface="Times New Roman" pitchFamily="18" charset="0"/>
              </a:rPr>
              <a:t>t</a:t>
            </a:r>
            <a:r>
              <a:rPr lang="en-US" altLang="zh-CN" sz="2400" b="1" dirty="0">
                <a:latin typeface="Times New Roman" pitchFamily="18" charset="0"/>
              </a:rPr>
              <a:t> relationship</a:t>
            </a:r>
            <a:r>
              <a:rPr lang="zh-CN" altLang="en-US" sz="2400" b="1" dirty="0">
                <a:latin typeface="Times New Roman" pitchFamily="18" charset="0"/>
              </a:rPr>
              <a:t>：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567267" y="5478699"/>
            <a:ext cx="24167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</a:rPr>
              <a:t>x</a:t>
            </a:r>
            <a:r>
              <a:rPr lang="zh-CN" altLang="en-US" sz="2400" b="1" i="1" dirty="0">
                <a:latin typeface="Times New Roman" pitchFamily="18" charset="0"/>
              </a:rPr>
              <a:t>-</a:t>
            </a:r>
            <a:r>
              <a:rPr lang="en-US" altLang="zh-CN" sz="2400" b="1" i="1" dirty="0">
                <a:latin typeface="Times New Roman" pitchFamily="18" charset="0"/>
              </a:rPr>
              <a:t>v</a:t>
            </a:r>
            <a:r>
              <a:rPr lang="en-US" altLang="zh-CN" sz="2400" b="1" dirty="0">
                <a:latin typeface="Times New Roman" pitchFamily="18" charset="0"/>
              </a:rPr>
              <a:t> relationship</a:t>
            </a:r>
            <a:r>
              <a:rPr lang="zh-CN" altLang="en-US" sz="2400" b="1" dirty="0">
                <a:latin typeface="Times New Roman" pitchFamily="18" charset="0"/>
              </a:rPr>
              <a:t>：</a:t>
            </a:r>
          </a:p>
        </p:txBody>
      </p:sp>
      <p:sp>
        <p:nvSpPr>
          <p:cNvPr id="38" name="AutoShape 9"/>
          <p:cNvSpPr>
            <a:spLocks/>
          </p:cNvSpPr>
          <p:nvPr/>
        </p:nvSpPr>
        <p:spPr bwMode="auto">
          <a:xfrm rot="10800000">
            <a:off x="2600302" y="3353974"/>
            <a:ext cx="306388" cy="1363663"/>
          </a:xfrm>
          <a:prstGeom prst="rightBrace">
            <a:avLst>
              <a:gd name="adj1" fmla="val 25695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878513" y="3350295"/>
            <a:ext cx="2120900" cy="769948"/>
            <a:chOff x="3296805" y="5579946"/>
            <a:chExt cx="2120900" cy="769948"/>
          </a:xfrm>
        </p:grpSpPr>
        <p:sp>
          <p:nvSpPr>
            <p:cNvPr id="21" name="矩形 20"/>
            <p:cNvSpPr/>
            <p:nvPr/>
          </p:nvSpPr>
          <p:spPr bwMode="auto">
            <a:xfrm>
              <a:off x="3296805" y="5607887"/>
              <a:ext cx="2120900" cy="74200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22" name="Object 47"/>
            <p:cNvGraphicFramePr>
              <a:graphicFrameLocks noChangeAspect="1"/>
            </p:cNvGraphicFramePr>
            <p:nvPr/>
          </p:nvGraphicFramePr>
          <p:xfrm>
            <a:off x="3296805" y="5579946"/>
            <a:ext cx="2120900" cy="754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7" name="公式" r:id="rId14" imgW="1041120" imgH="406080" progId="Equation.3">
                    <p:embed/>
                  </p:oleObj>
                </mc:Choice>
                <mc:Fallback>
                  <p:oleObj name="公式" r:id="rId14" imgW="1041120" imgH="406080" progId="Equation.3">
                    <p:embed/>
                    <p:pic>
                      <p:nvPicPr>
                        <p:cNvPr id="0" name="Picture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6805" y="5579946"/>
                          <a:ext cx="2120900" cy="754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组合 24"/>
          <p:cNvGrpSpPr/>
          <p:nvPr/>
        </p:nvGrpSpPr>
        <p:grpSpPr>
          <a:xfrm>
            <a:off x="5878513" y="4373907"/>
            <a:ext cx="2120900" cy="900000"/>
            <a:chOff x="3296805" y="5506286"/>
            <a:chExt cx="2120900" cy="900000"/>
          </a:xfrm>
        </p:grpSpPr>
        <p:sp>
          <p:nvSpPr>
            <p:cNvPr id="26" name="矩形 25"/>
            <p:cNvSpPr/>
            <p:nvPr/>
          </p:nvSpPr>
          <p:spPr bwMode="auto">
            <a:xfrm>
              <a:off x="3296805" y="5506286"/>
              <a:ext cx="2120900" cy="900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27" name="Object 47"/>
            <p:cNvGraphicFramePr>
              <a:graphicFrameLocks noChangeAspect="1"/>
            </p:cNvGraphicFramePr>
            <p:nvPr/>
          </p:nvGraphicFramePr>
          <p:xfrm>
            <a:off x="3359931" y="5520857"/>
            <a:ext cx="1992312" cy="871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8" name="公式" r:id="rId16" imgW="977760" imgH="469800" progId="Equation.3">
                    <p:embed/>
                  </p:oleObj>
                </mc:Choice>
                <mc:Fallback>
                  <p:oleObj name="公式" r:id="rId16" imgW="977760" imgH="469800" progId="Equation.3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9931" y="5520857"/>
                          <a:ext cx="1992312" cy="871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组合 27"/>
          <p:cNvGrpSpPr/>
          <p:nvPr/>
        </p:nvGrpSpPr>
        <p:grpSpPr>
          <a:xfrm>
            <a:off x="5876913" y="5498862"/>
            <a:ext cx="2120900" cy="612000"/>
            <a:chOff x="3296805" y="5620586"/>
            <a:chExt cx="2120900" cy="612000"/>
          </a:xfrm>
        </p:grpSpPr>
        <p:sp>
          <p:nvSpPr>
            <p:cNvPr id="39" name="矩形 38"/>
            <p:cNvSpPr/>
            <p:nvPr/>
          </p:nvSpPr>
          <p:spPr bwMode="auto">
            <a:xfrm>
              <a:off x="3296805" y="5620586"/>
              <a:ext cx="2120900" cy="61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aphicFrame>
          <p:nvGraphicFramePr>
            <p:cNvPr id="40" name="Object 47"/>
            <p:cNvGraphicFramePr>
              <a:graphicFrameLocks noChangeAspect="1"/>
            </p:cNvGraphicFramePr>
            <p:nvPr/>
          </p:nvGraphicFramePr>
          <p:xfrm>
            <a:off x="3501605" y="5732503"/>
            <a:ext cx="1708150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79" name="公式" r:id="rId18" imgW="838080" imgH="241200" progId="Equation.3">
                    <p:embed/>
                  </p:oleObj>
                </mc:Choice>
                <mc:Fallback>
                  <p:oleObj name="公式" r:id="rId18" imgW="838080" imgH="241200" progId="Equation.3">
                    <p:embed/>
                    <p:pic>
                      <p:nvPicPr>
                        <p:cNvPr id="0" name="Picture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1605" y="5732503"/>
                          <a:ext cx="1708150" cy="447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99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3A89BBE-FEB8-4B88-A01B-D215DCF260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11983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03" y="594375"/>
            <a:ext cx="200026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知识回顾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7050" y="1359138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匀变速直线运动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(1- D Motion with Constant Acceleration)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7050" y="2124087"/>
            <a:ext cx="377496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constant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acceleration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7050" y="2664503"/>
            <a:ext cx="417994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r>
              <a:rPr lang="en-US" altLang="zh-CN" sz="2400" b="1" i="1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400" b="1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33CC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graph:</a:t>
            </a:r>
            <a:endParaRPr lang="zh-CN" altLang="en-US" sz="2400" b="1" dirty="0">
              <a:solidFill>
                <a:srgbClr val="0033CC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16924" y="2664051"/>
            <a:ext cx="4179941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 (sloped) straight line</a:t>
            </a:r>
            <a:endParaRPr lang="zh-CN" altLang="en-US" sz="24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05992" y="3432157"/>
            <a:ext cx="236699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initial velocity, 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96810" y="3938819"/>
            <a:ext cx="220829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final velocity, </a:t>
            </a:r>
            <a:r>
              <a:rPr lang="en-US" altLang="zh-CN" sz="2400" b="1" i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400" b="1" i="1" baseline="-25000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96810" y="4445481"/>
            <a:ext cx="21050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time interval, 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91237" y="4945246"/>
            <a:ext cx="207941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acceleration, 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93254" y="5460673"/>
            <a:ext cx="221887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displacement, 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1" name="右大括号 20"/>
          <p:cNvSpPr/>
          <p:nvPr/>
        </p:nvSpPr>
        <p:spPr bwMode="auto">
          <a:xfrm>
            <a:off x="3933034" y="3429000"/>
            <a:ext cx="288000" cy="2484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燕尾形箭头 21"/>
          <p:cNvSpPr/>
          <p:nvPr/>
        </p:nvSpPr>
        <p:spPr bwMode="auto">
          <a:xfrm>
            <a:off x="4365519" y="4555957"/>
            <a:ext cx="314979" cy="235795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右大括号 22"/>
          <p:cNvSpPr/>
          <p:nvPr/>
        </p:nvSpPr>
        <p:spPr bwMode="auto">
          <a:xfrm rot="10800000">
            <a:off x="4805995" y="3835965"/>
            <a:ext cx="288000" cy="1656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89258" y="3802689"/>
            <a:ext cx="230754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relationship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5182362" y="4433577"/>
            <a:ext cx="230754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relationship</a:t>
            </a:r>
            <a:endParaRPr lang="zh-CN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5176559" y="5050835"/>
            <a:ext cx="230754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relationship</a:t>
            </a:r>
            <a:endParaRPr lang="zh-CN" altLang="en-US" sz="2400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4C28AB4-2766-4AE2-BBCF-7CEA2C7AA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48"/>
    </mc:Choice>
    <mc:Fallback xmlns="">
      <p:transition spd="slow" advTm="16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/>
      <p:bldP spid="11" grpId="0"/>
      <p:bldP spid="12" grpId="0"/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1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675" y="3173413"/>
            <a:ext cx="8424863" cy="228045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2.1   </a:t>
            </a:r>
            <a:r>
              <a:rPr lang="en-US" altLang="zh-CN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v</a:t>
            </a:r>
            <a:r>
              <a:rPr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-</a:t>
            </a:r>
            <a:r>
              <a:rPr lang="en-US" altLang="zh-CN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t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关系</a:t>
            </a:r>
            <a:endParaRPr lang="en-US" altLang="zh-CN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 §</a:t>
            </a:r>
            <a:r>
              <a:rPr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2.2    </a:t>
            </a:r>
            <a:r>
              <a:rPr lang="en-US" altLang="zh-CN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x</a:t>
            </a:r>
            <a:r>
              <a:rPr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-</a:t>
            </a:r>
            <a:r>
              <a:rPr lang="en-US" altLang="zh-CN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t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关系</a:t>
            </a:r>
            <a:endParaRPr lang="en-US" altLang="zh-CN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kumimoji="1"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 §</a:t>
            </a:r>
            <a:r>
              <a:rPr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2.3    </a:t>
            </a:r>
            <a:r>
              <a:rPr lang="en-US" altLang="zh-CN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x</a:t>
            </a:r>
            <a:r>
              <a:rPr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-</a:t>
            </a:r>
            <a:r>
              <a:rPr lang="en-US" altLang="zh-CN" sz="3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v</a:t>
            </a:r>
            <a:r>
              <a:rPr lang="zh-CN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关系</a:t>
            </a:r>
          </a:p>
          <a:p>
            <a:pPr eaLnBrk="1" hangingPunct="1">
              <a:lnSpc>
                <a:spcPct val="80000"/>
              </a:lnSpc>
              <a:defRPr/>
            </a:pPr>
            <a:endParaRPr lang="zh-CN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zh-CN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6" name="Rectangle 3"/>
          <p:cNvSpPr>
            <a:spLocks noRot="1" noChangeArrowheads="1"/>
          </p:cNvSpPr>
          <p:nvPr/>
        </p:nvSpPr>
        <p:spPr bwMode="auto">
          <a:xfrm>
            <a:off x="657261" y="1384300"/>
            <a:ext cx="7874475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§2  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匀变速直线运动的研究　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BF855FA-F4C4-4C5A-A9B0-4C6B42C18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"/>
    </mc:Choice>
    <mc:Fallback xmlns="">
      <p:transition spd="slow" advTm="4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>
            <a:spLocks noChangeArrowheads="1"/>
          </p:cNvSpPr>
          <p:nvPr/>
        </p:nvSpPr>
        <p:spPr bwMode="auto">
          <a:xfrm>
            <a:off x="27303" y="522064"/>
            <a:ext cx="3194787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-</a:t>
            </a:r>
            <a:r>
              <a:rPr lang="en-US" altLang="zh-CN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t</a:t>
            </a: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relationship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647238"/>
              </p:ext>
            </p:extLst>
          </p:nvPr>
        </p:nvGraphicFramePr>
        <p:xfrm>
          <a:off x="5418452" y="2585714"/>
          <a:ext cx="2358159" cy="94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公式" r:id="rId6" imgW="723600" imgH="241200" progId="Equation.3">
                  <p:embed/>
                </p:oleObj>
              </mc:Choice>
              <mc:Fallback>
                <p:oleObj name="公式" r:id="rId6" imgW="723600" imgH="2412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452" y="2585714"/>
                        <a:ext cx="2358159" cy="948170"/>
                      </a:xfrm>
                      <a:prstGeom prst="rect">
                        <a:avLst/>
                      </a:prstGeom>
                      <a:solidFill>
                        <a:srgbClr val="CC99FF"/>
                      </a:solidFill>
                      <a:ln w="15875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87279" y="1560513"/>
          <a:ext cx="11191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公式" r:id="rId8" imgW="482400" imgH="393480" progId="Equation.3">
                  <p:embed/>
                </p:oleObj>
              </mc:Choice>
              <mc:Fallback>
                <p:oleObj name="公式" r:id="rId8" imgW="482400" imgH="39348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279" y="1560513"/>
                        <a:ext cx="1119187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图片 29" descr="图片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7014" y="2934033"/>
            <a:ext cx="3627120" cy="3230880"/>
          </a:xfrm>
          <a:prstGeom prst="rect">
            <a:avLst/>
          </a:prstGeom>
        </p:spPr>
      </p:pic>
      <p:graphicFrame>
        <p:nvGraphicFramePr>
          <p:cNvPr id="1044" name="Object 20"/>
          <p:cNvGraphicFramePr>
            <a:graphicFrameLocks noChangeAspect="1"/>
          </p:cNvGraphicFramePr>
          <p:nvPr/>
        </p:nvGraphicFramePr>
        <p:xfrm>
          <a:off x="1447639" y="1539126"/>
          <a:ext cx="2681288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公式" r:id="rId11" imgW="1155600" imgH="406080" progId="Equation.3">
                  <p:embed/>
                </p:oleObj>
              </mc:Choice>
              <mc:Fallback>
                <p:oleObj name="公式" r:id="rId11" imgW="1155600" imgH="4060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639" y="1539126"/>
                        <a:ext cx="2681288" cy="938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燕尾形箭头 30"/>
          <p:cNvSpPr/>
          <p:nvPr/>
        </p:nvSpPr>
        <p:spPr bwMode="auto">
          <a:xfrm rot="1553794">
            <a:off x="4274165" y="2319847"/>
            <a:ext cx="572789" cy="314979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" name="左右箭头 31"/>
          <p:cNvSpPr/>
          <p:nvPr/>
        </p:nvSpPr>
        <p:spPr bwMode="auto">
          <a:xfrm rot="20118104">
            <a:off x="4338344" y="3530263"/>
            <a:ext cx="652839" cy="31680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5" name="椭圆形标注 34"/>
          <p:cNvSpPr/>
          <p:nvPr/>
        </p:nvSpPr>
        <p:spPr bwMode="auto">
          <a:xfrm>
            <a:off x="1827183" y="2984627"/>
            <a:ext cx="1994328" cy="612648"/>
          </a:xfrm>
          <a:prstGeom prst="wedgeEllipseCallout">
            <a:avLst>
              <a:gd name="adj1" fmla="val 4487"/>
              <a:gd name="adj2" fmla="val 6871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匀加速直线运动</a:t>
            </a:r>
          </a:p>
        </p:txBody>
      </p:sp>
      <p:pic>
        <p:nvPicPr>
          <p:cNvPr id="34" name="图片 33" descr="图片5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2282" y="2934033"/>
            <a:ext cx="3627120" cy="3230880"/>
          </a:xfrm>
          <a:prstGeom prst="rect">
            <a:avLst/>
          </a:prstGeom>
        </p:spPr>
      </p:pic>
      <p:sp>
        <p:nvSpPr>
          <p:cNvPr id="36" name="椭圆形标注 35"/>
          <p:cNvSpPr/>
          <p:nvPr/>
        </p:nvSpPr>
        <p:spPr bwMode="auto">
          <a:xfrm>
            <a:off x="1447639" y="3597275"/>
            <a:ext cx="1994328" cy="612648"/>
          </a:xfrm>
          <a:prstGeom prst="wedgeEllipseCallout">
            <a:avLst>
              <a:gd name="adj1" fmla="val -10796"/>
              <a:gd name="adj2" fmla="val 70792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匀减速直线运动</a:t>
            </a: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3821511" y="36596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4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1E47B8CE-8076-4FB1-83F0-78C9C427BF2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70720" y="1803240"/>
              <a:ext cx="2254320" cy="72432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1E47B8CE-8076-4FB1-83F0-78C9C427BF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61360" y="1793880"/>
                <a:ext cx="2273040" cy="743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514A85F-157E-465E-A51D-CE97BE0F08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66"/>
    </mc:Choice>
    <mc:Fallback xmlns="">
      <p:transition spd="slow" advTm="222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1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 animBg="1"/>
      <p:bldP spid="31" grpId="0" animBg="1"/>
      <p:bldP spid="32" grpId="0" animBg="1"/>
      <p:bldP spid="35" grpId="0" animBg="1"/>
      <p:bldP spid="36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17297" y="613457"/>
            <a:ext cx="8936709" cy="1015663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、汽车以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45 km/h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的速度匀速行驶，现以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0.75 m/s</a:t>
            </a:r>
            <a:r>
              <a:rPr lang="en-US" altLang="zh-CN" sz="30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的加速度加速，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 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后速度能达到多少？</a:t>
            </a:r>
            <a:endParaRPr lang="en-US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47" name="Text Box 8"/>
          <p:cNvSpPr txBox="1">
            <a:spLocks noChangeArrowheads="1"/>
          </p:cNvSpPr>
          <p:nvPr/>
        </p:nvSpPr>
        <p:spPr bwMode="auto">
          <a:xfrm>
            <a:off x="1038225" y="4135438"/>
            <a:ext cx="7848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 → </a:t>
            </a: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向</a:t>
            </a:r>
          </a:p>
        </p:txBody>
      </p:sp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1066550" y="5359400"/>
            <a:ext cx="17055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600" b="1" i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600" b="1" i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600" b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en-US" altLang="zh-CN" sz="2600" b="1" i="1" dirty="0" err="1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at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6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52" name="Text Box 6"/>
          <p:cNvSpPr txBox="1">
            <a:spLocks noChangeArrowheads="1"/>
          </p:cNvSpPr>
          <p:nvPr/>
        </p:nvSpPr>
        <p:spPr bwMode="auto">
          <a:xfrm>
            <a:off x="3646488" y="3517900"/>
            <a:ext cx="15478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汽车加速</a:t>
            </a:r>
            <a:endParaRPr lang="en-US" sz="2200" b="1" dirty="0">
              <a:solidFill>
                <a:srgbClr val="0033CC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82650" y="2105025"/>
            <a:ext cx="7313613" cy="1398588"/>
            <a:chOff x="882650" y="2105025"/>
            <a:chExt cx="7313613" cy="1398588"/>
          </a:xfrm>
        </p:grpSpPr>
        <p:grpSp>
          <p:nvGrpSpPr>
            <p:cNvPr id="10" name="组合 9"/>
            <p:cNvGrpSpPr/>
            <p:nvPr/>
          </p:nvGrpSpPr>
          <p:grpSpPr>
            <a:xfrm>
              <a:off x="882650" y="2105025"/>
              <a:ext cx="7313613" cy="1398588"/>
              <a:chOff x="882650" y="2105025"/>
              <a:chExt cx="7313613" cy="1398588"/>
            </a:xfrm>
          </p:grpSpPr>
          <p:pic>
            <p:nvPicPr>
              <p:cNvPr id="6151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0000" contrast="10000"/>
              </a:blip>
              <a:srcRect/>
              <a:stretch>
                <a:fillRect/>
              </a:stretch>
            </p:blipFill>
            <p:spPr bwMode="auto">
              <a:xfrm>
                <a:off x="882650" y="2105025"/>
                <a:ext cx="7313613" cy="1398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592132" y="2115054"/>
                <a:ext cx="449976" cy="504000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i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800" b="1" i="1" baseline="-25000" dirty="0"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2800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136829" y="2151054"/>
                <a:ext cx="432000" cy="468000"/>
              </a:xfrm>
              <a:prstGeom prst="rect">
                <a:avLst/>
              </a:prstGeom>
              <a:solidFill>
                <a:schemeClr val="accent3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i="1" dirty="0" err="1"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800" b="1" i="1" baseline="-25000" dirty="0" err="1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sz="2800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213069" y="2178057"/>
              <a:ext cx="324000" cy="39600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28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4257675" y="2762250"/>
              <a:ext cx="8477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 b="1" i="1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107231" y="4736437"/>
            <a:ext cx="7848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 dirty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i="1" baseline="-25000" dirty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600" b="1" baseline="-25000" dirty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600" b="1" dirty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45 km/h = 12.5 m/s</a:t>
            </a: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416461" y="5363871"/>
            <a:ext cx="59352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=12.5 m/s + 0.75 m/s</a:t>
            </a:r>
            <a:r>
              <a:rPr lang="en-US" altLang="zh-CN" sz="26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× 10 s = 20 m/s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8672139-0B3D-4EED-8AF4-5EF5699783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6" grpId="0" animBg="1"/>
      <p:bldP spid="6147" grpId="0" autoUpdateAnimBg="0"/>
      <p:bldP spid="6148" grpId="0" autoUpdateAnimBg="0"/>
      <p:bldP spid="6152" grpId="0"/>
      <p:bldP spid="13" grpId="0" autoUpdateAnimBg="0"/>
      <p:bldP spid="1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4524315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两个物体从同一地点同时出发，沿同一方向做匀变速直线运动。若初速度不同而加速度相同，则在运动过程中（</a:t>
            </a:r>
            <a:r>
              <a:rPr lang="en-US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的速度之差保持不变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的速度之差与时间成正比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的速度之和与时间成正比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的速度之差与时间的平方成正比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31615" y="1674117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9DCDB2-76E0-4712-99DA-DAD16D0933A4}"/>
              </a:ext>
            </a:extLst>
          </p:cNvPr>
          <p:cNvSpPr txBox="1"/>
          <p:nvPr/>
        </p:nvSpPr>
        <p:spPr>
          <a:xfrm>
            <a:off x="6416877" y="2079090"/>
            <a:ext cx="193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zh-CN" altLang="en-US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9FCC4E1-B6E0-4AA5-902D-B05755E90FB3}"/>
              </a:ext>
            </a:extLst>
          </p:cNvPr>
          <p:cNvSpPr txBox="1"/>
          <p:nvPr/>
        </p:nvSpPr>
        <p:spPr>
          <a:xfrm>
            <a:off x="6416877" y="2680795"/>
            <a:ext cx="193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zh-CN" altLang="en-US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C2FFFD1-E11B-4898-AF59-A74F277B94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1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7" grpId="0" bldLvl="0" autoUpdateAnimBg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4154984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、如图所示的四个图象中，表示物体做匀加速直线运动的图象是（</a:t>
            </a:r>
            <a:r>
              <a:rPr lang="en-US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106149" y="1129057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2593" y="1676305"/>
            <a:ext cx="8699119" cy="2356217"/>
            <a:chOff x="116434" y="1676305"/>
            <a:chExt cx="8699119" cy="2356217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120" r="80844"/>
            <a:stretch>
              <a:fillRect/>
            </a:stretch>
          </p:blipFill>
          <p:spPr bwMode="auto">
            <a:xfrm>
              <a:off x="116434" y="1676305"/>
              <a:ext cx="2160719" cy="2356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6899" r="53757"/>
            <a:stretch>
              <a:fillRect/>
            </a:stretch>
          </p:blipFill>
          <p:spPr bwMode="auto">
            <a:xfrm>
              <a:off x="2187159" y="1676305"/>
              <a:ext cx="2317346" cy="2356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3233" r="27611"/>
            <a:stretch>
              <a:fillRect/>
            </a:stretch>
          </p:blipFill>
          <p:spPr bwMode="auto">
            <a:xfrm>
              <a:off x="4392012" y="1676305"/>
              <a:ext cx="2294847" cy="2356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80507" r="973"/>
            <a:stretch>
              <a:fillRect/>
            </a:stretch>
          </p:blipFill>
          <p:spPr bwMode="auto">
            <a:xfrm>
              <a:off x="6596865" y="1676305"/>
              <a:ext cx="2218688" cy="2356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531CA799-8155-4E22-AFC2-374F472FEF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1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7" grpId="0" bldLvl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438" y="554983"/>
            <a:ext cx="8991600" cy="484062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、一枚火箭由地面竖直向上发射的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图象如图所示，则（</a:t>
            </a:r>
            <a:r>
              <a:rPr lang="en-US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0~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时间内火箭匀加速上升</a:t>
            </a:r>
            <a:b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且加速度相同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时刻火箭改变运动方向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~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时间内，火箭匀减速上升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en-US" altLang="zh-CN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时刻火箭上升到最高点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592673" y="1138582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904" y="1524654"/>
            <a:ext cx="30003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13FDF0F2-1577-4C31-B03B-AA8BC35B77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7" grpId="0" bldLvl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326491" y="2854751"/>
            <a:ext cx="3455987" cy="3271837"/>
            <a:chOff x="5357813" y="543633"/>
            <a:chExt cx="3455987" cy="3271837"/>
          </a:xfrm>
        </p:grpSpPr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57813" y="543633"/>
              <a:ext cx="3455987" cy="327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5680354" y="549192"/>
              <a:ext cx="122258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(m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  <a:sym typeface="宋体" pitchFamily="2" charset="-122"/>
                </a:rPr>
                <a:t>·s</a:t>
              </a:r>
              <a:r>
                <a:rPr lang="en-US" altLang="zh-CN" b="1" baseline="30000" dirty="0">
                  <a:latin typeface="Times New Roman" pitchFamily="18" charset="0"/>
                  <a:cs typeface="Times New Roman" pitchFamily="18" charset="0"/>
                  <a:sym typeface="宋体" pitchFamily="2" charset="-122"/>
                </a:rPr>
                <a:t>-1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8131705" y="3491470"/>
              <a:ext cx="631295" cy="324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t 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en-US" altLang="zh-CN" sz="2000" b="1" dirty="0">
                  <a:latin typeface="Times New Roman" pitchFamily="18" charset="0"/>
                  <a:cs typeface="Times New Roman" pitchFamily="18" charset="0"/>
                  <a:sym typeface="宋体" pitchFamily="2" charset="-122"/>
                </a:rPr>
                <a:t>s</a:t>
              </a:r>
              <a:r>
                <a:rPr lang="en-US" altLang="zh-CN" sz="28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29" name="Text Box 4"/>
          <p:cNvSpPr>
            <a:spLocks noChangeArrowheads="1"/>
          </p:cNvSpPr>
          <p:nvPr/>
        </p:nvSpPr>
        <p:spPr bwMode="auto">
          <a:xfrm>
            <a:off x="241301" y="581133"/>
            <a:ext cx="282224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displacement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38126" y="1404135"/>
            <a:ext cx="3285304" cy="553998"/>
          </a:xfrm>
          <a:prstGeom prst="rect">
            <a:avLst/>
          </a:prstGeom>
          <a:noFill/>
          <a:ln w="2857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>
                <a:solidFill>
                  <a:srgbClr val="7030A0"/>
                </a:solidFill>
                <a:latin typeface="+mn-ea"/>
                <a:ea typeface="+mn-ea"/>
              </a:rPr>
              <a:t>＊</a:t>
            </a:r>
            <a:r>
              <a:rPr lang="zh-CN" altLang="en-US" sz="3000" b="1" dirty="0">
                <a:solidFill>
                  <a:srgbClr val="0033CC"/>
                </a:solidFill>
                <a:latin typeface="+mn-ea"/>
                <a:ea typeface="+mn-ea"/>
              </a:rPr>
              <a:t>匀速直线</a:t>
            </a:r>
            <a:r>
              <a:rPr lang="zh-CN" altLang="en-US" sz="3000" b="1" dirty="0">
                <a:latin typeface="+mn-ea"/>
                <a:ea typeface="+mn-ea"/>
              </a:rPr>
              <a:t>运动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241301" y="3909178"/>
            <a:ext cx="6492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v </a:t>
            </a:r>
          </a:p>
        </p:txBody>
      </p:sp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2512478" y="5667155"/>
            <a:ext cx="346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t </a:t>
            </a: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583666" y="4264451"/>
            <a:ext cx="2120900" cy="14760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altLang="zh-C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 flipV="1">
            <a:off x="2702978" y="4239051"/>
            <a:ext cx="0" cy="15128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05" name="Text Box 3"/>
          <p:cNvSpPr txBox="1">
            <a:spLocks noChangeArrowheads="1"/>
          </p:cNvSpPr>
          <p:nvPr/>
        </p:nvSpPr>
        <p:spPr bwMode="auto">
          <a:xfrm>
            <a:off x="4514588" y="1300676"/>
            <a:ext cx="3882157" cy="707886"/>
          </a:xfrm>
          <a:prstGeom prst="rect">
            <a:avLst/>
          </a:prstGeom>
          <a:noFill/>
          <a:ln w="2857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000" b="1" dirty="0">
                <a:solidFill>
                  <a:srgbClr val="7030A0"/>
                </a:solidFill>
                <a:latin typeface="+mn-ea"/>
              </a:rPr>
              <a:t>＊</a:t>
            </a:r>
            <a:r>
              <a:rPr lang="zh-CN" altLang="en-US" sz="3000" b="1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匀</a:t>
            </a:r>
            <a:r>
              <a:rPr lang="zh-CN" altLang="en-US" sz="3000" b="1" dirty="0">
                <a:solidFill>
                  <a:srgbClr val="E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变</a:t>
            </a:r>
            <a:r>
              <a:rPr lang="zh-CN" altLang="en-US" sz="3000" b="1" dirty="0">
                <a:solidFill>
                  <a:srgbClr val="0033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速直线</a:t>
            </a:r>
            <a:r>
              <a:rPr lang="zh-CN" altLang="en-US" sz="3000" b="1" dirty="0">
                <a:latin typeface="Times New Roman" pitchFamily="18" charset="0"/>
                <a:ea typeface="+mn-ea"/>
                <a:cs typeface="Times New Roman" pitchFamily="18" charset="0"/>
              </a:rPr>
              <a:t>运动 </a:t>
            </a:r>
            <a:r>
              <a:rPr lang="zh-CN" altLang="en-US" sz="40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？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02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415475"/>
              </p:ext>
            </p:extLst>
          </p:nvPr>
        </p:nvGraphicFramePr>
        <p:xfrm>
          <a:off x="1505917" y="2120947"/>
          <a:ext cx="1282214" cy="48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公式" r:id="rId9" imgW="406048" imgH="152268" progId="Equation.3">
                  <p:embed/>
                </p:oleObj>
              </mc:Choice>
              <mc:Fallback>
                <p:oleObj name="公式" r:id="rId9" imgW="406048" imgH="152268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5917" y="2120947"/>
                        <a:ext cx="1282214" cy="48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图片 31" descr="图片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16997" y="2844039"/>
            <a:ext cx="3826833" cy="3272400"/>
          </a:xfrm>
          <a:prstGeom prst="rect">
            <a:avLst/>
          </a:prstGeom>
        </p:spPr>
      </p:pic>
      <p:sp>
        <p:nvSpPr>
          <p:cNvPr id="33" name="Line 13"/>
          <p:cNvSpPr>
            <a:spLocks noChangeShapeType="1"/>
          </p:cNvSpPr>
          <p:nvPr/>
        </p:nvSpPr>
        <p:spPr bwMode="auto">
          <a:xfrm flipV="1">
            <a:off x="7361814" y="3802321"/>
            <a:ext cx="0" cy="1800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7223256" y="5565058"/>
            <a:ext cx="3738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t </a:t>
            </a:r>
          </a:p>
        </p:txBody>
      </p:sp>
      <p:sp>
        <p:nvSpPr>
          <p:cNvPr id="38" name="任意多边形 189"/>
          <p:cNvSpPr>
            <a:spLocks/>
          </p:cNvSpPr>
          <p:nvPr/>
        </p:nvSpPr>
        <p:spPr bwMode="auto">
          <a:xfrm>
            <a:off x="5328387" y="3833973"/>
            <a:ext cx="2020997" cy="1728000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w 21600"/>
              <a:gd name="T9" fmla="*/ 2147483647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14448"/>
                </a:moveTo>
                <a:lnTo>
                  <a:pt x="138" y="21600"/>
                </a:lnTo>
                <a:lnTo>
                  <a:pt x="21600" y="21441"/>
                </a:lnTo>
                <a:lnTo>
                  <a:pt x="21461" y="0"/>
                </a:lnTo>
                <a:lnTo>
                  <a:pt x="0" y="14448"/>
                </a:lnTo>
                <a:close/>
              </a:path>
            </a:pathLst>
          </a:custGeom>
          <a:blipFill dpi="0" rotWithShape="0">
            <a:blip r:embed="rId1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rot="5400000" flipV="1">
            <a:off x="6326817" y="2831273"/>
            <a:ext cx="0" cy="1980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Rectangle 8"/>
          <p:cNvSpPr>
            <a:spLocks noChangeArrowheads="1"/>
          </p:cNvSpPr>
          <p:nvPr/>
        </p:nvSpPr>
        <p:spPr bwMode="auto">
          <a:xfrm>
            <a:off x="4796737" y="3562445"/>
            <a:ext cx="5613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CN" sz="3200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3200" b="1" i="1" baseline="-25000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04889" y="3626946"/>
            <a:ext cx="1908000" cy="612000"/>
            <a:chOff x="890589" y="3538582"/>
            <a:chExt cx="1908000" cy="612000"/>
          </a:xfrm>
        </p:grpSpPr>
        <p:sp>
          <p:nvSpPr>
            <p:cNvPr id="30" name="椭圆形标注 29"/>
            <p:cNvSpPr/>
            <p:nvPr/>
          </p:nvSpPr>
          <p:spPr bwMode="auto">
            <a:xfrm>
              <a:off x="890589" y="3538582"/>
              <a:ext cx="1908000" cy="612000"/>
            </a:xfrm>
            <a:prstGeom prst="wedgeEllipseCallout">
              <a:avLst>
                <a:gd name="adj1" fmla="val -21582"/>
                <a:gd name="adj2" fmla="val 7233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Arial" pitchFamily="34" charset="0"/>
                <a:buNone/>
                <a:defRPr/>
              </a:pPr>
              <a:endPara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921440" y="3615885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面积 </a:t>
              </a:r>
              <a:r>
                <a:rPr lang="zh-CN" altLang="en-US" sz="2400" b="1" dirty="0">
                  <a:solidFill>
                    <a:srgbClr val="C00000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= </a:t>
              </a:r>
              <a:r>
                <a:rPr lang="zh-CN" alt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位移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52678" y="3334175"/>
            <a:ext cx="2124000" cy="612000"/>
            <a:chOff x="6489178" y="3334175"/>
            <a:chExt cx="2124000" cy="612000"/>
          </a:xfrm>
        </p:grpSpPr>
        <p:sp>
          <p:nvSpPr>
            <p:cNvPr id="41" name="椭圆形标注 40"/>
            <p:cNvSpPr/>
            <p:nvPr/>
          </p:nvSpPr>
          <p:spPr bwMode="auto">
            <a:xfrm>
              <a:off x="6489178" y="3334175"/>
              <a:ext cx="2124000" cy="612000"/>
            </a:xfrm>
            <a:prstGeom prst="wedgeEllipseCallout">
              <a:avLst>
                <a:gd name="adj1" fmla="val -23579"/>
                <a:gd name="adj2" fmla="val 6818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Arial" pitchFamily="34" charset="0"/>
                <a:buNone/>
                <a:defRPr/>
              </a:pPr>
              <a:endPara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564568" y="3386461"/>
              <a:ext cx="19896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None/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面积 </a:t>
              </a:r>
              <a:r>
                <a:rPr lang="zh-CN" altLang="en-US" sz="2400" b="1" dirty="0"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= </a:t>
              </a:r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位移</a:t>
              </a:r>
              <a:r>
                <a:rPr lang="zh-CN" altLang="en-US" sz="2800" b="1" dirty="0">
                  <a:solidFill>
                    <a:srgbClr val="EC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?</a:t>
              </a:r>
              <a:endPara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</p:grp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60118D1-2D92-4FDD-A1B2-22B5458DE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29"/>
    </mc:Choice>
    <mc:Fallback xmlns="">
      <p:transition spd="slow" advTm="8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 animBg="1"/>
      <p:bldP spid="8195" grpId="0" bldLvl="0"/>
      <p:bldP spid="8200" grpId="0" autoUpdateAnimBg="0"/>
      <p:bldP spid="8201" grpId="0" autoUpdateAnimBg="0"/>
      <p:bldP spid="8202" grpId="0" bldLvl="0" animBg="1" autoUpdateAnimBg="0"/>
      <p:bldP spid="8203" grpId="0" animBg="1"/>
      <p:bldP spid="8205" grpId="0" bldLvl="0"/>
      <p:bldP spid="33" grpId="0" animBg="1"/>
      <p:bldP spid="37" grpId="0" autoUpdateAnimBg="0"/>
      <p:bldP spid="38" grpId="0" animBg="1"/>
      <p:bldP spid="39" grpId="0" animBg="1"/>
      <p:bldP spid="40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17.4|9|22.8|6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6.5|1.6|14.4|15.2|7.9|35.6|12.7|23.1|18.7|56.7|5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|2|1.8|1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3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8|2|118.7|182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4.1|11.5|57.4|6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5|12.1|14.8|29.8|41.2|83.8|44.6|18.3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7.3|13.8|17|75|9.6|21.4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24.5|8.4|4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14.7|7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7.3|7.5|7.2|10.6|4.5|6.8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75.5|2.5|20.2|2.2|1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157257959</TotalTime>
  <Pages>0</Pages>
  <Words>894</Words>
  <Characters>0</Characters>
  <Application>Microsoft Office PowerPoint</Application>
  <DocSecurity>0</DocSecurity>
  <PresentationFormat>全屏显示(4:3)</PresentationFormat>
  <Lines>0</Lines>
  <Paragraphs>166</Paragraphs>
  <Slides>18</Slides>
  <Notes>8</Notes>
  <HiddenSlides>0</HiddenSlides>
  <MMClips>18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华文新魏</vt:lpstr>
      <vt:lpstr>楷体</vt:lpstr>
      <vt:lpstr>宋体</vt:lpstr>
      <vt:lpstr>Arial</vt:lpstr>
      <vt:lpstr>Times New Roman</vt:lpstr>
      <vt:lpstr>默认设计模板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kmj</dc:creator>
  <cp:lastModifiedBy>张 小鱼</cp:lastModifiedBy>
  <cp:revision>117</cp:revision>
  <cp:lastPrinted>1899-12-30T00:00:00Z</cp:lastPrinted>
  <dcterms:created xsi:type="dcterms:W3CDTF">2013-07-08T04:59:49Z</dcterms:created>
  <dcterms:modified xsi:type="dcterms:W3CDTF">2019-02-19T00:19:15Z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2052-8.1.0.3166</vt:lpwstr>
  </property>
</Properties>
</file>