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86" r:id="rId3"/>
    <p:sldId id="303" r:id="rId4"/>
    <p:sldId id="265" r:id="rId5"/>
    <p:sldId id="291" r:id="rId6"/>
    <p:sldId id="288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289" r:id="rId16"/>
    <p:sldId id="290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5EFF"/>
    <a:srgbClr val="4D18D2"/>
    <a:srgbClr val="0033CC"/>
    <a:srgbClr val="000099"/>
    <a:srgbClr val="0047D6"/>
    <a:srgbClr val="FFFF99"/>
    <a:srgbClr val="FFFFCC"/>
    <a:srgbClr val="FF3399"/>
    <a:srgbClr val="BF532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6" autoAdjust="0"/>
    <p:restoredTop sz="85864" autoAdjust="0"/>
  </p:normalViewPr>
  <p:slideViewPr>
    <p:cSldViewPr>
      <p:cViewPr varScale="1">
        <p:scale>
          <a:sx n="98" d="100"/>
          <a:sy n="98" d="100"/>
        </p:scale>
        <p:origin x="17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12" Type="http://schemas.openxmlformats.org/officeDocument/2006/relationships/image" Target="../media/image17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7" Type="http://schemas.openxmlformats.org/officeDocument/2006/relationships/image" Target="../media/image25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1.wmf"/><Relationship Id="rId5" Type="http://schemas.openxmlformats.org/officeDocument/2006/relationships/image" Target="../media/image23.wmf"/><Relationship Id="rId4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1CABC-C092-4CC1-8EA2-FEA3E0B03842}" type="datetimeFigureOut">
              <a:rPr lang="zh-CN" altLang="en-US" smtClean="0"/>
              <a:pPr/>
              <a:t>2019/3/7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DFB58-2F0C-4D20-A162-9C415891A57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446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DFB58-2F0C-4D20-A162-9C415891A57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DFB58-2F0C-4D20-A162-9C415891A57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099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DFB58-2F0C-4D20-A162-9C415891A57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DFB58-2F0C-4D20-A162-9C415891A57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举例思考：圆周运动的轨迹圆？圆心？向心力由什么力提供？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DFB58-2F0C-4D20-A162-9C415891A57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893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航天器内部的失重现象类似汽车过拱桥的失重！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DFB58-2F0C-4D20-A162-9C415891A57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754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DFB58-2F0C-4D20-A162-9C415891A57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801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离心现象的根本原因是物体具有惯性！</a:t>
            </a:r>
            <a:endParaRPr lang="en-US" altLang="zh-CN" dirty="0"/>
          </a:p>
          <a:p>
            <a:r>
              <a:rPr lang="zh-CN" altLang="en-US" dirty="0"/>
              <a:t>棉花糖的制作过程也用到离心现象</a:t>
            </a:r>
            <a:r>
              <a:rPr lang="zh-CN" altLang="en-US" dirty="0" smtClean="0"/>
              <a:t>！</a:t>
            </a:r>
            <a:endParaRPr lang="en-US" altLang="zh-CN" dirty="0" smtClean="0"/>
          </a:p>
          <a:p>
            <a:r>
              <a:rPr lang="zh-CN" altLang="en-US" dirty="0" smtClean="0"/>
              <a:t>离心力：非惯性系下的惯性力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DFB58-2F0C-4D20-A162-9C415891A57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760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DFB58-2F0C-4D20-A162-9C415891A57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6B5F-0D8B-4E57-B14F-50822B7E09C5}" type="datetimeFigureOut">
              <a:rPr lang="zh-CN" altLang="en-US" smtClean="0"/>
              <a:pPr/>
              <a:t>2019/3/7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9A7D-05A6-429C-A407-CBEBE7B466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6B5F-0D8B-4E57-B14F-50822B7E09C5}" type="datetimeFigureOut">
              <a:rPr lang="zh-CN" altLang="en-US" smtClean="0"/>
              <a:pPr/>
              <a:t>2019/3/7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9A7D-05A6-429C-A407-CBEBE7B466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6B5F-0D8B-4E57-B14F-50822B7E09C5}" type="datetimeFigureOut">
              <a:rPr lang="zh-CN" altLang="en-US" smtClean="0"/>
              <a:pPr/>
              <a:t>2019/3/7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9A7D-05A6-429C-A407-CBEBE7B466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6B5F-0D8B-4E57-B14F-50822B7E09C5}" type="datetimeFigureOut">
              <a:rPr lang="zh-CN" altLang="en-US" smtClean="0"/>
              <a:pPr/>
              <a:t>2019/3/7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9A7D-05A6-429C-A407-CBEBE7B466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6B5F-0D8B-4E57-B14F-50822B7E09C5}" type="datetimeFigureOut">
              <a:rPr lang="zh-CN" altLang="en-US" smtClean="0"/>
              <a:pPr/>
              <a:t>2019/3/7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9A7D-05A6-429C-A407-CBEBE7B466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6B5F-0D8B-4E57-B14F-50822B7E09C5}" type="datetimeFigureOut">
              <a:rPr lang="zh-CN" altLang="en-US" smtClean="0"/>
              <a:pPr/>
              <a:t>2019/3/7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9A7D-05A6-429C-A407-CBEBE7B466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6B5F-0D8B-4E57-B14F-50822B7E09C5}" type="datetimeFigureOut">
              <a:rPr lang="zh-CN" altLang="en-US" smtClean="0"/>
              <a:pPr/>
              <a:t>2019/3/7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9A7D-05A6-429C-A407-CBEBE7B466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6B5F-0D8B-4E57-B14F-50822B7E09C5}" type="datetimeFigureOut">
              <a:rPr lang="zh-CN" altLang="en-US" smtClean="0"/>
              <a:pPr/>
              <a:t>2019/3/7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9A7D-05A6-429C-A407-CBEBE7B466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6B5F-0D8B-4E57-B14F-50822B7E09C5}" type="datetimeFigureOut">
              <a:rPr lang="zh-CN" altLang="en-US" smtClean="0"/>
              <a:pPr/>
              <a:t>2019/3/7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9A7D-05A6-429C-A407-CBEBE7B466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6B5F-0D8B-4E57-B14F-50822B7E09C5}" type="datetimeFigureOut">
              <a:rPr lang="zh-CN" altLang="en-US" smtClean="0"/>
              <a:pPr/>
              <a:t>2019/3/7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9A7D-05A6-429C-A407-CBEBE7B466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6B5F-0D8B-4E57-B14F-50822B7E09C5}" type="datetimeFigureOut">
              <a:rPr lang="zh-CN" altLang="en-US" smtClean="0"/>
              <a:pPr/>
              <a:t>2019/3/7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9A7D-05A6-429C-A407-CBEBE7B466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76B5F-0D8B-4E57-B14F-50822B7E09C5}" type="datetimeFigureOut">
              <a:rPr lang="zh-CN" altLang="en-US" smtClean="0"/>
              <a:pPr/>
              <a:t>2019/3/7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99A7D-05A6-429C-A407-CBEBE7B466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2.png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5.wmf"/><Relationship Id="rId4" Type="http://schemas.microsoft.com/office/2007/relationships/hdphoto" Target="../media/hdphoto2.wdp"/><Relationship Id="rId9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microsoft.com/office/2007/relationships/hdphoto" Target="../media/hdphoto4.wdp"/><Relationship Id="rId2" Type="http://schemas.openxmlformats.org/officeDocument/2006/relationships/hyperlink" Target="&#27773;&#36710;&#31163;&#24515;.M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microsoft.com/office/2007/relationships/hdphoto" Target="../media/hdphoto3.wdp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42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7.jpeg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jpeg"/><Relationship Id="rId11" Type="http://schemas.openxmlformats.org/officeDocument/2006/relationships/image" Target="../media/image41.wmf"/><Relationship Id="rId5" Type="http://schemas.microsoft.com/office/2007/relationships/hdphoto" Target="../media/hdphoto5.wdp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45.png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2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50.wmf"/><Relationship Id="rId4" Type="http://schemas.openxmlformats.org/officeDocument/2006/relationships/image" Target="../media/image51.jpg"/><Relationship Id="rId9" Type="http://schemas.openxmlformats.org/officeDocument/2006/relationships/oleObject" Target="../embeddings/oleObject32.bin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12" Type="http://schemas.microsoft.com/office/2007/relationships/hdphoto" Target="../media/hdphoto9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56.png"/><Relationship Id="rId5" Type="http://schemas.openxmlformats.org/officeDocument/2006/relationships/image" Target="../media/image53.png"/><Relationship Id="rId10" Type="http://schemas.microsoft.com/office/2007/relationships/hdphoto" Target="../media/hdphoto8.wdp"/><Relationship Id="rId4" Type="http://schemas.openxmlformats.org/officeDocument/2006/relationships/hyperlink" Target="../&#31532;&#20108;&#20876;%20%20&#32032;&#26448;/H02214.exe" TargetMode="External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23.wmf"/><Relationship Id="rId18" Type="http://schemas.openxmlformats.org/officeDocument/2006/relationships/image" Target="../media/image63.png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9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58.wmf"/><Relationship Id="rId11" Type="http://schemas.openxmlformats.org/officeDocument/2006/relationships/image" Target="../media/image62.png"/><Relationship Id="rId5" Type="http://schemas.openxmlformats.org/officeDocument/2006/relationships/oleObject" Target="../embeddings/oleObject34.bin"/><Relationship Id="rId15" Type="http://schemas.openxmlformats.org/officeDocument/2006/relationships/image" Target="../media/image61.wmf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36.bin"/><Relationship Id="rId14" Type="http://schemas.openxmlformats.org/officeDocument/2006/relationships/oleObject" Target="../embeddings/oleObject3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4.wm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2.wmf"/><Relationship Id="rId25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23" Type="http://schemas.openxmlformats.org/officeDocument/2006/relationships/image" Target="../media/image15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11" Type="http://schemas.openxmlformats.org/officeDocument/2006/relationships/image" Target="../media/image5.jpeg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642910" y="1768256"/>
            <a:ext cx="7772400" cy="108924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§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5 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曲线运动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539552" y="3792460"/>
            <a:ext cx="7992888" cy="251686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5.4 Centripetal Acceleration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 &amp; </a:t>
            </a:r>
            <a:r>
              <a:rPr lang="en-US" altLang="zh-C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Centripetal Force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(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向心加速度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&amp; </a:t>
            </a:r>
            <a:r>
              <a:rPr lang="zh-CN" altLang="en-US" sz="4800" b="1" noProof="0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向心力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)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圆盘2">
            <a:extLst>
              <a:ext uri="{FF2B5EF4-FFF2-40B4-BE49-F238E27FC236}">
                <a16:creationId xmlns:a16="http://schemas.microsoft.com/office/drawing/2014/main" id="{A8FF6FF2-46B5-43ED-A590-94DA9A8B9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801" r="20534" b="2301"/>
          <a:stretch/>
        </p:blipFill>
        <p:spPr bwMode="auto">
          <a:xfrm>
            <a:off x="5451276" y="1187495"/>
            <a:ext cx="3256100" cy="205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21613E6-FCE0-4A6F-83E8-91F2A981CF70}"/>
              </a:ext>
            </a:extLst>
          </p:cNvPr>
          <p:cNvCxnSpPr/>
          <p:nvPr/>
        </p:nvCxnSpPr>
        <p:spPr>
          <a:xfrm rot="16200000" flipH="1">
            <a:off x="7657123" y="1344302"/>
            <a:ext cx="0" cy="129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id="{17F4188B-419E-40D4-BA19-F27093C400EB}"/>
              </a:ext>
            </a:extLst>
          </p:cNvPr>
          <p:cNvGrpSpPr/>
          <p:nvPr/>
        </p:nvGrpSpPr>
        <p:grpSpPr>
          <a:xfrm>
            <a:off x="7003857" y="1987949"/>
            <a:ext cx="545695" cy="764404"/>
            <a:chOff x="6868902" y="3522211"/>
            <a:chExt cx="545695" cy="764404"/>
          </a:xfrm>
        </p:grpSpPr>
        <p:cxnSp>
          <p:nvCxnSpPr>
            <p:cNvPr id="5" name="直接箭头连接符 4">
              <a:extLst>
                <a:ext uri="{FF2B5EF4-FFF2-40B4-BE49-F238E27FC236}">
                  <a16:creationId xmlns:a16="http://schemas.microsoft.com/office/drawing/2014/main" id="{5B36BB0B-54CD-42D4-A8B4-15A40F025A02}"/>
                </a:ext>
              </a:extLst>
            </p:cNvPr>
            <p:cNvCxnSpPr/>
            <p:nvPr/>
          </p:nvCxnSpPr>
          <p:spPr>
            <a:xfrm rot="16200000" flipH="1">
              <a:off x="6526902" y="3864211"/>
              <a:ext cx="684000" cy="0"/>
            </a:xfrm>
            <a:prstGeom prst="straightConnector1">
              <a:avLst/>
            </a:prstGeom>
            <a:ln w="31750">
              <a:solidFill>
                <a:srgbClr val="4D18D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CA4D5B2-2485-49F7-B50C-902EA7014D35}"/>
                </a:ext>
              </a:extLst>
            </p:cNvPr>
            <p:cNvSpPr/>
            <p:nvPr/>
          </p:nvSpPr>
          <p:spPr>
            <a:xfrm>
              <a:off x="6902918" y="3886505"/>
              <a:ext cx="5116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i="1" dirty="0">
                  <a:solidFill>
                    <a:srgbClr val="4D18D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mg</a:t>
              </a:r>
              <a:endParaRPr lang="zh-CN" altLang="en-US" sz="2000" dirty="0">
                <a:solidFill>
                  <a:srgbClr val="4D18D2"/>
                </a:solidFill>
              </a:endParaRPr>
            </a:p>
          </p:txBody>
        </p:sp>
      </p:grp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47A4B29B-686E-4493-A041-94123BF551A9}"/>
              </a:ext>
            </a:extLst>
          </p:cNvPr>
          <p:cNvCxnSpPr/>
          <p:nvPr/>
        </p:nvCxnSpPr>
        <p:spPr>
          <a:xfrm rot="16200000" flipH="1">
            <a:off x="7008161" y="1665234"/>
            <a:ext cx="684000" cy="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11DF867E-2D8A-4289-893E-7D1C1D2D40EA}"/>
              </a:ext>
            </a:extLst>
          </p:cNvPr>
          <p:cNvCxnSpPr/>
          <p:nvPr/>
        </p:nvCxnSpPr>
        <p:spPr>
          <a:xfrm rot="5400000" flipH="1" flipV="1">
            <a:off x="6856218" y="2135587"/>
            <a:ext cx="652468" cy="335418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id="{A8E9626E-1B17-4307-BAF7-782BE23F6A2B}"/>
              </a:ext>
            </a:extLst>
          </p:cNvPr>
          <p:cNvGrpSpPr/>
          <p:nvPr/>
        </p:nvGrpSpPr>
        <p:grpSpPr>
          <a:xfrm>
            <a:off x="6992803" y="908849"/>
            <a:ext cx="370614" cy="1066853"/>
            <a:chOff x="6857848" y="2443111"/>
            <a:chExt cx="370614" cy="1066853"/>
          </a:xfrm>
        </p:grpSpPr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37287358-D8D0-4D3B-A1E5-C814389D34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68902" y="2731143"/>
              <a:ext cx="346304" cy="778821"/>
            </a:xfrm>
            <a:prstGeom prst="straightConnector1">
              <a:avLst/>
            </a:prstGeom>
            <a:ln w="31750">
              <a:solidFill>
                <a:srgbClr val="4D18D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13F1323-E679-493D-8AEA-8673A032A3C1}"/>
                </a:ext>
              </a:extLst>
            </p:cNvPr>
            <p:cNvSpPr/>
            <p:nvPr/>
          </p:nvSpPr>
          <p:spPr>
            <a:xfrm>
              <a:off x="6857848" y="2443111"/>
              <a:ext cx="370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i="1" dirty="0">
                  <a:solidFill>
                    <a:srgbClr val="4D18D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N</a:t>
              </a:r>
              <a:endParaRPr lang="zh-CN" altLang="en-US" sz="2000" dirty="0">
                <a:solidFill>
                  <a:srgbClr val="4D18D2"/>
                </a:solidFill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629A767-F300-4563-9C6D-D58657502EA0}"/>
              </a:ext>
            </a:extLst>
          </p:cNvPr>
          <p:cNvGrpSpPr/>
          <p:nvPr/>
        </p:nvGrpSpPr>
        <p:grpSpPr>
          <a:xfrm>
            <a:off x="7020507" y="1793954"/>
            <a:ext cx="1495150" cy="400110"/>
            <a:chOff x="6844912" y="3307896"/>
            <a:chExt cx="1495150" cy="400110"/>
          </a:xfrm>
        </p:grpSpPr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42FA56D7-F2F8-46D5-B210-B3ADF37FDA89}"/>
                </a:ext>
              </a:extLst>
            </p:cNvPr>
            <p:cNvCxnSpPr/>
            <p:nvPr/>
          </p:nvCxnSpPr>
          <p:spPr>
            <a:xfrm rot="16200000" flipH="1">
              <a:off x="7024912" y="3331324"/>
              <a:ext cx="0" cy="3600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16AFC1D-6C36-4131-B497-F99742C6A685}"/>
                </a:ext>
              </a:extLst>
            </p:cNvPr>
            <p:cNvSpPr/>
            <p:nvPr/>
          </p:nvSpPr>
          <p:spPr>
            <a:xfrm>
              <a:off x="7176425" y="3307896"/>
              <a:ext cx="116363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zh-CN" altLang="en-US" sz="2000" b="1" baseline="-25000" dirty="0">
                  <a:solidFill>
                    <a:srgbClr val="C00000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Times New Roman" pitchFamily="18" charset="0"/>
                </a:rPr>
                <a:t>合</a:t>
              </a:r>
              <a:endParaRPr lang="zh-CN" altLang="en-US" sz="2000" baseline="-25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5" name="椭圆 14">
            <a:extLst>
              <a:ext uri="{FF2B5EF4-FFF2-40B4-BE49-F238E27FC236}">
                <a16:creationId xmlns:a16="http://schemas.microsoft.com/office/drawing/2014/main" id="{2577B921-38C3-4851-BAF7-04E8CD768FF7}"/>
              </a:ext>
            </a:extLst>
          </p:cNvPr>
          <p:cNvSpPr/>
          <p:nvPr/>
        </p:nvSpPr>
        <p:spPr bwMode="auto">
          <a:xfrm>
            <a:off x="7003851" y="1598449"/>
            <a:ext cx="2819400" cy="8382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1E9C0E2-0071-442C-9BCE-AFB57955A71E}"/>
              </a:ext>
            </a:extLst>
          </p:cNvPr>
          <p:cNvSpPr/>
          <p:nvPr/>
        </p:nvSpPr>
        <p:spPr>
          <a:xfrm>
            <a:off x="8154471" y="1523013"/>
            <a:ext cx="116363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b="0" dirty="0">
                <a:latin typeface="+mn-ea"/>
              </a:rPr>
              <a:t>.</a:t>
            </a:r>
            <a:r>
              <a:rPr lang="en-US" altLang="zh-CN" sz="2800" b="0" dirty="0">
                <a:latin typeface="+mn-ea"/>
              </a:rPr>
              <a:t>o</a:t>
            </a:r>
            <a:endParaRPr lang="zh-CN" altLang="en-US" sz="3600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2923CDE-E86D-4DF2-BA25-4F8326171556}"/>
              </a:ext>
            </a:extLst>
          </p:cNvPr>
          <p:cNvGrpSpPr/>
          <p:nvPr/>
        </p:nvGrpSpPr>
        <p:grpSpPr>
          <a:xfrm>
            <a:off x="5362464" y="2100731"/>
            <a:ext cx="2788338" cy="847182"/>
            <a:chOff x="5034824" y="5053059"/>
            <a:chExt cx="2788338" cy="847182"/>
          </a:xfrm>
        </p:grpSpPr>
        <p:sp>
          <p:nvSpPr>
            <p:cNvPr id="18" name="Line 5">
              <a:extLst>
                <a:ext uri="{FF2B5EF4-FFF2-40B4-BE49-F238E27FC236}">
                  <a16:creationId xmlns:a16="http://schemas.microsoft.com/office/drawing/2014/main" id="{C3DC4C78-29F3-4418-831D-F6C9FD3ED8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1162" y="5791883"/>
              <a:ext cx="277200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Line 7">
              <a:extLst>
                <a:ext uri="{FF2B5EF4-FFF2-40B4-BE49-F238E27FC236}">
                  <a16:creationId xmlns:a16="http://schemas.microsoft.com/office/drawing/2014/main" id="{DDFAE8F5-35A0-4C14-9AB1-F75282181E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4824" y="5053059"/>
              <a:ext cx="2561512" cy="7388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弧形 19">
              <a:extLst>
                <a:ext uri="{FF2B5EF4-FFF2-40B4-BE49-F238E27FC236}">
                  <a16:creationId xmlns:a16="http://schemas.microsoft.com/office/drawing/2014/main" id="{9A637D75-8CF4-44A0-976E-3A2C2A488008}"/>
                </a:ext>
              </a:extLst>
            </p:cNvPr>
            <p:cNvSpPr/>
            <p:nvPr/>
          </p:nvSpPr>
          <p:spPr>
            <a:xfrm flipH="1">
              <a:off x="6979508" y="5644421"/>
              <a:ext cx="144016" cy="255820"/>
            </a:xfrm>
            <a:prstGeom prst="arc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5264F76B-EBAF-4D86-9E60-F5EF688D92E2}"/>
                </a:ext>
              </a:extLst>
            </p:cNvPr>
            <p:cNvSpPr/>
            <p:nvPr/>
          </p:nvSpPr>
          <p:spPr>
            <a:xfrm>
              <a:off x="6635469" y="5487752"/>
              <a:ext cx="2984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endPara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FE45974-056B-4082-B2A7-6A8704A8B2C7}"/>
              </a:ext>
            </a:extLst>
          </p:cNvPr>
          <p:cNvGrpSpPr/>
          <p:nvPr/>
        </p:nvGrpSpPr>
        <p:grpSpPr>
          <a:xfrm>
            <a:off x="7099464" y="1348368"/>
            <a:ext cx="329240" cy="471097"/>
            <a:chOff x="6325305" y="1166123"/>
            <a:chExt cx="329240" cy="471097"/>
          </a:xfrm>
        </p:grpSpPr>
        <p:sp>
          <p:nvSpPr>
            <p:cNvPr id="22" name="弧形 21">
              <a:extLst>
                <a:ext uri="{FF2B5EF4-FFF2-40B4-BE49-F238E27FC236}">
                  <a16:creationId xmlns:a16="http://schemas.microsoft.com/office/drawing/2014/main" id="{6E287540-CD77-4663-8DE2-E362AA311585}"/>
                </a:ext>
              </a:extLst>
            </p:cNvPr>
            <p:cNvSpPr/>
            <p:nvPr/>
          </p:nvSpPr>
          <p:spPr>
            <a:xfrm flipH="1" flipV="1">
              <a:off x="6474545" y="1166123"/>
              <a:ext cx="180000" cy="172076"/>
            </a:xfrm>
            <a:prstGeom prst="arc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18B899E1-DEDA-4F19-8791-68DE2C09467C}"/>
                </a:ext>
              </a:extLst>
            </p:cNvPr>
            <p:cNvSpPr/>
            <p:nvPr/>
          </p:nvSpPr>
          <p:spPr>
            <a:xfrm>
              <a:off x="6325305" y="1267888"/>
              <a:ext cx="2984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endPara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 Box 13">
            <a:extLst>
              <a:ext uri="{FF2B5EF4-FFF2-40B4-BE49-F238E27FC236}">
                <a16:creationId xmlns:a16="http://schemas.microsoft.com/office/drawing/2014/main" id="{1541108E-00EF-429F-8718-3A22C9453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836712"/>
            <a:ext cx="4011567" cy="49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转弯速度的设计值：</a:t>
            </a:r>
          </a:p>
        </p:txBody>
      </p:sp>
      <p:graphicFrame>
        <p:nvGraphicFramePr>
          <p:cNvPr id="26" name="Object 2">
            <a:extLst>
              <a:ext uri="{FF2B5EF4-FFF2-40B4-BE49-F238E27FC236}">
                <a16:creationId xmlns:a16="http://schemas.microsoft.com/office/drawing/2014/main" id="{248DE53D-78C6-4F6A-94C9-951E5AB35C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275215"/>
              </p:ext>
            </p:extLst>
          </p:nvPr>
        </p:nvGraphicFramePr>
        <p:xfrm>
          <a:off x="1130298" y="1597155"/>
          <a:ext cx="1511405" cy="384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94" name="公式" r:id="rId5" imgW="901440" imgH="228600" progId="Equation.3">
                  <p:embed/>
                </p:oleObj>
              </mc:Choice>
              <mc:Fallback>
                <p:oleObj name="公式" r:id="rId5" imgW="901440" imgH="228600" progId="Equation.3">
                  <p:embed/>
                  <p:pic>
                    <p:nvPicPr>
                      <p:cNvPr id="1566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298" y="1597155"/>
                        <a:ext cx="1511405" cy="3844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>
                                <a:alpha val="50000"/>
                              </a:scheme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5">
            <a:extLst>
              <a:ext uri="{FF2B5EF4-FFF2-40B4-BE49-F238E27FC236}">
                <a16:creationId xmlns:a16="http://schemas.microsoft.com/office/drawing/2014/main" id="{AF566FF8-3E68-4538-AC9C-D47C06298A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751690"/>
              </p:ext>
            </p:extLst>
          </p:nvPr>
        </p:nvGraphicFramePr>
        <p:xfrm>
          <a:off x="1601571" y="2069572"/>
          <a:ext cx="872469" cy="38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95" name="Equation" r:id="rId7" imgW="520560" imgH="228600" progId="Equation.DSMT4">
                  <p:embed/>
                </p:oleObj>
              </mc:Choice>
              <mc:Fallback>
                <p:oleObj name="Equation" r:id="rId7" imgW="520560" imgH="228600" progId="Equation.DSMT4">
                  <p:embed/>
                  <p:pic>
                    <p:nvPicPr>
                      <p:cNvPr id="1566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571" y="2069572"/>
                        <a:ext cx="872469" cy="38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>
                                <a:alpha val="50000"/>
                              </a:scheme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6">
            <a:extLst>
              <a:ext uri="{FF2B5EF4-FFF2-40B4-BE49-F238E27FC236}">
                <a16:creationId xmlns:a16="http://schemas.microsoft.com/office/drawing/2014/main" id="{1221C93D-CE83-4BA8-898F-40FD58A889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431453"/>
              </p:ext>
            </p:extLst>
          </p:nvPr>
        </p:nvGraphicFramePr>
        <p:xfrm>
          <a:off x="1490052" y="2464694"/>
          <a:ext cx="1064018" cy="705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96" name="Equation" r:id="rId9" imgW="634680" imgH="419040" progId="Equation.DSMT4">
                  <p:embed/>
                </p:oleObj>
              </mc:Choice>
              <mc:Fallback>
                <p:oleObj name="Equation" r:id="rId9" imgW="634680" imgH="419040" progId="Equation.DSMT4">
                  <p:embed/>
                  <p:pic>
                    <p:nvPicPr>
                      <p:cNvPr id="1566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052" y="2464694"/>
                        <a:ext cx="1064018" cy="7058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>
                                <a:alpha val="50000"/>
                              </a:scheme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右大括号 28">
            <a:extLst>
              <a:ext uri="{FF2B5EF4-FFF2-40B4-BE49-F238E27FC236}">
                <a16:creationId xmlns:a16="http://schemas.microsoft.com/office/drawing/2014/main" id="{8B1EAB87-0591-4088-862A-0BF1263A8312}"/>
              </a:ext>
            </a:extLst>
          </p:cNvPr>
          <p:cNvSpPr/>
          <p:nvPr/>
        </p:nvSpPr>
        <p:spPr>
          <a:xfrm>
            <a:off x="2642642" y="1784461"/>
            <a:ext cx="214314" cy="1116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燕尾形箭头 75">
            <a:extLst>
              <a:ext uri="{FF2B5EF4-FFF2-40B4-BE49-F238E27FC236}">
                <a16:creationId xmlns:a16="http://schemas.microsoft.com/office/drawing/2014/main" id="{A3ADA5BF-60AC-485F-94F9-915E7F51F890}"/>
              </a:ext>
            </a:extLst>
          </p:cNvPr>
          <p:cNvSpPr/>
          <p:nvPr/>
        </p:nvSpPr>
        <p:spPr>
          <a:xfrm>
            <a:off x="3059832" y="2230256"/>
            <a:ext cx="288000" cy="216000"/>
          </a:xfrm>
          <a:prstGeom prst="notchedRightArrow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31" name="Object 8">
            <a:extLst>
              <a:ext uri="{FF2B5EF4-FFF2-40B4-BE49-F238E27FC236}">
                <a16:creationId xmlns:a16="http://schemas.microsoft.com/office/drawing/2014/main" id="{C0A45A5F-7FCA-4E3B-9604-89E91AA69E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502266"/>
              </p:ext>
            </p:extLst>
          </p:nvPr>
        </p:nvGraphicFramePr>
        <p:xfrm>
          <a:off x="3473698" y="2104281"/>
          <a:ext cx="15303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97" name="Equation" r:id="rId11" imgW="914400" imgH="253800" progId="Equation.DSMT4">
                  <p:embed/>
                </p:oleObj>
              </mc:Choice>
              <mc:Fallback>
                <p:oleObj name="Equation" r:id="rId11" imgW="914400" imgH="253800" progId="Equation.DSMT4">
                  <p:embed/>
                  <p:pic>
                    <p:nvPicPr>
                      <p:cNvPr id="1566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698" y="2104281"/>
                        <a:ext cx="153035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>
                                <a:alpha val="50000"/>
                              </a:scheme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3">
            <a:extLst>
              <a:ext uri="{FF2B5EF4-FFF2-40B4-BE49-F238E27FC236}">
                <a16:creationId xmlns:a16="http://schemas.microsoft.com/office/drawing/2014/main" id="{27FC2074-8BDA-414E-9B91-F793C626E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3440622"/>
            <a:ext cx="4011567" cy="49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速度实际值 </a:t>
            </a:r>
            <a:r>
              <a:rPr lang="en-US" altLang="zh-CN" sz="2600" b="1" i="1" dirty="0">
                <a:solidFill>
                  <a:srgbClr val="0D5E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vs</a:t>
            </a:r>
            <a:r>
              <a:rPr lang="en-US" altLang="zh-CN" sz="26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设计值：</a:t>
            </a:r>
          </a:p>
        </p:txBody>
      </p:sp>
      <p:sp>
        <p:nvSpPr>
          <p:cNvPr id="33" name="Text Box 13">
            <a:extLst>
              <a:ext uri="{FF2B5EF4-FFF2-40B4-BE49-F238E27FC236}">
                <a16:creationId xmlns:a16="http://schemas.microsoft.com/office/drawing/2014/main" id="{27C2876B-62AA-470C-AA3D-C1D088376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674" y="4058287"/>
            <a:ext cx="1741102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4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= </a:t>
            </a:r>
            <a:r>
              <a:rPr lang="en-US" altLang="zh-CN" sz="24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400" baseline="-2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34" name="Text Box 13">
            <a:extLst>
              <a:ext uri="{FF2B5EF4-FFF2-40B4-BE49-F238E27FC236}">
                <a16:creationId xmlns:a16="http://schemas.microsoft.com/office/drawing/2014/main" id="{60564361-30EA-4B93-9C88-98510DBB9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58" y="4071739"/>
            <a:ext cx="1381062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2400" baseline="-2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合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</a:t>
            </a:r>
            <a:r>
              <a:rPr lang="en-US" altLang="zh-CN" sz="24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400" i="1" baseline="-2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35" name="Text Box 13">
            <a:extLst>
              <a:ext uri="{FF2B5EF4-FFF2-40B4-BE49-F238E27FC236}">
                <a16:creationId xmlns:a16="http://schemas.microsoft.com/office/drawing/2014/main" id="{B3853AE5-200E-45D3-883C-A2AE52479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3059" y="4073410"/>
            <a:ext cx="3327213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轨道与轮缘间无作用力</a:t>
            </a:r>
            <a:endParaRPr lang="zh-CN" altLang="en-US" sz="2400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762080F4-E917-4B77-A29C-A50292D14E21}"/>
              </a:ext>
            </a:extLst>
          </p:cNvPr>
          <p:cNvGrpSpPr/>
          <p:nvPr/>
        </p:nvGrpSpPr>
        <p:grpSpPr>
          <a:xfrm>
            <a:off x="6362684" y="1820366"/>
            <a:ext cx="621821" cy="490084"/>
            <a:chOff x="6844912" y="3501799"/>
            <a:chExt cx="621821" cy="490084"/>
          </a:xfrm>
        </p:grpSpPr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29293E88-99E1-4E35-B7CF-DC4043668E33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6844912" y="3501799"/>
              <a:ext cx="360000" cy="9829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46C55A88-B3AE-43EE-8115-E21399E31D81}"/>
                </a:ext>
              </a:extLst>
            </p:cNvPr>
            <p:cNvSpPr/>
            <p:nvPr/>
          </p:nvSpPr>
          <p:spPr>
            <a:xfrm>
              <a:off x="6926436" y="3591773"/>
              <a:ext cx="54029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i="1" dirty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zh-CN" altLang="en-US" sz="2000" baseline="-25000" dirty="0"/>
            </a:p>
          </p:txBody>
        </p:sp>
      </p:grpSp>
      <p:sp>
        <p:nvSpPr>
          <p:cNvPr id="40" name="Text Box 13">
            <a:extLst>
              <a:ext uri="{FF2B5EF4-FFF2-40B4-BE49-F238E27FC236}">
                <a16:creationId xmlns:a16="http://schemas.microsoft.com/office/drawing/2014/main" id="{5AAE03E5-78EF-4CD5-81FB-C3535E12B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534" y="4600178"/>
            <a:ext cx="1741102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4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&gt; </a:t>
            </a:r>
            <a:r>
              <a:rPr lang="en-US" altLang="zh-CN" sz="24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400" baseline="-2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41" name="Text Box 13">
            <a:extLst>
              <a:ext uri="{FF2B5EF4-FFF2-40B4-BE49-F238E27FC236}">
                <a16:creationId xmlns:a16="http://schemas.microsoft.com/office/drawing/2014/main" id="{0572D2A2-939A-4443-8CFE-23F38C79D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4718" y="4613630"/>
            <a:ext cx="1381062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2400" baseline="-2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合 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&lt; </a:t>
            </a:r>
            <a:r>
              <a:rPr lang="en-US" altLang="zh-CN" sz="24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400" i="1" baseline="-2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42" name="Text Box 13">
            <a:extLst>
              <a:ext uri="{FF2B5EF4-FFF2-40B4-BE49-F238E27FC236}">
                <a16:creationId xmlns:a16="http://schemas.microsoft.com/office/drawing/2014/main" id="{370F39BD-0200-42AF-B670-261BA181E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919" y="4615301"/>
            <a:ext cx="3327213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外轨对轮缘施加弹力</a:t>
            </a:r>
            <a:r>
              <a:rPr lang="en-US" altLang="zh-CN" sz="24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endParaRPr lang="zh-CN" altLang="en-US" sz="2400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3" name="Text Box 13">
            <a:extLst>
              <a:ext uri="{FF2B5EF4-FFF2-40B4-BE49-F238E27FC236}">
                <a16:creationId xmlns:a16="http://schemas.microsoft.com/office/drawing/2014/main" id="{1A445C31-D684-488B-A9A8-68C7D50E1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534" y="5146368"/>
            <a:ext cx="1741102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4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&lt; </a:t>
            </a:r>
            <a:r>
              <a:rPr lang="en-US" altLang="zh-CN" sz="24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400" baseline="-2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44" name="Text Box 13">
            <a:extLst>
              <a:ext uri="{FF2B5EF4-FFF2-40B4-BE49-F238E27FC236}">
                <a16:creationId xmlns:a16="http://schemas.microsoft.com/office/drawing/2014/main" id="{85E9CBA0-7C52-44AD-9052-4A6B58218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4718" y="5159820"/>
            <a:ext cx="1381062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2400" baseline="-2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合 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&gt; </a:t>
            </a:r>
            <a:r>
              <a:rPr lang="en-US" altLang="zh-CN" sz="24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400" i="1" baseline="-2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45" name="Text Box 13">
            <a:extLst>
              <a:ext uri="{FF2B5EF4-FFF2-40B4-BE49-F238E27FC236}">
                <a16:creationId xmlns:a16="http://schemas.microsoft.com/office/drawing/2014/main" id="{F18D2A86-36B1-4EFD-8676-E8229D0DD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919" y="5161491"/>
            <a:ext cx="3327213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内轨对轮缘施加弹力</a:t>
            </a:r>
            <a:r>
              <a:rPr lang="en-US" altLang="zh-CN" sz="24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400" i="1" dirty="0">
                <a:ea typeface="楷体" panose="02010609060101010101" pitchFamily="49" charset="-122"/>
                <a:cs typeface="Times New Roman" panose="02020603050405020304" pitchFamily="18" charset="0"/>
              </a:rPr>
              <a:t>’</a:t>
            </a:r>
            <a:endParaRPr lang="zh-CN" altLang="en-US" sz="2400" i="1" dirty="0"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AE86303F-98A1-4312-9138-1AB935E9AEC0}"/>
              </a:ext>
            </a:extLst>
          </p:cNvPr>
          <p:cNvGrpSpPr/>
          <p:nvPr/>
        </p:nvGrpSpPr>
        <p:grpSpPr>
          <a:xfrm>
            <a:off x="7152486" y="2098816"/>
            <a:ext cx="540297" cy="406306"/>
            <a:chOff x="6862984" y="3530374"/>
            <a:chExt cx="540297" cy="406306"/>
          </a:xfrm>
        </p:grpSpPr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id="{D14BA8E9-1559-4787-92B0-279409C9ECCB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7030467" y="3530374"/>
              <a:ext cx="360000" cy="98298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C1A82A63-5270-4B09-9CCF-EA4537B42092}"/>
                </a:ext>
              </a:extLst>
            </p:cNvPr>
            <p:cNvSpPr/>
            <p:nvPr/>
          </p:nvSpPr>
          <p:spPr>
            <a:xfrm>
              <a:off x="6862984" y="3536570"/>
              <a:ext cx="54029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i="1" dirty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zh-CN" sz="2000" b="1" i="1" dirty="0">
                  <a:cs typeface="Times New Roman" pitchFamily="18" charset="0"/>
                </a:rPr>
                <a:t>’</a:t>
              </a:r>
              <a:endParaRPr lang="zh-CN" altLang="en-US" sz="20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5756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5" grpId="0" build="allAtOnce" autoUpdateAnimBg="0"/>
      <p:bldP spid="29" grpId="0" animBg="1"/>
      <p:bldP spid="30" grpId="0" animBg="1"/>
      <p:bldP spid="32" grpId="0" build="allAtOnce" autoUpdateAnimBg="0"/>
      <p:bldP spid="33" grpId="0" build="allAtOnce" autoUpdateAnimBg="0"/>
      <p:bldP spid="34" grpId="0" build="allAtOnce" autoUpdateAnimBg="0"/>
      <p:bldP spid="35" grpId="0" build="allAtOnce" autoUpdateAnimBg="0"/>
      <p:bldP spid="40" grpId="0" build="allAtOnce" autoUpdateAnimBg="0"/>
      <p:bldP spid="41" grpId="0" build="allAtOnce" autoUpdateAnimBg="0"/>
      <p:bldP spid="42" grpId="0" build="allAtOnce" autoUpdateAnimBg="0"/>
      <p:bldP spid="43" grpId="0" build="allAtOnce" autoUpdateAnimBg="0"/>
      <p:bldP spid="44" grpId="0" build="allAtOnce" autoUpdateAnimBg="0"/>
      <p:bldP spid="45" grpId="0" build="allAtOnce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>
            <a:extLst>
              <a:ext uri="{FF2B5EF4-FFF2-40B4-BE49-F238E27FC236}">
                <a16:creationId xmlns:a16="http://schemas.microsoft.com/office/drawing/2014/main" id="{EEB8E9DD-A981-48A7-80A1-A4285D62B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24" y="620688"/>
            <a:ext cx="2195736" cy="49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2600" b="1" dirty="0">
                <a:latin typeface="等线" panose="02010600030101010101" pitchFamily="2" charset="-122"/>
                <a:ea typeface="等线" panose="02010600030101010101" pitchFamily="2" charset="-122"/>
                <a:cs typeface="Times New Roman" pitchFamily="18" charset="0"/>
              </a:rPr>
              <a:t>汽车转弯</a:t>
            </a:r>
          </a:p>
        </p:txBody>
      </p:sp>
      <p:pic>
        <p:nvPicPr>
          <p:cNvPr id="3" name="图片 2" descr="020120429084614658.jpg">
            <a:hlinkClick r:id="rId2" action="ppaction://hlinkfile"/>
            <a:extLst>
              <a:ext uri="{FF2B5EF4-FFF2-40B4-BE49-F238E27FC236}">
                <a16:creationId xmlns:a16="http://schemas.microsoft.com/office/drawing/2014/main" id="{631FEF55-4377-414E-9F14-4F42108082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22680" t="9191" r="4000" b="7005"/>
          <a:stretch>
            <a:fillRect/>
          </a:stretch>
        </p:blipFill>
        <p:spPr>
          <a:xfrm>
            <a:off x="5220456" y="633661"/>
            <a:ext cx="3456000" cy="2599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BDA293DB-FFA3-496B-BE30-213CA38EA236}"/>
              </a:ext>
            </a:extLst>
          </p:cNvPr>
          <p:cNvGrpSpPr/>
          <p:nvPr/>
        </p:nvGrpSpPr>
        <p:grpSpPr>
          <a:xfrm>
            <a:off x="734997" y="1732662"/>
            <a:ext cx="3945265" cy="916781"/>
            <a:chOff x="158933" y="1397774"/>
            <a:chExt cx="3945265" cy="916781"/>
          </a:xfrm>
        </p:grpSpPr>
        <p:grpSp>
          <p:nvGrpSpPr>
            <p:cNvPr id="37" name="Group 7">
              <a:extLst>
                <a:ext uri="{FF2B5EF4-FFF2-40B4-BE49-F238E27FC236}">
                  <a16:creationId xmlns:a16="http://schemas.microsoft.com/office/drawing/2014/main" id="{499A5F09-DD69-4F53-B0BD-88AD4E6E57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933" y="2071667"/>
              <a:ext cx="3945265" cy="242888"/>
              <a:chOff x="2411" y="1756"/>
              <a:chExt cx="2585" cy="102"/>
            </a:xfrm>
          </p:grpSpPr>
          <p:sp>
            <p:nvSpPr>
              <p:cNvPr id="45" name="Line 8">
                <a:extLst>
                  <a:ext uri="{FF2B5EF4-FFF2-40B4-BE49-F238E27FC236}">
                    <a16:creationId xmlns:a16="http://schemas.microsoft.com/office/drawing/2014/main" id="{61FEC20B-3C94-4409-846E-B293392D60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1" y="1756"/>
                <a:ext cx="2585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Rectangle 9" descr="浅色上对角线">
                <a:extLst>
                  <a:ext uri="{FF2B5EF4-FFF2-40B4-BE49-F238E27FC236}">
                    <a16:creationId xmlns:a16="http://schemas.microsoft.com/office/drawing/2014/main" id="{26D62DC6-391F-4EB8-8F4D-FD07898D4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1768"/>
                <a:ext cx="2540" cy="90"/>
              </a:xfrm>
              <a:prstGeom prst="rect">
                <a:avLst/>
              </a:pr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8" name="Group 10">
              <a:extLst>
                <a:ext uri="{FF2B5EF4-FFF2-40B4-BE49-F238E27FC236}">
                  <a16:creationId xmlns:a16="http://schemas.microsoft.com/office/drawing/2014/main" id="{AC6A26A8-6E1A-4D70-9429-CC5E55F220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3399" y="1397774"/>
              <a:ext cx="1063153" cy="685800"/>
              <a:chOff x="2925" y="2568"/>
              <a:chExt cx="550" cy="288"/>
            </a:xfrm>
          </p:grpSpPr>
          <p:sp>
            <p:nvSpPr>
              <p:cNvPr id="39" name="Line 11">
                <a:extLst>
                  <a:ext uri="{FF2B5EF4-FFF2-40B4-BE49-F238E27FC236}">
                    <a16:creationId xmlns:a16="http://schemas.microsoft.com/office/drawing/2014/main" id="{C8C66211-E715-4BCD-84A4-190BC4FD41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7" y="261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Oval 12">
                <a:extLst>
                  <a:ext uri="{FF2B5EF4-FFF2-40B4-BE49-F238E27FC236}">
                    <a16:creationId xmlns:a16="http://schemas.microsoft.com/office/drawing/2014/main" id="{DBEACC20-53C2-4497-A6A0-5CF3C6AAF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2" y="2568"/>
                <a:ext cx="90" cy="22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Rectangle 13">
                <a:extLst>
                  <a:ext uri="{FF2B5EF4-FFF2-40B4-BE49-F238E27FC236}">
                    <a16:creationId xmlns:a16="http://schemas.microsoft.com/office/drawing/2014/main" id="{D4F9FB11-F89C-4578-B4E8-AD578D2E8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" y="2750"/>
                <a:ext cx="499" cy="45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Oval 14">
                <a:extLst>
                  <a:ext uri="{FF2B5EF4-FFF2-40B4-BE49-F238E27FC236}">
                    <a16:creationId xmlns:a16="http://schemas.microsoft.com/office/drawing/2014/main" id="{E8196E3F-B135-462D-B892-A26309A257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1" y="2659"/>
                <a:ext cx="221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Rectangle 15">
                <a:extLst>
                  <a:ext uri="{FF2B5EF4-FFF2-40B4-BE49-F238E27FC236}">
                    <a16:creationId xmlns:a16="http://schemas.microsoft.com/office/drawing/2014/main" id="{6439FA62-0AC5-4555-A27F-E4C855618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5" y="2674"/>
                <a:ext cx="91" cy="182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2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Rectangle 16">
                <a:extLst>
                  <a:ext uri="{FF2B5EF4-FFF2-40B4-BE49-F238E27FC236}">
                    <a16:creationId xmlns:a16="http://schemas.microsoft.com/office/drawing/2014/main" id="{8B89D77F-A3A8-44ED-BBC4-AD82B4C67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4" y="2674"/>
                <a:ext cx="91" cy="182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2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7" name="Group 17">
            <a:extLst>
              <a:ext uri="{FF2B5EF4-FFF2-40B4-BE49-F238E27FC236}">
                <a16:creationId xmlns:a16="http://schemas.microsoft.com/office/drawing/2014/main" id="{46124C38-3329-4CA7-A2C7-AFC499CF4214}"/>
              </a:ext>
            </a:extLst>
          </p:cNvPr>
          <p:cNvGrpSpPr>
            <a:grpSpLocks/>
          </p:cNvGrpSpPr>
          <p:nvPr/>
        </p:nvGrpSpPr>
        <p:grpSpPr bwMode="auto">
          <a:xfrm>
            <a:off x="2055240" y="1813621"/>
            <a:ext cx="2804792" cy="388144"/>
            <a:chOff x="3107" y="1861"/>
            <a:chExt cx="1860" cy="163"/>
          </a:xfrm>
        </p:grpSpPr>
        <p:sp>
          <p:nvSpPr>
            <p:cNvPr id="48" name="Line 18">
              <a:extLst>
                <a:ext uri="{FF2B5EF4-FFF2-40B4-BE49-F238E27FC236}">
                  <a16:creationId xmlns:a16="http://schemas.microsoft.com/office/drawing/2014/main" id="{E4C41611-415E-4437-9432-75505BC1FB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7" y="2024"/>
              <a:ext cx="15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 type="oval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 Box 19">
              <a:extLst>
                <a:ext uri="{FF2B5EF4-FFF2-40B4-BE49-F238E27FC236}">
                  <a16:creationId xmlns:a16="http://schemas.microsoft.com/office/drawing/2014/main" id="{99DA150E-3BD2-47A2-9FC8-9600A3D421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9" y="1861"/>
              <a:ext cx="31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2E1042E8-447E-42B2-B579-9E7C7BD2601A}"/>
              </a:ext>
            </a:extLst>
          </p:cNvPr>
          <p:cNvGrpSpPr/>
          <p:nvPr/>
        </p:nvGrpSpPr>
        <p:grpSpPr>
          <a:xfrm>
            <a:off x="1970187" y="2201768"/>
            <a:ext cx="1051555" cy="768951"/>
            <a:chOff x="1394123" y="1866880"/>
            <a:chExt cx="1051555" cy="768951"/>
          </a:xfrm>
        </p:grpSpPr>
        <p:sp>
          <p:nvSpPr>
            <p:cNvPr id="51" name="Line 21">
              <a:extLst>
                <a:ext uri="{FF2B5EF4-FFF2-40B4-BE49-F238E27FC236}">
                  <a16:creationId xmlns:a16="http://schemas.microsoft.com/office/drawing/2014/main" id="{E4407C36-FDD8-4C60-8C42-B67A65FDF0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9176" y="1866880"/>
              <a:ext cx="0" cy="6120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ext Box 24">
              <a:extLst>
                <a:ext uri="{FF2B5EF4-FFF2-40B4-BE49-F238E27FC236}">
                  <a16:creationId xmlns:a16="http://schemas.microsoft.com/office/drawing/2014/main" id="{990DD5B9-2F7E-444A-A0A5-995B917779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4123" y="2235721"/>
              <a:ext cx="105155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i="1" dirty="0">
                  <a:latin typeface="Times New Roman" pitchFamily="18" charset="0"/>
                  <a:cs typeface="Times New Roman" pitchFamily="18" charset="0"/>
                </a:rPr>
                <a:t>  mg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4F002FF4-7D95-45C1-8C8B-8AF23BE4E3C0}"/>
              </a:ext>
            </a:extLst>
          </p:cNvPr>
          <p:cNvGrpSpPr/>
          <p:nvPr/>
        </p:nvGrpSpPr>
        <p:grpSpPr>
          <a:xfrm>
            <a:off x="2055240" y="1353656"/>
            <a:ext cx="663603" cy="836350"/>
            <a:chOff x="1479176" y="1018768"/>
            <a:chExt cx="663603" cy="836350"/>
          </a:xfrm>
        </p:grpSpPr>
        <p:sp>
          <p:nvSpPr>
            <p:cNvPr id="54" name="Line 22">
              <a:extLst>
                <a:ext uri="{FF2B5EF4-FFF2-40B4-BE49-F238E27FC236}">
                  <a16:creationId xmlns:a16="http://schemas.microsoft.com/office/drawing/2014/main" id="{4CED7B3B-2FE4-483F-8E11-56DD375B78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9176" y="1243118"/>
              <a:ext cx="0" cy="6120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 Box 25">
              <a:extLst>
                <a:ext uri="{FF2B5EF4-FFF2-40B4-BE49-F238E27FC236}">
                  <a16:creationId xmlns:a16="http://schemas.microsoft.com/office/drawing/2014/main" id="{AC270582-E9A4-408B-9265-D5CDB5418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8227" y="1018768"/>
              <a:ext cx="6445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i="1" dirty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altLang="zh-CN" sz="20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3AEDCD61-90D0-4682-BCEE-FF45F4B2A56D}"/>
              </a:ext>
            </a:extLst>
          </p:cNvPr>
          <p:cNvGrpSpPr/>
          <p:nvPr/>
        </p:nvGrpSpPr>
        <p:grpSpPr>
          <a:xfrm>
            <a:off x="2044089" y="1765374"/>
            <a:ext cx="1591807" cy="436394"/>
            <a:chOff x="1468025" y="1430486"/>
            <a:chExt cx="1591807" cy="436394"/>
          </a:xfrm>
        </p:grpSpPr>
        <p:sp>
          <p:nvSpPr>
            <p:cNvPr id="57" name="Line 23">
              <a:extLst>
                <a:ext uri="{FF2B5EF4-FFF2-40B4-BE49-F238E27FC236}">
                  <a16:creationId xmlns:a16="http://schemas.microsoft.com/office/drawing/2014/main" id="{958DF454-8F8A-4A76-A053-B2136DF502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8025" y="1866880"/>
              <a:ext cx="684000" cy="0"/>
            </a:xfrm>
            <a:prstGeom prst="line">
              <a:avLst/>
            </a:prstGeom>
            <a:noFill/>
            <a:ln w="31750">
              <a:solidFill>
                <a:srgbClr val="C000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 Box 26">
              <a:extLst>
                <a:ext uri="{FF2B5EF4-FFF2-40B4-BE49-F238E27FC236}">
                  <a16:creationId xmlns:a16="http://schemas.microsoft.com/office/drawing/2014/main" id="{DD6829FE-F970-45A1-A149-4ACAB5E8DE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1720" y="1430486"/>
              <a:ext cx="10081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 = F</a:t>
              </a:r>
              <a:r>
                <a:rPr lang="en-US" altLang="zh-CN" sz="2000" b="1" i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pic>
        <p:nvPicPr>
          <p:cNvPr id="60" name="Picture 3" descr="F1">
            <a:extLst>
              <a:ext uri="{FF2B5EF4-FFF2-40B4-BE49-F238E27FC236}">
                <a16:creationId xmlns:a16="http://schemas.microsoft.com/office/drawing/2014/main" id="{74C1E7A1-8AA7-4578-B508-47CBB82B8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71"/>
          <a:stretch/>
        </p:blipFill>
        <p:spPr bwMode="auto">
          <a:xfrm>
            <a:off x="386073" y="3452250"/>
            <a:ext cx="4386039" cy="262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01E0C01C-F556-4C8A-A6F2-B84BFE7B7A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29" b="4126"/>
          <a:stretch/>
        </p:blipFill>
        <p:spPr>
          <a:xfrm>
            <a:off x="4752617" y="3429000"/>
            <a:ext cx="3939360" cy="26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6" name="Group 313">
            <a:extLst>
              <a:ext uri="{FF2B5EF4-FFF2-40B4-BE49-F238E27FC236}">
                <a16:creationId xmlns:a16="http://schemas.microsoft.com/office/drawing/2014/main" id="{6769D6E9-7921-46E0-8F12-E767B68713DC}"/>
              </a:ext>
            </a:extLst>
          </p:cNvPr>
          <p:cNvGrpSpPr>
            <a:grpSpLocks/>
          </p:cNvGrpSpPr>
          <p:nvPr/>
        </p:nvGrpSpPr>
        <p:grpSpPr bwMode="auto">
          <a:xfrm>
            <a:off x="5004048" y="3438525"/>
            <a:ext cx="1223808" cy="791349"/>
            <a:chOff x="2698" y="1742"/>
            <a:chExt cx="1264" cy="460"/>
          </a:xfrm>
        </p:grpSpPr>
        <p:sp>
          <p:nvSpPr>
            <p:cNvPr id="67" name="AutoShape 314">
              <a:extLst>
                <a:ext uri="{FF2B5EF4-FFF2-40B4-BE49-F238E27FC236}">
                  <a16:creationId xmlns:a16="http://schemas.microsoft.com/office/drawing/2014/main" id="{F09BE1BA-4851-4F1A-9F70-E49508A45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1742"/>
              <a:ext cx="1264" cy="460"/>
            </a:xfrm>
            <a:prstGeom prst="cloudCallout">
              <a:avLst>
                <a:gd name="adj1" fmla="val -15296"/>
                <a:gd name="adj2" fmla="val 159434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0000" tIns="46800" rIns="90000" bIns="46800"/>
            <a:lstStyle/>
            <a:p>
              <a:pPr algn="ctr">
                <a:defRPr/>
              </a:pP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Text Box 315">
              <a:extLst>
                <a:ext uri="{FF2B5EF4-FFF2-40B4-BE49-F238E27FC236}">
                  <a16:creationId xmlns:a16="http://schemas.microsoft.com/office/drawing/2014/main" id="{63FA8064-58FB-4F72-95DE-3E07E8053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2" y="1815"/>
              <a:ext cx="1190" cy="26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24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danger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901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>
            <a:extLst>
              <a:ext uri="{FF2B5EF4-FFF2-40B4-BE49-F238E27FC236}">
                <a16:creationId xmlns:a16="http://schemas.microsoft.com/office/drawing/2014/main" id="{A9A6C237-0EBE-473D-B491-46A4C8884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24" y="620688"/>
            <a:ext cx="2195736" cy="49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2600" b="1" dirty="0">
                <a:latin typeface="等线" panose="02010600030101010101" pitchFamily="2" charset="-122"/>
                <a:ea typeface="等线" panose="02010600030101010101" pitchFamily="2" charset="-122"/>
                <a:cs typeface="Times New Roman" pitchFamily="18" charset="0"/>
              </a:rPr>
              <a:t>汽车过桥</a:t>
            </a:r>
          </a:p>
        </p:txBody>
      </p:sp>
      <p:pic>
        <p:nvPicPr>
          <p:cNvPr id="4" name="Picture 4" descr="06">
            <a:extLst>
              <a:ext uri="{FF2B5EF4-FFF2-40B4-BE49-F238E27FC236}">
                <a16:creationId xmlns:a16="http://schemas.microsoft.com/office/drawing/2014/main" id="{F30C453B-F337-48C1-B4C0-58A7E16D7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1337" y="1108733"/>
            <a:ext cx="3240000" cy="2297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041022231922260">
            <a:extLst>
              <a:ext uri="{FF2B5EF4-FFF2-40B4-BE49-F238E27FC236}">
                <a16:creationId xmlns:a16="http://schemas.microsoft.com/office/drawing/2014/main" id="{8ADF15A9-1AC3-48AD-99F5-E7DFB8B92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12" y="3694088"/>
            <a:ext cx="3240000" cy="2615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组合 46">
            <a:extLst>
              <a:ext uri="{FF2B5EF4-FFF2-40B4-BE49-F238E27FC236}">
                <a16:creationId xmlns:a16="http://schemas.microsoft.com/office/drawing/2014/main" id="{9889A93B-7FF4-4F60-B53B-E7237ECDD9DF}"/>
              </a:ext>
            </a:extLst>
          </p:cNvPr>
          <p:cNvGrpSpPr/>
          <p:nvPr/>
        </p:nvGrpSpPr>
        <p:grpSpPr>
          <a:xfrm>
            <a:off x="4425357" y="1021185"/>
            <a:ext cx="1862138" cy="2536882"/>
            <a:chOff x="257160" y="907036"/>
            <a:chExt cx="1862138" cy="2536882"/>
          </a:xfrm>
        </p:grpSpPr>
        <p:pic>
          <p:nvPicPr>
            <p:cNvPr id="48" name="Picture 29" descr="http://auto.beelink.com.cn/20071010/200710021122451504226168.jpg">
              <a:extLst>
                <a:ext uri="{FF2B5EF4-FFF2-40B4-BE49-F238E27FC236}">
                  <a16:creationId xmlns:a16="http://schemas.microsoft.com/office/drawing/2014/main" id="{B17C0B4E-4FE2-455F-8672-C42A5A8F58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E1E1E1"/>
                </a:clrFrom>
                <a:clrTo>
                  <a:srgbClr val="E1E1E1">
                    <a:alpha val="0"/>
                  </a:srgbClr>
                </a:clrTo>
              </a:clrChange>
            </a:blip>
            <a:srcRect l="4800" t="29868" r="3999" b="25333"/>
            <a:stretch>
              <a:fillRect/>
            </a:stretch>
          </p:blipFill>
          <p:spPr bwMode="auto">
            <a:xfrm>
              <a:off x="790560" y="907036"/>
              <a:ext cx="8270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Arc 3">
              <a:extLst>
                <a:ext uri="{FF2B5EF4-FFF2-40B4-BE49-F238E27FC236}">
                  <a16:creationId xmlns:a16="http://schemas.microsoft.com/office/drawing/2014/main" id="{F8A552C0-EB7C-4814-B4D8-AEFA80E6D3B9}"/>
                </a:ext>
              </a:extLst>
            </p:cNvPr>
            <p:cNvSpPr>
              <a:spLocks/>
            </p:cNvSpPr>
            <p:nvPr/>
          </p:nvSpPr>
          <p:spPr bwMode="auto">
            <a:xfrm rot="-2199365">
              <a:off x="257160" y="907036"/>
              <a:ext cx="1862138" cy="16002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Line 5">
              <a:extLst>
                <a:ext uri="{FF2B5EF4-FFF2-40B4-BE49-F238E27FC236}">
                  <a16:creationId xmlns:a16="http://schemas.microsoft.com/office/drawing/2014/main" id="{02E22FD2-D7E7-4014-B8ED-0123F412BE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760" y="1227711"/>
              <a:ext cx="0" cy="18716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12">
              <a:extLst>
                <a:ext uri="{FF2B5EF4-FFF2-40B4-BE49-F238E27FC236}">
                  <a16:creationId xmlns:a16="http://schemas.microsoft.com/office/drawing/2014/main" id="{D59AB85C-2F85-428C-99B3-6D9238765C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315" y="1375343"/>
              <a:ext cx="863508" cy="17049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Line 13">
              <a:extLst>
                <a:ext uri="{FF2B5EF4-FFF2-40B4-BE49-F238E27FC236}">
                  <a16:creationId xmlns:a16="http://schemas.microsoft.com/office/drawing/2014/main" id="{1FA89E04-E0E4-4D8A-8A2A-20B7458831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39823" y="1527749"/>
              <a:ext cx="857250" cy="1568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 Box 14">
              <a:extLst>
                <a:ext uri="{FF2B5EF4-FFF2-40B4-BE49-F238E27FC236}">
                  <a16:creationId xmlns:a16="http://schemas.microsoft.com/office/drawing/2014/main" id="{35F121F3-8224-48A4-85D3-2EB16027EA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1538" y="3043808"/>
              <a:ext cx="79216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000" i="1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O</a:t>
              </a:r>
            </a:p>
          </p:txBody>
        </p:sp>
        <p:sp>
          <p:nvSpPr>
            <p:cNvPr id="54" name="Text Box 15">
              <a:extLst>
                <a:ext uri="{FF2B5EF4-FFF2-40B4-BE49-F238E27FC236}">
                  <a16:creationId xmlns:a16="http://schemas.microsoft.com/office/drawing/2014/main" id="{694CBEBA-7B45-4825-A9BB-B02061B4E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4858" y="2137349"/>
              <a:ext cx="28733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000" i="1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r</a:t>
              </a:r>
            </a:p>
          </p:txBody>
        </p:sp>
      </p:grpSp>
      <p:grpSp>
        <p:nvGrpSpPr>
          <p:cNvPr id="55" name="Group 19">
            <a:extLst>
              <a:ext uri="{FF2B5EF4-FFF2-40B4-BE49-F238E27FC236}">
                <a16:creationId xmlns:a16="http://schemas.microsoft.com/office/drawing/2014/main" id="{AD209B62-B06F-4D4E-8174-5AFA1FE3F7B8}"/>
              </a:ext>
            </a:extLst>
          </p:cNvPr>
          <p:cNvGrpSpPr>
            <a:grpSpLocks/>
          </p:cNvGrpSpPr>
          <p:nvPr/>
        </p:nvGrpSpPr>
        <p:grpSpPr bwMode="auto">
          <a:xfrm>
            <a:off x="5447713" y="819569"/>
            <a:ext cx="844551" cy="400050"/>
            <a:chOff x="4332" y="2513"/>
            <a:chExt cx="532" cy="252"/>
          </a:xfrm>
        </p:grpSpPr>
        <p:sp>
          <p:nvSpPr>
            <p:cNvPr id="56" name="Line 20">
              <a:extLst>
                <a:ext uri="{FF2B5EF4-FFF2-40B4-BE49-F238E27FC236}">
                  <a16:creationId xmlns:a16="http://schemas.microsoft.com/office/drawing/2014/main" id="{3D5E71AF-CE1E-48FD-97B9-75A493B15F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2" y="2750"/>
              <a:ext cx="340" cy="0"/>
            </a:xfrm>
            <a:prstGeom prst="line">
              <a:avLst/>
            </a:prstGeom>
            <a:ln w="31750">
              <a:solidFill>
                <a:srgbClr val="4D18D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Text Box 21">
              <a:extLst>
                <a:ext uri="{FF2B5EF4-FFF2-40B4-BE49-F238E27FC236}">
                  <a16:creationId xmlns:a16="http://schemas.microsoft.com/office/drawing/2014/main" id="{E9A5EC49-4373-4B56-BAE1-4C0B549E8F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2513"/>
              <a:ext cx="170" cy="252"/>
            </a:xfrm>
            <a:prstGeom prst="rect">
              <a:avLst/>
            </a:prstGeom>
            <a:ln w="317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r>
                <a:rPr lang="en-US" altLang="zh-CN" sz="2000" b="1" i="1" dirty="0">
                  <a:solidFill>
                    <a:srgbClr val="4D18D2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f</a:t>
              </a:r>
              <a:endParaRPr lang="en-US" altLang="zh-CN" sz="2000" b="1" i="1" baseline="-25000" dirty="0">
                <a:solidFill>
                  <a:srgbClr val="4D18D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58" name="Group 22">
            <a:extLst>
              <a:ext uri="{FF2B5EF4-FFF2-40B4-BE49-F238E27FC236}">
                <a16:creationId xmlns:a16="http://schemas.microsoft.com/office/drawing/2014/main" id="{97A02BE4-DE77-4D28-8E15-AE8F14EEA160}"/>
              </a:ext>
            </a:extLst>
          </p:cNvPr>
          <p:cNvGrpSpPr>
            <a:grpSpLocks/>
          </p:cNvGrpSpPr>
          <p:nvPr/>
        </p:nvGrpSpPr>
        <p:grpSpPr bwMode="auto">
          <a:xfrm>
            <a:off x="4574582" y="849732"/>
            <a:ext cx="819150" cy="400050"/>
            <a:chOff x="1054" y="3803"/>
            <a:chExt cx="516" cy="252"/>
          </a:xfrm>
        </p:grpSpPr>
        <p:sp>
          <p:nvSpPr>
            <p:cNvPr id="59" name="Line 23">
              <a:extLst>
                <a:ext uri="{FF2B5EF4-FFF2-40B4-BE49-F238E27FC236}">
                  <a16:creationId xmlns:a16="http://schemas.microsoft.com/office/drawing/2014/main" id="{12EB665A-9A8B-4367-AAD5-E396CB77B6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30" y="4020"/>
              <a:ext cx="340" cy="0"/>
            </a:xfrm>
            <a:prstGeom prst="line">
              <a:avLst/>
            </a:prstGeom>
            <a:ln w="31750">
              <a:solidFill>
                <a:srgbClr val="4D18D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 Box 24">
              <a:extLst>
                <a:ext uri="{FF2B5EF4-FFF2-40B4-BE49-F238E27FC236}">
                  <a16:creationId xmlns:a16="http://schemas.microsoft.com/office/drawing/2014/main" id="{C8DD8A2A-01A1-4801-92CB-825D992BBE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" y="3803"/>
              <a:ext cx="224" cy="252"/>
            </a:xfrm>
            <a:prstGeom prst="rect">
              <a:avLst/>
            </a:prstGeom>
            <a:ln w="317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r>
                <a:rPr lang="en-US" altLang="zh-CN" sz="2000" b="1" i="1" dirty="0">
                  <a:solidFill>
                    <a:srgbClr val="4D18D2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F</a:t>
              </a:r>
            </a:p>
          </p:txBody>
        </p:sp>
      </p:grpSp>
      <p:grpSp>
        <p:nvGrpSpPr>
          <p:cNvPr id="61" name="Group 6">
            <a:extLst>
              <a:ext uri="{FF2B5EF4-FFF2-40B4-BE49-F238E27FC236}">
                <a16:creationId xmlns:a16="http://schemas.microsoft.com/office/drawing/2014/main" id="{05051CA7-0FD7-45F8-8B56-D0148FAF9825}"/>
              </a:ext>
            </a:extLst>
          </p:cNvPr>
          <p:cNvGrpSpPr>
            <a:grpSpLocks/>
          </p:cNvGrpSpPr>
          <p:nvPr/>
        </p:nvGrpSpPr>
        <p:grpSpPr bwMode="auto">
          <a:xfrm>
            <a:off x="5415969" y="1189460"/>
            <a:ext cx="527051" cy="952500"/>
            <a:chOff x="4704" y="1910"/>
            <a:chExt cx="332" cy="600"/>
          </a:xfrm>
        </p:grpSpPr>
        <p:sp>
          <p:nvSpPr>
            <p:cNvPr id="62" name="Line 7">
              <a:extLst>
                <a:ext uri="{FF2B5EF4-FFF2-40B4-BE49-F238E27FC236}">
                  <a16:creationId xmlns:a16="http://schemas.microsoft.com/office/drawing/2014/main" id="{50C0F566-2FC4-4C61-B36E-17A65196CB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910"/>
              <a:ext cx="0" cy="522"/>
            </a:xfrm>
            <a:prstGeom prst="line">
              <a:avLst/>
            </a:prstGeom>
            <a:ln w="31750">
              <a:solidFill>
                <a:srgbClr val="4D18D2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 Box 8">
              <a:extLst>
                <a:ext uri="{FF2B5EF4-FFF2-40B4-BE49-F238E27FC236}">
                  <a16:creationId xmlns:a16="http://schemas.microsoft.com/office/drawing/2014/main" id="{388F2189-699A-43DB-8710-9BE3627148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4" y="2258"/>
              <a:ext cx="322" cy="252"/>
            </a:xfrm>
            <a:prstGeom prst="rect">
              <a:avLst/>
            </a:prstGeom>
            <a:ln w="317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r>
                <a:rPr kumimoji="1" lang="en-US" altLang="zh-CN" sz="2000" b="1" i="1" dirty="0">
                  <a:solidFill>
                    <a:srgbClr val="4D18D2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mg</a:t>
              </a:r>
            </a:p>
          </p:txBody>
        </p:sp>
      </p:grpSp>
      <p:grpSp>
        <p:nvGrpSpPr>
          <p:cNvPr id="64" name="Group 9">
            <a:extLst>
              <a:ext uri="{FF2B5EF4-FFF2-40B4-BE49-F238E27FC236}">
                <a16:creationId xmlns:a16="http://schemas.microsoft.com/office/drawing/2014/main" id="{15959919-7836-4CDA-8665-1BA59C114CB6}"/>
              </a:ext>
            </a:extLst>
          </p:cNvPr>
          <p:cNvGrpSpPr>
            <a:grpSpLocks/>
          </p:cNvGrpSpPr>
          <p:nvPr/>
        </p:nvGrpSpPr>
        <p:grpSpPr bwMode="auto">
          <a:xfrm>
            <a:off x="5415949" y="476673"/>
            <a:ext cx="498475" cy="687388"/>
            <a:chOff x="4704" y="1157"/>
            <a:chExt cx="314" cy="433"/>
          </a:xfrm>
        </p:grpSpPr>
        <p:sp>
          <p:nvSpPr>
            <p:cNvPr id="65" name="Text Box 10">
              <a:extLst>
                <a:ext uri="{FF2B5EF4-FFF2-40B4-BE49-F238E27FC236}">
                  <a16:creationId xmlns:a16="http://schemas.microsoft.com/office/drawing/2014/main" id="{EB93B8EB-8439-4295-9A53-0F9EF39B15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1" y="1157"/>
              <a:ext cx="307" cy="252"/>
            </a:xfrm>
            <a:prstGeom prst="rect">
              <a:avLst/>
            </a:prstGeom>
            <a:ln w="317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r>
                <a:rPr kumimoji="1" lang="en-US" altLang="zh-CN" sz="2000" b="1" i="1" dirty="0">
                  <a:solidFill>
                    <a:srgbClr val="4D18D2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N</a:t>
              </a:r>
              <a:endParaRPr kumimoji="1" lang="en-US" altLang="zh-CN" sz="2000" b="1" i="1" baseline="-25000" dirty="0">
                <a:solidFill>
                  <a:srgbClr val="4D18D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endParaRPr>
            </a:p>
          </p:txBody>
        </p:sp>
        <p:sp>
          <p:nvSpPr>
            <p:cNvPr id="66" name="Line 11">
              <a:extLst>
                <a:ext uri="{FF2B5EF4-FFF2-40B4-BE49-F238E27FC236}">
                  <a16:creationId xmlns:a16="http://schemas.microsoft.com/office/drawing/2014/main" id="{0ADBC757-8536-4229-BF55-EB654A07F2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1295"/>
              <a:ext cx="0" cy="295"/>
            </a:xfrm>
            <a:prstGeom prst="line">
              <a:avLst/>
            </a:prstGeom>
            <a:ln w="31750">
              <a:solidFill>
                <a:srgbClr val="4D18D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67" name="Object 2">
            <a:extLst>
              <a:ext uri="{FF2B5EF4-FFF2-40B4-BE49-F238E27FC236}">
                <a16:creationId xmlns:a16="http://schemas.microsoft.com/office/drawing/2014/main" id="{52E1B480-42BA-4FAA-853D-79AED6DAE0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970673"/>
              </p:ext>
            </p:extLst>
          </p:nvPr>
        </p:nvGraphicFramePr>
        <p:xfrm>
          <a:off x="6876256" y="764704"/>
          <a:ext cx="15748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53" name="Equation" r:id="rId8" imgW="939600" imgH="419040" progId="Equation.DSMT4">
                  <p:embed/>
                </p:oleObj>
              </mc:Choice>
              <mc:Fallback>
                <p:oleObj name="Equation" r:id="rId8" imgW="939600" imgH="419040" progId="Equation.DSMT4">
                  <p:embed/>
                  <p:pic>
                    <p:nvPicPr>
                      <p:cNvPr id="26" name="Object 2">
                        <a:extLst>
                          <a:ext uri="{FF2B5EF4-FFF2-40B4-BE49-F238E27FC236}">
                            <a16:creationId xmlns:a16="http://schemas.microsoft.com/office/drawing/2014/main" id="{248DE53D-78C6-4F6A-94C9-951E5AB35C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764704"/>
                        <a:ext cx="157480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>
                                <a:alpha val="50000"/>
                              </a:scheme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" name="组合 67">
            <a:extLst>
              <a:ext uri="{FF2B5EF4-FFF2-40B4-BE49-F238E27FC236}">
                <a16:creationId xmlns:a16="http://schemas.microsoft.com/office/drawing/2014/main" id="{A9BB02B6-1EA7-4A2C-9D05-30466579C967}"/>
              </a:ext>
            </a:extLst>
          </p:cNvPr>
          <p:cNvGrpSpPr/>
          <p:nvPr/>
        </p:nvGrpSpPr>
        <p:grpSpPr>
          <a:xfrm>
            <a:off x="5424587" y="1216061"/>
            <a:ext cx="1163637" cy="557657"/>
            <a:chOff x="7024025" y="3331324"/>
            <a:chExt cx="1163637" cy="557657"/>
          </a:xfrm>
        </p:grpSpPr>
        <p:cxnSp>
          <p:nvCxnSpPr>
            <p:cNvPr id="69" name="直接箭头连接符 68">
              <a:extLst>
                <a:ext uri="{FF2B5EF4-FFF2-40B4-BE49-F238E27FC236}">
                  <a16:creationId xmlns:a16="http://schemas.microsoft.com/office/drawing/2014/main" id="{2170FADE-39D3-4B19-ADC8-E4991DC7AF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4912" y="3331324"/>
              <a:ext cx="0" cy="4320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3E61D724-1DAB-4F17-8781-6AD2E55A3739}"/>
                </a:ext>
              </a:extLst>
            </p:cNvPr>
            <p:cNvSpPr/>
            <p:nvPr/>
          </p:nvSpPr>
          <p:spPr>
            <a:xfrm>
              <a:off x="7024025" y="3488871"/>
              <a:ext cx="116363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zh-CN" altLang="en-US" sz="2000" b="1" baseline="-25000" dirty="0">
                  <a:solidFill>
                    <a:srgbClr val="C00000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Times New Roman" pitchFamily="18" charset="0"/>
                </a:rPr>
                <a:t>合</a:t>
              </a:r>
              <a:r>
                <a:rPr lang="en-US" altLang="zh-CN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= F</a:t>
              </a:r>
              <a:r>
                <a:rPr lang="en-US" altLang="zh-CN" sz="2000" b="1" i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CN" altLang="en-US" sz="2000" baseline="-25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71" name="燕尾形箭头 75">
            <a:extLst>
              <a:ext uri="{FF2B5EF4-FFF2-40B4-BE49-F238E27FC236}">
                <a16:creationId xmlns:a16="http://schemas.microsoft.com/office/drawing/2014/main" id="{28DB151F-E971-477A-967A-43C0D3AB8FD5}"/>
              </a:ext>
            </a:extLst>
          </p:cNvPr>
          <p:cNvSpPr/>
          <p:nvPr/>
        </p:nvSpPr>
        <p:spPr>
          <a:xfrm rot="5400000">
            <a:off x="7416474" y="1440980"/>
            <a:ext cx="288000" cy="216000"/>
          </a:xfrm>
          <a:prstGeom prst="notchedRightArrow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72" name="Object 8">
            <a:extLst>
              <a:ext uri="{FF2B5EF4-FFF2-40B4-BE49-F238E27FC236}">
                <a16:creationId xmlns:a16="http://schemas.microsoft.com/office/drawing/2014/main" id="{701A0D61-8463-47A9-AB3A-EC3D085EB4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31860"/>
              </p:ext>
            </p:extLst>
          </p:nvPr>
        </p:nvGraphicFramePr>
        <p:xfrm>
          <a:off x="7604422" y="2612356"/>
          <a:ext cx="11684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54" name="Equation" r:id="rId10" imgW="698400" imgH="253800" progId="Equation.DSMT4">
                  <p:embed/>
                </p:oleObj>
              </mc:Choice>
              <mc:Fallback>
                <p:oleObj name="Equation" r:id="rId10" imgW="698400" imgH="253800" progId="Equation.DSMT4">
                  <p:embed/>
                  <p:pic>
                    <p:nvPicPr>
                      <p:cNvPr id="31" name="Object 8">
                        <a:extLst>
                          <a:ext uri="{FF2B5EF4-FFF2-40B4-BE49-F238E27FC236}">
                            <a16:creationId xmlns:a16="http://schemas.microsoft.com/office/drawing/2014/main" id="{C0A45A5F-7FCA-4E3B-9604-89E91AA69E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422" y="2612356"/>
                        <a:ext cx="116840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>
                                <a:alpha val="50000"/>
                              </a:scheme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Text Box 13">
            <a:extLst>
              <a:ext uri="{FF2B5EF4-FFF2-40B4-BE49-F238E27FC236}">
                <a16:creationId xmlns:a16="http://schemas.microsoft.com/office/drawing/2014/main" id="{2DF759AA-838D-4FDB-8019-735A56F5F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986" y="2693402"/>
            <a:ext cx="1168399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= 0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</a:p>
        </p:txBody>
      </p: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4AB81C08-A200-4A16-A090-E867A70E7E02}"/>
              </a:ext>
            </a:extLst>
          </p:cNvPr>
          <p:cNvGrpSpPr/>
          <p:nvPr/>
        </p:nvGrpSpPr>
        <p:grpSpPr>
          <a:xfrm>
            <a:off x="4349169" y="3963571"/>
            <a:ext cx="2165350" cy="2306964"/>
            <a:chOff x="4349169" y="3963571"/>
            <a:chExt cx="2165350" cy="2306964"/>
          </a:xfrm>
        </p:grpSpPr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1155BC1B-AA85-4D96-ACD3-02DBA1ABD513}"/>
                </a:ext>
              </a:extLst>
            </p:cNvPr>
            <p:cNvGrpSpPr/>
            <p:nvPr/>
          </p:nvGrpSpPr>
          <p:grpSpPr>
            <a:xfrm>
              <a:off x="4349169" y="3963571"/>
              <a:ext cx="2165350" cy="2306964"/>
              <a:chOff x="358775" y="4143380"/>
              <a:chExt cx="2165350" cy="2306964"/>
            </a:xfrm>
          </p:grpSpPr>
          <p:pic>
            <p:nvPicPr>
              <p:cNvPr id="90" name="Picture 29" descr="http://auto.beelink.com.cn/20071010/200710021122451504226168.jpg">
                <a:extLst>
                  <a:ext uri="{FF2B5EF4-FFF2-40B4-BE49-F238E27FC236}">
                    <a16:creationId xmlns:a16="http://schemas.microsoft.com/office/drawing/2014/main" id="{169EC198-CEED-4FF6-BB5D-8AD591F9C6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E1E1E1"/>
                  </a:clrFrom>
                  <a:clrTo>
                    <a:srgbClr val="E1E1E1">
                      <a:alpha val="0"/>
                    </a:srgbClr>
                  </a:clrTo>
                </a:clrChange>
              </a:blip>
              <a:srcRect l="4800" t="29868" r="3999" b="25333"/>
              <a:stretch>
                <a:fillRect/>
              </a:stretch>
            </p:blipFill>
            <p:spPr bwMode="auto">
              <a:xfrm>
                <a:off x="976312" y="5828044"/>
                <a:ext cx="827088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1" name="Line 4">
                <a:extLst>
                  <a:ext uri="{FF2B5EF4-FFF2-40B4-BE49-F238E27FC236}">
                    <a16:creationId xmlns:a16="http://schemas.microsoft.com/office/drawing/2014/main" id="{280ED9FF-8318-48D2-BA16-469B4D940E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8290" y="4329934"/>
                <a:ext cx="1066800" cy="16002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" name="Arc 6">
                <a:extLst>
                  <a:ext uri="{FF2B5EF4-FFF2-40B4-BE49-F238E27FC236}">
                    <a16:creationId xmlns:a16="http://schemas.microsoft.com/office/drawing/2014/main" id="{1CC85184-DE30-49EE-ACBE-A2FE0550306E}"/>
                  </a:ext>
                </a:extLst>
              </p:cNvPr>
              <p:cNvSpPr>
                <a:spLocks/>
              </p:cNvSpPr>
              <p:nvPr/>
            </p:nvSpPr>
            <p:spPr bwMode="auto">
              <a:xfrm rot="8429272">
                <a:off x="358775" y="4589794"/>
                <a:ext cx="2165350" cy="1860550"/>
              </a:xfrm>
              <a:custGeom>
                <a:avLst/>
                <a:gdLst>
                  <a:gd name="T0" fmla="*/ 2147483647 w 21247"/>
                  <a:gd name="T1" fmla="*/ 0 h 21260"/>
                  <a:gd name="T2" fmla="*/ 2147483647 w 21247"/>
                  <a:gd name="T3" fmla="*/ 2147483647 h 21260"/>
                  <a:gd name="T4" fmla="*/ 0 w 21247"/>
                  <a:gd name="T5" fmla="*/ 2147483647 h 21260"/>
                  <a:gd name="T6" fmla="*/ 0 60000 65536"/>
                  <a:gd name="T7" fmla="*/ 0 60000 65536"/>
                  <a:gd name="T8" fmla="*/ 0 60000 65536"/>
                  <a:gd name="T9" fmla="*/ 0 w 21247"/>
                  <a:gd name="T10" fmla="*/ 0 h 21260"/>
                  <a:gd name="T11" fmla="*/ 21247 w 21247"/>
                  <a:gd name="T12" fmla="*/ 21260 h 212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47" h="21260" fill="none" extrusionOk="0">
                    <a:moveTo>
                      <a:pt x="3816" y="-1"/>
                    </a:moveTo>
                    <a:cubicBezTo>
                      <a:pt x="12678" y="1590"/>
                      <a:pt x="19624" y="8512"/>
                      <a:pt x="21246" y="17369"/>
                    </a:cubicBezTo>
                  </a:path>
                  <a:path w="21247" h="21260" stroke="0" extrusionOk="0">
                    <a:moveTo>
                      <a:pt x="3816" y="-1"/>
                    </a:moveTo>
                    <a:cubicBezTo>
                      <a:pt x="12678" y="1590"/>
                      <a:pt x="19624" y="8512"/>
                      <a:pt x="21246" y="17369"/>
                    </a:cubicBezTo>
                    <a:lnTo>
                      <a:pt x="0" y="2126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" name="Line 13">
                <a:extLst>
                  <a:ext uri="{FF2B5EF4-FFF2-40B4-BE49-F238E27FC236}">
                    <a16:creationId xmlns:a16="http://schemas.microsoft.com/office/drawing/2014/main" id="{2BDEAA97-FDCC-433C-8FCD-660BE4961B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7350" y="4353238"/>
                <a:ext cx="1041378" cy="15065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Line 4">
                <a:extLst>
                  <a:ext uri="{FF2B5EF4-FFF2-40B4-BE49-F238E27FC236}">
                    <a16:creationId xmlns:a16="http://schemas.microsoft.com/office/drawing/2014/main" id="{7284A415-3C1C-4513-A0E4-8FCE841CBC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10840" y="4313786"/>
                <a:ext cx="46024" cy="18780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" name="Text Box 14">
                <a:extLst>
                  <a:ext uri="{FF2B5EF4-FFF2-40B4-BE49-F238E27FC236}">
                    <a16:creationId xmlns:a16="http://schemas.microsoft.com/office/drawing/2014/main" id="{0C90077B-7F66-4F7B-BA0B-4D99223764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8662" y="4143380"/>
                <a:ext cx="79216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000" i="1" dirty="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O</a:t>
                </a:r>
              </a:p>
            </p:txBody>
          </p:sp>
        </p:grpSp>
        <p:sp>
          <p:nvSpPr>
            <p:cNvPr id="96" name="Text Box 15">
              <a:extLst>
                <a:ext uri="{FF2B5EF4-FFF2-40B4-BE49-F238E27FC236}">
                  <a16:creationId xmlns:a16="http://schemas.microsoft.com/office/drawing/2014/main" id="{FB7C659F-29A1-4679-B3DC-380AC1176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1300" y="4518288"/>
              <a:ext cx="28733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000" i="1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r</a:t>
              </a:r>
            </a:p>
          </p:txBody>
        </p:sp>
      </p:grpSp>
      <p:grpSp>
        <p:nvGrpSpPr>
          <p:cNvPr id="98" name="Group 19">
            <a:extLst>
              <a:ext uri="{FF2B5EF4-FFF2-40B4-BE49-F238E27FC236}">
                <a16:creationId xmlns:a16="http://schemas.microsoft.com/office/drawing/2014/main" id="{431E70C9-2960-4A35-B4A5-2B5B817F2405}"/>
              </a:ext>
            </a:extLst>
          </p:cNvPr>
          <p:cNvGrpSpPr>
            <a:grpSpLocks/>
          </p:cNvGrpSpPr>
          <p:nvPr/>
        </p:nvGrpSpPr>
        <p:grpSpPr bwMode="auto">
          <a:xfrm>
            <a:off x="5449289" y="5438936"/>
            <a:ext cx="844551" cy="400050"/>
            <a:chOff x="4332" y="2513"/>
            <a:chExt cx="532" cy="252"/>
          </a:xfrm>
        </p:grpSpPr>
        <p:sp>
          <p:nvSpPr>
            <p:cNvPr id="99" name="Line 20">
              <a:extLst>
                <a:ext uri="{FF2B5EF4-FFF2-40B4-BE49-F238E27FC236}">
                  <a16:creationId xmlns:a16="http://schemas.microsoft.com/office/drawing/2014/main" id="{45CB15D0-0B4E-4D75-8EDB-41A7E8EC64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2" y="2750"/>
              <a:ext cx="340" cy="0"/>
            </a:xfrm>
            <a:prstGeom prst="line">
              <a:avLst/>
            </a:prstGeom>
            <a:ln w="31750">
              <a:solidFill>
                <a:srgbClr val="4D18D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Text Box 21">
              <a:extLst>
                <a:ext uri="{FF2B5EF4-FFF2-40B4-BE49-F238E27FC236}">
                  <a16:creationId xmlns:a16="http://schemas.microsoft.com/office/drawing/2014/main" id="{21281719-7D99-4805-BFC4-30DE16B0C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2513"/>
              <a:ext cx="170" cy="252"/>
            </a:xfrm>
            <a:prstGeom prst="rect">
              <a:avLst/>
            </a:prstGeom>
            <a:ln w="317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r>
                <a:rPr lang="en-US" altLang="zh-CN" sz="2000" b="1" i="1" dirty="0">
                  <a:solidFill>
                    <a:srgbClr val="4D18D2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f</a:t>
              </a:r>
              <a:endParaRPr lang="en-US" altLang="zh-CN" sz="2000" b="1" i="1" baseline="-25000" dirty="0">
                <a:solidFill>
                  <a:srgbClr val="4D18D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101" name="Group 22">
            <a:extLst>
              <a:ext uri="{FF2B5EF4-FFF2-40B4-BE49-F238E27FC236}">
                <a16:creationId xmlns:a16="http://schemas.microsoft.com/office/drawing/2014/main" id="{6A873B0D-74E5-4012-94CE-C7F847B65252}"/>
              </a:ext>
            </a:extLst>
          </p:cNvPr>
          <p:cNvGrpSpPr>
            <a:grpSpLocks/>
          </p:cNvGrpSpPr>
          <p:nvPr/>
        </p:nvGrpSpPr>
        <p:grpSpPr bwMode="auto">
          <a:xfrm>
            <a:off x="4576158" y="5469099"/>
            <a:ext cx="819150" cy="400050"/>
            <a:chOff x="1054" y="3803"/>
            <a:chExt cx="516" cy="252"/>
          </a:xfrm>
        </p:grpSpPr>
        <p:sp>
          <p:nvSpPr>
            <p:cNvPr id="102" name="Line 23">
              <a:extLst>
                <a:ext uri="{FF2B5EF4-FFF2-40B4-BE49-F238E27FC236}">
                  <a16:creationId xmlns:a16="http://schemas.microsoft.com/office/drawing/2014/main" id="{9596C210-78FF-4F21-81CF-C7675CEA3D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30" y="4020"/>
              <a:ext cx="340" cy="0"/>
            </a:xfrm>
            <a:prstGeom prst="line">
              <a:avLst/>
            </a:prstGeom>
            <a:ln w="31750">
              <a:solidFill>
                <a:srgbClr val="4D18D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Text Box 24">
              <a:extLst>
                <a:ext uri="{FF2B5EF4-FFF2-40B4-BE49-F238E27FC236}">
                  <a16:creationId xmlns:a16="http://schemas.microsoft.com/office/drawing/2014/main" id="{A735F282-2FA5-4010-A5A7-8B835F141C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" y="3803"/>
              <a:ext cx="224" cy="252"/>
            </a:xfrm>
            <a:prstGeom prst="rect">
              <a:avLst/>
            </a:prstGeom>
            <a:ln w="317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r>
                <a:rPr lang="en-US" altLang="zh-CN" sz="2000" b="1" i="1" dirty="0">
                  <a:solidFill>
                    <a:srgbClr val="4D18D2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F</a:t>
              </a:r>
            </a:p>
          </p:txBody>
        </p:sp>
      </p:grpSp>
      <p:grpSp>
        <p:nvGrpSpPr>
          <p:cNvPr id="104" name="Group 6">
            <a:extLst>
              <a:ext uri="{FF2B5EF4-FFF2-40B4-BE49-F238E27FC236}">
                <a16:creationId xmlns:a16="http://schemas.microsoft.com/office/drawing/2014/main" id="{903D88AF-39AD-46CD-81E2-C418FBBE6173}"/>
              </a:ext>
            </a:extLst>
          </p:cNvPr>
          <p:cNvGrpSpPr>
            <a:grpSpLocks/>
          </p:cNvGrpSpPr>
          <p:nvPr/>
        </p:nvGrpSpPr>
        <p:grpSpPr bwMode="auto">
          <a:xfrm>
            <a:off x="5417545" y="5808827"/>
            <a:ext cx="527051" cy="612775"/>
            <a:chOff x="4704" y="1910"/>
            <a:chExt cx="332" cy="386"/>
          </a:xfrm>
        </p:grpSpPr>
        <p:sp>
          <p:nvSpPr>
            <p:cNvPr id="105" name="Line 7">
              <a:extLst>
                <a:ext uri="{FF2B5EF4-FFF2-40B4-BE49-F238E27FC236}">
                  <a16:creationId xmlns:a16="http://schemas.microsoft.com/office/drawing/2014/main" id="{1E53F058-0AC7-4DFE-86C9-E1F9B110CD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910"/>
              <a:ext cx="0" cy="295"/>
            </a:xfrm>
            <a:prstGeom prst="line">
              <a:avLst/>
            </a:prstGeom>
            <a:ln w="31750">
              <a:solidFill>
                <a:srgbClr val="4D18D2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Text Box 8">
              <a:extLst>
                <a:ext uri="{FF2B5EF4-FFF2-40B4-BE49-F238E27FC236}">
                  <a16:creationId xmlns:a16="http://schemas.microsoft.com/office/drawing/2014/main" id="{B874AA0E-B024-4BF8-8213-00F8E7E89C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4" y="2044"/>
              <a:ext cx="322" cy="252"/>
            </a:xfrm>
            <a:prstGeom prst="rect">
              <a:avLst/>
            </a:prstGeom>
            <a:ln w="317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r>
                <a:rPr kumimoji="1" lang="en-US" altLang="zh-CN" sz="2000" b="1" i="1" dirty="0">
                  <a:solidFill>
                    <a:srgbClr val="4D18D2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mg</a:t>
              </a:r>
            </a:p>
          </p:txBody>
        </p:sp>
      </p:grpSp>
      <p:grpSp>
        <p:nvGrpSpPr>
          <p:cNvPr id="107" name="Group 9">
            <a:extLst>
              <a:ext uri="{FF2B5EF4-FFF2-40B4-BE49-F238E27FC236}">
                <a16:creationId xmlns:a16="http://schemas.microsoft.com/office/drawing/2014/main" id="{BA3E9D19-13B9-4177-9B13-067CB1F8F798}"/>
              </a:ext>
            </a:extLst>
          </p:cNvPr>
          <p:cNvGrpSpPr>
            <a:grpSpLocks/>
          </p:cNvGrpSpPr>
          <p:nvPr/>
        </p:nvGrpSpPr>
        <p:grpSpPr bwMode="auto">
          <a:xfrm>
            <a:off x="5417525" y="4724570"/>
            <a:ext cx="498475" cy="1054104"/>
            <a:chOff x="4704" y="923"/>
            <a:chExt cx="314" cy="664"/>
          </a:xfrm>
        </p:grpSpPr>
        <p:sp>
          <p:nvSpPr>
            <p:cNvPr id="108" name="Text Box 10">
              <a:extLst>
                <a:ext uri="{FF2B5EF4-FFF2-40B4-BE49-F238E27FC236}">
                  <a16:creationId xmlns:a16="http://schemas.microsoft.com/office/drawing/2014/main" id="{4CDE5C5D-B302-4475-90D8-586BDE478C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1" y="923"/>
              <a:ext cx="307" cy="252"/>
            </a:xfrm>
            <a:prstGeom prst="rect">
              <a:avLst/>
            </a:prstGeom>
            <a:ln w="317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r>
                <a:rPr kumimoji="1" lang="en-US" altLang="zh-CN" sz="2000" b="1" i="1" dirty="0">
                  <a:solidFill>
                    <a:srgbClr val="4D18D2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N</a:t>
              </a:r>
              <a:endParaRPr kumimoji="1" lang="en-US" altLang="zh-CN" sz="2000" b="1" i="1" baseline="-25000" dirty="0">
                <a:solidFill>
                  <a:srgbClr val="4D18D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endParaRPr>
            </a:p>
          </p:txBody>
        </p:sp>
        <p:sp>
          <p:nvSpPr>
            <p:cNvPr id="109" name="Line 11">
              <a:extLst>
                <a:ext uri="{FF2B5EF4-FFF2-40B4-BE49-F238E27FC236}">
                  <a16:creationId xmlns:a16="http://schemas.microsoft.com/office/drawing/2014/main" id="{662F0356-8A55-4276-906C-4628EE410D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1065"/>
              <a:ext cx="0" cy="522"/>
            </a:xfrm>
            <a:prstGeom prst="line">
              <a:avLst/>
            </a:prstGeom>
            <a:ln w="31750">
              <a:solidFill>
                <a:srgbClr val="4D18D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0C33FBFF-CD6A-4EEA-9C87-E0E53F88F4D9}"/>
              </a:ext>
            </a:extLst>
          </p:cNvPr>
          <p:cNvGrpSpPr/>
          <p:nvPr/>
        </p:nvGrpSpPr>
        <p:grpSpPr>
          <a:xfrm>
            <a:off x="5417525" y="5138142"/>
            <a:ext cx="1191325" cy="678188"/>
            <a:chOff x="7024912" y="3085136"/>
            <a:chExt cx="1191325" cy="678188"/>
          </a:xfrm>
        </p:grpSpPr>
        <p:cxnSp>
          <p:nvCxnSpPr>
            <p:cNvPr id="111" name="直接箭头连接符 110">
              <a:extLst>
                <a:ext uri="{FF2B5EF4-FFF2-40B4-BE49-F238E27FC236}">
                  <a16:creationId xmlns:a16="http://schemas.microsoft.com/office/drawing/2014/main" id="{84CF4487-A47A-467D-9D99-D1EEEA04DBF7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024912" y="3331324"/>
              <a:ext cx="0" cy="4320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686C1B90-4C1D-4FEC-A936-C113E7BA18CF}"/>
                </a:ext>
              </a:extLst>
            </p:cNvPr>
            <p:cNvSpPr/>
            <p:nvPr/>
          </p:nvSpPr>
          <p:spPr>
            <a:xfrm>
              <a:off x="7052600" y="3085136"/>
              <a:ext cx="116363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zh-CN" altLang="en-US" sz="2000" b="1" baseline="-25000" dirty="0">
                  <a:solidFill>
                    <a:srgbClr val="C00000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Times New Roman" pitchFamily="18" charset="0"/>
                </a:rPr>
                <a:t>合</a:t>
              </a:r>
              <a:r>
                <a:rPr lang="en-US" altLang="zh-CN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= F</a:t>
              </a:r>
              <a:r>
                <a:rPr lang="en-US" altLang="zh-CN" sz="2000" b="1" i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CN" altLang="en-US" sz="2000" baseline="-25000" dirty="0">
                <a:solidFill>
                  <a:srgbClr val="C00000"/>
                </a:solidFill>
              </a:endParaRPr>
            </a:p>
          </p:txBody>
        </p:sp>
      </p:grpSp>
      <p:graphicFrame>
        <p:nvGraphicFramePr>
          <p:cNvPr id="113" name="Object 2">
            <a:extLst>
              <a:ext uri="{FF2B5EF4-FFF2-40B4-BE49-F238E27FC236}">
                <a16:creationId xmlns:a16="http://schemas.microsoft.com/office/drawing/2014/main" id="{2539A089-C6D0-4649-A4AB-802A35ED70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646062"/>
              </p:ext>
            </p:extLst>
          </p:nvPr>
        </p:nvGraphicFramePr>
        <p:xfrm>
          <a:off x="6896447" y="3861048"/>
          <a:ext cx="15748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55" name="Equation" r:id="rId12" imgW="939600" imgH="419040" progId="Equation.DSMT4">
                  <p:embed/>
                </p:oleObj>
              </mc:Choice>
              <mc:Fallback>
                <p:oleObj name="Equation" r:id="rId12" imgW="939600" imgH="419040" progId="Equation.DSMT4">
                  <p:embed/>
                  <p:pic>
                    <p:nvPicPr>
                      <p:cNvPr id="67" name="Object 2">
                        <a:extLst>
                          <a:ext uri="{FF2B5EF4-FFF2-40B4-BE49-F238E27FC236}">
                            <a16:creationId xmlns:a16="http://schemas.microsoft.com/office/drawing/2014/main" id="{52E1B480-42BA-4FAA-853D-79AED6DAE0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447" y="3861048"/>
                        <a:ext cx="157480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>
                                <a:alpha val="50000"/>
                              </a:scheme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" name="燕尾形箭头 75">
            <a:extLst>
              <a:ext uri="{FF2B5EF4-FFF2-40B4-BE49-F238E27FC236}">
                <a16:creationId xmlns:a16="http://schemas.microsoft.com/office/drawing/2014/main" id="{48E06CB3-2E2A-4B5E-8FFE-41B03ED9A4D4}"/>
              </a:ext>
            </a:extLst>
          </p:cNvPr>
          <p:cNvSpPr/>
          <p:nvPr/>
        </p:nvSpPr>
        <p:spPr>
          <a:xfrm rot="5400000">
            <a:off x="7431847" y="4570895"/>
            <a:ext cx="288000" cy="216000"/>
          </a:xfrm>
          <a:prstGeom prst="notchedRightArrow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5" name="Text Box 13">
            <a:extLst>
              <a:ext uri="{FF2B5EF4-FFF2-40B4-BE49-F238E27FC236}">
                <a16:creationId xmlns:a16="http://schemas.microsoft.com/office/drawing/2014/main" id="{B3DA6B67-380C-497C-AA08-1EB4CA82B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231" y="5664053"/>
            <a:ext cx="2195109" cy="72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值任意（前提：桥面承受范围内）</a:t>
            </a:r>
          </a:p>
        </p:txBody>
      </p:sp>
      <p:grpSp>
        <p:nvGrpSpPr>
          <p:cNvPr id="116" name="Group 313">
            <a:extLst>
              <a:ext uri="{FF2B5EF4-FFF2-40B4-BE49-F238E27FC236}">
                <a16:creationId xmlns:a16="http://schemas.microsoft.com/office/drawing/2014/main" id="{0388C7D8-893F-4211-8A37-230709474EC2}"/>
              </a:ext>
            </a:extLst>
          </p:cNvPr>
          <p:cNvGrpSpPr>
            <a:grpSpLocks/>
          </p:cNvGrpSpPr>
          <p:nvPr/>
        </p:nvGrpSpPr>
        <p:grpSpPr bwMode="auto">
          <a:xfrm>
            <a:off x="4270806" y="4590871"/>
            <a:ext cx="802640" cy="612435"/>
            <a:chOff x="2698" y="1772"/>
            <a:chExt cx="829" cy="356"/>
          </a:xfrm>
        </p:grpSpPr>
        <p:sp>
          <p:nvSpPr>
            <p:cNvPr id="117" name="AutoShape 314">
              <a:extLst>
                <a:ext uri="{FF2B5EF4-FFF2-40B4-BE49-F238E27FC236}">
                  <a16:creationId xmlns:a16="http://schemas.microsoft.com/office/drawing/2014/main" id="{6DA377C5-C220-48D7-84A2-4D429BFDD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1772"/>
              <a:ext cx="829" cy="356"/>
            </a:xfrm>
            <a:prstGeom prst="cloudCallout">
              <a:avLst>
                <a:gd name="adj1" fmla="val 57587"/>
                <a:gd name="adj2" fmla="val 96656"/>
              </a:avLst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90000" tIns="46800" rIns="90000" bIns="46800"/>
            <a:lstStyle/>
            <a:p>
              <a:pPr algn="ctr">
                <a:defRPr/>
              </a:pP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Text Box 315">
              <a:extLst>
                <a:ext uri="{FF2B5EF4-FFF2-40B4-BE49-F238E27FC236}">
                  <a16:creationId xmlns:a16="http://schemas.microsoft.com/office/drawing/2014/main" id="{410B7867-F6B8-4A8A-B163-18C82B1F0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2" y="1815"/>
              <a:ext cx="755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itchFamily="18" charset="0"/>
                </a:rPr>
                <a:t>超重</a:t>
              </a:r>
              <a:endParaRPr lang="en-US" altLang="zh-CN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endParaRPr>
            </a:p>
          </p:txBody>
        </p:sp>
      </p:grpSp>
      <p:graphicFrame>
        <p:nvGraphicFramePr>
          <p:cNvPr id="119" name="Object 2">
            <a:extLst>
              <a:ext uri="{FF2B5EF4-FFF2-40B4-BE49-F238E27FC236}">
                <a16:creationId xmlns:a16="http://schemas.microsoft.com/office/drawing/2014/main" id="{BF3243DA-443A-4F3B-ACDC-76F03054E1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378262"/>
              </p:ext>
            </p:extLst>
          </p:nvPr>
        </p:nvGraphicFramePr>
        <p:xfrm>
          <a:off x="6865938" y="4766235"/>
          <a:ext cx="159543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56" name="Equation" r:id="rId14" imgW="952200" imgH="419040" progId="Equation.DSMT4">
                  <p:embed/>
                </p:oleObj>
              </mc:Choice>
              <mc:Fallback>
                <p:oleObj name="Equation" r:id="rId14" imgW="952200" imgH="419040" progId="Equation.DSMT4">
                  <p:embed/>
                  <p:pic>
                    <p:nvPicPr>
                      <p:cNvPr id="113" name="Object 2">
                        <a:extLst>
                          <a:ext uri="{FF2B5EF4-FFF2-40B4-BE49-F238E27FC236}">
                            <a16:creationId xmlns:a16="http://schemas.microsoft.com/office/drawing/2014/main" id="{2539A089-C6D0-4649-A4AB-802A35ED70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5938" y="4766235"/>
                        <a:ext cx="1595437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>
                                <a:alpha val="50000"/>
                              </a:scheme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2">
            <a:extLst>
              <a:ext uri="{FF2B5EF4-FFF2-40B4-BE49-F238E27FC236}">
                <a16:creationId xmlns:a16="http://schemas.microsoft.com/office/drawing/2014/main" id="{0F70A239-5151-44DA-A1AF-1A9983EDCC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708767"/>
              </p:ext>
            </p:extLst>
          </p:nvPr>
        </p:nvGraphicFramePr>
        <p:xfrm>
          <a:off x="6876256" y="1634505"/>
          <a:ext cx="15748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57" name="Equation" r:id="rId16" imgW="939600" imgH="419040" progId="Equation.DSMT4">
                  <p:embed/>
                </p:oleObj>
              </mc:Choice>
              <mc:Fallback>
                <p:oleObj name="Equation" r:id="rId16" imgW="939600" imgH="419040" progId="Equation.DSMT4">
                  <p:embed/>
                  <p:pic>
                    <p:nvPicPr>
                      <p:cNvPr id="67" name="Object 2">
                        <a:extLst>
                          <a:ext uri="{FF2B5EF4-FFF2-40B4-BE49-F238E27FC236}">
                            <a16:creationId xmlns:a16="http://schemas.microsoft.com/office/drawing/2014/main" id="{52E1B480-42BA-4FAA-853D-79AED6DAE0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1634505"/>
                        <a:ext cx="157480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>
                                <a:alpha val="50000"/>
                              </a:scheme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1" name="Group 313">
            <a:extLst>
              <a:ext uri="{FF2B5EF4-FFF2-40B4-BE49-F238E27FC236}">
                <a16:creationId xmlns:a16="http://schemas.microsoft.com/office/drawing/2014/main" id="{3E87E300-42A7-4F3C-AB6A-30BC4E96BC46}"/>
              </a:ext>
            </a:extLst>
          </p:cNvPr>
          <p:cNvGrpSpPr>
            <a:grpSpLocks/>
          </p:cNvGrpSpPr>
          <p:nvPr/>
        </p:nvGrpSpPr>
        <p:grpSpPr bwMode="auto">
          <a:xfrm>
            <a:off x="3919042" y="512309"/>
            <a:ext cx="802640" cy="612435"/>
            <a:chOff x="2698" y="1772"/>
            <a:chExt cx="829" cy="356"/>
          </a:xfrm>
        </p:grpSpPr>
        <p:sp>
          <p:nvSpPr>
            <p:cNvPr id="122" name="AutoShape 314">
              <a:extLst>
                <a:ext uri="{FF2B5EF4-FFF2-40B4-BE49-F238E27FC236}">
                  <a16:creationId xmlns:a16="http://schemas.microsoft.com/office/drawing/2014/main" id="{ADA55C25-A538-4727-9B81-9797F3FE4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1772"/>
              <a:ext cx="829" cy="356"/>
            </a:xfrm>
            <a:prstGeom prst="cloudCallout">
              <a:avLst>
                <a:gd name="adj1" fmla="val 84881"/>
                <a:gd name="adj2" fmla="val 11116"/>
              </a:avLst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90000" tIns="46800" rIns="90000" bIns="46800"/>
            <a:lstStyle/>
            <a:p>
              <a:pPr algn="ctr">
                <a:defRPr/>
              </a:pP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Text Box 315">
              <a:extLst>
                <a:ext uri="{FF2B5EF4-FFF2-40B4-BE49-F238E27FC236}">
                  <a16:creationId xmlns:a16="http://schemas.microsoft.com/office/drawing/2014/main" id="{43152D5E-EBE5-4227-854D-8B9914BEC1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2" y="1815"/>
              <a:ext cx="755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itchFamily="18" charset="0"/>
                </a:rPr>
                <a:t>失重</a:t>
              </a:r>
              <a:endParaRPr lang="en-US" altLang="zh-CN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endParaRPr>
            </a:p>
          </p:txBody>
        </p:sp>
      </p:grpSp>
      <p:sp>
        <p:nvSpPr>
          <p:cNvPr id="124" name="燕尾形箭头 75">
            <a:extLst>
              <a:ext uri="{FF2B5EF4-FFF2-40B4-BE49-F238E27FC236}">
                <a16:creationId xmlns:a16="http://schemas.microsoft.com/office/drawing/2014/main" id="{D8A37123-C647-4707-8B5E-C47BEBC3B215}"/>
              </a:ext>
            </a:extLst>
          </p:cNvPr>
          <p:cNvSpPr/>
          <p:nvPr/>
        </p:nvSpPr>
        <p:spPr>
          <a:xfrm rot="5400000">
            <a:off x="7487407" y="2294787"/>
            <a:ext cx="288000" cy="216000"/>
          </a:xfrm>
          <a:prstGeom prst="notchedRightArrow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5" name="燕尾形箭头 75">
            <a:extLst>
              <a:ext uri="{FF2B5EF4-FFF2-40B4-BE49-F238E27FC236}">
                <a16:creationId xmlns:a16="http://schemas.microsoft.com/office/drawing/2014/main" id="{77C52E02-D378-4259-A25D-6EFF536DCA96}"/>
              </a:ext>
            </a:extLst>
          </p:cNvPr>
          <p:cNvSpPr/>
          <p:nvPr/>
        </p:nvSpPr>
        <p:spPr>
          <a:xfrm rot="5400000">
            <a:off x="7435370" y="5416431"/>
            <a:ext cx="288000" cy="216000"/>
          </a:xfrm>
          <a:prstGeom prst="notchedRightArrow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34" name="直接连接符 133">
            <a:extLst>
              <a:ext uri="{FF2B5EF4-FFF2-40B4-BE49-F238E27FC236}">
                <a16:creationId xmlns:a16="http://schemas.microsoft.com/office/drawing/2014/main" id="{8B988E37-20FF-48E0-BAE2-7C3AB9989AA4}"/>
              </a:ext>
            </a:extLst>
          </p:cNvPr>
          <p:cNvCxnSpPr/>
          <p:nvPr/>
        </p:nvCxnSpPr>
        <p:spPr>
          <a:xfrm>
            <a:off x="3851920" y="3596929"/>
            <a:ext cx="5148000" cy="1588"/>
          </a:xfrm>
          <a:prstGeom prst="line">
            <a:avLst/>
          </a:prstGeom>
          <a:ln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67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utoUpdateAnimBg="0"/>
      <p:bldP spid="71" grpId="0" animBg="1"/>
      <p:bldP spid="74" grpId="0" build="allAtOnce" autoUpdateAnimBg="0"/>
      <p:bldP spid="114" grpId="0" animBg="1"/>
      <p:bldP spid="115" grpId="0" build="allAtOnce" autoUpdateAnimBg="0"/>
      <p:bldP spid="124" grpId="0" animBg="1"/>
      <p:bldP spid="1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>
            <a:extLst>
              <a:ext uri="{FF2B5EF4-FFF2-40B4-BE49-F238E27FC236}">
                <a16:creationId xmlns:a16="http://schemas.microsoft.com/office/drawing/2014/main" id="{AA0B7BE1-7FC5-47FF-9695-B5C0995A7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24" y="620688"/>
            <a:ext cx="3347864" cy="49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2600" b="1" dirty="0">
                <a:latin typeface="等线" panose="02010600030101010101" pitchFamily="2" charset="-122"/>
                <a:ea typeface="等线" panose="02010600030101010101" pitchFamily="2" charset="-122"/>
                <a:cs typeface="Times New Roman" pitchFamily="18" charset="0"/>
              </a:rPr>
              <a:t>水流星（过山车）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A3C6172-E8F3-4362-9579-16AC147BE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70805"/>
            <a:ext cx="3960000" cy="2634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9" name="组合 68">
            <a:extLst>
              <a:ext uri="{FF2B5EF4-FFF2-40B4-BE49-F238E27FC236}">
                <a16:creationId xmlns:a16="http://schemas.microsoft.com/office/drawing/2014/main" id="{DF753719-C278-429A-A450-D3072A536563}"/>
              </a:ext>
            </a:extLst>
          </p:cNvPr>
          <p:cNvGrpSpPr/>
          <p:nvPr/>
        </p:nvGrpSpPr>
        <p:grpSpPr>
          <a:xfrm>
            <a:off x="5436096" y="1407404"/>
            <a:ext cx="3097213" cy="3097212"/>
            <a:chOff x="5436096" y="875195"/>
            <a:chExt cx="3097213" cy="3097212"/>
          </a:xfrm>
        </p:grpSpPr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8C954CE1-4B92-4D47-AF9B-B03CF1D2A350}"/>
                </a:ext>
              </a:extLst>
            </p:cNvPr>
            <p:cNvGrpSpPr/>
            <p:nvPr/>
          </p:nvGrpSpPr>
          <p:grpSpPr>
            <a:xfrm>
              <a:off x="5436096" y="875195"/>
              <a:ext cx="3097213" cy="3097212"/>
              <a:chOff x="5436096" y="875195"/>
              <a:chExt cx="3097213" cy="3097212"/>
            </a:xfrm>
          </p:grpSpPr>
          <p:sp>
            <p:nvSpPr>
              <p:cNvPr id="25" name="Oval 2">
                <a:extLst>
                  <a:ext uri="{FF2B5EF4-FFF2-40B4-BE49-F238E27FC236}">
                    <a16:creationId xmlns:a16="http://schemas.microsoft.com/office/drawing/2014/main" id="{5C0ACD83-0AB1-4A10-B2E9-E8E985C32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6096" y="875195"/>
                <a:ext cx="3097213" cy="3097212"/>
              </a:xfrm>
              <a:prstGeom prst="ellipse">
                <a:avLst/>
              </a:prstGeom>
              <a:noFill/>
              <a:ln w="19050" cmpd="sng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Text Box 36">
                <a:extLst>
                  <a:ext uri="{FF2B5EF4-FFF2-40B4-BE49-F238E27FC236}">
                    <a16:creationId xmlns:a16="http://schemas.microsoft.com/office/drawing/2014/main" id="{C180B318-BA57-46E8-8574-384E639EE3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69273" y="2225389"/>
                <a:ext cx="361950" cy="519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>
                    <a:latin typeface="Times New Roman" pitchFamily="18" charset="0"/>
                    <a:ea typeface="隶书" pitchFamily="49" charset="-122"/>
                    <a:cs typeface="Times New Roman" pitchFamily="18" charset="0"/>
                  </a:rPr>
                  <a:t>o</a:t>
                </a:r>
              </a:p>
            </p:txBody>
          </p:sp>
        </p:grp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75CF7386-3277-44E8-B5F3-D8952C4D57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69621" y="2430945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E36DEBDC-C35E-4C13-A4DE-5F89B609CB68}"/>
              </a:ext>
            </a:extLst>
          </p:cNvPr>
          <p:cNvGrpSpPr/>
          <p:nvPr/>
        </p:nvGrpSpPr>
        <p:grpSpPr>
          <a:xfrm>
            <a:off x="6898407" y="2989184"/>
            <a:ext cx="215900" cy="1612898"/>
            <a:chOff x="6898407" y="2456975"/>
            <a:chExt cx="215900" cy="1612898"/>
          </a:xfrm>
        </p:grpSpPr>
        <p:sp>
          <p:nvSpPr>
            <p:cNvPr id="66" name="Line 4">
              <a:extLst>
                <a:ext uri="{FF2B5EF4-FFF2-40B4-BE49-F238E27FC236}">
                  <a16:creationId xmlns:a16="http://schemas.microsoft.com/office/drawing/2014/main" id="{FEFCD967-B23F-4B0C-9783-7DB6EBD52E3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 flipV="1">
              <a:off x="6998420" y="2456975"/>
              <a:ext cx="0" cy="1511298"/>
            </a:xfrm>
            <a:prstGeom prst="line">
              <a:avLst/>
            </a:prstGeom>
            <a:noFill/>
            <a:ln w="158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Oval 6">
              <a:extLst>
                <a:ext uri="{FF2B5EF4-FFF2-40B4-BE49-F238E27FC236}">
                  <a16:creationId xmlns:a16="http://schemas.microsoft.com/office/drawing/2014/main" id="{5137A4EE-1EC7-4AFD-A81F-CF8E499728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898407" y="3853973"/>
              <a:ext cx="215900" cy="2159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1" name="Text Box 13">
            <a:extLst>
              <a:ext uri="{FF2B5EF4-FFF2-40B4-BE49-F238E27FC236}">
                <a16:creationId xmlns:a16="http://schemas.microsoft.com/office/drawing/2014/main" id="{554D01BD-BFBF-4F1B-A4DC-EC9841947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5" y="4374913"/>
            <a:ext cx="1944216" cy="49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最低点：</a:t>
            </a:r>
          </a:p>
        </p:txBody>
      </p:sp>
      <p:grpSp>
        <p:nvGrpSpPr>
          <p:cNvPr id="72" name="Group 6">
            <a:extLst>
              <a:ext uri="{FF2B5EF4-FFF2-40B4-BE49-F238E27FC236}">
                <a16:creationId xmlns:a16="http://schemas.microsoft.com/office/drawing/2014/main" id="{855A1662-C9E2-4342-B441-633197C4B6CE}"/>
              </a:ext>
            </a:extLst>
          </p:cNvPr>
          <p:cNvGrpSpPr>
            <a:grpSpLocks/>
          </p:cNvGrpSpPr>
          <p:nvPr/>
        </p:nvGrpSpPr>
        <p:grpSpPr bwMode="auto">
          <a:xfrm>
            <a:off x="6998439" y="4506004"/>
            <a:ext cx="527051" cy="612775"/>
            <a:chOff x="4704" y="1910"/>
            <a:chExt cx="332" cy="386"/>
          </a:xfrm>
        </p:grpSpPr>
        <p:sp>
          <p:nvSpPr>
            <p:cNvPr id="73" name="Line 7">
              <a:extLst>
                <a:ext uri="{FF2B5EF4-FFF2-40B4-BE49-F238E27FC236}">
                  <a16:creationId xmlns:a16="http://schemas.microsoft.com/office/drawing/2014/main" id="{A53634F6-E257-4844-8876-BECBC639BF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910"/>
              <a:ext cx="0" cy="295"/>
            </a:xfrm>
            <a:prstGeom prst="line">
              <a:avLst/>
            </a:prstGeom>
            <a:ln w="31750">
              <a:solidFill>
                <a:srgbClr val="4D18D2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Text Box 8">
              <a:extLst>
                <a:ext uri="{FF2B5EF4-FFF2-40B4-BE49-F238E27FC236}">
                  <a16:creationId xmlns:a16="http://schemas.microsoft.com/office/drawing/2014/main" id="{A5DE3008-C07F-42A3-8FF9-4FA6C1CF47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4" y="2044"/>
              <a:ext cx="322" cy="252"/>
            </a:xfrm>
            <a:prstGeom prst="rect">
              <a:avLst/>
            </a:prstGeom>
            <a:ln w="317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r>
                <a:rPr kumimoji="1" lang="en-US" altLang="zh-CN" sz="2000" b="1" i="1" dirty="0">
                  <a:solidFill>
                    <a:srgbClr val="4D18D2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mg</a:t>
              </a:r>
            </a:p>
          </p:txBody>
        </p:sp>
      </p:grpSp>
      <p:grpSp>
        <p:nvGrpSpPr>
          <p:cNvPr id="75" name="Group 9">
            <a:extLst>
              <a:ext uri="{FF2B5EF4-FFF2-40B4-BE49-F238E27FC236}">
                <a16:creationId xmlns:a16="http://schemas.microsoft.com/office/drawing/2014/main" id="{9CC9DC05-547A-4F60-90BE-D71FAD390397}"/>
              </a:ext>
            </a:extLst>
          </p:cNvPr>
          <p:cNvGrpSpPr>
            <a:grpSpLocks/>
          </p:cNvGrpSpPr>
          <p:nvPr/>
        </p:nvGrpSpPr>
        <p:grpSpPr bwMode="auto">
          <a:xfrm>
            <a:off x="6998419" y="3421747"/>
            <a:ext cx="498475" cy="1054104"/>
            <a:chOff x="4704" y="923"/>
            <a:chExt cx="314" cy="664"/>
          </a:xfrm>
        </p:grpSpPr>
        <p:sp>
          <p:nvSpPr>
            <p:cNvPr id="76" name="Text Box 10">
              <a:extLst>
                <a:ext uri="{FF2B5EF4-FFF2-40B4-BE49-F238E27FC236}">
                  <a16:creationId xmlns:a16="http://schemas.microsoft.com/office/drawing/2014/main" id="{CF64A715-655B-47E7-870D-D5F7AF0578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1" y="923"/>
              <a:ext cx="307" cy="252"/>
            </a:xfrm>
            <a:prstGeom prst="rect">
              <a:avLst/>
            </a:prstGeom>
            <a:ln w="317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r>
                <a:rPr kumimoji="1" lang="en-US" altLang="zh-CN" sz="2000" b="1" i="1" dirty="0">
                  <a:solidFill>
                    <a:srgbClr val="4D18D2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T</a:t>
              </a:r>
              <a:endParaRPr kumimoji="1" lang="en-US" altLang="zh-CN" sz="2000" b="1" i="1" baseline="-25000" dirty="0">
                <a:solidFill>
                  <a:srgbClr val="4D18D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endParaRPr>
            </a:p>
          </p:txBody>
        </p:sp>
        <p:sp>
          <p:nvSpPr>
            <p:cNvPr id="77" name="Line 11">
              <a:extLst>
                <a:ext uri="{FF2B5EF4-FFF2-40B4-BE49-F238E27FC236}">
                  <a16:creationId xmlns:a16="http://schemas.microsoft.com/office/drawing/2014/main" id="{E09A9FD1-578E-4948-A243-CCD769FEF0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1065"/>
              <a:ext cx="0" cy="522"/>
            </a:xfrm>
            <a:prstGeom prst="line">
              <a:avLst/>
            </a:prstGeom>
            <a:ln w="31750">
              <a:solidFill>
                <a:srgbClr val="4D18D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68AD05FC-4F62-4219-A229-F3CD4F38BA0E}"/>
              </a:ext>
            </a:extLst>
          </p:cNvPr>
          <p:cNvGrpSpPr/>
          <p:nvPr/>
        </p:nvGrpSpPr>
        <p:grpSpPr>
          <a:xfrm>
            <a:off x="6998419" y="3835319"/>
            <a:ext cx="1191325" cy="678188"/>
            <a:chOff x="7024912" y="3085136"/>
            <a:chExt cx="1191325" cy="678188"/>
          </a:xfrm>
        </p:grpSpPr>
        <p:cxnSp>
          <p:nvCxnSpPr>
            <p:cNvPr id="79" name="直接箭头连接符 78">
              <a:extLst>
                <a:ext uri="{FF2B5EF4-FFF2-40B4-BE49-F238E27FC236}">
                  <a16:creationId xmlns:a16="http://schemas.microsoft.com/office/drawing/2014/main" id="{759EF95C-B949-470A-9C45-1E036C0E4804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024912" y="3331324"/>
              <a:ext cx="0" cy="4320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3FB8FC98-9EA6-4280-83F2-0AC2C3EA76D2}"/>
                </a:ext>
              </a:extLst>
            </p:cNvPr>
            <p:cNvSpPr/>
            <p:nvPr/>
          </p:nvSpPr>
          <p:spPr>
            <a:xfrm>
              <a:off x="7052600" y="3085136"/>
              <a:ext cx="116363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zh-CN" altLang="en-US" sz="2000" b="1" baseline="-25000" dirty="0">
                  <a:solidFill>
                    <a:srgbClr val="C00000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Times New Roman" pitchFamily="18" charset="0"/>
                </a:rPr>
                <a:t>合</a:t>
              </a:r>
              <a:r>
                <a:rPr lang="en-US" altLang="zh-CN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= F</a:t>
              </a:r>
              <a:r>
                <a:rPr lang="en-US" altLang="zh-CN" sz="2000" b="1" i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CN" altLang="en-US" sz="2000" baseline="-25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81" name="Text Box 15">
            <a:extLst>
              <a:ext uri="{FF2B5EF4-FFF2-40B4-BE49-F238E27FC236}">
                <a16:creationId xmlns:a16="http://schemas.microsoft.com/office/drawing/2014/main" id="{451619C0-11F3-4117-A429-3B338728C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2284" y="3488486"/>
            <a:ext cx="287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000" i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l</a:t>
            </a: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F65418DC-7BB1-4B4D-BE0C-643692B7428F}"/>
              </a:ext>
            </a:extLst>
          </p:cNvPr>
          <p:cNvGrpSpPr/>
          <p:nvPr/>
        </p:nvGrpSpPr>
        <p:grpSpPr>
          <a:xfrm>
            <a:off x="6660232" y="1296913"/>
            <a:ext cx="441293" cy="1649410"/>
            <a:chOff x="6660232" y="764704"/>
            <a:chExt cx="441293" cy="1649410"/>
          </a:xfrm>
        </p:grpSpPr>
        <p:grpSp>
          <p:nvGrpSpPr>
            <p:cNvPr id="26" name="Group 3">
              <a:extLst>
                <a:ext uri="{FF2B5EF4-FFF2-40B4-BE49-F238E27FC236}">
                  <a16:creationId xmlns:a16="http://schemas.microsoft.com/office/drawing/2014/main" id="{7BC73BA0-FB22-4424-B97A-F0BBBF8180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85625" y="764704"/>
              <a:ext cx="215900" cy="1649410"/>
              <a:chOff x="531" y="653"/>
              <a:chExt cx="136" cy="1039"/>
            </a:xfrm>
          </p:grpSpPr>
          <p:sp>
            <p:nvSpPr>
              <p:cNvPr id="27" name="Line 4">
                <a:extLst>
                  <a:ext uri="{FF2B5EF4-FFF2-40B4-BE49-F238E27FC236}">
                    <a16:creationId xmlns:a16="http://schemas.microsoft.com/office/drawing/2014/main" id="{D9E03B1E-FD02-4C97-BDFB-444698F756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04" y="717"/>
                <a:ext cx="0" cy="975"/>
              </a:xfrm>
              <a:prstGeom prst="line">
                <a:avLst/>
              </a:prstGeom>
              <a:noFill/>
              <a:ln w="158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Oval 6">
                <a:extLst>
                  <a:ext uri="{FF2B5EF4-FFF2-40B4-BE49-F238E27FC236}">
                    <a16:creationId xmlns:a16="http://schemas.microsoft.com/office/drawing/2014/main" id="{78EC6D84-9D3B-4605-9C85-8DDF18E236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" y="653"/>
                <a:ext cx="136" cy="13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" name="Text Box 15">
              <a:extLst>
                <a:ext uri="{FF2B5EF4-FFF2-40B4-BE49-F238E27FC236}">
                  <a16:creationId xmlns:a16="http://schemas.microsoft.com/office/drawing/2014/main" id="{CABB2A1E-81D2-465A-A480-EC7D12F293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0232" y="1440154"/>
              <a:ext cx="28733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000" i="1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l</a:t>
              </a:r>
            </a:p>
          </p:txBody>
        </p:sp>
      </p:grpSp>
      <p:graphicFrame>
        <p:nvGraphicFramePr>
          <p:cNvPr id="84" name="Object 2">
            <a:extLst>
              <a:ext uri="{FF2B5EF4-FFF2-40B4-BE49-F238E27FC236}">
                <a16:creationId xmlns:a16="http://schemas.microsoft.com/office/drawing/2014/main" id="{0B83DD1F-60CC-4AA2-9335-DA2FA6219D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320731"/>
              </p:ext>
            </p:extLst>
          </p:nvPr>
        </p:nvGraphicFramePr>
        <p:xfrm>
          <a:off x="1123950" y="4853842"/>
          <a:ext cx="153193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87" name="Equation" r:id="rId5" imgW="914400" imgH="419040" progId="Equation.DSMT4">
                  <p:embed/>
                </p:oleObj>
              </mc:Choice>
              <mc:Fallback>
                <p:oleObj name="Equation" r:id="rId5" imgW="914400" imgH="419040" progId="Equation.DSMT4">
                  <p:embed/>
                  <p:pic>
                    <p:nvPicPr>
                      <p:cNvPr id="113" name="Object 2">
                        <a:extLst>
                          <a:ext uri="{FF2B5EF4-FFF2-40B4-BE49-F238E27FC236}">
                            <a16:creationId xmlns:a16="http://schemas.microsoft.com/office/drawing/2014/main" id="{2539A089-C6D0-4649-A4AB-802A35ED70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4853842"/>
                        <a:ext cx="1531938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>
                                <a:alpha val="50000"/>
                              </a:scheme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Text Box 13">
            <a:extLst>
              <a:ext uri="{FF2B5EF4-FFF2-40B4-BE49-F238E27FC236}">
                <a16:creationId xmlns:a16="http://schemas.microsoft.com/office/drawing/2014/main" id="{E271EB47-7B30-4278-B586-33EA030E7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1805" y="5837211"/>
            <a:ext cx="1168399" cy="4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r>
              <a:rPr lang="en-US" altLang="zh-CN" sz="20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 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↑，</a:t>
            </a:r>
            <a:r>
              <a:rPr lang="en-US" altLang="zh-CN" sz="20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↑</a:t>
            </a:r>
          </a:p>
        </p:txBody>
      </p:sp>
      <p:sp>
        <p:nvSpPr>
          <p:cNvPr id="86" name="燕尾形箭头 75">
            <a:extLst>
              <a:ext uri="{FF2B5EF4-FFF2-40B4-BE49-F238E27FC236}">
                <a16:creationId xmlns:a16="http://schemas.microsoft.com/office/drawing/2014/main" id="{AB1A0787-FEE1-4B16-B146-50DFCBD4C3F8}"/>
              </a:ext>
            </a:extLst>
          </p:cNvPr>
          <p:cNvSpPr/>
          <p:nvPr/>
        </p:nvSpPr>
        <p:spPr>
          <a:xfrm rot="5400000">
            <a:off x="1684005" y="5551190"/>
            <a:ext cx="288000" cy="216000"/>
          </a:xfrm>
          <a:prstGeom prst="notchedRightArrow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87" name="Group 6">
            <a:extLst>
              <a:ext uri="{FF2B5EF4-FFF2-40B4-BE49-F238E27FC236}">
                <a16:creationId xmlns:a16="http://schemas.microsoft.com/office/drawing/2014/main" id="{5480917B-147C-47BE-9A15-4620DA72DE2C}"/>
              </a:ext>
            </a:extLst>
          </p:cNvPr>
          <p:cNvGrpSpPr>
            <a:grpSpLocks/>
          </p:cNvGrpSpPr>
          <p:nvPr/>
        </p:nvGrpSpPr>
        <p:grpSpPr bwMode="auto">
          <a:xfrm>
            <a:off x="7001243" y="1405483"/>
            <a:ext cx="530226" cy="952500"/>
            <a:chOff x="4704" y="1910"/>
            <a:chExt cx="334" cy="600"/>
          </a:xfrm>
        </p:grpSpPr>
        <p:sp>
          <p:nvSpPr>
            <p:cNvPr id="88" name="Line 7">
              <a:extLst>
                <a:ext uri="{FF2B5EF4-FFF2-40B4-BE49-F238E27FC236}">
                  <a16:creationId xmlns:a16="http://schemas.microsoft.com/office/drawing/2014/main" id="{BA45BBB5-D2D5-4C32-A788-25E757EFAC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910"/>
              <a:ext cx="0" cy="522"/>
            </a:xfrm>
            <a:prstGeom prst="line">
              <a:avLst/>
            </a:prstGeom>
            <a:ln w="31750">
              <a:solidFill>
                <a:srgbClr val="4D18D2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Text Box 8">
              <a:extLst>
                <a:ext uri="{FF2B5EF4-FFF2-40B4-BE49-F238E27FC236}">
                  <a16:creationId xmlns:a16="http://schemas.microsoft.com/office/drawing/2014/main" id="{E2B8DAC0-BCAF-44DC-B6C9-407A60AD32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6" y="2258"/>
              <a:ext cx="322" cy="252"/>
            </a:xfrm>
            <a:prstGeom prst="rect">
              <a:avLst/>
            </a:prstGeom>
            <a:ln w="317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r>
                <a:rPr kumimoji="1" lang="en-US" altLang="zh-CN" sz="2000" b="1" i="1" dirty="0">
                  <a:solidFill>
                    <a:srgbClr val="4D18D2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mg</a:t>
              </a:r>
            </a:p>
          </p:txBody>
        </p:sp>
      </p:grpSp>
      <p:grpSp>
        <p:nvGrpSpPr>
          <p:cNvPr id="90" name="Group 9">
            <a:extLst>
              <a:ext uri="{FF2B5EF4-FFF2-40B4-BE49-F238E27FC236}">
                <a16:creationId xmlns:a16="http://schemas.microsoft.com/office/drawing/2014/main" id="{444AE799-6271-4B2F-B06D-3BA553A492E1}"/>
              </a:ext>
            </a:extLst>
          </p:cNvPr>
          <p:cNvGrpSpPr>
            <a:grpSpLocks/>
          </p:cNvGrpSpPr>
          <p:nvPr/>
        </p:nvGrpSpPr>
        <p:grpSpPr bwMode="auto">
          <a:xfrm>
            <a:off x="7001222" y="692696"/>
            <a:ext cx="498475" cy="687388"/>
            <a:chOff x="4704" y="1157"/>
            <a:chExt cx="314" cy="433"/>
          </a:xfrm>
        </p:grpSpPr>
        <p:sp>
          <p:nvSpPr>
            <p:cNvPr id="91" name="Text Box 10">
              <a:extLst>
                <a:ext uri="{FF2B5EF4-FFF2-40B4-BE49-F238E27FC236}">
                  <a16:creationId xmlns:a16="http://schemas.microsoft.com/office/drawing/2014/main" id="{F70F87E8-A23A-4CF8-8FC1-1504163206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1" y="1157"/>
              <a:ext cx="307" cy="252"/>
            </a:xfrm>
            <a:prstGeom prst="rect">
              <a:avLst/>
            </a:prstGeom>
            <a:ln w="317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r>
                <a:rPr kumimoji="1" lang="en-US" altLang="zh-CN" sz="2000" b="1" i="1" dirty="0">
                  <a:solidFill>
                    <a:srgbClr val="4D18D2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T</a:t>
              </a:r>
              <a:endParaRPr kumimoji="1" lang="en-US" altLang="zh-CN" sz="2000" b="1" i="1" baseline="-25000" dirty="0">
                <a:solidFill>
                  <a:srgbClr val="4D18D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endParaRPr>
            </a:p>
          </p:txBody>
        </p:sp>
        <p:sp>
          <p:nvSpPr>
            <p:cNvPr id="92" name="Line 11">
              <a:extLst>
                <a:ext uri="{FF2B5EF4-FFF2-40B4-BE49-F238E27FC236}">
                  <a16:creationId xmlns:a16="http://schemas.microsoft.com/office/drawing/2014/main" id="{3DC4C0AC-299C-487A-A8C1-C8134BC958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1295"/>
              <a:ext cx="0" cy="295"/>
            </a:xfrm>
            <a:prstGeom prst="line">
              <a:avLst/>
            </a:prstGeom>
            <a:ln w="31750">
              <a:solidFill>
                <a:srgbClr val="4D18D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59DD8E02-E0D7-4753-B73D-1AFEB1898DAC}"/>
              </a:ext>
            </a:extLst>
          </p:cNvPr>
          <p:cNvGrpSpPr/>
          <p:nvPr/>
        </p:nvGrpSpPr>
        <p:grpSpPr>
          <a:xfrm>
            <a:off x="7009860" y="1432084"/>
            <a:ext cx="1163637" cy="557657"/>
            <a:chOff x="7024025" y="3331324"/>
            <a:chExt cx="1163637" cy="557657"/>
          </a:xfrm>
        </p:grpSpPr>
        <p:cxnSp>
          <p:nvCxnSpPr>
            <p:cNvPr id="94" name="直接箭头连接符 93">
              <a:extLst>
                <a:ext uri="{FF2B5EF4-FFF2-40B4-BE49-F238E27FC236}">
                  <a16:creationId xmlns:a16="http://schemas.microsoft.com/office/drawing/2014/main" id="{C61590C1-50F1-4213-9688-99B41CAEBE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4912" y="3331324"/>
              <a:ext cx="0" cy="4320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1F002285-3B3B-4DCF-9D05-641C5C7ACC4E}"/>
                </a:ext>
              </a:extLst>
            </p:cNvPr>
            <p:cNvSpPr/>
            <p:nvPr/>
          </p:nvSpPr>
          <p:spPr>
            <a:xfrm>
              <a:off x="7024025" y="3488871"/>
              <a:ext cx="116363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zh-CN" altLang="en-US" sz="2000" b="1" baseline="-25000" dirty="0">
                  <a:solidFill>
                    <a:srgbClr val="C00000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Times New Roman" pitchFamily="18" charset="0"/>
                </a:rPr>
                <a:t>合</a:t>
              </a:r>
              <a:r>
                <a:rPr lang="en-US" altLang="zh-CN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= F</a:t>
              </a:r>
              <a:r>
                <a:rPr lang="en-US" altLang="zh-CN" sz="2000" b="1" i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CN" altLang="en-US" sz="2000" baseline="-25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96" name="Text Box 13">
            <a:extLst>
              <a:ext uri="{FF2B5EF4-FFF2-40B4-BE49-F238E27FC236}">
                <a16:creationId xmlns:a16="http://schemas.microsoft.com/office/drawing/2014/main" id="{3B5FEE7B-B6D3-476D-9383-3BC7C15CE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4374629"/>
            <a:ext cx="1944216" cy="49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最高点：</a:t>
            </a:r>
          </a:p>
        </p:txBody>
      </p:sp>
      <p:graphicFrame>
        <p:nvGraphicFramePr>
          <p:cNvPr id="97" name="Object 2">
            <a:extLst>
              <a:ext uri="{FF2B5EF4-FFF2-40B4-BE49-F238E27FC236}">
                <a16:creationId xmlns:a16="http://schemas.microsoft.com/office/drawing/2014/main" id="{2DFBD838-625C-48DD-948D-18BC2EFA6D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758474"/>
              </p:ext>
            </p:extLst>
          </p:nvPr>
        </p:nvGraphicFramePr>
        <p:xfrm>
          <a:off x="3716237" y="4853558"/>
          <a:ext cx="153193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88" name="Equation" r:id="rId7" imgW="914400" imgH="419040" progId="Equation.DSMT4">
                  <p:embed/>
                </p:oleObj>
              </mc:Choice>
              <mc:Fallback>
                <p:oleObj name="Equation" r:id="rId7" imgW="914400" imgH="419040" progId="Equation.DSMT4">
                  <p:embed/>
                  <p:pic>
                    <p:nvPicPr>
                      <p:cNvPr id="84" name="Object 2">
                        <a:extLst>
                          <a:ext uri="{FF2B5EF4-FFF2-40B4-BE49-F238E27FC236}">
                            <a16:creationId xmlns:a16="http://schemas.microsoft.com/office/drawing/2014/main" id="{0B83DD1F-60CC-4AA2-9335-DA2FA6219D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237" y="4853558"/>
                        <a:ext cx="1531938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>
                                <a:alpha val="50000"/>
                              </a:scheme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燕尾形箭头 75">
            <a:extLst>
              <a:ext uri="{FF2B5EF4-FFF2-40B4-BE49-F238E27FC236}">
                <a16:creationId xmlns:a16="http://schemas.microsoft.com/office/drawing/2014/main" id="{EA757023-CD01-4327-A4E9-705B355E1C37}"/>
              </a:ext>
            </a:extLst>
          </p:cNvPr>
          <p:cNvSpPr/>
          <p:nvPr/>
        </p:nvSpPr>
        <p:spPr>
          <a:xfrm rot="5400000">
            <a:off x="4276292" y="5550906"/>
            <a:ext cx="288000" cy="216000"/>
          </a:xfrm>
          <a:prstGeom prst="notchedRightArrow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100" name="Object 8">
            <a:extLst>
              <a:ext uri="{FF2B5EF4-FFF2-40B4-BE49-F238E27FC236}">
                <a16:creationId xmlns:a16="http://schemas.microsoft.com/office/drawing/2014/main" id="{AFF73015-C797-47B8-8CAC-2A23DFAA44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743174"/>
              </p:ext>
            </p:extLst>
          </p:nvPr>
        </p:nvGraphicFramePr>
        <p:xfrm>
          <a:off x="3867597" y="5837238"/>
          <a:ext cx="1125537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89" name="Equation" r:id="rId9" imgW="672840" imgH="253800" progId="Equation.DSMT4">
                  <p:embed/>
                </p:oleObj>
              </mc:Choice>
              <mc:Fallback>
                <p:oleObj name="Equation" r:id="rId9" imgW="672840" imgH="253800" progId="Equation.DSMT4">
                  <p:embed/>
                  <p:pic>
                    <p:nvPicPr>
                      <p:cNvPr id="72" name="Object 8">
                        <a:extLst>
                          <a:ext uri="{FF2B5EF4-FFF2-40B4-BE49-F238E27FC236}">
                            <a16:creationId xmlns:a16="http://schemas.microsoft.com/office/drawing/2014/main" id="{701A0D61-8463-47A9-AB3A-EC3D085EB4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597" y="5837238"/>
                        <a:ext cx="1125537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>
                                <a:alpha val="50000"/>
                              </a:scheme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 Box 13">
            <a:extLst>
              <a:ext uri="{FF2B5EF4-FFF2-40B4-BE49-F238E27FC236}">
                <a16:creationId xmlns:a16="http://schemas.microsoft.com/office/drawing/2014/main" id="{99285588-0A7C-4474-BD84-54D15C10C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262" y="5866094"/>
            <a:ext cx="898928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= 0)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35C159E3-174A-45BD-BDE9-D7FEAD173E56}"/>
              </a:ext>
            </a:extLst>
          </p:cNvPr>
          <p:cNvCxnSpPr>
            <a:cxnSpLocks/>
          </p:cNvCxnSpPr>
          <p:nvPr/>
        </p:nvCxnSpPr>
        <p:spPr>
          <a:xfrm flipH="1">
            <a:off x="2915816" y="4386182"/>
            <a:ext cx="0" cy="1973808"/>
          </a:xfrm>
          <a:prstGeom prst="line">
            <a:avLst/>
          </a:prstGeom>
          <a:ln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89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utoUpdateAnimBg="0"/>
      <p:bldP spid="71" grpId="0" build="allAtOnce" autoUpdateAnimBg="0"/>
      <p:bldP spid="81" grpId="0"/>
      <p:bldP spid="81" grpId="1"/>
      <p:bldP spid="85" grpId="0" build="allAtOnce" autoUpdateAnimBg="0"/>
      <p:bldP spid="86" grpId="0" animBg="1"/>
      <p:bldP spid="96" grpId="0" build="allAtOnce" autoUpdateAnimBg="0"/>
      <p:bldP spid="99" grpId="0" animBg="1"/>
      <p:bldP spid="101" grpId="0" build="allAtOnce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>
            <a:extLst>
              <a:ext uri="{FF2B5EF4-FFF2-40B4-BE49-F238E27FC236}">
                <a16:creationId xmlns:a16="http://schemas.microsoft.com/office/drawing/2014/main" id="{19E8BD2F-EC1F-4AEA-85E1-2B7D60C36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3903" y="3895057"/>
            <a:ext cx="7921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zh-CN" altLang="zh-CN" sz="5400" b="1" dirty="0">
                <a:ln/>
                <a:solidFill>
                  <a:srgbClr val="00B0F0"/>
                </a:solidFill>
                <a:latin typeface="Segoe UI" pitchFamily="34" charset="0"/>
                <a:ea typeface="隶书" pitchFamily="49" charset="-122"/>
                <a:cs typeface="Segoe UI" pitchFamily="34" charset="0"/>
              </a:rPr>
              <a:t>=</a:t>
            </a:r>
          </a:p>
        </p:txBody>
      </p:sp>
      <p:pic>
        <p:nvPicPr>
          <p:cNvPr id="3" name="图片 2" descr="1439557900.png">
            <a:extLst>
              <a:ext uri="{FF2B5EF4-FFF2-40B4-BE49-F238E27FC236}">
                <a16:creationId xmlns:a16="http://schemas.microsoft.com/office/drawing/2014/main" id="{372D1EF5-F814-4A00-B769-C870C0EF55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6818" y="4077072"/>
            <a:ext cx="646331" cy="646331"/>
          </a:xfrm>
          <a:prstGeom prst="rect">
            <a:avLst/>
          </a:prstGeom>
        </p:spPr>
      </p:pic>
      <p:sp>
        <p:nvSpPr>
          <p:cNvPr id="4" name="Text Box 13">
            <a:extLst>
              <a:ext uri="{FF2B5EF4-FFF2-40B4-BE49-F238E27FC236}">
                <a16:creationId xmlns:a16="http://schemas.microsoft.com/office/drawing/2014/main" id="{4AFDE446-4ABA-4824-8B77-33314A5CE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340768"/>
            <a:ext cx="3905273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2400" b="1" baseline="-2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合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400" b="1" i="1" baseline="-2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，圆周运动；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3523726-0BB8-4BDE-AB08-40CEFC89E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8885" y="4043082"/>
            <a:ext cx="114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F</a:t>
            </a:r>
            <a:r>
              <a:rPr lang="zh-CN" altLang="en-US" sz="36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合</a:t>
            </a:r>
            <a:endParaRPr lang="zh-CN" altLang="zh-CN" sz="3600" baseline="-2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CEE358FC-B00A-43CB-BF7B-98E020009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0181" y="4037593"/>
            <a:ext cx="114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F</a:t>
            </a:r>
            <a:r>
              <a:rPr lang="en-US" altLang="zh-CN" sz="3600" i="1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c</a:t>
            </a:r>
            <a:endParaRPr lang="zh-CN" altLang="zh-CN" sz="3600" i="1" baseline="-2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</p:txBody>
      </p:sp>
      <p:grpSp>
        <p:nvGrpSpPr>
          <p:cNvPr id="10" name="Group 313">
            <a:extLst>
              <a:ext uri="{FF2B5EF4-FFF2-40B4-BE49-F238E27FC236}">
                <a16:creationId xmlns:a16="http://schemas.microsoft.com/office/drawing/2014/main" id="{A1D93CB5-FE7C-4CE3-8C39-0B330E5BBC4A}"/>
              </a:ext>
            </a:extLst>
          </p:cNvPr>
          <p:cNvGrpSpPr>
            <a:grpSpLocks/>
          </p:cNvGrpSpPr>
          <p:nvPr/>
        </p:nvGrpSpPr>
        <p:grpSpPr bwMode="auto">
          <a:xfrm>
            <a:off x="5624719" y="4948470"/>
            <a:ext cx="1272218" cy="791349"/>
            <a:chOff x="2698" y="1742"/>
            <a:chExt cx="1314" cy="460"/>
          </a:xfrm>
        </p:grpSpPr>
        <p:sp>
          <p:nvSpPr>
            <p:cNvPr id="11" name="AutoShape 314">
              <a:extLst>
                <a:ext uri="{FF2B5EF4-FFF2-40B4-BE49-F238E27FC236}">
                  <a16:creationId xmlns:a16="http://schemas.microsoft.com/office/drawing/2014/main" id="{9560C6E0-00E9-403A-B499-E816552EE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1742"/>
              <a:ext cx="1264" cy="460"/>
            </a:xfrm>
            <a:prstGeom prst="cloudCallout">
              <a:avLst>
                <a:gd name="adj1" fmla="val -5956"/>
                <a:gd name="adj2" fmla="val -86109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0000" tIns="46800" rIns="90000" bIns="46800"/>
            <a:lstStyle/>
            <a:p>
              <a:pPr algn="ctr">
                <a:defRPr/>
              </a:pP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315">
              <a:extLst>
                <a:ext uri="{FF2B5EF4-FFF2-40B4-BE49-F238E27FC236}">
                  <a16:creationId xmlns:a16="http://schemas.microsoft.com/office/drawing/2014/main" id="{6C4D6F11-F7B3-44A3-9F1D-4C3504073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2" y="1815"/>
              <a:ext cx="1190" cy="26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24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supply</a:t>
              </a:r>
            </a:p>
          </p:txBody>
        </p:sp>
      </p:grpSp>
      <p:grpSp>
        <p:nvGrpSpPr>
          <p:cNvPr id="13" name="Group 313">
            <a:extLst>
              <a:ext uri="{FF2B5EF4-FFF2-40B4-BE49-F238E27FC236}">
                <a16:creationId xmlns:a16="http://schemas.microsoft.com/office/drawing/2014/main" id="{3B0C7409-DAA0-4715-AE55-999AF3E30583}"/>
              </a:ext>
            </a:extLst>
          </p:cNvPr>
          <p:cNvGrpSpPr>
            <a:grpSpLocks/>
          </p:cNvGrpSpPr>
          <p:nvPr/>
        </p:nvGrpSpPr>
        <p:grpSpPr bwMode="auto">
          <a:xfrm>
            <a:off x="7382698" y="4908902"/>
            <a:ext cx="1223808" cy="791349"/>
            <a:chOff x="2698" y="1742"/>
            <a:chExt cx="1264" cy="460"/>
          </a:xfrm>
        </p:grpSpPr>
        <p:sp>
          <p:nvSpPr>
            <p:cNvPr id="14" name="AutoShape 314">
              <a:extLst>
                <a:ext uri="{FF2B5EF4-FFF2-40B4-BE49-F238E27FC236}">
                  <a16:creationId xmlns:a16="http://schemas.microsoft.com/office/drawing/2014/main" id="{355FD5C2-735B-447F-833A-13C0A5465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1742"/>
              <a:ext cx="1264" cy="460"/>
            </a:xfrm>
            <a:prstGeom prst="cloudCallout">
              <a:avLst>
                <a:gd name="adj1" fmla="val -18410"/>
                <a:gd name="adj2" fmla="val -77684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0000" tIns="46800" rIns="90000" bIns="46800"/>
            <a:lstStyle/>
            <a:p>
              <a:pPr algn="ctr">
                <a:defRPr/>
              </a:pP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315">
              <a:extLst>
                <a:ext uri="{FF2B5EF4-FFF2-40B4-BE49-F238E27FC236}">
                  <a16:creationId xmlns:a16="http://schemas.microsoft.com/office/drawing/2014/main" id="{223BDCBE-963A-4AA6-BB12-A688981A48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2" y="1815"/>
              <a:ext cx="1190" cy="26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24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demand</a:t>
              </a:r>
            </a:p>
          </p:txBody>
        </p:sp>
      </p:grpSp>
      <p:grpSp>
        <p:nvGrpSpPr>
          <p:cNvPr id="16" name="Group 2">
            <a:extLst>
              <a:ext uri="{FF2B5EF4-FFF2-40B4-BE49-F238E27FC236}">
                <a16:creationId xmlns:a16="http://schemas.microsoft.com/office/drawing/2014/main" id="{50D9B6D6-3C87-465F-BC02-CCEA046FB631}"/>
              </a:ext>
            </a:extLst>
          </p:cNvPr>
          <p:cNvGrpSpPr>
            <a:grpSpLocks/>
          </p:cNvGrpSpPr>
          <p:nvPr/>
        </p:nvGrpSpPr>
        <p:grpSpPr bwMode="auto">
          <a:xfrm>
            <a:off x="4790803" y="971004"/>
            <a:ext cx="2278062" cy="2014538"/>
            <a:chOff x="4059" y="1071"/>
            <a:chExt cx="1435" cy="1269"/>
          </a:xfrm>
        </p:grpSpPr>
        <p:sp>
          <p:nvSpPr>
            <p:cNvPr id="17" name="Arc 3">
              <a:extLst>
                <a:ext uri="{FF2B5EF4-FFF2-40B4-BE49-F238E27FC236}">
                  <a16:creationId xmlns:a16="http://schemas.microsoft.com/office/drawing/2014/main" id="{77A96BAA-E182-4AD4-A194-133961717D4D}"/>
                </a:ext>
              </a:extLst>
            </p:cNvPr>
            <p:cNvSpPr>
              <a:spLocks/>
            </p:cNvSpPr>
            <p:nvPr/>
          </p:nvSpPr>
          <p:spPr bwMode="auto">
            <a:xfrm rot="-5039947">
              <a:off x="4232" y="989"/>
              <a:ext cx="1180" cy="13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  <p:sp>
          <p:nvSpPr>
            <p:cNvPr id="18" name="Line 4">
              <a:extLst>
                <a:ext uri="{FF2B5EF4-FFF2-40B4-BE49-F238E27FC236}">
                  <a16:creationId xmlns:a16="http://schemas.microsoft.com/office/drawing/2014/main" id="{4F22A31A-5781-402B-9CDC-B7C876DE70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9" y="2133"/>
              <a:ext cx="45" cy="207"/>
            </a:xfrm>
            <a:prstGeom prst="line">
              <a:avLst/>
            </a:prstGeom>
            <a:noFill/>
            <a:ln w="44450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" name="Group 5">
            <a:extLst>
              <a:ext uri="{FF2B5EF4-FFF2-40B4-BE49-F238E27FC236}">
                <a16:creationId xmlns:a16="http://schemas.microsoft.com/office/drawing/2014/main" id="{111C7FBB-6CAE-492F-98BA-260618E188C6}"/>
              </a:ext>
            </a:extLst>
          </p:cNvPr>
          <p:cNvGrpSpPr>
            <a:grpSpLocks/>
          </p:cNvGrpSpPr>
          <p:nvPr/>
        </p:nvGrpSpPr>
        <p:grpSpPr bwMode="auto">
          <a:xfrm>
            <a:off x="5686174" y="1082130"/>
            <a:ext cx="2592387" cy="2592388"/>
            <a:chOff x="2227" y="1752"/>
            <a:chExt cx="1633" cy="1633"/>
          </a:xfrm>
        </p:grpSpPr>
        <p:sp>
          <p:nvSpPr>
            <p:cNvPr id="20" name="Oval 6">
              <a:extLst>
                <a:ext uri="{FF2B5EF4-FFF2-40B4-BE49-F238E27FC236}">
                  <a16:creationId xmlns:a16="http://schemas.microsoft.com/office/drawing/2014/main" id="{27467A30-A63B-4364-8AC1-C5F50D2CC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7" y="1752"/>
              <a:ext cx="1633" cy="163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Oval 7">
              <a:extLst>
                <a:ext uri="{FF2B5EF4-FFF2-40B4-BE49-F238E27FC236}">
                  <a16:creationId xmlns:a16="http://schemas.microsoft.com/office/drawing/2014/main" id="{9533EB0C-5859-42A9-83E5-23E2F8850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4" y="2545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dirty="0">
                  <a:solidFill>
                    <a:schemeClr val="bg2"/>
                  </a:solidFill>
                  <a:latin typeface="Times New Roman" pitchFamily="18" charset="0"/>
                  <a:ea typeface="黑体" pitchFamily="49" charset="-122"/>
                </a:rPr>
                <a:t> </a:t>
              </a:r>
            </a:p>
          </p:txBody>
        </p:sp>
        <p:sp>
          <p:nvSpPr>
            <p:cNvPr id="23" name="Text Box 9">
              <a:extLst>
                <a:ext uri="{FF2B5EF4-FFF2-40B4-BE49-F238E27FC236}">
                  <a16:creationId xmlns:a16="http://schemas.microsoft.com/office/drawing/2014/main" id="{029645DB-4844-4783-AF91-31F4A462C2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5" y="2436"/>
              <a:ext cx="226" cy="33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dirty="0">
                  <a:latin typeface="Times New Roman" pitchFamily="18" charset="0"/>
                  <a:ea typeface="黑体" pitchFamily="49" charset="-122"/>
                </a:rPr>
                <a:t>o</a:t>
              </a:r>
            </a:p>
          </p:txBody>
        </p:sp>
      </p:grpSp>
      <p:grpSp>
        <p:nvGrpSpPr>
          <p:cNvPr id="24" name="Group 13">
            <a:extLst>
              <a:ext uri="{FF2B5EF4-FFF2-40B4-BE49-F238E27FC236}">
                <a16:creationId xmlns:a16="http://schemas.microsoft.com/office/drawing/2014/main" id="{2E644364-5C7C-47A0-86E1-BB0276D61C78}"/>
              </a:ext>
            </a:extLst>
          </p:cNvPr>
          <p:cNvGrpSpPr>
            <a:grpSpLocks/>
          </p:cNvGrpSpPr>
          <p:nvPr/>
        </p:nvGrpSpPr>
        <p:grpSpPr bwMode="auto">
          <a:xfrm>
            <a:off x="6260828" y="1072604"/>
            <a:ext cx="792162" cy="1800225"/>
            <a:chOff x="4604" y="1298"/>
            <a:chExt cx="499" cy="1134"/>
          </a:xfrm>
        </p:grpSpPr>
        <p:sp>
          <p:nvSpPr>
            <p:cNvPr id="25" name="Line 14">
              <a:extLst>
                <a:ext uri="{FF2B5EF4-FFF2-40B4-BE49-F238E27FC236}">
                  <a16:creationId xmlns:a16="http://schemas.microsoft.com/office/drawing/2014/main" id="{68DC0B79-CDB4-4AFC-8958-510472C04D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2" y="2296"/>
              <a:ext cx="90" cy="136"/>
            </a:xfrm>
            <a:prstGeom prst="line">
              <a:avLst/>
            </a:prstGeom>
            <a:noFill/>
            <a:ln w="44450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Arc 15">
              <a:extLst>
                <a:ext uri="{FF2B5EF4-FFF2-40B4-BE49-F238E27FC236}">
                  <a16:creationId xmlns:a16="http://schemas.microsoft.com/office/drawing/2014/main" id="{5B36B005-FEEC-4478-A0FE-5722475DC9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1298"/>
              <a:ext cx="499" cy="1059"/>
            </a:xfrm>
            <a:custGeom>
              <a:avLst/>
              <a:gdLst>
                <a:gd name="T0" fmla="*/ 0 w 21600"/>
                <a:gd name="T1" fmla="*/ 0 h 33643"/>
                <a:gd name="T2" fmla="*/ 0 w 21600"/>
                <a:gd name="T3" fmla="*/ 0 h 33643"/>
                <a:gd name="T4" fmla="*/ 0 w 21600"/>
                <a:gd name="T5" fmla="*/ 0 h 3364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3643"/>
                <a:gd name="T11" fmla="*/ 21600 w 21600"/>
                <a:gd name="T12" fmla="*/ 33643 h 336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364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889"/>
                    <a:pt x="20322" y="30082"/>
                    <a:pt x="17931" y="33643"/>
                  </a:cubicBezTo>
                </a:path>
                <a:path w="21600" h="3364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889"/>
                    <a:pt x="20322" y="30082"/>
                    <a:pt x="17931" y="3364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0" name="Oval 24">
            <a:extLst>
              <a:ext uri="{FF2B5EF4-FFF2-40B4-BE49-F238E27FC236}">
                <a16:creationId xmlns:a16="http://schemas.microsoft.com/office/drawing/2014/main" id="{DC6D892E-864E-4E21-8C33-101A22359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5815" y="922933"/>
            <a:ext cx="293688" cy="29368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57575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622FDCBE-CF78-400B-85F4-507E2849A0DB}"/>
              </a:ext>
            </a:extLst>
          </p:cNvPr>
          <p:cNvCxnSpPr/>
          <p:nvPr/>
        </p:nvCxnSpPr>
        <p:spPr>
          <a:xfrm rot="5400000">
            <a:off x="6367128" y="1786144"/>
            <a:ext cx="1152000" cy="158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228">
            <a:extLst>
              <a:ext uri="{FF2B5EF4-FFF2-40B4-BE49-F238E27FC236}">
                <a16:creationId xmlns:a16="http://schemas.microsoft.com/office/drawing/2014/main" id="{BE05C8DA-91DE-40BD-A5FF-BDF2423D8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70746"/>
            <a:ext cx="2367136" cy="5539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4</a:t>
            </a:r>
            <a:r>
              <a:rPr lang="zh-CN" altLang="en-US" sz="3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、离心现象</a:t>
            </a:r>
          </a:p>
        </p:txBody>
      </p:sp>
      <p:sp>
        <p:nvSpPr>
          <p:cNvPr id="35" name="Line 8">
            <a:extLst>
              <a:ext uri="{FF2B5EF4-FFF2-40B4-BE49-F238E27FC236}">
                <a16:creationId xmlns:a16="http://schemas.microsoft.com/office/drawing/2014/main" id="{AEFA2222-E758-4817-B9B1-0B3B0452B6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9022" y="2820499"/>
            <a:ext cx="71437" cy="215900"/>
          </a:xfrm>
          <a:prstGeom prst="line">
            <a:avLst/>
          </a:prstGeom>
          <a:noFill/>
          <a:ln w="44450">
            <a:solidFill>
              <a:schemeClr val="tx1"/>
            </a:solidFill>
            <a:prstDash val="dash"/>
            <a:round/>
            <a:headE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Oval 16">
            <a:extLst>
              <a:ext uri="{FF2B5EF4-FFF2-40B4-BE49-F238E27FC236}">
                <a16:creationId xmlns:a16="http://schemas.microsoft.com/office/drawing/2014/main" id="{505B4887-2AD5-46DF-A608-7D7C01B7D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6673" y="936080"/>
            <a:ext cx="273050" cy="2730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57575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Text Box 13">
            <a:extLst>
              <a:ext uri="{FF2B5EF4-FFF2-40B4-BE49-F238E27FC236}">
                <a16:creationId xmlns:a16="http://schemas.microsoft.com/office/drawing/2014/main" id="{A3B7450C-9E33-4B81-8988-674F66165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1" y="1928454"/>
            <a:ext cx="2448272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2400" b="1" baseline="-2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合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&lt; 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400" b="1" i="1" baseline="-2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37" name="Text Box 13">
            <a:extLst>
              <a:ext uri="{FF2B5EF4-FFF2-40B4-BE49-F238E27FC236}">
                <a16:creationId xmlns:a16="http://schemas.microsoft.com/office/drawing/2014/main" id="{68790A70-58E9-400F-9231-C8B8A729C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504518"/>
            <a:ext cx="3421660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2400" b="1" baseline="-2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合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&gt; 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400" b="1" i="1" baseline="-2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38" name="Text Box 13">
            <a:extLst>
              <a:ext uri="{FF2B5EF4-FFF2-40B4-BE49-F238E27FC236}">
                <a16:creationId xmlns:a16="http://schemas.microsoft.com/office/drawing/2014/main" id="{F86A0746-8AB6-41EC-A7E7-13C994C4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8177" y="1928454"/>
            <a:ext cx="1796158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离心运动；</a:t>
            </a:r>
          </a:p>
        </p:txBody>
      </p:sp>
      <p:sp>
        <p:nvSpPr>
          <p:cNvPr id="28" name="Oval 17">
            <a:extLst>
              <a:ext uri="{FF2B5EF4-FFF2-40B4-BE49-F238E27FC236}">
                <a16:creationId xmlns:a16="http://schemas.microsoft.com/office/drawing/2014/main" id="{FACEE47D-C2F2-4A3A-9E28-60A668E33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8665" y="916786"/>
            <a:ext cx="287338" cy="287337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57575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Oval 18">
            <a:extLst>
              <a:ext uri="{FF2B5EF4-FFF2-40B4-BE49-F238E27FC236}">
                <a16:creationId xmlns:a16="http://schemas.microsoft.com/office/drawing/2014/main" id="{49E70E6B-3C34-45A0-806B-C8FF0B266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8462" y="908720"/>
            <a:ext cx="288925" cy="2889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57575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D64D088B-9077-45C0-AA02-695D03536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305" y="2500326"/>
            <a:ext cx="1796158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向心运动</a:t>
            </a:r>
          </a:p>
        </p:txBody>
      </p:sp>
      <p:pic>
        <p:nvPicPr>
          <p:cNvPr id="41" name="Picture 2">
            <a:hlinkClick r:id="rId4" action="ppaction://hlinkfile"/>
            <a:extLst>
              <a:ext uri="{FF2B5EF4-FFF2-40B4-BE49-F238E27FC236}">
                <a16:creationId xmlns:a16="http://schemas.microsoft.com/office/drawing/2014/main" id="{3D7D976F-135F-4234-A15E-C85B1D8E0C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8" t="2947" r="3486" b="4167"/>
          <a:stretch/>
        </p:blipFill>
        <p:spPr bwMode="auto">
          <a:xfrm>
            <a:off x="361718" y="3117249"/>
            <a:ext cx="1800000" cy="155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>
            <a:extLst>
              <a:ext uri="{FF2B5EF4-FFF2-40B4-BE49-F238E27FC236}">
                <a16:creationId xmlns:a16="http://schemas.microsoft.com/office/drawing/2014/main" id="{0A29D7AC-9919-469D-8EBB-E60B3C3B2B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9" t="2517" r="3259" b="5193"/>
          <a:stretch/>
        </p:blipFill>
        <p:spPr bwMode="auto">
          <a:xfrm>
            <a:off x="2250110" y="3131444"/>
            <a:ext cx="1872000" cy="15434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>
            <a:extLst>
              <a:ext uri="{FF2B5EF4-FFF2-40B4-BE49-F238E27FC236}">
                <a16:creationId xmlns:a16="http://schemas.microsoft.com/office/drawing/2014/main" id="{59C880E5-CC33-4A85-81F1-6A2297FA8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6" t="1567" r="2014" b="5872"/>
          <a:stretch/>
        </p:blipFill>
        <p:spPr bwMode="auto">
          <a:xfrm>
            <a:off x="378749" y="4753900"/>
            <a:ext cx="1782969" cy="158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">
            <a:extLst>
              <a:ext uri="{FF2B5EF4-FFF2-40B4-BE49-F238E27FC236}">
                <a16:creationId xmlns:a16="http://schemas.microsoft.com/office/drawing/2014/main" id="{92FE949F-DF8B-434D-9302-5E40E26F1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2" t="1417" r="4005" b="2953"/>
          <a:stretch/>
        </p:blipFill>
        <p:spPr bwMode="auto">
          <a:xfrm>
            <a:off x="2375739" y="4740252"/>
            <a:ext cx="1872000" cy="17050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DA45EB41-3207-454D-8433-B4E5AD1B4407}"/>
              </a:ext>
            </a:extLst>
          </p:cNvPr>
          <p:cNvCxnSpPr/>
          <p:nvPr/>
        </p:nvCxnSpPr>
        <p:spPr>
          <a:xfrm>
            <a:off x="125793" y="3053357"/>
            <a:ext cx="4104000" cy="1588"/>
          </a:xfrm>
          <a:prstGeom prst="line">
            <a:avLst/>
          </a:prstGeom>
          <a:ln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0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98 0.22477 C -0.12066 0.32639 -0.04548 0.39121 0.03108 0.36945 C 0.10747 0.34792 0.1566 0.24769 0.14046 0.14583 C 0.12414 0.04398 0.04844 -0.02199 -0.02795 -0.00023 C -0.10452 0.02153 -0.15313 0.12222 -0.13698 0.22477 Z " pathEditMode="relative" rAng="15480000" ptsTypes="AAAAA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139 C -0.00608 0.00278 -0.02031 0.00371 -0.0349 0.00741 C -0.04931 0.01088 -0.07726 0.02037 -0.08785 0.02292 C -0.10503 0.02894 -0.09462 0.02639 -0.10278 0.03079 C -0.11094 0.03519 -0.12778 0.04283 -0.13646 0.04977 C -0.14566 0.05648 -0.14462 0.06111 -0.15816 0.0706 C -0.16771 0.07593 -0.17066 0.09051 -0.18021 0.09653 C -0.18837 0.1007 -0.18663 0.11667 -0.19236 0.11922 C -0.19566 0.12431 -0.19809 0.12431 -0.20087 0.12778 C -0.20382 0.13218 -0.20521 0.13472 -0.20816 0.14259 C -0.21007 0.15209 -0.21823 0.16181 -0.22014 0.17824 C -0.22153 0.19375 -0.22552 0.21644 -0.22708 0.22685 " pathEditMode="relative" rAng="0" ptsTypes="AAAAAAAAAAAA">
                                      <p:cBhvr>
                                        <p:cTn id="9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72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C -0.0118 3.7037E-7 -0.01857 0.0044 -0.03003 0.01528 C -0.0401 0.02454 -0.0526 0.0463 -0.05937 0.06134 C -0.06597 0.07593 -0.06857 0.0787 -0.07014 0.10417 L -0.07014 0.20856 " pathEditMode="relative" rAng="0" ptsTypes="AAAAA">
                                      <p:cBhvr>
                                        <p:cTn id="1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7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  <p:bldP spid="9" grpId="0"/>
      <p:bldP spid="30" grpId="0" animBg="1"/>
      <p:bldP spid="33" grpId="0" animBg="1"/>
      <p:bldP spid="35" grpId="0" animBg="1"/>
      <p:bldP spid="27" grpId="0" animBg="1"/>
      <p:bldP spid="27" grpId="1" animBg="1"/>
      <p:bldP spid="36" grpId="0"/>
      <p:bldP spid="37" grpId="0"/>
      <p:bldP spid="38" grpId="0"/>
      <p:bldP spid="28" grpId="0" animBg="1"/>
      <p:bldP spid="28" grpId="1" animBg="1"/>
      <p:bldP spid="29" grpId="0" animBg="1"/>
      <p:bldP spid="29" grpId="1" animBg="1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28"/>
          <p:cNvSpPr txBox="1">
            <a:spLocks noChangeArrowheads="1"/>
          </p:cNvSpPr>
          <p:nvPr/>
        </p:nvSpPr>
        <p:spPr bwMode="auto">
          <a:xfrm>
            <a:off x="107504" y="550421"/>
            <a:ext cx="3821554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5</a:t>
            </a:r>
            <a:r>
              <a:rPr lang="zh-CN" alt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、变速圆周运动</a:t>
            </a: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795258" y="1827227"/>
            <a:ext cx="3659187" cy="3602037"/>
          </a:xfrm>
          <a:prstGeom prst="ellipse">
            <a:avLst/>
          </a:prstGeom>
          <a:noFill/>
          <a:ln w="19050" cmpd="sng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8" name="Line 8"/>
          <p:cNvSpPr>
            <a:spLocks noChangeAspect="1" noChangeShapeType="1"/>
          </p:cNvSpPr>
          <p:nvPr/>
        </p:nvSpPr>
        <p:spPr bwMode="auto">
          <a:xfrm>
            <a:off x="1465531" y="2095056"/>
            <a:ext cx="1332000" cy="817836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2424621" y="2928934"/>
            <a:ext cx="389137" cy="637750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063144" y="2757506"/>
            <a:ext cx="1580029" cy="885808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dash"/>
            <a:round/>
            <a:headEnd/>
            <a:tailEnd type="oval" w="med" len="med"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067909" y="2620978"/>
            <a:ext cx="2314779" cy="461665"/>
            <a:chOff x="1067909" y="2620978"/>
            <a:chExt cx="2314779" cy="461665"/>
          </a:xfrm>
        </p:grpSpPr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1067909" y="2719403"/>
              <a:ext cx="1789580" cy="209531"/>
            </a:xfrm>
            <a:prstGeom prst="line">
              <a:avLst/>
            </a:prstGeom>
            <a:noFill/>
            <a:ln w="44450" cmpd="sng">
              <a:solidFill>
                <a:srgbClr val="C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zh-CN" altLang="en-US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786050" y="2620978"/>
              <a:ext cx="5966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solidFill>
                    <a:srgbClr val="C0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F</a:t>
              </a:r>
              <a:r>
                <a:rPr lang="zh-CN" altLang="en-US" sz="2400" b="1" baseline="-25000" dirty="0">
                  <a:solidFill>
                    <a:srgbClr val="C00000"/>
                  </a:solidFill>
                  <a:latin typeface="楷体" pitchFamily="49" charset="-122"/>
                  <a:ea typeface="楷体" pitchFamily="49" charset="-122"/>
                  <a:cs typeface="Times New Roman" pitchFamily="18" charset="0"/>
                </a:rPr>
                <a:t>合</a:t>
              </a:r>
              <a:endParaRPr lang="zh-CN" altLang="en-US" sz="2400" b="1" i="1" baseline="-25000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96354" y="2693035"/>
            <a:ext cx="1432506" cy="1340506"/>
            <a:chOff x="996354" y="2693035"/>
            <a:chExt cx="1432506" cy="1340506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 rot="21480000">
              <a:off x="996354" y="2693035"/>
              <a:ext cx="1432506" cy="878841"/>
            </a:xfrm>
            <a:prstGeom prst="line">
              <a:avLst/>
            </a:prstGeom>
            <a:noFill/>
            <a:ln w="38100" cmpd="sng">
              <a:solidFill>
                <a:srgbClr val="0033CC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1947638" y="3571876"/>
              <a:ext cx="48122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i="1" dirty="0" err="1">
                  <a:solidFill>
                    <a:srgbClr val="0033CC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F</a:t>
              </a:r>
              <a:r>
                <a:rPr lang="en-US" altLang="zh-CN" sz="2400" b="1" baseline="-25000" dirty="0" err="1">
                  <a:solidFill>
                    <a:srgbClr val="0033CC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c</a:t>
              </a:r>
              <a:endParaRPr lang="zh-CN" altLang="en-US" sz="3200" b="1" baseline="-25000" dirty="0">
                <a:solidFill>
                  <a:srgbClr val="0033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75019" y="1610013"/>
            <a:ext cx="692055" cy="1099360"/>
            <a:chOff x="1075019" y="1610013"/>
            <a:chExt cx="692055" cy="1099360"/>
          </a:xfrm>
        </p:grpSpPr>
        <p:sp>
          <p:nvSpPr>
            <p:cNvPr id="7" name="Line 7"/>
            <p:cNvSpPr>
              <a:spLocks noChangeAspect="1" noChangeShapeType="1"/>
            </p:cNvSpPr>
            <p:nvPr/>
          </p:nvSpPr>
          <p:spPr bwMode="auto">
            <a:xfrm rot="180000" flipV="1">
              <a:off x="1075019" y="2055277"/>
              <a:ext cx="360000" cy="654096"/>
            </a:xfrm>
            <a:prstGeom prst="line">
              <a:avLst/>
            </a:prstGeom>
            <a:noFill/>
            <a:ln w="38100" cmpd="sng">
              <a:solidFill>
                <a:srgbClr val="0033CC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285852" y="1610013"/>
              <a:ext cx="48122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i="1" dirty="0" err="1">
                  <a:solidFill>
                    <a:srgbClr val="0033CC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F</a:t>
              </a:r>
              <a:r>
                <a:rPr lang="en-US" altLang="zh-CN" sz="2400" b="1" i="1" baseline="-25000" dirty="0" err="1">
                  <a:solidFill>
                    <a:srgbClr val="0033CC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τ</a:t>
              </a:r>
              <a:endParaRPr lang="zh-CN" altLang="en-US" sz="4000" b="1" i="1" baseline="-25000" dirty="0">
                <a:solidFill>
                  <a:srgbClr val="0033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16" name="Arc 17"/>
          <p:cNvSpPr>
            <a:spLocks/>
          </p:cNvSpPr>
          <p:nvPr/>
        </p:nvSpPr>
        <p:spPr bwMode="auto">
          <a:xfrm rot="3580551" flipH="1" flipV="1">
            <a:off x="688102" y="2507470"/>
            <a:ext cx="647700" cy="576263"/>
          </a:xfrm>
          <a:custGeom>
            <a:avLst/>
            <a:gdLst>
              <a:gd name="T0" fmla="*/ 2147483647 w 21600"/>
              <a:gd name="T1" fmla="*/ 0 h 17302"/>
              <a:gd name="T2" fmla="*/ 2147483647 w 21600"/>
              <a:gd name="T3" fmla="*/ 2147483647 h 17302"/>
              <a:gd name="T4" fmla="*/ 0 w 21600"/>
              <a:gd name="T5" fmla="*/ 2147483647 h 17302"/>
              <a:gd name="T6" fmla="*/ 0 60000 65536"/>
              <a:gd name="T7" fmla="*/ 0 60000 65536"/>
              <a:gd name="T8" fmla="*/ 0 60000 65536"/>
              <a:gd name="T9" fmla="*/ 0 w 21600"/>
              <a:gd name="T10" fmla="*/ 0 h 17302"/>
              <a:gd name="T11" fmla="*/ 21600 w 21600"/>
              <a:gd name="T12" fmla="*/ 17302 h 173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302" fill="none" extrusionOk="0">
                <a:moveTo>
                  <a:pt x="12930" y="-1"/>
                </a:moveTo>
                <a:cubicBezTo>
                  <a:pt x="18386" y="4077"/>
                  <a:pt x="21600" y="10490"/>
                  <a:pt x="21600" y="17302"/>
                </a:cubicBezTo>
              </a:path>
              <a:path w="21600" h="17302" stroke="0" extrusionOk="0">
                <a:moveTo>
                  <a:pt x="12930" y="-1"/>
                </a:moveTo>
                <a:cubicBezTo>
                  <a:pt x="18386" y="4077"/>
                  <a:pt x="21600" y="10490"/>
                  <a:pt x="21600" y="17302"/>
                </a:cubicBezTo>
                <a:lnTo>
                  <a:pt x="0" y="17302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 rot="18149506">
            <a:off x="362664" y="2316970"/>
            <a:ext cx="644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加速</a:t>
            </a: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914221" y="2609864"/>
            <a:ext cx="215900" cy="215900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 w="9525" cmpd="sng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solidFill>
                <a:srgbClr val="FFFF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5286380" y="1571612"/>
            <a:ext cx="481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en-US" altLang="zh-CN" sz="2400" b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endParaRPr lang="zh-CN" altLang="en-US" sz="3200" b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7" name="燕尾形箭头 26"/>
          <p:cNvSpPr/>
          <p:nvPr/>
        </p:nvSpPr>
        <p:spPr>
          <a:xfrm>
            <a:off x="5929322" y="1714488"/>
            <a:ext cx="288000" cy="216000"/>
          </a:xfrm>
          <a:prstGeom prst="notchedRightArrow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6286512" y="1571612"/>
            <a:ext cx="2071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法向加速度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en-US" altLang="zh-CN" sz="2400" b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endParaRPr lang="zh-CN" altLang="en-US" sz="3200" b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9" name="燕尾形箭头 28"/>
          <p:cNvSpPr/>
          <p:nvPr/>
        </p:nvSpPr>
        <p:spPr>
          <a:xfrm rot="5400000">
            <a:off x="7107768" y="2151222"/>
            <a:ext cx="288000" cy="216000"/>
          </a:xfrm>
          <a:prstGeom prst="notchedRightArrow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215074" y="2467269"/>
            <a:ext cx="2071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改变速度方向</a:t>
            </a:r>
            <a:endParaRPr lang="zh-CN" altLang="en-US" sz="3200" b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5286380" y="3929066"/>
            <a:ext cx="4844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en-US" altLang="zh-CN" sz="2400" b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τ</a:t>
            </a:r>
            <a:endParaRPr lang="zh-CN" altLang="en-US" sz="3200" b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2" name="燕尾形箭头 31"/>
          <p:cNvSpPr/>
          <p:nvPr/>
        </p:nvSpPr>
        <p:spPr>
          <a:xfrm rot="10800000">
            <a:off x="5857885" y="4071942"/>
            <a:ext cx="288000" cy="216000"/>
          </a:xfrm>
          <a:prstGeom prst="notchedRightArrow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6286512" y="3929066"/>
            <a:ext cx="2071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切向加速度</a:t>
            </a:r>
            <a:r>
              <a:rPr lang="en-US" altLang="zh-CN" sz="2400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en-US" altLang="zh-CN" sz="2400" b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τ</a:t>
            </a:r>
            <a:endParaRPr lang="zh-CN" altLang="en-US" sz="3200" b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4" name="燕尾形箭头 33"/>
          <p:cNvSpPr/>
          <p:nvPr/>
        </p:nvSpPr>
        <p:spPr>
          <a:xfrm rot="-5400000">
            <a:off x="7107768" y="4508676"/>
            <a:ext cx="288000" cy="216000"/>
          </a:xfrm>
          <a:prstGeom prst="notchedRightArrow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6215074" y="4824723"/>
            <a:ext cx="2071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改变速度大小</a:t>
            </a:r>
            <a:endParaRPr lang="zh-CN" altLang="en-US" sz="3200" b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9" grpId="0" animBg="1"/>
      <p:bldP spid="11" grpId="0" animBg="1"/>
      <p:bldP spid="16" grpId="0" animBg="1"/>
      <p:bldP spid="17" grpId="0"/>
      <p:bldP spid="18" grpId="0" animBg="1"/>
      <p:bldP spid="26" grpId="0"/>
      <p:bldP spid="27" grpId="0" animBg="1"/>
      <p:bldP spid="28" grpId="0"/>
      <p:bldP spid="29" grpId="0" animBg="1"/>
      <p:bldP spid="30" grpId="0"/>
      <p:bldP spid="31" grpId="0"/>
      <p:bldP spid="32" grpId="0" animBg="1"/>
      <p:bldP spid="33" grpId="0"/>
      <p:bldP spid="34" grpId="0" animBg="1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Rot="1" noChangeArrowheads="1"/>
          </p:cNvSpPr>
          <p:nvPr/>
        </p:nvSpPr>
        <p:spPr bwMode="auto">
          <a:xfrm>
            <a:off x="683568" y="188640"/>
            <a:ext cx="7874475" cy="51480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t">
              <a:defRPr/>
            </a:pPr>
            <a:r>
              <a:rPr lang="en-US" altLang="zh-CN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§5  </a:t>
            </a:r>
            <a:r>
              <a:rPr lang="zh-CN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曲线运动　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692696"/>
            <a:ext cx="9144000" cy="51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eaLnBrk="1" latinLnBrk="0" hangingPunct="1">
              <a:lnSpc>
                <a:spcPct val="80000"/>
              </a:lnSpc>
              <a:spcBef>
                <a:spcPct val="20000"/>
              </a:spcBef>
              <a:buClrTx/>
              <a:buSzTx/>
              <a:tabLst/>
              <a:defRPr/>
            </a:pPr>
            <a:r>
              <a:rPr kumimoji="1" lang="zh-CN" altLang="en-US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§</a:t>
            </a:r>
            <a:r>
              <a:rPr kumimoji="1" lang="en-US" altLang="zh-CN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5.4  Centripetal Acceleration &amp; Centripetal Force</a:t>
            </a:r>
            <a:endParaRPr kumimoji="1" lang="zh-CN" altLang="en-US" sz="2800" b="1" kern="0" dirty="0">
              <a:ln>
                <a:solidFill>
                  <a:sysClr val="windowText" lastClr="000000"/>
                </a:solidFill>
              </a:ln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楷体" pitchFamily="49" charset="-122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16024" y="1785926"/>
            <a:ext cx="2570026" cy="43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200" b="1" dirty="0">
                <a:latin typeface="Times New Roman" pitchFamily="18" charset="0"/>
                <a:cs typeface="Times New Roman" pitchFamily="18" charset="0"/>
              </a:rPr>
              <a:t> 方向：指向</a:t>
            </a:r>
            <a:r>
              <a:rPr lang="zh-CN" altLang="en-US" sz="22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圆心</a:t>
            </a:r>
            <a:endParaRPr lang="zh-CN" alt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14282" y="2571744"/>
            <a:ext cx="1357322" cy="43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200" b="1" dirty="0">
                <a:latin typeface="Times New Roman" pitchFamily="18" charset="0"/>
                <a:cs typeface="Times New Roman" pitchFamily="18" charset="0"/>
              </a:rPr>
              <a:t> 大小：</a:t>
            </a:r>
          </a:p>
        </p:txBody>
      </p:sp>
      <p:sp>
        <p:nvSpPr>
          <p:cNvPr id="7" name="Text Box 228"/>
          <p:cNvSpPr txBox="1">
            <a:spLocks noChangeArrowheads="1"/>
          </p:cNvSpPr>
          <p:nvPr/>
        </p:nvSpPr>
        <p:spPr bwMode="auto">
          <a:xfrm>
            <a:off x="107504" y="1214422"/>
            <a:ext cx="575038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1</a:t>
            </a:r>
            <a:r>
              <a:rPr lang="zh-CN" altLang="en-US" sz="2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、向心加速度 </a:t>
            </a:r>
            <a:r>
              <a:rPr lang="en-US" altLang="zh-CN" sz="2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(Centripetal Acceleration)</a:t>
            </a:r>
            <a:endParaRPr lang="zh-CN" altLang="en-US" sz="2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grpSp>
        <p:nvGrpSpPr>
          <p:cNvPr id="8" name="Group 313"/>
          <p:cNvGrpSpPr>
            <a:grpSpLocks/>
          </p:cNvGrpSpPr>
          <p:nvPr/>
        </p:nvGrpSpPr>
        <p:grpSpPr bwMode="auto">
          <a:xfrm>
            <a:off x="1739624" y="2324240"/>
            <a:ext cx="1403769" cy="570958"/>
            <a:chOff x="2713" y="1789"/>
            <a:chExt cx="1731" cy="380"/>
          </a:xfrm>
        </p:grpSpPr>
        <p:sp>
          <p:nvSpPr>
            <p:cNvPr id="9" name="AutoShape 314"/>
            <p:cNvSpPr>
              <a:spLocks noChangeArrowheads="1"/>
            </p:cNvSpPr>
            <p:nvPr/>
          </p:nvSpPr>
          <p:spPr bwMode="auto">
            <a:xfrm>
              <a:off x="2713" y="1789"/>
              <a:ext cx="1687" cy="380"/>
            </a:xfrm>
            <a:prstGeom prst="cloudCallout">
              <a:avLst>
                <a:gd name="adj1" fmla="val -72704"/>
                <a:gd name="adj2" fmla="val -70738"/>
              </a:avLst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0000" tIns="46800" rIns="90000" bIns="46800"/>
            <a:lstStyle/>
            <a:p>
              <a:pPr algn="ctr">
                <a:defRPr/>
              </a:pPr>
              <a:endParaRPr lang="zh-CN" altLang="en-US" sz="2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315"/>
            <p:cNvSpPr txBox="1">
              <a:spLocks noChangeArrowheads="1"/>
            </p:cNvSpPr>
            <p:nvPr/>
          </p:nvSpPr>
          <p:spPr bwMode="auto">
            <a:xfrm>
              <a:off x="2772" y="1815"/>
              <a:ext cx="1672" cy="25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时刻变化</a:t>
              </a:r>
              <a:endParaRPr lang="en-US" altLang="zh-CN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71472" y="2989876"/>
          <a:ext cx="1030912" cy="464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20" name="公式" r:id="rId3" imgW="507960" imgH="228600" progId="Equation.3">
                  <p:embed/>
                </p:oleObj>
              </mc:Choice>
              <mc:Fallback>
                <p:oleObj name="公式" r:id="rId3" imgW="5079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2989876"/>
                        <a:ext cx="1030912" cy="4641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>
                                <a:alpha val="50000"/>
                              </a:scheme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2602857" y="2701487"/>
          <a:ext cx="742305" cy="941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21" name="公式" r:id="rId5" imgW="330120" imgH="419040" progId="Equation.3">
                  <p:embed/>
                </p:oleObj>
              </mc:Choice>
              <mc:Fallback>
                <p:oleObj name="公式" r:id="rId5" imgW="33012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2857" y="2701487"/>
                        <a:ext cx="742305" cy="9418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>
                                <a:alpha val="50000"/>
                              </a:scheme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1682728" y="2949128"/>
          <a:ext cx="848350" cy="438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22" name="公式" r:id="rId7" imgW="393480" imgH="203040" progId="Equation.3">
                  <p:embed/>
                </p:oleObj>
              </mc:Choice>
              <mc:Fallback>
                <p:oleObj name="公式" r:id="rId7" imgW="39348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28" y="2949128"/>
                        <a:ext cx="848350" cy="4380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>
                                <a:alpha val="50000"/>
                              </a:scheme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3388675" y="2701476"/>
          <a:ext cx="1111887" cy="941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23" name="公式" r:id="rId9" imgW="495000" imgH="419040" progId="Equation.3">
                  <p:embed/>
                </p:oleObj>
              </mc:Choice>
              <mc:Fallback>
                <p:oleObj name="公式" r:id="rId9" imgW="49500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8675" y="2701476"/>
                        <a:ext cx="1111887" cy="9414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>
                                <a:alpha val="50000"/>
                              </a:scheme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图片 14" descr="图片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75746" y="979715"/>
            <a:ext cx="2482534" cy="2449285"/>
          </a:xfrm>
          <a:prstGeom prst="rect">
            <a:avLst/>
          </a:prstGeom>
        </p:spPr>
      </p:pic>
      <p:sp>
        <p:nvSpPr>
          <p:cNvPr id="16" name="Text Box 228"/>
          <p:cNvSpPr txBox="1">
            <a:spLocks noChangeArrowheads="1"/>
          </p:cNvSpPr>
          <p:nvPr/>
        </p:nvSpPr>
        <p:spPr bwMode="auto">
          <a:xfrm>
            <a:off x="107504" y="3786190"/>
            <a:ext cx="4178744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2</a:t>
            </a:r>
            <a:r>
              <a:rPr lang="zh-CN" altLang="en-US" sz="2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、向心力 </a:t>
            </a:r>
            <a:r>
              <a:rPr lang="en-US" altLang="zh-CN" sz="2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(Centripetal Force)</a:t>
            </a:r>
            <a:endParaRPr lang="zh-CN" altLang="en-US" sz="2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216024" y="4355443"/>
            <a:ext cx="2570026" cy="43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200" b="1" dirty="0">
                <a:latin typeface="Times New Roman" pitchFamily="18" charset="0"/>
                <a:cs typeface="Times New Roman" pitchFamily="18" charset="0"/>
              </a:rPr>
              <a:t> 方向：指向圆心</a:t>
            </a:r>
          </a:p>
        </p:txBody>
      </p:sp>
      <p:grpSp>
        <p:nvGrpSpPr>
          <p:cNvPr id="18" name="Group 313"/>
          <p:cNvGrpSpPr>
            <a:grpSpLocks/>
          </p:cNvGrpSpPr>
          <p:nvPr/>
        </p:nvGrpSpPr>
        <p:grpSpPr bwMode="auto">
          <a:xfrm>
            <a:off x="4786981" y="3786190"/>
            <a:ext cx="2231707" cy="684689"/>
            <a:chOff x="2761" y="1736"/>
            <a:chExt cx="2305" cy="398"/>
          </a:xfrm>
        </p:grpSpPr>
        <p:sp>
          <p:nvSpPr>
            <p:cNvPr id="19" name="AutoShape 314"/>
            <p:cNvSpPr>
              <a:spLocks noChangeArrowheads="1"/>
            </p:cNvSpPr>
            <p:nvPr/>
          </p:nvSpPr>
          <p:spPr bwMode="auto">
            <a:xfrm>
              <a:off x="2761" y="1736"/>
              <a:ext cx="2305" cy="398"/>
            </a:xfrm>
            <a:prstGeom prst="cloudCallout">
              <a:avLst>
                <a:gd name="adj1" fmla="val 60467"/>
                <a:gd name="adj2" fmla="val 70056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0000" tIns="46800" rIns="90000" bIns="46800"/>
            <a:lstStyle/>
            <a:p>
              <a:pPr algn="ctr">
                <a:defRPr/>
              </a:pPr>
              <a:endParaRPr lang="zh-CN" altLang="en-US" sz="2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 Box 315"/>
            <p:cNvSpPr txBox="1">
              <a:spLocks noChangeArrowheads="1"/>
            </p:cNvSpPr>
            <p:nvPr/>
          </p:nvSpPr>
          <p:spPr bwMode="auto">
            <a:xfrm>
              <a:off x="2772" y="1815"/>
              <a:ext cx="2276" cy="25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只改变速度方向</a:t>
              </a:r>
              <a:endParaRPr lang="en-US" altLang="zh-CN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214282" y="4853258"/>
            <a:ext cx="1285884" cy="43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200" b="1" dirty="0">
                <a:latin typeface="Times New Roman" pitchFamily="18" charset="0"/>
                <a:cs typeface="Times New Roman" pitchFamily="18" charset="0"/>
              </a:rPr>
              <a:t> 大小：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214282" y="5878441"/>
            <a:ext cx="1785950" cy="43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效果</a:t>
            </a:r>
            <a:r>
              <a:rPr lang="zh-CN" altLang="en-US" sz="2200" b="1" dirty="0">
                <a:latin typeface="Times New Roman" pitchFamily="18" charset="0"/>
                <a:cs typeface="Times New Roman" pitchFamily="18" charset="0"/>
              </a:rPr>
              <a:t>命名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571472" y="5069829"/>
            <a:ext cx="5715040" cy="928688"/>
            <a:chOff x="571472" y="4714884"/>
            <a:chExt cx="5715040" cy="928688"/>
          </a:xfrm>
        </p:grpSpPr>
        <p:graphicFrame>
          <p:nvGraphicFramePr>
            <p:cNvPr id="22" name="Object 3"/>
            <p:cNvGraphicFramePr>
              <a:graphicFrameLocks noChangeAspect="1"/>
            </p:cNvGraphicFramePr>
            <p:nvPr/>
          </p:nvGraphicFramePr>
          <p:xfrm>
            <a:off x="571472" y="4972061"/>
            <a:ext cx="1249642" cy="5000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924" name="公式" r:id="rId12" imgW="571320" imgH="228600" progId="Equation.3">
                    <p:embed/>
                  </p:oleObj>
                </mc:Choice>
                <mc:Fallback>
                  <p:oleObj name="公式" r:id="rId12" imgW="571320" imgH="2286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472" y="4972061"/>
                          <a:ext cx="1249642" cy="5000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>
                                  <a:alpha val="50000"/>
                                </a:schemeClr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4"/>
            <p:cNvGraphicFramePr>
              <a:graphicFrameLocks noChangeAspect="1"/>
            </p:cNvGraphicFramePr>
            <p:nvPr/>
          </p:nvGraphicFramePr>
          <p:xfrm>
            <a:off x="2857512" y="4714884"/>
            <a:ext cx="3429000" cy="928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925" name="公式" r:id="rId14" imgW="1549080" imgH="419040" progId="Equation.3">
                    <p:embed/>
                  </p:oleObj>
                </mc:Choice>
                <mc:Fallback>
                  <p:oleObj name="公式" r:id="rId14" imgW="1549080" imgH="4190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7512" y="4714884"/>
                          <a:ext cx="3429000" cy="928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>
                                  <a:alpha val="50000"/>
                                </a:schemeClr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5"/>
            <p:cNvGraphicFramePr>
              <a:graphicFrameLocks noChangeAspect="1"/>
            </p:cNvGraphicFramePr>
            <p:nvPr/>
          </p:nvGraphicFramePr>
          <p:xfrm>
            <a:off x="1858951" y="5085003"/>
            <a:ext cx="998537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926" name="公式" r:id="rId16" imgW="457200" imgH="139680" progId="Equation.3">
                    <p:embed/>
                  </p:oleObj>
                </mc:Choice>
                <mc:Fallback>
                  <p:oleObj name="公式" r:id="rId16" imgW="457200" imgH="13968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8951" y="5085003"/>
                          <a:ext cx="998537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>
                                  <a:alpha val="50000"/>
                                </a:schemeClr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6" name="图片 25" descr="图片2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375746" y="3571876"/>
            <a:ext cx="2482534" cy="2449285"/>
          </a:xfrm>
          <a:prstGeom prst="rect">
            <a:avLst/>
          </a:prstGeom>
        </p:spPr>
      </p:pic>
      <p:sp>
        <p:nvSpPr>
          <p:cNvPr id="28" name="Text Box 228">
            <a:extLst>
              <a:ext uri="{FF2B5EF4-FFF2-40B4-BE49-F238E27FC236}">
                <a16:creationId xmlns:a16="http://schemas.microsoft.com/office/drawing/2014/main" id="{8598CCD6-CF2F-48F2-B088-06D9BEBA3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3" y="6351711"/>
            <a:ext cx="4690128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3</a:t>
            </a:r>
            <a:r>
              <a:rPr lang="zh-CN" altLang="en-US" sz="2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、生活中的圆周运动</a:t>
            </a:r>
            <a:r>
              <a:rPr lang="en-US" altLang="zh-CN" sz="2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&amp;</a:t>
            </a:r>
            <a:r>
              <a:rPr lang="zh-CN" altLang="en-US" sz="2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离心现象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531316" y="915715"/>
            <a:ext cx="3097213" cy="3097212"/>
          </a:xfrm>
          <a:prstGeom prst="ellipse">
            <a:avLst/>
          </a:prstGeom>
          <a:noFill/>
          <a:ln w="19050" cmpd="sng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13804" y="2471465"/>
            <a:ext cx="1951037" cy="1252537"/>
            <a:chOff x="0" y="0"/>
            <a:chExt cx="1229" cy="789"/>
          </a:xfrm>
        </p:grpSpPr>
        <p:sp>
          <p:nvSpPr>
            <p:cNvPr id="4" name="Line 4"/>
            <p:cNvSpPr>
              <a:spLocks noChangeShapeType="1"/>
            </p:cNvSpPr>
            <p:nvPr/>
          </p:nvSpPr>
          <p:spPr bwMode="auto">
            <a:xfrm flipH="1">
              <a:off x="640" y="0"/>
              <a:ext cx="589" cy="681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0" y="18"/>
              <a:ext cx="667" cy="771"/>
              <a:chOff x="0" y="0"/>
              <a:chExt cx="667" cy="771"/>
            </a:xfrm>
          </p:grpSpPr>
          <p:sp>
            <p:nvSpPr>
              <p:cNvPr id="6" name="Oval 6"/>
              <p:cNvSpPr>
                <a:spLocks noChangeArrowheads="1"/>
              </p:cNvSpPr>
              <p:nvPr/>
            </p:nvSpPr>
            <p:spPr bwMode="auto">
              <a:xfrm>
                <a:off x="531" y="635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7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9" cy="663"/>
                <a:chOff x="0" y="0"/>
                <a:chExt cx="549" cy="663"/>
              </a:xfrm>
            </p:grpSpPr>
            <p:sp>
              <p:nvSpPr>
                <p:cNvPr id="8" name="Line 8"/>
                <p:cNvSpPr>
                  <a:spLocks noChangeShapeType="1"/>
                </p:cNvSpPr>
                <p:nvPr/>
              </p:nvSpPr>
              <p:spPr bwMode="auto">
                <a:xfrm flipH="1" flipV="1">
                  <a:off x="177" y="309"/>
                  <a:ext cx="372" cy="354"/>
                </a:xfrm>
                <a:prstGeom prst="line">
                  <a:avLst/>
                </a:prstGeom>
                <a:noFill/>
                <a:ln w="31750" cmpd="sng">
                  <a:solidFill>
                    <a:srgbClr val="C00000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258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432" tIns="45716" rIns="91432" bIns="45716">
                  <a:spAutoFit/>
                </a:bodyPr>
                <a:lstStyle/>
                <a:p>
                  <a:r>
                    <a:rPr lang="en-US" sz="4000" b="1" i="1" dirty="0">
                      <a:solidFill>
                        <a:srgbClr val="C00000"/>
                      </a:solidFill>
                      <a:latin typeface="Times New Roman" pitchFamily="18" charset="0"/>
                      <a:ea typeface="隶书" pitchFamily="49" charset="-122"/>
                    </a:rPr>
                    <a:t>v</a:t>
                  </a:r>
                </a:p>
              </p:txBody>
            </p:sp>
          </p:grpSp>
        </p:grpSp>
      </p:grpSp>
      <p:grpSp>
        <p:nvGrpSpPr>
          <p:cNvPr id="11" name="Group 21"/>
          <p:cNvGrpSpPr>
            <a:grpSpLocks/>
          </p:cNvGrpSpPr>
          <p:nvPr/>
        </p:nvGrpSpPr>
        <p:grpSpPr bwMode="auto">
          <a:xfrm>
            <a:off x="1461591" y="188640"/>
            <a:ext cx="1285875" cy="2282825"/>
            <a:chOff x="0" y="0"/>
            <a:chExt cx="810" cy="1438"/>
          </a:xfrm>
        </p:grpSpPr>
        <p:sp>
          <p:nvSpPr>
            <p:cNvPr id="12" name="Line 22"/>
            <p:cNvSpPr>
              <a:spLocks noChangeShapeType="1"/>
            </p:cNvSpPr>
            <p:nvPr/>
          </p:nvSpPr>
          <p:spPr bwMode="auto">
            <a:xfrm>
              <a:off x="72" y="486"/>
              <a:ext cx="317" cy="95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3" name="Group 23"/>
            <p:cNvGrpSpPr>
              <a:grpSpLocks/>
            </p:cNvGrpSpPr>
            <p:nvPr/>
          </p:nvGrpSpPr>
          <p:grpSpPr bwMode="auto">
            <a:xfrm>
              <a:off x="0" y="0"/>
              <a:ext cx="810" cy="571"/>
              <a:chOff x="0" y="0"/>
              <a:chExt cx="810" cy="571"/>
            </a:xfrm>
          </p:grpSpPr>
          <p:sp>
            <p:nvSpPr>
              <p:cNvPr id="14" name="Oval 24"/>
              <p:cNvSpPr>
                <a:spLocks noChangeArrowheads="1"/>
              </p:cNvSpPr>
              <p:nvPr/>
            </p:nvSpPr>
            <p:spPr bwMode="auto">
              <a:xfrm>
                <a:off x="0" y="435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5" name="Group 25"/>
              <p:cNvGrpSpPr>
                <a:grpSpLocks/>
              </p:cNvGrpSpPr>
              <p:nvPr/>
            </p:nvGrpSpPr>
            <p:grpSpPr bwMode="auto">
              <a:xfrm>
                <a:off x="135" y="0"/>
                <a:ext cx="675" cy="481"/>
                <a:chOff x="0" y="0"/>
                <a:chExt cx="675" cy="481"/>
              </a:xfrm>
            </p:grpSpPr>
            <p:sp>
              <p:nvSpPr>
                <p:cNvPr id="16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0" y="281"/>
                  <a:ext cx="500" cy="200"/>
                </a:xfrm>
                <a:prstGeom prst="line">
                  <a:avLst/>
                </a:prstGeom>
                <a:noFill/>
                <a:ln w="31750" cmpd="sng">
                  <a:solidFill>
                    <a:srgbClr val="C00000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45" y="0"/>
                  <a:ext cx="230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32" tIns="45716" rIns="91432" bIns="45716">
                  <a:spAutoFit/>
                </a:bodyPr>
                <a:lstStyle/>
                <a:p>
                  <a:r>
                    <a:rPr lang="en-US" sz="4000" b="1" i="1" dirty="0">
                      <a:solidFill>
                        <a:srgbClr val="C00000"/>
                      </a:solidFill>
                      <a:latin typeface="Times New Roman" pitchFamily="18" charset="0"/>
                      <a:ea typeface="隶书" pitchFamily="49" charset="-122"/>
                    </a:rPr>
                    <a:t>v</a:t>
                  </a:r>
                </a:p>
              </p:txBody>
            </p:sp>
          </p:grpSp>
        </p:grpSp>
      </p:grpSp>
      <p:sp>
        <p:nvSpPr>
          <p:cNvPr id="18" name="Oval 28"/>
          <p:cNvSpPr>
            <a:spLocks noChangeArrowheads="1"/>
          </p:cNvSpPr>
          <p:nvPr/>
        </p:nvSpPr>
        <p:spPr bwMode="auto">
          <a:xfrm>
            <a:off x="956766" y="3508102"/>
            <a:ext cx="215900" cy="2159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cmpd="sng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9" name="Group 29"/>
          <p:cNvGrpSpPr>
            <a:grpSpLocks/>
          </p:cNvGrpSpPr>
          <p:nvPr/>
        </p:nvGrpSpPr>
        <p:grpSpPr bwMode="auto">
          <a:xfrm>
            <a:off x="2050554" y="2458765"/>
            <a:ext cx="1657350" cy="1663700"/>
            <a:chOff x="0" y="0"/>
            <a:chExt cx="1044" cy="1048"/>
          </a:xfrm>
        </p:grpSpPr>
        <p:sp>
          <p:nvSpPr>
            <p:cNvPr id="20" name="Line 30"/>
            <p:cNvSpPr>
              <a:spLocks noChangeShapeType="1"/>
            </p:cNvSpPr>
            <p:nvPr/>
          </p:nvSpPr>
          <p:spPr bwMode="auto">
            <a:xfrm flipH="1" flipV="1">
              <a:off x="0" y="0"/>
              <a:ext cx="953" cy="135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1" name="Group 31"/>
            <p:cNvGrpSpPr>
              <a:grpSpLocks/>
            </p:cNvGrpSpPr>
            <p:nvPr/>
          </p:nvGrpSpPr>
          <p:grpSpPr bwMode="auto">
            <a:xfrm>
              <a:off x="663" y="63"/>
              <a:ext cx="381" cy="985"/>
              <a:chOff x="0" y="0"/>
              <a:chExt cx="381" cy="985"/>
            </a:xfrm>
          </p:grpSpPr>
          <p:grpSp>
            <p:nvGrpSpPr>
              <p:cNvPr id="22" name="Group 32"/>
              <p:cNvGrpSpPr>
                <a:grpSpLocks/>
              </p:cNvGrpSpPr>
              <p:nvPr/>
            </p:nvGrpSpPr>
            <p:grpSpPr bwMode="auto">
              <a:xfrm>
                <a:off x="0" y="127"/>
                <a:ext cx="308" cy="858"/>
                <a:chOff x="0" y="0"/>
                <a:chExt cx="308" cy="858"/>
              </a:xfrm>
            </p:grpSpPr>
            <p:sp>
              <p:nvSpPr>
                <p:cNvPr id="24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72" y="0"/>
                  <a:ext cx="136" cy="590"/>
                </a:xfrm>
                <a:prstGeom prst="line">
                  <a:avLst/>
                </a:prstGeom>
                <a:noFill/>
                <a:ln w="31750" cmpd="sng">
                  <a:solidFill>
                    <a:srgbClr val="C00000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0" y="416"/>
                  <a:ext cx="230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32" tIns="45716" rIns="91432" bIns="45716">
                  <a:spAutoFit/>
                </a:bodyPr>
                <a:lstStyle/>
                <a:p>
                  <a:r>
                    <a:rPr lang="en-US" sz="4000" b="1" i="1" dirty="0">
                      <a:solidFill>
                        <a:srgbClr val="C00000"/>
                      </a:solidFill>
                      <a:latin typeface="Times New Roman" pitchFamily="18" charset="0"/>
                      <a:ea typeface="隶书" pitchFamily="49" charset="-122"/>
                    </a:rPr>
                    <a:t>v</a:t>
                  </a:r>
                </a:p>
              </p:txBody>
            </p:sp>
          </p:grpSp>
          <p:sp>
            <p:nvSpPr>
              <p:cNvPr id="23" name="Oval 35"/>
              <p:cNvSpPr>
                <a:spLocks noChangeArrowheads="1"/>
              </p:cNvSpPr>
              <p:nvPr/>
            </p:nvSpPr>
            <p:spPr bwMode="auto">
              <a:xfrm>
                <a:off x="245" y="0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1988641" y="2023790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 dirty="0">
                <a:latin typeface="Times New Roman" pitchFamily="18" charset="0"/>
                <a:ea typeface="隶书" pitchFamily="49" charset="-122"/>
              </a:rPr>
              <a:t>o</a:t>
            </a:r>
          </a:p>
        </p:txBody>
      </p:sp>
      <p:sp>
        <p:nvSpPr>
          <p:cNvPr id="35" name="矩形 34"/>
          <p:cNvSpPr/>
          <p:nvPr/>
        </p:nvSpPr>
        <p:spPr bwMode="auto">
          <a:xfrm>
            <a:off x="107504" y="4221088"/>
            <a:ext cx="4176464" cy="1727052"/>
          </a:xfrm>
          <a:prstGeom prst="rect">
            <a:avLst/>
          </a:prstGeom>
          <a:solidFill>
            <a:schemeClr val="bg1">
              <a:alpha val="46000"/>
            </a:schemeClr>
          </a:solidFill>
          <a:ln w="9525" cap="flat" cmpd="sng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179512" y="4291956"/>
            <a:ext cx="3384376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en-US" altLang="zh-C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Think  about</a:t>
            </a:r>
            <a:endParaRPr kumimoji="1" lang="zh-CN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1520" y="4797152"/>
            <a:ext cx="3888432" cy="111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匀速圆周运动加速度的大小和方向</a:t>
            </a:r>
          </a:p>
        </p:txBody>
      </p:sp>
      <p:pic>
        <p:nvPicPr>
          <p:cNvPr id="38" name="图片 37" descr="14395579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5373216"/>
            <a:ext cx="577204" cy="577204"/>
          </a:xfrm>
          <a:prstGeom prst="rect">
            <a:avLst/>
          </a:prstGeom>
        </p:spPr>
      </p:pic>
      <p:cxnSp>
        <p:nvCxnSpPr>
          <p:cNvPr id="39" name="直接连接符 38"/>
          <p:cNvCxnSpPr/>
          <p:nvPr/>
        </p:nvCxnSpPr>
        <p:spPr>
          <a:xfrm rot="5400000">
            <a:off x="1367182" y="3463878"/>
            <a:ext cx="5976000" cy="1588"/>
          </a:xfrm>
          <a:prstGeom prst="line">
            <a:avLst/>
          </a:prstGeom>
          <a:ln w="127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12" descr="太阳拉地球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 b="5545"/>
          <a:stretch>
            <a:fillRect/>
          </a:stretch>
        </p:blipFill>
        <p:spPr bwMode="auto">
          <a:xfrm>
            <a:off x="4591050" y="548680"/>
            <a:ext cx="4320000" cy="2880320"/>
          </a:xfrm>
          <a:prstGeom prst="rect">
            <a:avLst/>
          </a:prstGeom>
          <a:noFill/>
        </p:spPr>
      </p:pic>
      <p:pic>
        <p:nvPicPr>
          <p:cNvPr id="41" name="Picture 12" descr="图钉拉小球"/>
          <p:cNvPicPr>
            <a:picLocks noChangeAspect="1" noChangeArrowheads="1"/>
          </p:cNvPicPr>
          <p:nvPr/>
        </p:nvPicPr>
        <p:blipFill>
          <a:blip r:embed="rId5" cstate="print">
            <a:lum bright="-10000" contrast="40000"/>
          </a:blip>
          <a:srcRect t="4668" b="4308"/>
          <a:stretch>
            <a:fillRect/>
          </a:stretch>
        </p:blipFill>
        <p:spPr bwMode="auto">
          <a:xfrm>
            <a:off x="4586858" y="3501008"/>
            <a:ext cx="4320000" cy="2808312"/>
          </a:xfrm>
          <a:prstGeom prst="rect">
            <a:avLst/>
          </a:prstGeom>
          <a:noFill/>
        </p:spPr>
      </p:pic>
      <p:grpSp>
        <p:nvGrpSpPr>
          <p:cNvPr id="48" name="组合 47"/>
          <p:cNvGrpSpPr/>
          <p:nvPr/>
        </p:nvGrpSpPr>
        <p:grpSpPr>
          <a:xfrm>
            <a:off x="5429256" y="1643050"/>
            <a:ext cx="1000132" cy="796296"/>
            <a:chOff x="5429256" y="1643050"/>
            <a:chExt cx="1000132" cy="796296"/>
          </a:xfrm>
        </p:grpSpPr>
        <p:cxnSp>
          <p:nvCxnSpPr>
            <p:cNvPr id="34" name="直接箭头连接符 33"/>
            <p:cNvCxnSpPr/>
            <p:nvPr/>
          </p:nvCxnSpPr>
          <p:spPr>
            <a:xfrm flipV="1">
              <a:off x="5429256" y="2153594"/>
              <a:ext cx="857256" cy="285752"/>
            </a:xfrm>
            <a:prstGeom prst="straightConnector1">
              <a:avLst/>
            </a:prstGeom>
            <a:ln w="3810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5929322" y="1643050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zh-CN" alt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858016" y="4500570"/>
            <a:ext cx="928694" cy="728234"/>
            <a:chOff x="6858016" y="4500570"/>
            <a:chExt cx="928694" cy="728234"/>
          </a:xfrm>
        </p:grpSpPr>
        <p:cxnSp>
          <p:nvCxnSpPr>
            <p:cNvPr id="43" name="直接箭头连接符 42"/>
            <p:cNvCxnSpPr/>
            <p:nvPr/>
          </p:nvCxnSpPr>
          <p:spPr>
            <a:xfrm rot="10920000">
              <a:off x="6929454" y="4943052"/>
              <a:ext cx="857256" cy="285752"/>
            </a:xfrm>
            <a:prstGeom prst="straightConnector1">
              <a:avLst/>
            </a:prstGeom>
            <a:ln w="3810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858016" y="4500570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zh-CN" alt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37 C -0.06928 -0.07468 -0.07934 -0.21595 -0.02032 -0.3126 C 0.03906 -0.40763 0.14566 -0.42219 0.21718 -0.34335 C 0.28888 -0.26427 0.2993 -0.12277 0.24045 -0.02682 C 0.18107 0.06867 0.07482 0.08301 0.00243 0.0037 Z " pathEditMode="relative" rAng="13166959" ptsTypes="fffff">
                                      <p:cBhvr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0800" y="-171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 autoUpdateAnimBg="0"/>
      <p:bldP spid="18" grpId="1" animBg="1"/>
      <p:bldP spid="26" grpId="0"/>
      <p:bldP spid="35" grpId="0" animBg="1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CCEE47B-FBB8-49EA-8C91-15C8A916166E}"/>
              </a:ext>
            </a:extLst>
          </p:cNvPr>
          <p:cNvGrpSpPr>
            <a:grpSpLocks noChangeAspect="1"/>
          </p:cNvGrpSpPr>
          <p:nvPr/>
        </p:nvGrpSpPr>
        <p:grpSpPr>
          <a:xfrm>
            <a:off x="746732" y="943943"/>
            <a:ext cx="2232000" cy="2232000"/>
            <a:chOff x="927295" y="650607"/>
            <a:chExt cx="2630505" cy="2629477"/>
          </a:xfrm>
        </p:grpSpPr>
        <p:sp>
          <p:nvSpPr>
            <p:cNvPr id="3" name="Oval 4">
              <a:extLst>
                <a:ext uri="{FF2B5EF4-FFF2-40B4-BE49-F238E27FC236}">
                  <a16:creationId xmlns:a16="http://schemas.microsoft.com/office/drawing/2014/main" id="{3863EBD4-BB1E-41AD-B1D8-B9AD2EA77B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27295" y="650607"/>
              <a:ext cx="2630505" cy="262947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 Box 20">
              <a:extLst>
                <a:ext uri="{FF2B5EF4-FFF2-40B4-BE49-F238E27FC236}">
                  <a16:creationId xmlns:a16="http://schemas.microsoft.com/office/drawing/2014/main" id="{7BEF83D4-2BF3-494E-A741-B9800BC9B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6649" y="1686935"/>
              <a:ext cx="3619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solidFill>
                    <a:schemeClr val="tx2"/>
                  </a:solidFill>
                  <a:latin typeface="Times New Roman" pitchFamily="18" charset="0"/>
                  <a:ea typeface="隶书" pitchFamily="49" charset="-122"/>
                  <a:cs typeface="Times New Roman" pitchFamily="18" charset="0"/>
                </a:rPr>
                <a:t>o</a:t>
              </a: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51F2E441-4D28-4450-B051-CD2E2FB1E66F}"/>
              </a:ext>
            </a:extLst>
          </p:cNvPr>
          <p:cNvGrpSpPr>
            <a:grpSpLocks/>
          </p:cNvGrpSpPr>
          <p:nvPr/>
        </p:nvGrpSpPr>
        <p:grpSpPr bwMode="auto">
          <a:xfrm>
            <a:off x="1401618" y="240991"/>
            <a:ext cx="1755777" cy="1828801"/>
            <a:chOff x="900" y="268"/>
            <a:chExt cx="1106" cy="1152"/>
          </a:xfrm>
        </p:grpSpPr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E644D925-51A2-4D69-9C05-78EFAC119C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2" y="703"/>
              <a:ext cx="227" cy="717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prstDash val="sys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0DD700B9-95DD-4A00-BBC6-3210A07796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0" y="268"/>
              <a:ext cx="1106" cy="520"/>
              <a:chOff x="930" y="297"/>
              <a:chExt cx="1106" cy="520"/>
            </a:xfrm>
          </p:grpSpPr>
          <p:sp>
            <p:nvSpPr>
              <p:cNvPr id="8" name="Oval 8">
                <a:extLst>
                  <a:ext uri="{FF2B5EF4-FFF2-40B4-BE49-F238E27FC236}">
                    <a16:creationId xmlns:a16="http://schemas.microsoft.com/office/drawing/2014/main" id="{09EC25FA-8997-4E06-8902-D07375871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681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9" name="Group 9">
                <a:extLst>
                  <a:ext uri="{FF2B5EF4-FFF2-40B4-BE49-F238E27FC236}">
                    <a16:creationId xmlns:a16="http://schemas.microsoft.com/office/drawing/2014/main" id="{279E9E0E-FADF-4CA7-91AA-4554C09193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0" y="297"/>
                <a:ext cx="986" cy="457"/>
                <a:chOff x="1050" y="297"/>
                <a:chExt cx="986" cy="457"/>
              </a:xfrm>
            </p:grpSpPr>
            <p:sp>
              <p:nvSpPr>
                <p:cNvPr id="10" name="Line 10">
                  <a:extLst>
                    <a:ext uri="{FF2B5EF4-FFF2-40B4-BE49-F238E27FC236}">
                      <a16:creationId xmlns:a16="http://schemas.microsoft.com/office/drawing/2014/main" id="{B0748F02-75B7-4C0A-A241-C7EF01882E17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050" y="481"/>
                  <a:ext cx="680" cy="273"/>
                </a:xfrm>
                <a:prstGeom prst="line">
                  <a:avLst/>
                </a:prstGeom>
                <a:noFill/>
                <a:ln w="31750">
                  <a:solidFill>
                    <a:srgbClr val="0033CC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" name="Text Box 11">
                  <a:extLst>
                    <a:ext uri="{FF2B5EF4-FFF2-40B4-BE49-F238E27FC236}">
                      <a16:creationId xmlns:a16="http://schemas.microsoft.com/office/drawing/2014/main" id="{BB392F2E-3A56-4140-9A81-4B5040EED8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91" y="297"/>
                  <a:ext cx="545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1432" tIns="45716" rIns="91432" bIns="45716">
                  <a:spAutoFit/>
                </a:bodyPr>
                <a:lstStyle/>
                <a:p>
                  <a:r>
                    <a:rPr lang="en-US" altLang="zh-CN" sz="2400" b="1" i="1" dirty="0">
                      <a:solidFill>
                        <a:srgbClr val="0033CC"/>
                      </a:solidFill>
                      <a:latin typeface="Times New Roman" pitchFamily="18" charset="0"/>
                      <a:ea typeface="隶书" pitchFamily="49" charset="-122"/>
                    </a:rPr>
                    <a:t>v</a:t>
                  </a:r>
                  <a:endParaRPr lang="en-US" altLang="zh-CN" sz="2400" b="1" i="1" baseline="-25000" dirty="0">
                    <a:solidFill>
                      <a:srgbClr val="0033CC"/>
                    </a:solidFill>
                    <a:latin typeface="Times New Roman" pitchFamily="18" charset="0"/>
                    <a:ea typeface="隶书" pitchFamily="49" charset="-122"/>
                  </a:endParaRPr>
                </a:p>
              </p:txBody>
            </p:sp>
          </p:grpSp>
        </p:grpSp>
      </p:grpSp>
      <p:grpSp>
        <p:nvGrpSpPr>
          <p:cNvPr id="12" name="Group 13">
            <a:extLst>
              <a:ext uri="{FF2B5EF4-FFF2-40B4-BE49-F238E27FC236}">
                <a16:creationId xmlns:a16="http://schemas.microsoft.com/office/drawing/2014/main" id="{5C89119C-5183-4C8A-8943-556B342E8B46}"/>
              </a:ext>
            </a:extLst>
          </p:cNvPr>
          <p:cNvGrpSpPr>
            <a:grpSpLocks/>
          </p:cNvGrpSpPr>
          <p:nvPr/>
        </p:nvGrpSpPr>
        <p:grpSpPr bwMode="auto">
          <a:xfrm rot="-4973571">
            <a:off x="2349778" y="519463"/>
            <a:ext cx="1239838" cy="2111381"/>
            <a:chOff x="1573" y="1652"/>
            <a:chExt cx="781" cy="1330"/>
          </a:xfrm>
        </p:grpSpPr>
        <p:sp>
          <p:nvSpPr>
            <p:cNvPr id="13" name="Line 14">
              <a:extLst>
                <a:ext uri="{FF2B5EF4-FFF2-40B4-BE49-F238E27FC236}">
                  <a16:creationId xmlns:a16="http://schemas.microsoft.com/office/drawing/2014/main" id="{3340FCC6-76F7-4C2C-99F2-6E0A318060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73" y="1652"/>
              <a:ext cx="690" cy="172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prstDash val="sys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" name="Group 15">
              <a:extLst>
                <a:ext uri="{FF2B5EF4-FFF2-40B4-BE49-F238E27FC236}">
                  <a16:creationId xmlns:a16="http://schemas.microsoft.com/office/drawing/2014/main" id="{BDC2FEB9-B1F8-49C8-8EBF-EF5C1DCD36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9" y="1752"/>
              <a:ext cx="545" cy="1230"/>
              <a:chOff x="1809" y="1752"/>
              <a:chExt cx="545" cy="1230"/>
            </a:xfrm>
          </p:grpSpPr>
          <p:grpSp>
            <p:nvGrpSpPr>
              <p:cNvPr id="15" name="Group 16">
                <a:extLst>
                  <a:ext uri="{FF2B5EF4-FFF2-40B4-BE49-F238E27FC236}">
                    <a16:creationId xmlns:a16="http://schemas.microsoft.com/office/drawing/2014/main" id="{4DC9AAA6-EF50-4C0E-A7C8-F0D8D26467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9" y="1873"/>
                <a:ext cx="444" cy="1109"/>
                <a:chOff x="1809" y="1873"/>
                <a:chExt cx="444" cy="1109"/>
              </a:xfrm>
            </p:grpSpPr>
            <p:sp>
              <p:nvSpPr>
                <p:cNvPr id="17" name="Line 17">
                  <a:extLst>
                    <a:ext uri="{FF2B5EF4-FFF2-40B4-BE49-F238E27FC236}">
                      <a16:creationId xmlns:a16="http://schemas.microsoft.com/office/drawing/2014/main" id="{E1B0462B-1018-4B99-8542-A57F1BABA5A1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094" y="1873"/>
                  <a:ext cx="159" cy="680"/>
                </a:xfrm>
                <a:prstGeom prst="line">
                  <a:avLst/>
                </a:prstGeom>
                <a:noFill/>
                <a:ln w="31750">
                  <a:solidFill>
                    <a:srgbClr val="C0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 Box 18">
                  <a:extLst>
                    <a:ext uri="{FF2B5EF4-FFF2-40B4-BE49-F238E27FC236}">
                      <a16:creationId xmlns:a16="http://schemas.microsoft.com/office/drawing/2014/main" id="{AD96A81B-F882-4E47-9476-39C6FA8467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6213504">
                  <a:off x="1677" y="2559"/>
                  <a:ext cx="555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1432" tIns="45716" rIns="91432" bIns="45716">
                  <a:spAutoFit/>
                </a:bodyPr>
                <a:lstStyle/>
                <a:p>
                  <a:r>
                    <a:rPr lang="en-US" altLang="zh-CN" sz="2400" b="1" i="1" dirty="0">
                      <a:solidFill>
                        <a:srgbClr val="CC3300"/>
                      </a:solidFill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v</a:t>
                  </a:r>
                  <a:endParaRPr lang="en-US" altLang="zh-CN" sz="2400" b="1" i="1" baseline="-25000" dirty="0">
                    <a:solidFill>
                      <a:srgbClr val="CC3300"/>
                    </a:solidFill>
                    <a:latin typeface="Times New Roman" pitchFamily="18" charset="0"/>
                    <a:ea typeface="隶书" pitchFamily="49" charset="-122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6" name="Oval 19">
                <a:extLst>
                  <a:ext uri="{FF2B5EF4-FFF2-40B4-BE49-F238E27FC236}">
                    <a16:creationId xmlns:a16="http://schemas.microsoft.com/office/drawing/2014/main" id="{D32DEF6A-CBC1-4E86-B8FB-798D85A6FE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8" y="1752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1" name="Line 23">
            <a:extLst>
              <a:ext uri="{FF2B5EF4-FFF2-40B4-BE49-F238E27FC236}">
                <a16:creationId xmlns:a16="http://schemas.microsoft.com/office/drawing/2014/main" id="{A9792FC5-9D8D-4991-97C1-CB1292527F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67814" y="644660"/>
            <a:ext cx="0" cy="792000"/>
          </a:xfrm>
          <a:prstGeom prst="line">
            <a:avLst/>
          </a:prstGeom>
          <a:noFill/>
          <a:ln w="31750">
            <a:solidFill>
              <a:srgbClr val="7030A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4">
            <a:extLst>
              <a:ext uri="{FF2B5EF4-FFF2-40B4-BE49-F238E27FC236}">
                <a16:creationId xmlns:a16="http://schemas.microsoft.com/office/drawing/2014/main" id="{89DAF9F2-E949-49FA-A257-BFDAAEEC4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7159" y="1401030"/>
            <a:ext cx="8401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△</a:t>
            </a:r>
            <a:r>
              <a:rPr lang="en-US" altLang="zh-CN" sz="1600" b="1" i="1" dirty="0">
                <a:latin typeface="Times New Roman" pitchFamily="18" charset="0"/>
                <a:cs typeface="Times New Roman" pitchFamily="18" charset="0"/>
              </a:rPr>
              <a:t>θ</a:t>
            </a:r>
          </a:p>
        </p:txBody>
      </p:sp>
      <p:sp>
        <p:nvSpPr>
          <p:cNvPr id="23" name="Text Box 25">
            <a:extLst>
              <a:ext uri="{FF2B5EF4-FFF2-40B4-BE49-F238E27FC236}">
                <a16:creationId xmlns:a16="http://schemas.microsoft.com/office/drawing/2014/main" id="{E69AD005-D71D-4991-BF1F-7D0C6F321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505" y="869292"/>
            <a:ext cx="6108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△</a:t>
            </a:r>
            <a:r>
              <a:rPr lang="en-US" altLang="zh-CN" sz="1600" b="1" i="1" dirty="0">
                <a:latin typeface="Times New Roman" pitchFamily="18" charset="0"/>
                <a:cs typeface="Times New Roman" pitchFamily="18" charset="0"/>
              </a:rPr>
              <a:t>θ</a:t>
            </a: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E239FC07-5561-4F6D-82F2-37774D60A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0839" y="718396"/>
            <a:ext cx="7761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zh-CN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altLang="zh-CN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2315876" y="288118"/>
            <a:ext cx="1339978" cy="753611"/>
            <a:chOff x="2403428" y="478053"/>
            <a:chExt cx="1339978" cy="753611"/>
          </a:xfrm>
        </p:grpSpPr>
        <p:sp>
          <p:nvSpPr>
            <p:cNvPr id="20" name="Line 22">
              <a:extLst>
                <a:ext uri="{FF2B5EF4-FFF2-40B4-BE49-F238E27FC236}">
                  <a16:creationId xmlns:a16="http://schemas.microsoft.com/office/drawing/2014/main" id="{2AB621A7-551E-458E-9858-E1CB5AC52E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3428" y="799664"/>
              <a:ext cx="1080000" cy="432000"/>
            </a:xfrm>
            <a:prstGeom prst="line">
              <a:avLst/>
            </a:prstGeom>
            <a:noFill/>
            <a:ln w="31750">
              <a:solidFill>
                <a:srgbClr val="0033CC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 Box 28">
              <a:extLst>
                <a:ext uri="{FF2B5EF4-FFF2-40B4-BE49-F238E27FC236}">
                  <a16:creationId xmlns:a16="http://schemas.microsoft.com/office/drawing/2014/main" id="{4AB301C6-F91F-41A4-AA67-B30EFDDA6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6424" y="478053"/>
              <a:ext cx="62698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altLang="zh-CN" sz="2400" b="1" i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Text Box 46">
            <a:extLst>
              <a:ext uri="{FF2B5EF4-FFF2-40B4-BE49-F238E27FC236}">
                <a16:creationId xmlns:a16="http://schemas.microsoft.com/office/drawing/2014/main" id="{1F64D894-2D30-48EF-A835-01F5E031E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700437"/>
            <a:ext cx="755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1" name="Text Box 47">
            <a:extLst>
              <a:ext uri="{FF2B5EF4-FFF2-40B4-BE49-F238E27FC236}">
                <a16:creationId xmlns:a16="http://schemas.microsoft.com/office/drawing/2014/main" id="{0214237E-C816-4084-9904-EF468D31A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7255" y="581959"/>
            <a:ext cx="755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2" name="弧形 31">
            <a:extLst>
              <a:ext uri="{FF2B5EF4-FFF2-40B4-BE49-F238E27FC236}">
                <a16:creationId xmlns:a16="http://schemas.microsoft.com/office/drawing/2014/main" id="{BC5D747C-4A15-4856-BE6E-DB40D2B776DF}"/>
              </a:ext>
            </a:extLst>
          </p:cNvPr>
          <p:cNvSpPr/>
          <p:nvPr/>
        </p:nvSpPr>
        <p:spPr>
          <a:xfrm>
            <a:off x="1548832" y="1772816"/>
            <a:ext cx="396000" cy="72008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弧形 32">
            <a:extLst>
              <a:ext uri="{FF2B5EF4-FFF2-40B4-BE49-F238E27FC236}">
                <a16:creationId xmlns:a16="http://schemas.microsoft.com/office/drawing/2014/main" id="{63A660BB-519D-4F6D-8C19-C2E1F5BF4B42}"/>
              </a:ext>
            </a:extLst>
          </p:cNvPr>
          <p:cNvSpPr/>
          <p:nvPr/>
        </p:nvSpPr>
        <p:spPr>
          <a:xfrm>
            <a:off x="2554820" y="967648"/>
            <a:ext cx="72008" cy="3960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DCCEE47B-FBB8-49EA-8C91-15C8A916166E}"/>
              </a:ext>
            </a:extLst>
          </p:cNvPr>
          <p:cNvGrpSpPr>
            <a:grpSpLocks noChangeAspect="1"/>
          </p:cNvGrpSpPr>
          <p:nvPr/>
        </p:nvGrpSpPr>
        <p:grpSpPr>
          <a:xfrm>
            <a:off x="745848" y="4005312"/>
            <a:ext cx="2232000" cy="2232000"/>
            <a:chOff x="927295" y="650607"/>
            <a:chExt cx="2630505" cy="2629477"/>
          </a:xfrm>
        </p:grpSpPr>
        <p:sp>
          <p:nvSpPr>
            <p:cNvPr id="76" name="Oval 4">
              <a:extLst>
                <a:ext uri="{FF2B5EF4-FFF2-40B4-BE49-F238E27FC236}">
                  <a16:creationId xmlns:a16="http://schemas.microsoft.com/office/drawing/2014/main" id="{3863EBD4-BB1E-41AD-B1D8-B9AD2EA77B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27295" y="650607"/>
              <a:ext cx="2630505" cy="262947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Text Box 20">
              <a:extLst>
                <a:ext uri="{FF2B5EF4-FFF2-40B4-BE49-F238E27FC236}">
                  <a16:creationId xmlns:a16="http://schemas.microsoft.com/office/drawing/2014/main" id="{7BEF83D4-2BF3-494E-A741-B9800BC9B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6649" y="1686935"/>
              <a:ext cx="3619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solidFill>
                    <a:schemeClr val="tx2"/>
                  </a:solidFill>
                  <a:latin typeface="Times New Roman" pitchFamily="18" charset="0"/>
                  <a:ea typeface="隶书" pitchFamily="49" charset="-122"/>
                  <a:cs typeface="Times New Roman" pitchFamily="18" charset="0"/>
                </a:rPr>
                <a:t>o</a:t>
              </a:r>
            </a:p>
          </p:txBody>
        </p:sp>
      </p:grpSp>
      <p:grpSp>
        <p:nvGrpSpPr>
          <p:cNvPr id="78" name="Group 5">
            <a:extLst>
              <a:ext uri="{FF2B5EF4-FFF2-40B4-BE49-F238E27FC236}">
                <a16:creationId xmlns:a16="http://schemas.microsoft.com/office/drawing/2014/main" id="{51F2E441-4D28-4450-B051-CD2E2FB1E66F}"/>
              </a:ext>
            </a:extLst>
          </p:cNvPr>
          <p:cNvGrpSpPr>
            <a:grpSpLocks/>
          </p:cNvGrpSpPr>
          <p:nvPr/>
        </p:nvGrpSpPr>
        <p:grpSpPr bwMode="auto">
          <a:xfrm>
            <a:off x="1391006" y="3292632"/>
            <a:ext cx="1755777" cy="1828801"/>
            <a:chOff x="900" y="268"/>
            <a:chExt cx="1106" cy="1152"/>
          </a:xfrm>
        </p:grpSpPr>
        <p:sp>
          <p:nvSpPr>
            <p:cNvPr id="79" name="Line 6">
              <a:extLst>
                <a:ext uri="{FF2B5EF4-FFF2-40B4-BE49-F238E27FC236}">
                  <a16:creationId xmlns:a16="http://schemas.microsoft.com/office/drawing/2014/main" id="{E644D925-51A2-4D69-9C05-78EFAC119C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2" y="703"/>
              <a:ext cx="227" cy="717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prstDash val="sys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0" name="Group 7">
              <a:extLst>
                <a:ext uri="{FF2B5EF4-FFF2-40B4-BE49-F238E27FC236}">
                  <a16:creationId xmlns:a16="http://schemas.microsoft.com/office/drawing/2014/main" id="{0DD700B9-95DD-4A00-BBC6-3210A07796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0" y="268"/>
              <a:ext cx="1106" cy="520"/>
              <a:chOff x="930" y="297"/>
              <a:chExt cx="1106" cy="520"/>
            </a:xfrm>
          </p:grpSpPr>
          <p:sp>
            <p:nvSpPr>
              <p:cNvPr id="81" name="Oval 8">
                <a:extLst>
                  <a:ext uri="{FF2B5EF4-FFF2-40B4-BE49-F238E27FC236}">
                    <a16:creationId xmlns:a16="http://schemas.microsoft.com/office/drawing/2014/main" id="{09EC25FA-8997-4E06-8902-D07375871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681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82" name="Group 9">
                <a:extLst>
                  <a:ext uri="{FF2B5EF4-FFF2-40B4-BE49-F238E27FC236}">
                    <a16:creationId xmlns:a16="http://schemas.microsoft.com/office/drawing/2014/main" id="{279E9E0E-FADF-4CA7-91AA-4554C09193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0" y="297"/>
                <a:ext cx="986" cy="457"/>
                <a:chOff x="1050" y="297"/>
                <a:chExt cx="986" cy="457"/>
              </a:xfrm>
            </p:grpSpPr>
            <p:sp>
              <p:nvSpPr>
                <p:cNvPr id="83" name="Line 10">
                  <a:extLst>
                    <a:ext uri="{FF2B5EF4-FFF2-40B4-BE49-F238E27FC236}">
                      <a16:creationId xmlns:a16="http://schemas.microsoft.com/office/drawing/2014/main" id="{B0748F02-75B7-4C0A-A241-C7EF01882E17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050" y="481"/>
                  <a:ext cx="680" cy="273"/>
                </a:xfrm>
                <a:prstGeom prst="line">
                  <a:avLst/>
                </a:prstGeom>
                <a:noFill/>
                <a:ln w="31750">
                  <a:solidFill>
                    <a:srgbClr val="0033CC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4" name="Text Box 11">
                  <a:extLst>
                    <a:ext uri="{FF2B5EF4-FFF2-40B4-BE49-F238E27FC236}">
                      <a16:creationId xmlns:a16="http://schemas.microsoft.com/office/drawing/2014/main" id="{BB392F2E-3A56-4140-9A81-4B5040EED8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91" y="297"/>
                  <a:ext cx="545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1432" tIns="45716" rIns="91432" bIns="45716">
                  <a:spAutoFit/>
                </a:bodyPr>
                <a:lstStyle/>
                <a:p>
                  <a:r>
                    <a:rPr lang="en-US" altLang="zh-CN" sz="2400" b="1" i="1" dirty="0">
                      <a:solidFill>
                        <a:srgbClr val="0033CC"/>
                      </a:solidFill>
                      <a:latin typeface="Times New Roman" pitchFamily="18" charset="0"/>
                      <a:ea typeface="隶书" pitchFamily="49" charset="-122"/>
                    </a:rPr>
                    <a:t>v</a:t>
                  </a:r>
                  <a:endParaRPr lang="en-US" altLang="zh-CN" sz="2400" b="1" i="1" baseline="-25000" dirty="0">
                    <a:solidFill>
                      <a:srgbClr val="0033CC"/>
                    </a:solidFill>
                    <a:latin typeface="Times New Roman" pitchFamily="18" charset="0"/>
                    <a:ea typeface="隶书" pitchFamily="49" charset="-122"/>
                  </a:endParaRPr>
                </a:p>
              </p:txBody>
            </p:sp>
          </p:grpSp>
        </p:grpSp>
      </p:grpSp>
      <p:grpSp>
        <p:nvGrpSpPr>
          <p:cNvPr id="85" name="Group 13">
            <a:extLst>
              <a:ext uri="{FF2B5EF4-FFF2-40B4-BE49-F238E27FC236}">
                <a16:creationId xmlns:a16="http://schemas.microsoft.com/office/drawing/2014/main" id="{5C89119C-5183-4C8A-8943-556B342E8B46}"/>
              </a:ext>
            </a:extLst>
          </p:cNvPr>
          <p:cNvGrpSpPr>
            <a:grpSpLocks/>
          </p:cNvGrpSpPr>
          <p:nvPr/>
        </p:nvGrpSpPr>
        <p:grpSpPr bwMode="auto">
          <a:xfrm rot="-4973571">
            <a:off x="1901377" y="3537382"/>
            <a:ext cx="1387477" cy="1952631"/>
            <a:chOff x="1586" y="1752"/>
            <a:chExt cx="874" cy="1230"/>
          </a:xfrm>
        </p:grpSpPr>
        <p:sp>
          <p:nvSpPr>
            <p:cNvPr id="86" name="Line 14">
              <a:extLst>
                <a:ext uri="{FF2B5EF4-FFF2-40B4-BE49-F238E27FC236}">
                  <a16:creationId xmlns:a16="http://schemas.microsoft.com/office/drawing/2014/main" id="{3340FCC6-76F7-4C2C-99F2-6E0A318060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6" y="1824"/>
              <a:ext cx="677" cy="134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prstDash val="sys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7" name="Group 15">
              <a:extLst>
                <a:ext uri="{FF2B5EF4-FFF2-40B4-BE49-F238E27FC236}">
                  <a16:creationId xmlns:a16="http://schemas.microsoft.com/office/drawing/2014/main" id="{BDC2FEB9-B1F8-49C8-8EBF-EF5C1DCD36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9" y="1752"/>
              <a:ext cx="291" cy="1230"/>
              <a:chOff x="2169" y="1752"/>
              <a:chExt cx="291" cy="1230"/>
            </a:xfrm>
          </p:grpSpPr>
          <p:grpSp>
            <p:nvGrpSpPr>
              <p:cNvPr id="88" name="Group 16">
                <a:extLst>
                  <a:ext uri="{FF2B5EF4-FFF2-40B4-BE49-F238E27FC236}">
                    <a16:creationId xmlns:a16="http://schemas.microsoft.com/office/drawing/2014/main" id="{4DC9AAA6-EF50-4C0E-A7C8-F0D8D26467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69" y="1881"/>
                <a:ext cx="291" cy="1101"/>
                <a:chOff x="2169" y="1881"/>
                <a:chExt cx="291" cy="1101"/>
              </a:xfrm>
            </p:grpSpPr>
            <p:sp>
              <p:nvSpPr>
                <p:cNvPr id="90" name="Line 17">
                  <a:extLst>
                    <a:ext uri="{FF2B5EF4-FFF2-40B4-BE49-F238E27FC236}">
                      <a16:creationId xmlns:a16="http://schemas.microsoft.com/office/drawing/2014/main" id="{E1B0462B-1018-4B99-8542-A57F1BABA5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79" y="1881"/>
                  <a:ext cx="150" cy="699"/>
                </a:xfrm>
                <a:prstGeom prst="line">
                  <a:avLst/>
                </a:prstGeom>
                <a:noFill/>
                <a:ln w="31750">
                  <a:solidFill>
                    <a:srgbClr val="C0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1" name="Text Box 18">
                  <a:extLst>
                    <a:ext uri="{FF2B5EF4-FFF2-40B4-BE49-F238E27FC236}">
                      <a16:creationId xmlns:a16="http://schemas.microsoft.com/office/drawing/2014/main" id="{AD96A81B-F882-4E47-9476-39C6FA8467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5283226">
                  <a:off x="2037" y="2559"/>
                  <a:ext cx="555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1432" tIns="45716" rIns="91432" bIns="45716">
                  <a:spAutoFit/>
                </a:bodyPr>
                <a:lstStyle/>
                <a:p>
                  <a:r>
                    <a:rPr lang="en-US" altLang="zh-CN" sz="2400" b="1" i="1" dirty="0">
                      <a:solidFill>
                        <a:srgbClr val="CC3300"/>
                      </a:solidFill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v</a:t>
                  </a:r>
                  <a:endParaRPr lang="en-US" altLang="zh-CN" sz="2400" b="1" i="1" baseline="-25000" dirty="0">
                    <a:solidFill>
                      <a:srgbClr val="CC3300"/>
                    </a:solidFill>
                    <a:latin typeface="Times New Roman" pitchFamily="18" charset="0"/>
                    <a:ea typeface="隶书" pitchFamily="49" charset="-122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9" name="Oval 19">
                <a:extLst>
                  <a:ext uri="{FF2B5EF4-FFF2-40B4-BE49-F238E27FC236}">
                    <a16:creationId xmlns:a16="http://schemas.microsoft.com/office/drawing/2014/main" id="{D32DEF6A-CBC1-4E86-B8FB-798D85A6FE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8" y="1752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1867586" y="3261668"/>
            <a:ext cx="1339978" cy="753611"/>
            <a:chOff x="2403428" y="478053"/>
            <a:chExt cx="1339978" cy="753611"/>
          </a:xfrm>
        </p:grpSpPr>
        <p:sp>
          <p:nvSpPr>
            <p:cNvPr id="97" name="Line 22">
              <a:extLst>
                <a:ext uri="{FF2B5EF4-FFF2-40B4-BE49-F238E27FC236}">
                  <a16:creationId xmlns:a16="http://schemas.microsoft.com/office/drawing/2014/main" id="{2AB621A7-551E-458E-9858-E1CB5AC52E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3428" y="799664"/>
              <a:ext cx="1080000" cy="432000"/>
            </a:xfrm>
            <a:prstGeom prst="line">
              <a:avLst/>
            </a:prstGeom>
            <a:noFill/>
            <a:ln w="31750">
              <a:solidFill>
                <a:srgbClr val="0033CC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Text Box 28">
              <a:extLst>
                <a:ext uri="{FF2B5EF4-FFF2-40B4-BE49-F238E27FC236}">
                  <a16:creationId xmlns:a16="http://schemas.microsoft.com/office/drawing/2014/main" id="{4AB301C6-F91F-41A4-AA67-B30EFDDA6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6424" y="478053"/>
              <a:ext cx="62698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altLang="zh-CN" sz="2400" b="1" i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1" name="弧形 100">
            <a:extLst>
              <a:ext uri="{FF2B5EF4-FFF2-40B4-BE49-F238E27FC236}">
                <a16:creationId xmlns:a16="http://schemas.microsoft.com/office/drawing/2014/main" id="{BC5D747C-4A15-4856-BE6E-DB40D2B776DF}"/>
              </a:ext>
            </a:extLst>
          </p:cNvPr>
          <p:cNvSpPr/>
          <p:nvPr/>
        </p:nvSpPr>
        <p:spPr>
          <a:xfrm rot="20467762">
            <a:off x="1681949" y="4818561"/>
            <a:ext cx="180000" cy="72008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弧形 101">
            <a:extLst>
              <a:ext uri="{FF2B5EF4-FFF2-40B4-BE49-F238E27FC236}">
                <a16:creationId xmlns:a16="http://schemas.microsoft.com/office/drawing/2014/main" id="{63A660BB-519D-4F6D-8C19-C2E1F5BF4B42}"/>
              </a:ext>
            </a:extLst>
          </p:cNvPr>
          <p:cNvSpPr/>
          <p:nvPr/>
        </p:nvSpPr>
        <p:spPr>
          <a:xfrm>
            <a:off x="2175270" y="3889279"/>
            <a:ext cx="72008" cy="2160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Line 23">
            <a:extLst>
              <a:ext uri="{FF2B5EF4-FFF2-40B4-BE49-F238E27FC236}">
                <a16:creationId xmlns:a16="http://schemas.microsoft.com/office/drawing/2014/main" id="{A9792FC5-9D8D-4991-97C1-CB1292527F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633" y="3589856"/>
            <a:ext cx="57201" cy="374056"/>
          </a:xfrm>
          <a:prstGeom prst="line">
            <a:avLst/>
          </a:prstGeom>
          <a:noFill/>
          <a:ln w="31750">
            <a:solidFill>
              <a:srgbClr val="7030A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 Box 26">
            <a:extLst>
              <a:ext uri="{FF2B5EF4-FFF2-40B4-BE49-F238E27FC236}">
                <a16:creationId xmlns:a16="http://schemas.microsoft.com/office/drawing/2014/main" id="{E239FC07-5561-4F6D-82F2-37774D60A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273" y="3478623"/>
            <a:ext cx="7761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zh-CN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altLang="zh-CN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6" name="Object 2">
            <a:extLst>
              <a:ext uri="{FF2B5EF4-FFF2-40B4-BE49-F238E27FC236}">
                <a16:creationId xmlns:a16="http://schemas.microsoft.com/office/drawing/2014/main" id="{1E149059-F60C-48C0-95B9-6D8BB79CB7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606160"/>
              </p:ext>
            </p:extLst>
          </p:nvPr>
        </p:nvGraphicFramePr>
        <p:xfrm>
          <a:off x="3300611" y="4131284"/>
          <a:ext cx="6953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4" name="Equation" r:id="rId4" imgW="533160" imgH="177480" progId="Equation.DSMT4">
                  <p:embed/>
                </p:oleObj>
              </mc:Choice>
              <mc:Fallback>
                <p:oleObj name="Equation" r:id="rId4" imgW="533160" imgH="177480" progId="Equation.DSMT4">
                  <p:embed/>
                  <p:pic>
                    <p:nvPicPr>
                      <p:cNvPr id="34" name="Object 2">
                        <a:extLst>
                          <a:ext uri="{FF2B5EF4-FFF2-40B4-BE49-F238E27FC236}">
                            <a16:creationId xmlns:a16="http://schemas.microsoft.com/office/drawing/2014/main" id="{1E149059-F60C-48C0-95B9-6D8BB79CB7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611" y="4131284"/>
                        <a:ext cx="69532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99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燕尾形箭头 46">
            <a:extLst>
              <a:ext uri="{FF2B5EF4-FFF2-40B4-BE49-F238E27FC236}">
                <a16:creationId xmlns:a16="http://schemas.microsoft.com/office/drawing/2014/main" id="{620758DA-DADC-4D93-B787-D8A8AA1FA197}"/>
              </a:ext>
            </a:extLst>
          </p:cNvPr>
          <p:cNvSpPr/>
          <p:nvPr/>
        </p:nvSpPr>
        <p:spPr>
          <a:xfrm rot="5400000">
            <a:off x="3538302" y="4556868"/>
            <a:ext cx="288000" cy="252000"/>
          </a:xfrm>
          <a:prstGeom prst="notchedRightArrow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108" name="Object 3">
            <a:extLst>
              <a:ext uri="{FF2B5EF4-FFF2-40B4-BE49-F238E27FC236}">
                <a16:creationId xmlns:a16="http://schemas.microsoft.com/office/drawing/2014/main" id="{3163F42D-75EF-46FA-82D2-BDDA15166B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725390"/>
              </p:ext>
            </p:extLst>
          </p:nvPr>
        </p:nvGraphicFramePr>
        <p:xfrm>
          <a:off x="3293302" y="4938960"/>
          <a:ext cx="636908" cy="322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5" name="公式" r:id="rId6" imgW="444114" imgH="177646" progId="Equation.3">
                  <p:embed/>
                </p:oleObj>
              </mc:Choice>
              <mc:Fallback>
                <p:oleObj name="公式" r:id="rId6" imgW="444114" imgH="177646" progId="Equation.3">
                  <p:embed/>
                  <p:pic>
                    <p:nvPicPr>
                      <p:cNvPr id="36" name="Object 3">
                        <a:extLst>
                          <a:ext uri="{FF2B5EF4-FFF2-40B4-BE49-F238E27FC236}">
                            <a16:creationId xmlns:a16="http://schemas.microsoft.com/office/drawing/2014/main" id="{3163F42D-75EF-46FA-82D2-BDDA15166B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3302" y="4938960"/>
                        <a:ext cx="636908" cy="322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99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燕尾形箭头 48">
            <a:extLst>
              <a:ext uri="{FF2B5EF4-FFF2-40B4-BE49-F238E27FC236}">
                <a16:creationId xmlns:a16="http://schemas.microsoft.com/office/drawing/2014/main" id="{372D365B-A5D6-4631-89D5-F55AD15444B7}"/>
              </a:ext>
            </a:extLst>
          </p:cNvPr>
          <p:cNvSpPr/>
          <p:nvPr/>
        </p:nvSpPr>
        <p:spPr>
          <a:xfrm rot="5400000">
            <a:off x="3538302" y="5375362"/>
            <a:ext cx="288000" cy="252000"/>
          </a:xfrm>
          <a:prstGeom prst="notchedRightArrow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110" name="Object 3">
            <a:extLst>
              <a:ext uri="{FF2B5EF4-FFF2-40B4-BE49-F238E27FC236}">
                <a16:creationId xmlns:a16="http://schemas.microsoft.com/office/drawing/2014/main" id="{5054CBF1-74C3-4F67-ACF1-65147AC1F9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189171"/>
              </p:ext>
            </p:extLst>
          </p:nvPr>
        </p:nvGraphicFramePr>
        <p:xfrm>
          <a:off x="3387964" y="5766176"/>
          <a:ext cx="527178" cy="322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6" name="公式" r:id="rId8" imgW="368140" imgH="177723" progId="Equation.3">
                  <p:embed/>
                </p:oleObj>
              </mc:Choice>
              <mc:Fallback>
                <p:oleObj name="公式" r:id="rId8" imgW="368140" imgH="177723" progId="Equation.3">
                  <p:embed/>
                  <p:pic>
                    <p:nvPicPr>
                      <p:cNvPr id="38" name="Object 3">
                        <a:extLst>
                          <a:ext uri="{FF2B5EF4-FFF2-40B4-BE49-F238E27FC236}">
                            <a16:creationId xmlns:a16="http://schemas.microsoft.com/office/drawing/2014/main" id="{5054CBF1-74C3-4F67-ACF1-65147AC1F9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964" y="5766176"/>
                        <a:ext cx="527178" cy="322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99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1" name="Group 42">
            <a:extLst>
              <a:ext uri="{FF2B5EF4-FFF2-40B4-BE49-F238E27FC236}">
                <a16:creationId xmlns:a16="http://schemas.microsoft.com/office/drawing/2014/main" id="{84347397-BCBF-46E6-A7AB-C68F70C6CCF5}"/>
              </a:ext>
            </a:extLst>
          </p:cNvPr>
          <p:cNvGrpSpPr>
            <a:grpSpLocks noChangeAspect="1"/>
          </p:cNvGrpSpPr>
          <p:nvPr/>
        </p:nvGrpSpPr>
        <p:grpSpPr bwMode="auto">
          <a:xfrm rot="1213072" flipV="1">
            <a:off x="2824429" y="3656059"/>
            <a:ext cx="108000" cy="95930"/>
            <a:chOff x="3454" y="1842"/>
            <a:chExt cx="113" cy="99"/>
          </a:xfrm>
        </p:grpSpPr>
        <p:sp>
          <p:nvSpPr>
            <p:cNvPr id="112" name="Line 40">
              <a:extLst>
                <a:ext uri="{FF2B5EF4-FFF2-40B4-BE49-F238E27FC236}">
                  <a16:creationId xmlns:a16="http://schemas.microsoft.com/office/drawing/2014/main" id="{54040955-316F-41F4-A14F-F0FEC620BC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54" y="1842"/>
              <a:ext cx="38" cy="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Line 41">
              <a:extLst>
                <a:ext uri="{FF2B5EF4-FFF2-40B4-BE49-F238E27FC236}">
                  <a16:creationId xmlns:a16="http://schemas.microsoft.com/office/drawing/2014/main" id="{134CF39F-B134-4BAA-B0C7-DCCEC977782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133072">
              <a:off x="3491" y="1842"/>
              <a:ext cx="76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14" name="直接箭头连接符 113">
            <a:extLst>
              <a:ext uri="{FF2B5EF4-FFF2-40B4-BE49-F238E27FC236}">
                <a16:creationId xmlns:a16="http://schemas.microsoft.com/office/drawing/2014/main" id="{0D6FE39D-EA77-433F-9273-BF39B46E6676}"/>
              </a:ext>
            </a:extLst>
          </p:cNvPr>
          <p:cNvCxnSpPr>
            <a:cxnSpLocks noChangeAspect="1"/>
          </p:cNvCxnSpPr>
          <p:nvPr/>
        </p:nvCxnSpPr>
        <p:spPr>
          <a:xfrm rot="16260000" flipH="1">
            <a:off x="1232377" y="4429155"/>
            <a:ext cx="904826" cy="2880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80">
            <a:extLst>
              <a:ext uri="{FF2B5EF4-FFF2-40B4-BE49-F238E27FC236}">
                <a16:creationId xmlns:a16="http://schemas.microsoft.com/office/drawing/2014/main" id="{A68FC62A-D06E-4504-8174-21CB8B5F72BB}"/>
              </a:ext>
            </a:extLst>
          </p:cNvPr>
          <p:cNvSpPr txBox="1"/>
          <p:nvPr/>
        </p:nvSpPr>
        <p:spPr>
          <a:xfrm>
            <a:off x="1289194" y="4652167"/>
            <a:ext cx="669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b="1" baseline="-25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zh-CN" altLang="en-US" sz="2400" b="1" baseline="-25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6" name="直接连接符 115">
            <a:extLst>
              <a:ext uri="{FF2B5EF4-FFF2-40B4-BE49-F238E27FC236}">
                <a16:creationId xmlns:a16="http://schemas.microsoft.com/office/drawing/2014/main" id="{496BE36D-A734-4CE7-96ED-35094BB6A483}"/>
              </a:ext>
            </a:extLst>
          </p:cNvPr>
          <p:cNvCxnSpPr/>
          <p:nvPr/>
        </p:nvCxnSpPr>
        <p:spPr>
          <a:xfrm rot="5400000">
            <a:off x="1478372" y="3620298"/>
            <a:ext cx="5508000" cy="1588"/>
          </a:xfrm>
          <a:prstGeom prst="line">
            <a:avLst/>
          </a:prstGeom>
          <a:ln w="127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 Box 10">
            <a:extLst>
              <a:ext uri="{FF2B5EF4-FFF2-40B4-BE49-F238E27FC236}">
                <a16:creationId xmlns:a16="http://schemas.microsoft.com/office/drawing/2014/main" id="{06F7D056-BCE6-4749-BDC0-BE4845084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496" y="692696"/>
            <a:ext cx="2895619" cy="523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404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附：</a:t>
            </a:r>
            <a:r>
              <a:rPr lang="en-US" altLang="zh-CN" sz="2800" b="1" i="1" dirty="0">
                <a:solidFill>
                  <a:srgbClr val="000404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en-US" altLang="zh-CN" sz="2800" b="1" i="1" baseline="-25000" dirty="0">
                <a:solidFill>
                  <a:srgbClr val="000404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 </a:t>
            </a:r>
            <a:r>
              <a:rPr lang="zh-CN" altLang="en-US" sz="2800" b="1" dirty="0">
                <a:solidFill>
                  <a:srgbClr val="000404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定量推导</a:t>
            </a:r>
            <a:endParaRPr lang="en-US" altLang="zh-CN" sz="2800" b="1" dirty="0">
              <a:solidFill>
                <a:srgbClr val="000404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118" name="Object 5">
            <a:extLst>
              <a:ext uri="{FF2B5EF4-FFF2-40B4-BE49-F238E27FC236}">
                <a16:creationId xmlns:a16="http://schemas.microsoft.com/office/drawing/2014/main" id="{6C1C3545-F68B-4E62-A8D1-344E7BED72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170932"/>
              </p:ext>
            </p:extLst>
          </p:nvPr>
        </p:nvGraphicFramePr>
        <p:xfrm>
          <a:off x="4958363" y="1747770"/>
          <a:ext cx="1028541" cy="672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7" name="公式" r:id="rId10" imgW="571320" imgH="393480" progId="Equation.3">
                  <p:embed/>
                </p:oleObj>
              </mc:Choice>
              <mc:Fallback>
                <p:oleObj name="公式" r:id="rId10" imgW="571320" imgH="393480" progId="Equation.3">
                  <p:embed/>
                  <p:pic>
                    <p:nvPicPr>
                      <p:cNvPr id="41" name="Object 5">
                        <a:extLst>
                          <a:ext uri="{FF2B5EF4-FFF2-40B4-BE49-F238E27FC236}">
                            <a16:creationId xmlns:a16="http://schemas.microsoft.com/office/drawing/2014/main" id="{6C1C3545-F68B-4E62-A8D1-344E7BED72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8363" y="1747770"/>
                        <a:ext cx="1028541" cy="6723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6">
            <a:extLst>
              <a:ext uri="{FF2B5EF4-FFF2-40B4-BE49-F238E27FC236}">
                <a16:creationId xmlns:a16="http://schemas.microsoft.com/office/drawing/2014/main" id="{1A877B2C-FD2E-4656-AF1D-19E91DFE83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839381"/>
              </p:ext>
            </p:extLst>
          </p:nvPr>
        </p:nvGraphicFramePr>
        <p:xfrm>
          <a:off x="6464114" y="2643318"/>
          <a:ext cx="1502221" cy="715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8" name="公式" r:id="rId12" imgW="774360" imgH="393480" progId="Equation.3">
                  <p:embed/>
                </p:oleObj>
              </mc:Choice>
              <mc:Fallback>
                <p:oleObj name="公式" r:id="rId12" imgW="774360" imgH="393480" progId="Equation.3">
                  <p:embed/>
                  <p:pic>
                    <p:nvPicPr>
                      <p:cNvPr id="42" name="Object 6">
                        <a:extLst>
                          <a:ext uri="{FF2B5EF4-FFF2-40B4-BE49-F238E27FC236}">
                            <a16:creationId xmlns:a16="http://schemas.microsoft.com/office/drawing/2014/main" id="{1A877B2C-FD2E-4656-AF1D-19E91DFE83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4114" y="2643318"/>
                        <a:ext cx="1502221" cy="715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" name="左大括号 119">
            <a:extLst>
              <a:ext uri="{FF2B5EF4-FFF2-40B4-BE49-F238E27FC236}">
                <a16:creationId xmlns:a16="http://schemas.microsoft.com/office/drawing/2014/main" id="{5A345923-6ED6-4D59-9D1D-7133E2191713}"/>
              </a:ext>
            </a:extLst>
          </p:cNvPr>
          <p:cNvSpPr/>
          <p:nvPr/>
        </p:nvSpPr>
        <p:spPr>
          <a:xfrm rot="10800000">
            <a:off x="6155288" y="1870925"/>
            <a:ext cx="108000" cy="8640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左弧形箭头 56">
            <a:extLst>
              <a:ext uri="{FF2B5EF4-FFF2-40B4-BE49-F238E27FC236}">
                <a16:creationId xmlns:a16="http://schemas.microsoft.com/office/drawing/2014/main" id="{84001AE7-2D92-4128-AF80-7D4FF9F65FC3}"/>
              </a:ext>
            </a:extLst>
          </p:cNvPr>
          <p:cNvSpPr/>
          <p:nvPr/>
        </p:nvSpPr>
        <p:spPr>
          <a:xfrm flipH="1">
            <a:off x="8202054" y="2671793"/>
            <a:ext cx="565841" cy="1139214"/>
          </a:xfrm>
          <a:prstGeom prst="curvedRightArrow">
            <a:avLst>
              <a:gd name="adj1" fmla="val 25000"/>
              <a:gd name="adj2" fmla="val 50000"/>
              <a:gd name="adj3" fmla="val 35474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2" name="Text Box 24">
            <a:extLst>
              <a:ext uri="{FF2B5EF4-FFF2-40B4-BE49-F238E27FC236}">
                <a16:creationId xmlns:a16="http://schemas.microsoft.com/office/drawing/2014/main" id="{E5C4E4D9-1778-407F-96B0-DC0A61F02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299" y="1389179"/>
            <a:ext cx="404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i="1" dirty="0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123" name="Text Box 24">
            <a:extLst>
              <a:ext uri="{FF2B5EF4-FFF2-40B4-BE49-F238E27FC236}">
                <a16:creationId xmlns:a16="http://schemas.microsoft.com/office/drawing/2014/main" id="{A49C4A9B-69CE-4D96-8AF6-0893F2B27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1189" y="631630"/>
            <a:ext cx="5755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latin typeface="Times New Roman" pitchFamily="18" charset="0"/>
                <a:cs typeface="Times New Roman" pitchFamily="18" charset="0"/>
              </a:rPr>
              <a:t>△</a:t>
            </a:r>
            <a:r>
              <a:rPr lang="en-US" altLang="zh-CN" b="1" i="1" dirty="0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cxnSp>
        <p:nvCxnSpPr>
          <p:cNvPr id="124" name="直接连接符 123">
            <a:extLst>
              <a:ext uri="{FF2B5EF4-FFF2-40B4-BE49-F238E27FC236}">
                <a16:creationId xmlns:a16="http://schemas.microsoft.com/office/drawing/2014/main" id="{5871238A-DA85-4D4D-B123-F70A04A56F54}"/>
              </a:ext>
            </a:extLst>
          </p:cNvPr>
          <p:cNvCxnSpPr>
            <a:endCxn id="16" idx="1"/>
          </p:cNvCxnSpPr>
          <p:nvPr/>
        </p:nvCxnSpPr>
        <p:spPr>
          <a:xfrm>
            <a:off x="1550923" y="1007721"/>
            <a:ext cx="614000" cy="2808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 Box 24">
            <a:extLst>
              <a:ext uri="{FF2B5EF4-FFF2-40B4-BE49-F238E27FC236}">
                <a16:creationId xmlns:a16="http://schemas.microsoft.com/office/drawing/2014/main" id="{502C7369-0FF9-41FD-AAB3-D74A0F29D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785" y="1012109"/>
            <a:ext cx="5755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△</a:t>
            </a:r>
            <a:r>
              <a:rPr lang="en-US" altLang="zh-CN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126" name="燕尾形箭头 70">
            <a:extLst>
              <a:ext uri="{FF2B5EF4-FFF2-40B4-BE49-F238E27FC236}">
                <a16:creationId xmlns:a16="http://schemas.microsoft.com/office/drawing/2014/main" id="{02C6F6E0-3BAD-46F0-9E06-5383A398A938}"/>
              </a:ext>
            </a:extLst>
          </p:cNvPr>
          <p:cNvSpPr/>
          <p:nvPr/>
        </p:nvSpPr>
        <p:spPr>
          <a:xfrm>
            <a:off x="6443352" y="2168516"/>
            <a:ext cx="288000" cy="252000"/>
          </a:xfrm>
          <a:prstGeom prst="notchedRightArrow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127" name="Object 3">
            <a:extLst>
              <a:ext uri="{FF2B5EF4-FFF2-40B4-BE49-F238E27FC236}">
                <a16:creationId xmlns:a16="http://schemas.microsoft.com/office/drawing/2014/main" id="{FD1156C6-2C1F-4C16-A4B6-A1CD84F063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846881"/>
              </p:ext>
            </p:extLst>
          </p:nvPr>
        </p:nvGraphicFramePr>
        <p:xfrm>
          <a:off x="6773525" y="1894341"/>
          <a:ext cx="1159510" cy="780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9" name="公式" r:id="rId14" imgW="736560" imgH="393480" progId="Equation.3">
                  <p:embed/>
                </p:oleObj>
              </mc:Choice>
              <mc:Fallback>
                <p:oleObj name="公式" r:id="rId14" imgW="736560" imgH="393480" progId="Equation.3">
                  <p:embed/>
                  <p:pic>
                    <p:nvPicPr>
                      <p:cNvPr id="50" name="Object 3">
                        <a:extLst>
                          <a:ext uri="{FF2B5EF4-FFF2-40B4-BE49-F238E27FC236}">
                            <a16:creationId xmlns:a16="http://schemas.microsoft.com/office/drawing/2014/main" id="{FD1156C6-2C1F-4C16-A4B6-A1CD84F063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3525" y="1894341"/>
                        <a:ext cx="1159510" cy="7805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99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对象 127">
            <a:extLst>
              <a:ext uri="{FF2B5EF4-FFF2-40B4-BE49-F238E27FC236}">
                <a16:creationId xmlns:a16="http://schemas.microsoft.com/office/drawing/2014/main" id="{B7A36B00-2D07-42C2-98CF-30453416CF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825958"/>
              </p:ext>
            </p:extLst>
          </p:nvPr>
        </p:nvGraphicFramePr>
        <p:xfrm>
          <a:off x="4269934" y="2492896"/>
          <a:ext cx="189293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0" name="公式" r:id="rId16" imgW="1104840" imgH="215640" progId="Equation.3">
                  <p:embed/>
                </p:oleObj>
              </mc:Choice>
              <mc:Fallback>
                <p:oleObj name="公式" r:id="rId16" imgW="1104840" imgH="215640" progId="Equation.3">
                  <p:embed/>
                  <p:pic>
                    <p:nvPicPr>
                      <p:cNvPr id="51" name="对象 50">
                        <a:extLst>
                          <a:ext uri="{FF2B5EF4-FFF2-40B4-BE49-F238E27FC236}">
                            <a16:creationId xmlns:a16="http://schemas.microsoft.com/office/drawing/2014/main" id="{B7A36B00-2D07-42C2-98CF-30453416CF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9934" y="2492896"/>
                        <a:ext cx="1892935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" name="左大括号 128">
            <a:extLst>
              <a:ext uri="{FF2B5EF4-FFF2-40B4-BE49-F238E27FC236}">
                <a16:creationId xmlns:a16="http://schemas.microsoft.com/office/drawing/2014/main" id="{2665F6DF-95F8-43DB-B5D2-D8088ECA1E49}"/>
              </a:ext>
            </a:extLst>
          </p:cNvPr>
          <p:cNvSpPr/>
          <p:nvPr/>
        </p:nvSpPr>
        <p:spPr>
          <a:xfrm rot="10800000">
            <a:off x="7977988" y="2269201"/>
            <a:ext cx="108000" cy="8640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0" name="对象 129">
            <a:extLst>
              <a:ext uri="{FF2B5EF4-FFF2-40B4-BE49-F238E27FC236}">
                <a16:creationId xmlns:a16="http://schemas.microsoft.com/office/drawing/2014/main" id="{EF6D385C-A775-4B92-9BAD-5ABE5C998A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509078"/>
              </p:ext>
            </p:extLst>
          </p:nvPr>
        </p:nvGraphicFramePr>
        <p:xfrm>
          <a:off x="4531360" y="4509120"/>
          <a:ext cx="17621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1" name="Equation" r:id="rId18" imgW="1054080" imgH="393480" progId="Equation.DSMT4">
                  <p:embed/>
                </p:oleObj>
              </mc:Choice>
              <mc:Fallback>
                <p:oleObj name="Equation" r:id="rId18" imgW="1054080" imgH="393480" progId="Equation.DSMT4">
                  <p:embed/>
                  <p:pic>
                    <p:nvPicPr>
                      <p:cNvPr id="57" name="对象 56">
                        <a:extLst>
                          <a:ext uri="{FF2B5EF4-FFF2-40B4-BE49-F238E27FC236}">
                            <a16:creationId xmlns:a16="http://schemas.microsoft.com/office/drawing/2014/main" id="{EF6D385C-A775-4B92-9BAD-5ABE5C998A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1360" y="4509120"/>
                        <a:ext cx="1762125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" name="上下箭头 21516">
            <a:extLst>
              <a:ext uri="{FF2B5EF4-FFF2-40B4-BE49-F238E27FC236}">
                <a16:creationId xmlns:a16="http://schemas.microsoft.com/office/drawing/2014/main" id="{1BE93CF0-902A-4853-91AC-17B86FB1F767}"/>
              </a:ext>
            </a:extLst>
          </p:cNvPr>
          <p:cNvSpPr/>
          <p:nvPr/>
        </p:nvSpPr>
        <p:spPr>
          <a:xfrm rot="3658901">
            <a:off x="6863088" y="3971393"/>
            <a:ext cx="252000" cy="468000"/>
          </a:xfrm>
          <a:prstGeom prst="up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2" name="组合 131">
            <a:extLst>
              <a:ext uri="{FF2B5EF4-FFF2-40B4-BE49-F238E27FC236}">
                <a16:creationId xmlns:a16="http://schemas.microsoft.com/office/drawing/2014/main" id="{7A8BA875-44D9-437A-8433-695B5BD11885}"/>
              </a:ext>
            </a:extLst>
          </p:cNvPr>
          <p:cNvGrpSpPr/>
          <p:nvPr/>
        </p:nvGrpSpPr>
        <p:grpSpPr>
          <a:xfrm>
            <a:off x="7366467" y="3822547"/>
            <a:ext cx="1008112" cy="678715"/>
            <a:chOff x="7366467" y="4575734"/>
            <a:chExt cx="1008112" cy="678715"/>
          </a:xfrm>
        </p:grpSpPr>
        <p:graphicFrame>
          <p:nvGraphicFramePr>
            <p:cNvPr id="133" name="Object 7">
              <a:extLst>
                <a:ext uri="{FF2B5EF4-FFF2-40B4-BE49-F238E27FC236}">
                  <a16:creationId xmlns:a16="http://schemas.microsoft.com/office/drawing/2014/main" id="{514C1425-7D13-4577-BFDA-94FBFAB0A5F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8802354"/>
                </p:ext>
              </p:extLst>
            </p:nvPr>
          </p:nvGraphicFramePr>
          <p:xfrm>
            <a:off x="7445220" y="4575734"/>
            <a:ext cx="857971" cy="6667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92" name="公式" r:id="rId20" imgW="495000" imgH="419040" progId="Equation.3">
                    <p:embed/>
                  </p:oleObj>
                </mc:Choice>
                <mc:Fallback>
                  <p:oleObj name="公式" r:id="rId20" imgW="495000" imgH="419040" progId="Equation.3">
                    <p:embed/>
                    <p:pic>
                      <p:nvPicPr>
                        <p:cNvPr id="60" name="Object 7">
                          <a:extLst>
                            <a:ext uri="{FF2B5EF4-FFF2-40B4-BE49-F238E27FC236}">
                              <a16:creationId xmlns:a16="http://schemas.microsoft.com/office/drawing/2014/main" id="{514C1425-7D13-4577-BFDA-94FBFAB0A5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5220" y="4575734"/>
                          <a:ext cx="857971" cy="6667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4" name="矩形 133">
              <a:extLst>
                <a:ext uri="{FF2B5EF4-FFF2-40B4-BE49-F238E27FC236}">
                  <a16:creationId xmlns:a16="http://schemas.microsoft.com/office/drawing/2014/main" id="{8925ED81-5895-45F5-A580-7C466AF9C2E3}"/>
                </a:ext>
              </a:extLst>
            </p:cNvPr>
            <p:cNvSpPr/>
            <p:nvPr/>
          </p:nvSpPr>
          <p:spPr>
            <a:xfrm>
              <a:off x="7366467" y="4606449"/>
              <a:ext cx="1008112" cy="648000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5" name="矩形 134">
            <a:extLst>
              <a:ext uri="{FF2B5EF4-FFF2-40B4-BE49-F238E27FC236}">
                <a16:creationId xmlns:a16="http://schemas.microsoft.com/office/drawing/2014/main" id="{41D34533-5B57-4378-8F36-203C7F53BC85}"/>
              </a:ext>
            </a:extLst>
          </p:cNvPr>
          <p:cNvSpPr/>
          <p:nvPr/>
        </p:nvSpPr>
        <p:spPr>
          <a:xfrm>
            <a:off x="4499992" y="4521695"/>
            <a:ext cx="2556000" cy="180519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36" name="对象 135">
            <a:extLst>
              <a:ext uri="{FF2B5EF4-FFF2-40B4-BE49-F238E27FC236}">
                <a16:creationId xmlns:a16="http://schemas.microsoft.com/office/drawing/2014/main" id="{DEAD586B-9D64-4BDA-B556-6D1EA54078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468773"/>
              </p:ext>
            </p:extLst>
          </p:nvPr>
        </p:nvGraphicFramePr>
        <p:xfrm>
          <a:off x="5550247" y="5104079"/>
          <a:ext cx="15081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3" name="公式" r:id="rId22" imgW="901440" imgH="393480" progId="Equation.3">
                  <p:embed/>
                </p:oleObj>
              </mc:Choice>
              <mc:Fallback>
                <p:oleObj name="公式" r:id="rId22" imgW="901440" imgH="393480" progId="Equation.3">
                  <p:embed/>
                  <p:pic>
                    <p:nvPicPr>
                      <p:cNvPr id="63" name="对象 62">
                        <a:extLst>
                          <a:ext uri="{FF2B5EF4-FFF2-40B4-BE49-F238E27FC236}">
                            <a16:creationId xmlns:a16="http://schemas.microsoft.com/office/drawing/2014/main" id="{DEAD586B-9D64-4BDA-B556-6D1EA54078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0247" y="5104079"/>
                        <a:ext cx="150812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" name="对象 136">
            <a:extLst>
              <a:ext uri="{FF2B5EF4-FFF2-40B4-BE49-F238E27FC236}">
                <a16:creationId xmlns:a16="http://schemas.microsoft.com/office/drawing/2014/main" id="{68C16AC7-F0B8-458E-9294-F64D8CA205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929399"/>
              </p:ext>
            </p:extLst>
          </p:nvPr>
        </p:nvGraphicFramePr>
        <p:xfrm>
          <a:off x="4793357" y="5166562"/>
          <a:ext cx="785812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4" name="公式" r:id="rId24" imgW="469800" imgH="241200" progId="Equation.3">
                  <p:embed/>
                </p:oleObj>
              </mc:Choice>
              <mc:Fallback>
                <p:oleObj name="公式" r:id="rId24" imgW="469800" imgH="241200" progId="Equation.3">
                  <p:embed/>
                  <p:pic>
                    <p:nvPicPr>
                      <p:cNvPr id="64" name="对象 63">
                        <a:extLst>
                          <a:ext uri="{FF2B5EF4-FFF2-40B4-BE49-F238E27FC236}">
                            <a16:creationId xmlns:a16="http://schemas.microsoft.com/office/drawing/2014/main" id="{68C16AC7-F0B8-458E-9294-F64D8CA205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3357" y="5166562"/>
                        <a:ext cx="785812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对象 137">
            <a:extLst>
              <a:ext uri="{FF2B5EF4-FFF2-40B4-BE49-F238E27FC236}">
                <a16:creationId xmlns:a16="http://schemas.microsoft.com/office/drawing/2014/main" id="{291B6640-7C5E-4B22-883B-E0EDE4E1B0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371251"/>
              </p:ext>
            </p:extLst>
          </p:nvPr>
        </p:nvGraphicFramePr>
        <p:xfrm>
          <a:off x="4791968" y="5618866"/>
          <a:ext cx="2100263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5" name="Equation" r:id="rId26" imgW="1257120" imgH="444240" progId="Equation.DSMT4">
                  <p:embed/>
                </p:oleObj>
              </mc:Choice>
              <mc:Fallback>
                <p:oleObj name="Equation" r:id="rId26" imgW="1257120" imgH="444240" progId="Equation.DSMT4">
                  <p:embed/>
                  <p:pic>
                    <p:nvPicPr>
                      <p:cNvPr id="65" name="对象 64">
                        <a:extLst>
                          <a:ext uri="{FF2B5EF4-FFF2-40B4-BE49-F238E27FC236}">
                            <a16:creationId xmlns:a16="http://schemas.microsoft.com/office/drawing/2014/main" id="{291B6640-7C5E-4B22-883B-E0EDE4E1B0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968" y="5618866"/>
                        <a:ext cx="2100263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695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/>
      <p:bldP spid="30" grpId="0"/>
      <p:bldP spid="31" grpId="0"/>
      <p:bldP spid="32" grpId="0" animBg="1"/>
      <p:bldP spid="33" grpId="0" animBg="1"/>
      <p:bldP spid="101" grpId="0" animBg="1"/>
      <p:bldP spid="102" grpId="0" animBg="1"/>
      <p:bldP spid="104" grpId="0" animBg="1"/>
      <p:bldP spid="105" grpId="0"/>
      <p:bldP spid="107" grpId="0" animBg="1"/>
      <p:bldP spid="109" grpId="0" animBg="1"/>
      <p:bldP spid="115" grpId="0"/>
      <p:bldP spid="117" grpId="0" animBg="1" autoUpdateAnimBg="0"/>
      <p:bldP spid="120" grpId="0" animBg="1"/>
      <p:bldP spid="121" grpId="0" animBg="1"/>
      <p:bldP spid="122" grpId="0"/>
      <p:bldP spid="123" grpId="0"/>
      <p:bldP spid="125" grpId="0"/>
      <p:bldP spid="126" grpId="0" animBg="1"/>
      <p:bldP spid="129" grpId="0" animBg="1"/>
      <p:bldP spid="131" grpId="0" animBg="1"/>
      <p:bldP spid="1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5538816" y="1995835"/>
            <a:ext cx="3097213" cy="3097212"/>
          </a:xfrm>
          <a:prstGeom prst="ellipse">
            <a:avLst/>
          </a:prstGeom>
          <a:noFill/>
          <a:ln w="19050" cmpd="sng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121304" y="3551585"/>
            <a:ext cx="1951037" cy="1252537"/>
            <a:chOff x="0" y="0"/>
            <a:chExt cx="1229" cy="789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H="1">
              <a:off x="640" y="0"/>
              <a:ext cx="589" cy="681"/>
            </a:xfrm>
            <a:prstGeom prst="line">
              <a:avLst/>
            </a:prstGeom>
            <a:noFill/>
            <a:ln w="12700" cmpd="sng">
              <a:solidFill>
                <a:srgbClr val="00CCFF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0" y="18"/>
              <a:ext cx="667" cy="771"/>
              <a:chOff x="0" y="0"/>
              <a:chExt cx="667" cy="771"/>
            </a:xfrm>
          </p:grpSpPr>
          <p:sp>
            <p:nvSpPr>
              <p:cNvPr id="7" name="Oval 6"/>
              <p:cNvSpPr>
                <a:spLocks noChangeArrowheads="1"/>
              </p:cNvSpPr>
              <p:nvPr/>
            </p:nvSpPr>
            <p:spPr bwMode="auto">
              <a:xfrm>
                <a:off x="531" y="635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9" cy="663"/>
                <a:chOff x="0" y="0"/>
                <a:chExt cx="549" cy="663"/>
              </a:xfrm>
            </p:grpSpPr>
            <p:sp>
              <p:nvSpPr>
                <p:cNvPr id="9" name="Line 8"/>
                <p:cNvSpPr>
                  <a:spLocks noChangeShapeType="1"/>
                </p:cNvSpPr>
                <p:nvPr/>
              </p:nvSpPr>
              <p:spPr bwMode="auto">
                <a:xfrm flipH="1" flipV="1">
                  <a:off x="177" y="309"/>
                  <a:ext cx="372" cy="354"/>
                </a:xfrm>
                <a:prstGeom prst="line">
                  <a:avLst/>
                </a:prstGeom>
                <a:noFill/>
                <a:ln w="31750" cmpd="sng">
                  <a:solidFill>
                    <a:srgbClr val="0033CC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246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432" tIns="45716" rIns="91432" bIns="45716">
                  <a:spAutoFit/>
                </a:bodyPr>
                <a:lstStyle/>
                <a:p>
                  <a:r>
                    <a:rPr lang="en-US" sz="3600" b="1" i="1" dirty="0">
                      <a:solidFill>
                        <a:srgbClr val="0033CC"/>
                      </a:solidFill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v</a:t>
                  </a:r>
                </a:p>
              </p:txBody>
            </p:sp>
          </p:grpSp>
        </p:grpSp>
      </p:grpSp>
      <p:grpSp>
        <p:nvGrpSpPr>
          <p:cNvPr id="11" name="Group 21"/>
          <p:cNvGrpSpPr>
            <a:grpSpLocks/>
          </p:cNvGrpSpPr>
          <p:nvPr/>
        </p:nvGrpSpPr>
        <p:grpSpPr bwMode="auto">
          <a:xfrm>
            <a:off x="6469091" y="1268760"/>
            <a:ext cx="1285875" cy="2282825"/>
            <a:chOff x="0" y="0"/>
            <a:chExt cx="810" cy="1438"/>
          </a:xfrm>
        </p:grpSpPr>
        <p:sp>
          <p:nvSpPr>
            <p:cNvPr id="12" name="Line 22"/>
            <p:cNvSpPr>
              <a:spLocks noChangeShapeType="1"/>
            </p:cNvSpPr>
            <p:nvPr/>
          </p:nvSpPr>
          <p:spPr bwMode="auto">
            <a:xfrm>
              <a:off x="72" y="486"/>
              <a:ext cx="317" cy="952"/>
            </a:xfrm>
            <a:prstGeom prst="line">
              <a:avLst/>
            </a:prstGeom>
            <a:noFill/>
            <a:ln w="12700" cmpd="sng">
              <a:solidFill>
                <a:srgbClr val="00CCFF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3" name="Group 23"/>
            <p:cNvGrpSpPr>
              <a:grpSpLocks/>
            </p:cNvGrpSpPr>
            <p:nvPr/>
          </p:nvGrpSpPr>
          <p:grpSpPr bwMode="auto">
            <a:xfrm>
              <a:off x="0" y="0"/>
              <a:ext cx="810" cy="571"/>
              <a:chOff x="0" y="0"/>
              <a:chExt cx="810" cy="571"/>
            </a:xfrm>
          </p:grpSpPr>
          <p:grpSp>
            <p:nvGrpSpPr>
              <p:cNvPr id="15" name="Group 25"/>
              <p:cNvGrpSpPr>
                <a:grpSpLocks/>
              </p:cNvGrpSpPr>
              <p:nvPr/>
            </p:nvGrpSpPr>
            <p:grpSpPr bwMode="auto">
              <a:xfrm>
                <a:off x="135" y="0"/>
                <a:ext cx="675" cy="481"/>
                <a:chOff x="0" y="0"/>
                <a:chExt cx="675" cy="481"/>
              </a:xfrm>
            </p:grpSpPr>
            <p:sp>
              <p:nvSpPr>
                <p:cNvPr id="16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0" y="322"/>
                  <a:ext cx="484" cy="159"/>
                </a:xfrm>
                <a:prstGeom prst="line">
                  <a:avLst/>
                </a:prstGeom>
                <a:noFill/>
                <a:ln w="31750" cmpd="sng">
                  <a:solidFill>
                    <a:srgbClr val="0033CC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45" y="0"/>
                  <a:ext cx="230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32" tIns="45716" rIns="91432" bIns="45716">
                  <a:spAutoFit/>
                </a:bodyPr>
                <a:lstStyle/>
                <a:p>
                  <a:r>
                    <a:rPr lang="en-US" sz="3600" b="1" i="1" dirty="0">
                      <a:solidFill>
                        <a:srgbClr val="0033CC"/>
                      </a:solidFill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v</a:t>
                  </a:r>
                </a:p>
              </p:txBody>
            </p:sp>
          </p:grpSp>
          <p:sp>
            <p:nvSpPr>
              <p:cNvPr id="14" name="Oval 24"/>
              <p:cNvSpPr>
                <a:spLocks noChangeArrowheads="1"/>
              </p:cNvSpPr>
              <p:nvPr/>
            </p:nvSpPr>
            <p:spPr bwMode="auto">
              <a:xfrm>
                <a:off x="0" y="435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8" name="Oval 28"/>
          <p:cNvSpPr>
            <a:spLocks noChangeArrowheads="1"/>
          </p:cNvSpPr>
          <p:nvPr/>
        </p:nvSpPr>
        <p:spPr bwMode="auto">
          <a:xfrm>
            <a:off x="5964266" y="4588222"/>
            <a:ext cx="215900" cy="2159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cmpd="sng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 rot="16200000" flipH="1">
            <a:off x="6230077" y="2550253"/>
            <a:ext cx="1149490" cy="3658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29"/>
          <p:cNvGrpSpPr>
            <a:grpSpLocks/>
          </p:cNvGrpSpPr>
          <p:nvPr/>
        </p:nvGrpSpPr>
        <p:grpSpPr bwMode="auto">
          <a:xfrm>
            <a:off x="7058054" y="3538885"/>
            <a:ext cx="1762126" cy="1668463"/>
            <a:chOff x="0" y="0"/>
            <a:chExt cx="1110" cy="1051"/>
          </a:xfrm>
        </p:grpSpPr>
        <p:sp>
          <p:nvSpPr>
            <p:cNvPr id="20" name="Line 30"/>
            <p:cNvSpPr>
              <a:spLocks noChangeShapeType="1"/>
            </p:cNvSpPr>
            <p:nvPr/>
          </p:nvSpPr>
          <p:spPr bwMode="auto">
            <a:xfrm flipH="1" flipV="1">
              <a:off x="0" y="0"/>
              <a:ext cx="953" cy="135"/>
            </a:xfrm>
            <a:prstGeom prst="line">
              <a:avLst/>
            </a:prstGeom>
            <a:noFill/>
            <a:ln w="12700" cmpd="sng">
              <a:solidFill>
                <a:srgbClr val="00FFFF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1" name="Group 31"/>
            <p:cNvGrpSpPr>
              <a:grpSpLocks/>
            </p:cNvGrpSpPr>
            <p:nvPr/>
          </p:nvGrpSpPr>
          <p:grpSpPr bwMode="auto">
            <a:xfrm>
              <a:off x="880" y="63"/>
              <a:ext cx="230" cy="988"/>
              <a:chOff x="217" y="0"/>
              <a:chExt cx="230" cy="988"/>
            </a:xfrm>
          </p:grpSpPr>
          <p:grpSp>
            <p:nvGrpSpPr>
              <p:cNvPr id="22" name="Group 32"/>
              <p:cNvGrpSpPr>
                <a:grpSpLocks/>
              </p:cNvGrpSpPr>
              <p:nvPr/>
            </p:nvGrpSpPr>
            <p:grpSpPr bwMode="auto">
              <a:xfrm>
                <a:off x="217" y="127"/>
                <a:ext cx="230" cy="861"/>
                <a:chOff x="217" y="0"/>
                <a:chExt cx="230" cy="861"/>
              </a:xfrm>
            </p:grpSpPr>
            <p:sp>
              <p:nvSpPr>
                <p:cNvPr id="24" name="Line 33"/>
                <p:cNvSpPr>
                  <a:spLocks noChangeShapeType="1"/>
                </p:cNvSpPr>
                <p:nvPr/>
              </p:nvSpPr>
              <p:spPr bwMode="auto">
                <a:xfrm rot="21300000" flipH="1">
                  <a:off x="223" y="0"/>
                  <a:ext cx="133" cy="607"/>
                </a:xfrm>
                <a:prstGeom prst="line">
                  <a:avLst/>
                </a:prstGeom>
                <a:noFill/>
                <a:ln w="31750" cmpd="sng">
                  <a:solidFill>
                    <a:srgbClr val="0033CC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17" y="454"/>
                  <a:ext cx="230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32" tIns="45716" rIns="91432" bIns="45716">
                  <a:spAutoFit/>
                </a:bodyPr>
                <a:lstStyle/>
                <a:p>
                  <a:r>
                    <a:rPr lang="en-US" sz="3600" b="1" i="1" dirty="0">
                      <a:solidFill>
                        <a:srgbClr val="0033CC"/>
                      </a:solidFill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v</a:t>
                  </a:r>
                </a:p>
              </p:txBody>
            </p:sp>
          </p:grpSp>
          <p:sp>
            <p:nvSpPr>
              <p:cNvPr id="23" name="Oval 35"/>
              <p:cNvSpPr>
                <a:spLocks noChangeArrowheads="1"/>
              </p:cNvSpPr>
              <p:nvPr/>
            </p:nvSpPr>
            <p:spPr bwMode="auto">
              <a:xfrm>
                <a:off x="245" y="0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6996141" y="3103910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 dirty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o</a:t>
            </a:r>
          </a:p>
        </p:txBody>
      </p:sp>
      <p:cxnSp>
        <p:nvCxnSpPr>
          <p:cNvPr id="28" name="直接箭头连接符 27"/>
          <p:cNvCxnSpPr>
            <a:stCxn id="18" idx="7"/>
          </p:cNvCxnSpPr>
          <p:nvPr/>
        </p:nvCxnSpPr>
        <p:spPr>
          <a:xfrm rot="5400000" flipH="1" flipV="1">
            <a:off x="6077907" y="3768293"/>
            <a:ext cx="922188" cy="78090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rot="10740000">
            <a:off x="7358083" y="3573826"/>
            <a:ext cx="1141423" cy="19207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732240" y="3780329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2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zh-CN" altLang="en-US" sz="3200" b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31168" y="2988241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2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zh-CN" altLang="en-US" sz="3200" b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00192" y="2564904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2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zh-CN" altLang="en-US" sz="3200" b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216024" y="1512455"/>
            <a:ext cx="3851920" cy="58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 dirty="0">
                <a:latin typeface="Times New Roman" pitchFamily="18" charset="0"/>
                <a:cs typeface="Times New Roman" pitchFamily="18" charset="0"/>
              </a:rPr>
              <a:t> 方向：指向</a:t>
            </a:r>
            <a:r>
              <a:rPr lang="zh-CN" altLang="en-US" sz="32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圆心</a:t>
            </a: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214282" y="3848323"/>
            <a:ext cx="1837438" cy="58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 dirty="0">
                <a:latin typeface="Times New Roman" pitchFamily="18" charset="0"/>
                <a:cs typeface="Times New Roman" pitchFamily="18" charset="0"/>
              </a:rPr>
              <a:t> 大小：</a:t>
            </a:r>
          </a:p>
        </p:txBody>
      </p:sp>
      <p:sp>
        <p:nvSpPr>
          <p:cNvPr id="39" name="Text Box 228"/>
          <p:cNvSpPr txBox="1">
            <a:spLocks noChangeArrowheads="1"/>
          </p:cNvSpPr>
          <p:nvPr/>
        </p:nvSpPr>
        <p:spPr bwMode="auto">
          <a:xfrm>
            <a:off x="107504" y="550421"/>
            <a:ext cx="8568952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1</a:t>
            </a:r>
            <a:r>
              <a:rPr lang="zh-CN" alt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、向心加速度 </a:t>
            </a:r>
            <a:r>
              <a:rPr lang="en-US" altLang="zh-CN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(Centripetal Acceleration)</a:t>
            </a:r>
            <a:endParaRPr lang="zh-CN" alt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grpSp>
        <p:nvGrpSpPr>
          <p:cNvPr id="48" name="Group 313"/>
          <p:cNvGrpSpPr>
            <a:grpSpLocks/>
          </p:cNvGrpSpPr>
          <p:nvPr/>
        </p:nvGrpSpPr>
        <p:grpSpPr bwMode="auto">
          <a:xfrm>
            <a:off x="467544" y="2420888"/>
            <a:ext cx="1876377" cy="899730"/>
            <a:chOff x="2682" y="1716"/>
            <a:chExt cx="1938" cy="523"/>
          </a:xfrm>
        </p:grpSpPr>
        <p:sp>
          <p:nvSpPr>
            <p:cNvPr id="49" name="AutoShape 314"/>
            <p:cNvSpPr>
              <a:spLocks noChangeArrowheads="1"/>
            </p:cNvSpPr>
            <p:nvPr/>
          </p:nvSpPr>
          <p:spPr bwMode="auto">
            <a:xfrm>
              <a:off x="2682" y="1716"/>
              <a:ext cx="1859" cy="523"/>
            </a:xfrm>
            <a:prstGeom prst="cloudCallout">
              <a:avLst>
                <a:gd name="adj1" fmla="val -16074"/>
                <a:gd name="adj2" fmla="val -88516"/>
              </a:avLst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0000" tIns="46800" rIns="90000" bIns="46800"/>
            <a:lstStyle/>
            <a:p>
              <a:pPr algn="ctr">
                <a:defRPr/>
              </a:pP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 Box 315"/>
            <p:cNvSpPr txBox="1">
              <a:spLocks noChangeArrowheads="1"/>
            </p:cNvSpPr>
            <p:nvPr/>
          </p:nvSpPr>
          <p:spPr bwMode="auto">
            <a:xfrm>
              <a:off x="2772" y="1815"/>
              <a:ext cx="1848" cy="30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时刻变化</a:t>
              </a:r>
              <a:endParaRPr lang="en-US" altLang="zh-C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 rot="870374">
            <a:off x="8385152" y="3767684"/>
            <a:ext cx="237004" cy="191241"/>
            <a:chOff x="3704100" y="4221603"/>
            <a:chExt cx="148804" cy="127494"/>
          </a:xfrm>
        </p:grpSpPr>
        <p:cxnSp>
          <p:nvCxnSpPr>
            <p:cNvPr id="55" name="直接连接符 54"/>
            <p:cNvCxnSpPr/>
            <p:nvPr/>
          </p:nvCxnSpPr>
          <p:spPr>
            <a:xfrm rot="20429626" flipH="1">
              <a:off x="3704100" y="4221603"/>
              <a:ext cx="19148" cy="1274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rot="21089626" flipH="1">
              <a:off x="3717272" y="4331574"/>
              <a:ext cx="1356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 rot="8368867">
            <a:off x="5941034" y="4420327"/>
            <a:ext cx="190059" cy="217074"/>
            <a:chOff x="3704100" y="4221603"/>
            <a:chExt cx="119331" cy="144715"/>
          </a:xfrm>
        </p:grpSpPr>
        <p:cxnSp>
          <p:nvCxnSpPr>
            <p:cNvPr id="65" name="直接连接符 64"/>
            <p:cNvCxnSpPr/>
            <p:nvPr/>
          </p:nvCxnSpPr>
          <p:spPr>
            <a:xfrm rot="20429626" flipH="1">
              <a:off x="3704100" y="4221603"/>
              <a:ext cx="19148" cy="1274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rot="13771133" flipV="1">
              <a:off x="3740169" y="4283056"/>
              <a:ext cx="69486" cy="970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组合 67"/>
          <p:cNvGrpSpPr/>
          <p:nvPr/>
        </p:nvGrpSpPr>
        <p:grpSpPr>
          <a:xfrm rot="15513798">
            <a:off x="6684078" y="1994967"/>
            <a:ext cx="190059" cy="217074"/>
            <a:chOff x="3704100" y="4221603"/>
            <a:chExt cx="119331" cy="144715"/>
          </a:xfrm>
        </p:grpSpPr>
        <p:cxnSp>
          <p:nvCxnSpPr>
            <p:cNvPr id="69" name="直接连接符 68"/>
            <p:cNvCxnSpPr/>
            <p:nvPr/>
          </p:nvCxnSpPr>
          <p:spPr>
            <a:xfrm rot="20429626" flipH="1">
              <a:off x="3704100" y="4221603"/>
              <a:ext cx="19148" cy="1274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rot="13771133" flipV="1">
              <a:off x="3740169" y="4283056"/>
              <a:ext cx="69486" cy="970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矩形 53"/>
          <p:cNvSpPr>
            <a:spLocks noChangeArrowheads="1"/>
          </p:cNvSpPr>
          <p:nvPr/>
        </p:nvSpPr>
        <p:spPr bwMode="auto">
          <a:xfrm>
            <a:off x="7929586" y="928670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76543BFE-E88D-4221-B7DF-EDBDB4CB467C}"/>
              </a:ext>
            </a:extLst>
          </p:cNvPr>
          <p:cNvGrpSpPr/>
          <p:nvPr/>
        </p:nvGrpSpPr>
        <p:grpSpPr>
          <a:xfrm>
            <a:off x="809425" y="4447257"/>
            <a:ext cx="4305997" cy="1069975"/>
            <a:chOff x="809425" y="4447257"/>
            <a:chExt cx="4305997" cy="1069975"/>
          </a:xfrm>
        </p:grpSpPr>
        <p:graphicFrame>
          <p:nvGraphicFramePr>
            <p:cNvPr id="47" name="对象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1668810"/>
                </p:ext>
              </p:extLst>
            </p:nvPr>
          </p:nvGraphicFramePr>
          <p:xfrm>
            <a:off x="827584" y="4447257"/>
            <a:ext cx="4287838" cy="1069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2" name="Equation" r:id="rId4" imgW="1676160" imgH="419040" progId="Equation.DSMT4">
                    <p:embed/>
                  </p:oleObj>
                </mc:Choice>
                <mc:Fallback>
                  <p:oleObj name="Equation" r:id="rId4" imgW="1676160" imgH="41904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7584" y="4447257"/>
                          <a:ext cx="4287838" cy="1069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>
                                  <a:alpha val="50000"/>
                                </a:schemeClr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F747F47F-A1CF-41FF-823E-DBA9408A30FE}"/>
                </a:ext>
              </a:extLst>
            </p:cNvPr>
            <p:cNvSpPr/>
            <p:nvPr/>
          </p:nvSpPr>
          <p:spPr>
            <a:xfrm>
              <a:off x="809425" y="4509800"/>
              <a:ext cx="4262666" cy="972000"/>
            </a:xfrm>
            <a:prstGeom prst="rect">
              <a:avLst/>
            </a:prstGeom>
            <a:noFill/>
            <a:ln w="1905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32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20"/>
                            </p:stCondLst>
                            <p:childTnLst>
                              <p:par>
                                <p:cTn id="15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37 C -0.06928 -0.07468 -0.07934 -0.21595 -0.02032 -0.3126 C 0.03906 -0.40763 0.14566 -0.42219 0.21718 -0.34335 C 0.28888 -0.26427 0.2993 -0.12277 0.24045 -0.02682 C 0.18107 0.06867 0.07482 0.08301 0.00243 0.0037 Z " pathEditMode="relative" rAng="13166959" ptsTypes="fffff">
                                      <p:cBhvr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0800" y="-171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320"/>
                            </p:stCondLst>
                            <p:childTnLst>
                              <p:par>
                                <p:cTn id="6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 autoUpdateAnimBg="0"/>
      <p:bldP spid="18" grpId="1" animBg="1"/>
      <p:bldP spid="26" grpId="0"/>
      <p:bldP spid="40" grpId="0"/>
      <p:bldP spid="41" grpId="0"/>
      <p:bldP spid="42" grpId="0"/>
      <p:bldP spid="43" grpId="0" build="allAtOnce" autoUpdateAnimBg="0"/>
      <p:bldP spid="46" grpId="0" build="allAtOnce" autoUpdateAnimBg="0"/>
      <p:bldP spid="39" grpId="0" animBg="1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314780" y="785794"/>
            <a:ext cx="8496000" cy="4847481"/>
            <a:chOff x="314780" y="599484"/>
            <a:chExt cx="8496000" cy="4847481"/>
          </a:xfrm>
        </p:grpSpPr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314780" y="599484"/>
              <a:ext cx="8496000" cy="4847481"/>
            </a:xfrm>
            <a:prstGeom prst="rect">
              <a:avLst/>
            </a:prstGeom>
            <a:noFill/>
            <a:ln w="19050">
              <a:solidFill>
                <a:srgbClr val="00B0F0"/>
              </a:solidFill>
              <a:prstDash val="sys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0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例</a:t>
              </a:r>
              <a:r>
                <a:rPr lang="en-US" altLang="zh-CN" sz="30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1</a:t>
              </a:r>
              <a:r>
                <a:rPr lang="zh-CN" altLang="en-US" sz="30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、小球被细绳拴着在光滑水平面内做匀速圆周运动，轨道半径为</a:t>
              </a:r>
              <a:r>
                <a:rPr lang="en-US" altLang="zh-CN" sz="3000" b="1" i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R</a:t>
              </a:r>
              <a:r>
                <a:rPr lang="zh-CN" altLang="en-US" sz="30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，向心加速度为</a:t>
              </a:r>
              <a:r>
                <a:rPr lang="en-US" altLang="zh-CN" sz="3000" b="1" i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a</a:t>
              </a:r>
              <a:r>
                <a:rPr lang="zh-CN" altLang="en-US" sz="30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，则（         ）</a:t>
              </a:r>
              <a:endPara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  <a:p>
              <a:pPr marL="514350" indent="-514350">
                <a:lnSpc>
                  <a:spcPct val="150000"/>
                </a:lnSpc>
                <a:buAutoNum type="alphaUcPeriod"/>
              </a:pPr>
              <a:r>
                <a:rPr lang="zh-CN" altLang="en-US" sz="30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小球运动的角速度</a:t>
              </a:r>
              <a:endPara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  <a:p>
              <a:pPr marL="514350" indent="-514350">
                <a:lnSpc>
                  <a:spcPct val="150000"/>
                </a:lnSpc>
                <a:buAutoNum type="alphaUcPeriod" startAt="2"/>
              </a:pPr>
              <a:r>
                <a:rPr lang="zh-CN" altLang="en-US" sz="30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小球运动的线速度</a:t>
              </a:r>
              <a:endPara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30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C.  </a:t>
              </a:r>
              <a:r>
                <a:rPr lang="zh-CN" altLang="en-US" sz="30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小球运动的周期</a:t>
              </a:r>
              <a:endPara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30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D.  </a:t>
              </a:r>
              <a:r>
                <a:rPr lang="en-US" altLang="zh-CN" sz="3000" b="1" i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t</a:t>
              </a:r>
              <a:r>
                <a:rPr lang="zh-CN" altLang="en-US" sz="30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时间内，细绳转过角度</a:t>
              </a:r>
              <a:endPara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  <a:p>
              <a:pPr>
                <a:lnSpc>
                  <a:spcPct val="130000"/>
                </a:lnSpc>
              </a:pPr>
              <a:endPara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graphicFrame>
          <p:nvGraphicFramePr>
            <p:cNvPr id="155656" name="Object 8"/>
            <p:cNvGraphicFramePr>
              <a:graphicFrameLocks noChangeAspect="1"/>
            </p:cNvGraphicFramePr>
            <p:nvPr/>
          </p:nvGraphicFramePr>
          <p:xfrm>
            <a:off x="4071934" y="2128832"/>
            <a:ext cx="1339850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832" name="公式" r:id="rId3" imgW="596880" imgH="228600" progId="Equation.3">
                    <p:embed/>
                  </p:oleObj>
                </mc:Choice>
                <mc:Fallback>
                  <p:oleObj name="公式" r:id="rId3" imgW="596880" imgH="2286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1934" y="2128832"/>
                          <a:ext cx="1339850" cy="514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>
                                  <a:alpha val="50000"/>
                                </a:schemeClr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657" name="Object 9"/>
            <p:cNvGraphicFramePr>
              <a:graphicFrameLocks noChangeAspect="1"/>
            </p:cNvGraphicFramePr>
            <p:nvPr/>
          </p:nvGraphicFramePr>
          <p:xfrm>
            <a:off x="4114800" y="2771774"/>
            <a:ext cx="1254125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833" name="公式" r:id="rId5" imgW="558720" imgH="228600" progId="Equation.3">
                    <p:embed/>
                  </p:oleObj>
                </mc:Choice>
                <mc:Fallback>
                  <p:oleObj name="公式" r:id="rId5" imgW="558720" imgH="2286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4800" y="2771774"/>
                          <a:ext cx="1254125" cy="514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>
                                  <a:alpha val="50000"/>
                                </a:schemeClr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658" name="Object 10"/>
            <p:cNvGraphicFramePr>
              <a:graphicFrameLocks noChangeAspect="1"/>
            </p:cNvGraphicFramePr>
            <p:nvPr/>
          </p:nvGraphicFramePr>
          <p:xfrm>
            <a:off x="3779844" y="3252786"/>
            <a:ext cx="1624012" cy="1000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834" name="公式" r:id="rId7" imgW="723600" imgH="444240" progId="Equation.3">
                    <p:embed/>
                  </p:oleObj>
                </mc:Choice>
                <mc:Fallback>
                  <p:oleObj name="公式" r:id="rId7" imgW="723600" imgH="44424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844" y="3252786"/>
                          <a:ext cx="1624012" cy="1000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>
                                  <a:alpha val="50000"/>
                                </a:schemeClr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659" name="Object 11"/>
            <p:cNvGraphicFramePr>
              <a:graphicFrameLocks noChangeAspect="1"/>
            </p:cNvGraphicFramePr>
            <p:nvPr/>
          </p:nvGraphicFramePr>
          <p:xfrm>
            <a:off x="4929190" y="3941773"/>
            <a:ext cx="1311275" cy="1000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835" name="公式" r:id="rId9" imgW="583920" imgH="444240" progId="Equation.3">
                    <p:embed/>
                  </p:oleObj>
                </mc:Choice>
                <mc:Fallback>
                  <p:oleObj name="公式" r:id="rId9" imgW="583920" imgH="44424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9190" y="3941773"/>
                          <a:ext cx="1311275" cy="1000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>
                                  <a:alpha val="50000"/>
                                </a:schemeClr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9" name="Picture 12" descr="图钉拉小球"/>
            <p:cNvPicPr>
              <a:picLocks noChangeAspect="1" noChangeArrowheads="1"/>
            </p:cNvPicPr>
            <p:nvPr/>
          </p:nvPicPr>
          <p:blipFill>
            <a:blip r:embed="rId11" cstate="print">
              <a:lum bright="-10000" contrast="40000"/>
            </a:blip>
            <a:srcRect l="9578" t="20876" r="11046" b="18921"/>
            <a:stretch>
              <a:fillRect/>
            </a:stretch>
          </p:blipFill>
          <p:spPr bwMode="auto">
            <a:xfrm>
              <a:off x="5715008" y="2214554"/>
              <a:ext cx="3000396" cy="1625215"/>
            </a:xfrm>
            <a:prstGeom prst="rect">
              <a:avLst/>
            </a:prstGeom>
            <a:noFill/>
          </p:spPr>
        </p:pic>
      </p:grpSp>
      <p:sp>
        <p:nvSpPr>
          <p:cNvPr id="23" name="TextBox 22"/>
          <p:cNvSpPr txBox="1"/>
          <p:nvPr/>
        </p:nvSpPr>
        <p:spPr>
          <a:xfrm>
            <a:off x="7618434" y="1589118"/>
            <a:ext cx="11430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BCD</a:t>
            </a:r>
            <a:endParaRPr lang="zh-CN" altLang="en-US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5538816" y="1995835"/>
            <a:ext cx="3097213" cy="3097212"/>
          </a:xfrm>
          <a:prstGeom prst="ellipse">
            <a:avLst/>
          </a:prstGeom>
          <a:noFill/>
          <a:ln w="19050" cmpd="sng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5121304" y="3551585"/>
            <a:ext cx="1951037" cy="1252537"/>
            <a:chOff x="0" y="0"/>
            <a:chExt cx="1229" cy="789"/>
          </a:xfrm>
        </p:grpSpPr>
        <p:sp>
          <p:nvSpPr>
            <p:cNvPr id="4" name="Line 4"/>
            <p:cNvSpPr>
              <a:spLocks noChangeShapeType="1"/>
            </p:cNvSpPr>
            <p:nvPr/>
          </p:nvSpPr>
          <p:spPr bwMode="auto">
            <a:xfrm flipH="1">
              <a:off x="640" y="0"/>
              <a:ext cx="589" cy="681"/>
            </a:xfrm>
            <a:prstGeom prst="line">
              <a:avLst/>
            </a:prstGeom>
            <a:noFill/>
            <a:ln w="12700" cmpd="sng">
              <a:solidFill>
                <a:srgbClr val="00CCFF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0" y="18"/>
              <a:ext cx="667" cy="771"/>
              <a:chOff x="0" y="0"/>
              <a:chExt cx="667" cy="771"/>
            </a:xfrm>
          </p:grpSpPr>
          <p:sp>
            <p:nvSpPr>
              <p:cNvPr id="6" name="Oval 6"/>
              <p:cNvSpPr>
                <a:spLocks noChangeArrowheads="1"/>
              </p:cNvSpPr>
              <p:nvPr/>
            </p:nvSpPr>
            <p:spPr bwMode="auto">
              <a:xfrm>
                <a:off x="531" y="635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7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9" cy="663"/>
                <a:chOff x="0" y="0"/>
                <a:chExt cx="549" cy="663"/>
              </a:xfrm>
            </p:grpSpPr>
            <p:sp>
              <p:nvSpPr>
                <p:cNvPr id="8" name="Line 8"/>
                <p:cNvSpPr>
                  <a:spLocks noChangeShapeType="1"/>
                </p:cNvSpPr>
                <p:nvPr/>
              </p:nvSpPr>
              <p:spPr bwMode="auto">
                <a:xfrm flipH="1" flipV="1">
                  <a:off x="177" y="309"/>
                  <a:ext cx="372" cy="354"/>
                </a:xfrm>
                <a:prstGeom prst="line">
                  <a:avLst/>
                </a:prstGeom>
                <a:noFill/>
                <a:ln w="31750" cmpd="sng">
                  <a:solidFill>
                    <a:srgbClr val="0033CC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246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432" tIns="45716" rIns="91432" bIns="45716">
                  <a:spAutoFit/>
                </a:bodyPr>
                <a:lstStyle/>
                <a:p>
                  <a:r>
                    <a:rPr lang="en-US" sz="3600" b="1" i="1" dirty="0">
                      <a:solidFill>
                        <a:srgbClr val="0033CC"/>
                      </a:solidFill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v</a:t>
                  </a:r>
                </a:p>
              </p:txBody>
            </p:sp>
          </p:grpSp>
        </p:grpSp>
      </p:grpSp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6469091" y="1268760"/>
            <a:ext cx="1285875" cy="2282825"/>
            <a:chOff x="0" y="0"/>
            <a:chExt cx="810" cy="1438"/>
          </a:xfrm>
        </p:grpSpPr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72" y="486"/>
              <a:ext cx="317" cy="952"/>
            </a:xfrm>
            <a:prstGeom prst="line">
              <a:avLst/>
            </a:prstGeom>
            <a:noFill/>
            <a:ln w="12700" cmpd="sng">
              <a:solidFill>
                <a:srgbClr val="00CCFF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" name="Group 23"/>
            <p:cNvGrpSpPr>
              <a:grpSpLocks/>
            </p:cNvGrpSpPr>
            <p:nvPr/>
          </p:nvGrpSpPr>
          <p:grpSpPr bwMode="auto">
            <a:xfrm>
              <a:off x="0" y="0"/>
              <a:ext cx="810" cy="571"/>
              <a:chOff x="0" y="0"/>
              <a:chExt cx="810" cy="571"/>
            </a:xfrm>
          </p:grpSpPr>
          <p:sp>
            <p:nvSpPr>
              <p:cNvPr id="13" name="Oval 24"/>
              <p:cNvSpPr>
                <a:spLocks noChangeArrowheads="1"/>
              </p:cNvSpPr>
              <p:nvPr/>
            </p:nvSpPr>
            <p:spPr bwMode="auto">
              <a:xfrm>
                <a:off x="0" y="435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4" name="Group 25"/>
              <p:cNvGrpSpPr>
                <a:grpSpLocks/>
              </p:cNvGrpSpPr>
              <p:nvPr/>
            </p:nvGrpSpPr>
            <p:grpSpPr bwMode="auto">
              <a:xfrm>
                <a:off x="135" y="0"/>
                <a:ext cx="675" cy="481"/>
                <a:chOff x="0" y="0"/>
                <a:chExt cx="675" cy="481"/>
              </a:xfrm>
            </p:grpSpPr>
            <p:sp>
              <p:nvSpPr>
                <p:cNvPr id="15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0" y="322"/>
                  <a:ext cx="484" cy="159"/>
                </a:xfrm>
                <a:prstGeom prst="line">
                  <a:avLst/>
                </a:prstGeom>
                <a:noFill/>
                <a:ln w="31750" cmpd="sng">
                  <a:solidFill>
                    <a:srgbClr val="0033CC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45" y="0"/>
                  <a:ext cx="230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32" tIns="45716" rIns="91432" bIns="45716">
                  <a:spAutoFit/>
                </a:bodyPr>
                <a:lstStyle/>
                <a:p>
                  <a:r>
                    <a:rPr lang="en-US" sz="3600" b="1" i="1" dirty="0">
                      <a:solidFill>
                        <a:srgbClr val="0033CC"/>
                      </a:solidFill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v</a:t>
                  </a:r>
                </a:p>
              </p:txBody>
            </p:sp>
          </p:grpSp>
        </p:grpSp>
      </p:grpSp>
      <p:sp>
        <p:nvSpPr>
          <p:cNvPr id="17" name="Oval 28"/>
          <p:cNvSpPr>
            <a:spLocks noChangeArrowheads="1"/>
          </p:cNvSpPr>
          <p:nvPr/>
        </p:nvSpPr>
        <p:spPr bwMode="auto">
          <a:xfrm>
            <a:off x="5964266" y="4588222"/>
            <a:ext cx="215900" cy="2159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cmpd="sng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29"/>
          <p:cNvGrpSpPr>
            <a:grpSpLocks/>
          </p:cNvGrpSpPr>
          <p:nvPr/>
        </p:nvGrpSpPr>
        <p:grpSpPr bwMode="auto">
          <a:xfrm>
            <a:off x="7058054" y="3538885"/>
            <a:ext cx="1762126" cy="1668463"/>
            <a:chOff x="0" y="0"/>
            <a:chExt cx="1110" cy="1051"/>
          </a:xfrm>
        </p:grpSpPr>
        <p:sp>
          <p:nvSpPr>
            <p:cNvPr id="19" name="Line 30"/>
            <p:cNvSpPr>
              <a:spLocks noChangeShapeType="1"/>
            </p:cNvSpPr>
            <p:nvPr/>
          </p:nvSpPr>
          <p:spPr bwMode="auto">
            <a:xfrm flipH="1" flipV="1">
              <a:off x="0" y="0"/>
              <a:ext cx="953" cy="135"/>
            </a:xfrm>
            <a:prstGeom prst="line">
              <a:avLst/>
            </a:prstGeom>
            <a:noFill/>
            <a:ln w="12700" cmpd="sng">
              <a:solidFill>
                <a:srgbClr val="00FFFF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880" y="63"/>
              <a:ext cx="230" cy="988"/>
              <a:chOff x="217" y="0"/>
              <a:chExt cx="230" cy="988"/>
            </a:xfrm>
          </p:grpSpPr>
          <p:grpSp>
            <p:nvGrpSpPr>
              <p:cNvPr id="21" name="Group 32"/>
              <p:cNvGrpSpPr>
                <a:grpSpLocks/>
              </p:cNvGrpSpPr>
              <p:nvPr/>
            </p:nvGrpSpPr>
            <p:grpSpPr bwMode="auto">
              <a:xfrm>
                <a:off x="217" y="127"/>
                <a:ext cx="230" cy="861"/>
                <a:chOff x="217" y="0"/>
                <a:chExt cx="230" cy="861"/>
              </a:xfrm>
            </p:grpSpPr>
            <p:sp>
              <p:nvSpPr>
                <p:cNvPr id="23" name="Line 33"/>
                <p:cNvSpPr>
                  <a:spLocks noChangeShapeType="1"/>
                </p:cNvSpPr>
                <p:nvPr/>
              </p:nvSpPr>
              <p:spPr bwMode="auto">
                <a:xfrm rot="21300000" flipH="1">
                  <a:off x="223" y="0"/>
                  <a:ext cx="133" cy="607"/>
                </a:xfrm>
                <a:prstGeom prst="line">
                  <a:avLst/>
                </a:prstGeom>
                <a:noFill/>
                <a:ln w="31750" cmpd="sng">
                  <a:solidFill>
                    <a:srgbClr val="0033CC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17" y="454"/>
                  <a:ext cx="230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32" tIns="45716" rIns="91432" bIns="45716">
                  <a:spAutoFit/>
                </a:bodyPr>
                <a:lstStyle/>
                <a:p>
                  <a:r>
                    <a:rPr lang="en-US" sz="3600" b="1" i="1" dirty="0">
                      <a:solidFill>
                        <a:srgbClr val="0033CC"/>
                      </a:solidFill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v</a:t>
                  </a:r>
                </a:p>
              </p:txBody>
            </p:sp>
          </p:grpSp>
          <p:sp>
            <p:nvSpPr>
              <p:cNvPr id="22" name="Oval 35"/>
              <p:cNvSpPr>
                <a:spLocks noChangeArrowheads="1"/>
              </p:cNvSpPr>
              <p:nvPr/>
            </p:nvSpPr>
            <p:spPr bwMode="auto">
              <a:xfrm>
                <a:off x="245" y="0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6996141" y="3103910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 dirty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o</a:t>
            </a:r>
          </a:p>
        </p:txBody>
      </p:sp>
      <p:cxnSp>
        <p:nvCxnSpPr>
          <p:cNvPr id="26" name="直接箭头连接符 25"/>
          <p:cNvCxnSpPr>
            <a:stCxn id="17" idx="7"/>
          </p:cNvCxnSpPr>
          <p:nvPr/>
        </p:nvCxnSpPr>
        <p:spPr>
          <a:xfrm rot="5400000" flipH="1" flipV="1">
            <a:off x="6077907" y="3768293"/>
            <a:ext cx="922188" cy="78090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rot="16200000" flipH="1">
            <a:off x="6243209" y="2550253"/>
            <a:ext cx="1149490" cy="3658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rot="10680000">
            <a:off x="7358083" y="3573826"/>
            <a:ext cx="1141423" cy="19207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732240" y="3780329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3200" b="1" baseline="-25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zh-CN" altLang="en-US" sz="3200" b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31168" y="2988241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3200" b="1" baseline="-25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zh-CN" altLang="en-US" sz="3200" b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00192" y="2564904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3200" b="1" baseline="-25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zh-CN" altLang="en-US" sz="3200" b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 rot="870374">
            <a:off x="8385152" y="3767684"/>
            <a:ext cx="237004" cy="191241"/>
            <a:chOff x="3704100" y="4221603"/>
            <a:chExt cx="148804" cy="127494"/>
          </a:xfrm>
        </p:grpSpPr>
        <p:cxnSp>
          <p:nvCxnSpPr>
            <p:cNvPr id="33" name="直接连接符 32"/>
            <p:cNvCxnSpPr/>
            <p:nvPr/>
          </p:nvCxnSpPr>
          <p:spPr>
            <a:xfrm rot="20429626" flipH="1">
              <a:off x="3704100" y="4221603"/>
              <a:ext cx="19148" cy="1274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rot="21089626" flipH="1">
              <a:off x="3717272" y="4331574"/>
              <a:ext cx="1356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 rot="8368867">
            <a:off x="5941034" y="4420327"/>
            <a:ext cx="190059" cy="217074"/>
            <a:chOff x="3704100" y="4221603"/>
            <a:chExt cx="119331" cy="144715"/>
          </a:xfrm>
        </p:grpSpPr>
        <p:cxnSp>
          <p:nvCxnSpPr>
            <p:cNvPr id="36" name="直接连接符 35"/>
            <p:cNvCxnSpPr/>
            <p:nvPr/>
          </p:nvCxnSpPr>
          <p:spPr>
            <a:xfrm rot="20429626" flipH="1">
              <a:off x="3704100" y="4221603"/>
              <a:ext cx="19148" cy="1274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rot="13771133" flipV="1">
              <a:off x="3740169" y="4283056"/>
              <a:ext cx="69486" cy="970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 rot="15513798">
            <a:off x="6684078" y="1994967"/>
            <a:ext cx="190059" cy="217074"/>
            <a:chOff x="3704100" y="4221603"/>
            <a:chExt cx="119331" cy="144715"/>
          </a:xfrm>
        </p:grpSpPr>
        <p:cxnSp>
          <p:nvCxnSpPr>
            <p:cNvPr id="39" name="直接连接符 38"/>
            <p:cNvCxnSpPr/>
            <p:nvPr/>
          </p:nvCxnSpPr>
          <p:spPr>
            <a:xfrm rot="20429626" flipH="1">
              <a:off x="3704100" y="4221603"/>
              <a:ext cx="19148" cy="1274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rot="13771133" flipV="1">
              <a:off x="3740169" y="4283056"/>
              <a:ext cx="69486" cy="970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Box 228"/>
          <p:cNvSpPr txBox="1">
            <a:spLocks noChangeArrowheads="1"/>
          </p:cNvSpPr>
          <p:nvPr/>
        </p:nvSpPr>
        <p:spPr bwMode="auto">
          <a:xfrm>
            <a:off x="107504" y="550421"/>
            <a:ext cx="6264696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2</a:t>
            </a:r>
            <a:r>
              <a:rPr lang="zh-CN" alt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、向心力 </a:t>
            </a:r>
            <a:r>
              <a:rPr lang="en-US" altLang="zh-CN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(Centripetal Force)</a:t>
            </a:r>
            <a:endParaRPr lang="zh-CN" alt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216024" y="1512455"/>
            <a:ext cx="3851920" cy="58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 dirty="0">
                <a:latin typeface="Times New Roman" pitchFamily="18" charset="0"/>
                <a:cs typeface="Times New Roman" pitchFamily="18" charset="0"/>
              </a:rPr>
              <a:t> 方向：指向圆心</a:t>
            </a:r>
          </a:p>
        </p:txBody>
      </p:sp>
      <p:grpSp>
        <p:nvGrpSpPr>
          <p:cNvPr id="43" name="Group 313"/>
          <p:cNvGrpSpPr>
            <a:grpSpLocks/>
          </p:cNvGrpSpPr>
          <p:nvPr/>
        </p:nvGrpSpPr>
        <p:grpSpPr bwMode="auto">
          <a:xfrm>
            <a:off x="2571736" y="2143116"/>
            <a:ext cx="3183455" cy="899730"/>
            <a:chOff x="2761" y="1694"/>
            <a:chExt cx="3288" cy="523"/>
          </a:xfrm>
        </p:grpSpPr>
        <p:sp>
          <p:nvSpPr>
            <p:cNvPr id="44" name="AutoShape 314"/>
            <p:cNvSpPr>
              <a:spLocks noChangeArrowheads="1"/>
            </p:cNvSpPr>
            <p:nvPr/>
          </p:nvSpPr>
          <p:spPr bwMode="auto">
            <a:xfrm>
              <a:off x="2761" y="1694"/>
              <a:ext cx="3012" cy="523"/>
            </a:xfrm>
            <a:prstGeom prst="cloudCallout">
              <a:avLst>
                <a:gd name="adj1" fmla="val 72417"/>
                <a:gd name="adj2" fmla="val 38523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0000" tIns="46800" rIns="90000" bIns="46800"/>
            <a:lstStyle/>
            <a:p>
              <a:pPr algn="ctr">
                <a:defRPr/>
              </a:pP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 Box 315"/>
            <p:cNvSpPr txBox="1">
              <a:spLocks noChangeArrowheads="1"/>
            </p:cNvSpPr>
            <p:nvPr/>
          </p:nvSpPr>
          <p:spPr bwMode="auto">
            <a:xfrm>
              <a:off x="2772" y="1815"/>
              <a:ext cx="3277" cy="30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只改变速度方向</a:t>
              </a:r>
              <a:endParaRPr lang="en-US" altLang="zh-C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214282" y="2564904"/>
            <a:ext cx="1837438" cy="58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 dirty="0">
                <a:latin typeface="Times New Roman" pitchFamily="18" charset="0"/>
                <a:cs typeface="Times New Roman" pitchFamily="18" charset="0"/>
              </a:rPr>
              <a:t> 大小：</a:t>
            </a:r>
          </a:p>
        </p:txBody>
      </p:sp>
      <p:graphicFrame>
        <p:nvGraphicFramePr>
          <p:cNvPr id="135171" name="Object 3"/>
          <p:cNvGraphicFramePr>
            <a:graphicFrameLocks noChangeAspect="1"/>
          </p:cNvGraphicFramePr>
          <p:nvPr/>
        </p:nvGraphicFramePr>
        <p:xfrm>
          <a:off x="571472" y="3357562"/>
          <a:ext cx="1249642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06" name="公式" r:id="rId4" imgW="571320" imgH="228600" progId="Equation.3">
                  <p:embed/>
                </p:oleObj>
              </mc:Choice>
              <mc:Fallback>
                <p:oleObj name="公式" r:id="rId4" imgW="57132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3357562"/>
                        <a:ext cx="1249642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>
                                <a:alpha val="50000"/>
                              </a:scheme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6572264" y="398449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graphicFrame>
        <p:nvGraphicFramePr>
          <p:cNvPr id="135172" name="Object 4"/>
          <p:cNvGraphicFramePr>
            <a:graphicFrameLocks noChangeAspect="1"/>
          </p:cNvGraphicFramePr>
          <p:nvPr/>
        </p:nvGraphicFramePr>
        <p:xfrm>
          <a:off x="2894033" y="3100385"/>
          <a:ext cx="1320777" cy="2419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07" name="公式" r:id="rId6" imgW="596880" imgH="1091880" progId="Equation.3">
                  <p:embed/>
                </p:oleObj>
              </mc:Choice>
              <mc:Fallback>
                <p:oleObj name="公式" r:id="rId6" imgW="596880" imgH="1091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33" y="3100385"/>
                        <a:ext cx="1320777" cy="24193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>
                                <a:alpha val="50000"/>
                              </a:scheme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214282" y="5630315"/>
            <a:ext cx="3143272" cy="58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效果</a:t>
            </a:r>
            <a:r>
              <a:rPr lang="zh-CN" altLang="en-US" sz="3200" b="1" dirty="0">
                <a:latin typeface="Times New Roman" pitchFamily="18" charset="0"/>
                <a:cs typeface="Times New Roman" pitchFamily="18" charset="0"/>
              </a:rPr>
              <a:t>命名</a:t>
            </a:r>
          </a:p>
        </p:txBody>
      </p:sp>
      <p:graphicFrame>
        <p:nvGraphicFramePr>
          <p:cNvPr id="135173" name="Object 5"/>
          <p:cNvGraphicFramePr>
            <a:graphicFrameLocks noChangeAspect="1"/>
          </p:cNvGraphicFramePr>
          <p:nvPr/>
        </p:nvGraphicFramePr>
        <p:xfrm>
          <a:off x="1858951" y="3470504"/>
          <a:ext cx="9985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08" name="公式" r:id="rId8" imgW="457200" imgH="139680" progId="Equation.3">
                  <p:embed/>
                </p:oleObj>
              </mc:Choice>
              <mc:Fallback>
                <p:oleObj name="公式" r:id="rId8" imgW="457200" imgH="1396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951" y="3470504"/>
                        <a:ext cx="998537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>
                                <a:alpha val="50000"/>
                              </a:scheme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矩形 51">
            <a:extLst>
              <a:ext uri="{FF2B5EF4-FFF2-40B4-BE49-F238E27FC236}">
                <a16:creationId xmlns:a16="http://schemas.microsoft.com/office/drawing/2014/main" id="{A771BB6C-47AD-4184-8084-E411EE62A29A}"/>
              </a:ext>
            </a:extLst>
          </p:cNvPr>
          <p:cNvSpPr/>
          <p:nvPr/>
        </p:nvSpPr>
        <p:spPr>
          <a:xfrm>
            <a:off x="575900" y="3160040"/>
            <a:ext cx="3681972" cy="2359711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37 C -0.06928 -0.07468 -0.07934 -0.21595 -0.02032 -0.3126 C 0.03906 -0.40763 0.14566 -0.42219 0.21718 -0.34335 C 0.28888 -0.26427 0.2993 -0.12277 0.24045 -0.02682 C 0.18107 0.06867 0.07482 0.08301 0.00243 0.0037 Z " pathEditMode="relative" rAng="13166959" ptsTypes="fffff">
                                      <p:cBhvr>
                                        <p:cTn id="1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0800" y="-171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60"/>
                            </p:stCondLst>
                            <p:childTnLst>
                              <p:par>
                                <p:cTn id="6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 autoUpdateAnimBg="0"/>
      <p:bldP spid="17" grpId="1" animBg="1"/>
      <p:bldP spid="25" grpId="0"/>
      <p:bldP spid="29" grpId="0"/>
      <p:bldP spid="30" grpId="0"/>
      <p:bldP spid="31" grpId="0"/>
      <p:bldP spid="41" grpId="0" animBg="1"/>
      <p:bldP spid="42" grpId="0" build="allAtOnce" autoUpdateAnimBg="0"/>
      <p:bldP spid="46" grpId="0" build="allAtOnce" autoUpdateAnimBg="0"/>
      <p:bldP spid="48" grpId="0"/>
      <p:bldP spid="50" grpId="0" build="allAtOnce" autoUpdateAnimBg="0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61E44EC9-5FB1-4295-8BC2-60B5A9868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780" y="603512"/>
            <a:ext cx="8496000" cy="5257850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、思考提供各物体做圆周运动所需向心力的来源？</a:t>
            </a:r>
            <a:endParaRPr lang="en-US" altLang="zh-CN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endParaRPr lang="en-US" altLang="zh-CN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endParaRPr lang="en-US" altLang="zh-CN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endParaRPr lang="en-US" altLang="zh-CN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/>
            </a:r>
            <a:b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endParaRPr lang="en-US" altLang="zh-CN" sz="9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endParaRPr lang="en-US" altLang="zh-CN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endParaRPr lang="en-US" altLang="zh-CN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endParaRPr lang="en-US" altLang="zh-CN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endParaRPr lang="en-US" altLang="zh-CN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3" name="Picture 12" descr="图钉拉小球">
            <a:extLst>
              <a:ext uri="{FF2B5EF4-FFF2-40B4-BE49-F238E27FC236}">
                <a16:creationId xmlns:a16="http://schemas.microsoft.com/office/drawing/2014/main" id="{84B3E8BC-DBDE-41E3-9E86-24A77E330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l="9578" t="20876" r="11046" b="18921"/>
          <a:stretch>
            <a:fillRect/>
          </a:stretch>
        </p:blipFill>
        <p:spPr bwMode="auto">
          <a:xfrm>
            <a:off x="5148064" y="1340769"/>
            <a:ext cx="3276000" cy="1774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58A70F3-9781-4175-98E5-5643ED1524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52"/>
          <a:stretch/>
        </p:blipFill>
        <p:spPr>
          <a:xfrm>
            <a:off x="975712" y="3717032"/>
            <a:ext cx="3276000" cy="1804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C5349B1-0F03-45F0-8A2B-3BD0A15B7C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904" y="3140968"/>
            <a:ext cx="3276000" cy="2489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2" descr="太阳拉地球">
            <a:extLst>
              <a:ext uri="{FF2B5EF4-FFF2-40B4-BE49-F238E27FC236}">
                <a16:creationId xmlns:a16="http://schemas.microsoft.com/office/drawing/2014/main" id="{270F39AB-03C8-45AF-8625-73D9BE6A7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bright="-10000" contrast="40000"/>
          </a:blip>
          <a:srcRect b="5545"/>
          <a:stretch>
            <a:fillRect/>
          </a:stretch>
        </p:blipFill>
        <p:spPr bwMode="auto">
          <a:xfrm>
            <a:off x="971601" y="1316201"/>
            <a:ext cx="3276000" cy="2184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F8CCEE99-B460-4F8A-8EF7-4F6D250E737F}"/>
              </a:ext>
            </a:extLst>
          </p:cNvPr>
          <p:cNvGrpSpPr/>
          <p:nvPr/>
        </p:nvGrpSpPr>
        <p:grpSpPr>
          <a:xfrm>
            <a:off x="1599309" y="2028592"/>
            <a:ext cx="1028475" cy="735336"/>
            <a:chOff x="5429256" y="1704010"/>
            <a:chExt cx="1028475" cy="735336"/>
          </a:xfrm>
        </p:grpSpPr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1ADC9393-74BF-49C7-9AE5-D463951143B9}"/>
                </a:ext>
              </a:extLst>
            </p:cNvPr>
            <p:cNvCxnSpPr>
              <a:cxnSpLocks/>
            </p:cNvCxnSpPr>
            <p:nvPr/>
          </p:nvCxnSpPr>
          <p:spPr>
            <a:xfrm rot="120000" flipV="1">
              <a:off x="5429256" y="2153594"/>
              <a:ext cx="857256" cy="28575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41">
              <a:extLst>
                <a:ext uri="{FF2B5EF4-FFF2-40B4-BE49-F238E27FC236}">
                  <a16:creationId xmlns:a16="http://schemas.microsoft.com/office/drawing/2014/main" id="{DA941B7C-CAA6-4E8E-8016-ACCD4326A3F9}"/>
                </a:ext>
              </a:extLst>
            </p:cNvPr>
            <p:cNvSpPr txBox="1"/>
            <p:nvPr/>
          </p:nvSpPr>
          <p:spPr>
            <a:xfrm>
              <a:off x="6034955" y="1704010"/>
              <a:ext cx="4227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zh-CN" altLang="en-US" sz="2000" b="1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8758A40-4D62-4C24-AD92-79C74D89987B}"/>
              </a:ext>
            </a:extLst>
          </p:cNvPr>
          <p:cNvGrpSpPr/>
          <p:nvPr/>
        </p:nvGrpSpPr>
        <p:grpSpPr>
          <a:xfrm>
            <a:off x="6876256" y="1790582"/>
            <a:ext cx="928694" cy="728234"/>
            <a:chOff x="6858016" y="4500570"/>
            <a:chExt cx="928694" cy="728234"/>
          </a:xfrm>
        </p:grpSpPr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606631E5-14CF-417F-A770-AED61BE9D779}"/>
                </a:ext>
              </a:extLst>
            </p:cNvPr>
            <p:cNvCxnSpPr/>
            <p:nvPr/>
          </p:nvCxnSpPr>
          <p:spPr>
            <a:xfrm rot="10920000">
              <a:off x="6929454" y="4943052"/>
              <a:ext cx="857256" cy="28575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43">
              <a:extLst>
                <a:ext uri="{FF2B5EF4-FFF2-40B4-BE49-F238E27FC236}">
                  <a16:creationId xmlns:a16="http://schemas.microsoft.com/office/drawing/2014/main" id="{ABAA432C-3D68-4D7E-BE2C-94F7185A9DE6}"/>
                </a:ext>
              </a:extLst>
            </p:cNvPr>
            <p:cNvSpPr txBox="1"/>
            <p:nvPr/>
          </p:nvSpPr>
          <p:spPr>
            <a:xfrm>
              <a:off x="6858016" y="4500570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zh-CN" altLang="en-US" sz="2000" b="1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C80FA19-86A4-45D3-9B0B-447049383A38}"/>
              </a:ext>
            </a:extLst>
          </p:cNvPr>
          <p:cNvGrpSpPr/>
          <p:nvPr/>
        </p:nvGrpSpPr>
        <p:grpSpPr>
          <a:xfrm>
            <a:off x="2650242" y="4486428"/>
            <a:ext cx="717942" cy="522064"/>
            <a:chOff x="7148186" y="5168366"/>
            <a:chExt cx="717942" cy="522064"/>
          </a:xfrm>
        </p:grpSpPr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B67C051D-BFEA-477B-B589-DA1079626410}"/>
                </a:ext>
              </a:extLst>
            </p:cNvPr>
            <p:cNvCxnSpPr>
              <a:cxnSpLocks/>
            </p:cNvCxnSpPr>
            <p:nvPr/>
          </p:nvCxnSpPr>
          <p:spPr>
            <a:xfrm rot="480000" flipH="1">
              <a:off x="7148186" y="5168366"/>
              <a:ext cx="717942" cy="17360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43">
              <a:extLst>
                <a:ext uri="{FF2B5EF4-FFF2-40B4-BE49-F238E27FC236}">
                  <a16:creationId xmlns:a16="http://schemas.microsoft.com/office/drawing/2014/main" id="{26D57DE3-AAFF-4601-840E-BE5FB9FDCF55}"/>
                </a:ext>
              </a:extLst>
            </p:cNvPr>
            <p:cNvSpPr txBox="1"/>
            <p:nvPr/>
          </p:nvSpPr>
          <p:spPr>
            <a:xfrm>
              <a:off x="7207895" y="5290320"/>
              <a:ext cx="5889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zh-CN" sz="2000" b="1" i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CN" altLang="en-US" sz="2000" b="1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CBC1C8E3-812D-4B06-BAAD-1E1CF10A26F5}"/>
              </a:ext>
            </a:extLst>
          </p:cNvPr>
          <p:cNvCxnSpPr/>
          <p:nvPr/>
        </p:nvCxnSpPr>
        <p:spPr>
          <a:xfrm rot="16200000" flipH="1">
            <a:off x="6406760" y="4798933"/>
            <a:ext cx="0" cy="720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CED584F2-28C3-4951-9589-09C6E05F367F}"/>
              </a:ext>
            </a:extLst>
          </p:cNvPr>
          <p:cNvGrpSpPr/>
          <p:nvPr/>
        </p:nvGrpSpPr>
        <p:grpSpPr>
          <a:xfrm>
            <a:off x="6041494" y="5156172"/>
            <a:ext cx="545695" cy="764404"/>
            <a:chOff x="6868902" y="3522211"/>
            <a:chExt cx="545695" cy="764404"/>
          </a:xfrm>
        </p:grpSpPr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1AEA3BD3-39A5-482D-972E-905ADC564750}"/>
                </a:ext>
              </a:extLst>
            </p:cNvPr>
            <p:cNvCxnSpPr/>
            <p:nvPr/>
          </p:nvCxnSpPr>
          <p:spPr>
            <a:xfrm rot="16200000" flipH="1">
              <a:off x="6526902" y="3864211"/>
              <a:ext cx="684000" cy="0"/>
            </a:xfrm>
            <a:prstGeom prst="straightConnector1">
              <a:avLst/>
            </a:prstGeom>
            <a:ln w="31750">
              <a:solidFill>
                <a:srgbClr val="4D18D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A99886B8-77BD-46E0-896A-047D238B785B}"/>
                </a:ext>
              </a:extLst>
            </p:cNvPr>
            <p:cNvSpPr/>
            <p:nvPr/>
          </p:nvSpPr>
          <p:spPr>
            <a:xfrm>
              <a:off x="6902918" y="3886505"/>
              <a:ext cx="5116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i="1" dirty="0">
                  <a:solidFill>
                    <a:srgbClr val="4D18D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mg</a:t>
              </a:r>
              <a:endParaRPr lang="zh-CN" altLang="en-US" sz="2000" dirty="0">
                <a:solidFill>
                  <a:srgbClr val="4D18D2"/>
                </a:solidFill>
              </a:endParaRPr>
            </a:p>
          </p:txBody>
        </p:sp>
      </p:grp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1F101AFB-A150-440F-B2CB-825222F7614B}"/>
              </a:ext>
            </a:extLst>
          </p:cNvPr>
          <p:cNvCxnSpPr/>
          <p:nvPr/>
        </p:nvCxnSpPr>
        <p:spPr>
          <a:xfrm rot="16200000" flipH="1">
            <a:off x="6045798" y="4833457"/>
            <a:ext cx="684000" cy="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5278E05B-89B2-4E3B-986E-C491F31D128A}"/>
              </a:ext>
            </a:extLst>
          </p:cNvPr>
          <p:cNvCxnSpPr/>
          <p:nvPr/>
        </p:nvCxnSpPr>
        <p:spPr>
          <a:xfrm rot="5400000" flipH="1" flipV="1">
            <a:off x="5893855" y="5303810"/>
            <a:ext cx="652468" cy="335418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EC18EA0C-5A04-437A-A504-33DF1923920F}"/>
              </a:ext>
            </a:extLst>
          </p:cNvPr>
          <p:cNvGrpSpPr/>
          <p:nvPr/>
        </p:nvGrpSpPr>
        <p:grpSpPr>
          <a:xfrm>
            <a:off x="6030440" y="4077072"/>
            <a:ext cx="357358" cy="1066853"/>
            <a:chOff x="6857848" y="2443111"/>
            <a:chExt cx="357358" cy="1066853"/>
          </a:xfrm>
        </p:grpSpPr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159F4208-5570-44E3-B7B1-8C9243AECE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68902" y="2731143"/>
              <a:ext cx="346304" cy="778821"/>
            </a:xfrm>
            <a:prstGeom prst="straightConnector1">
              <a:avLst/>
            </a:prstGeom>
            <a:ln w="31750">
              <a:solidFill>
                <a:srgbClr val="4D18D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6C081040-4B17-4CBA-92BD-E558D5592082}"/>
                </a:ext>
              </a:extLst>
            </p:cNvPr>
            <p:cNvSpPr/>
            <p:nvPr/>
          </p:nvSpPr>
          <p:spPr>
            <a:xfrm>
              <a:off x="6857848" y="2443111"/>
              <a:ext cx="3417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i="1" dirty="0">
                  <a:solidFill>
                    <a:srgbClr val="4D18D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T</a:t>
              </a:r>
              <a:endParaRPr lang="zh-CN" altLang="en-US" sz="2000" dirty="0">
                <a:solidFill>
                  <a:srgbClr val="4D18D2"/>
                </a:solidFill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42D4E58-F617-4CA6-B0D0-D9C68A37EA2F}"/>
              </a:ext>
            </a:extLst>
          </p:cNvPr>
          <p:cNvGrpSpPr/>
          <p:nvPr/>
        </p:nvGrpSpPr>
        <p:grpSpPr>
          <a:xfrm>
            <a:off x="6058144" y="4962177"/>
            <a:ext cx="818112" cy="400110"/>
            <a:chOff x="6844912" y="3307896"/>
            <a:chExt cx="818112" cy="400110"/>
          </a:xfrm>
        </p:grpSpPr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D4690FF4-2BCF-4675-83AB-603F2CEF28CF}"/>
                </a:ext>
              </a:extLst>
            </p:cNvPr>
            <p:cNvCxnSpPr/>
            <p:nvPr/>
          </p:nvCxnSpPr>
          <p:spPr>
            <a:xfrm rot="16200000" flipH="1">
              <a:off x="7024912" y="3331324"/>
              <a:ext cx="0" cy="3600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14B6EFD0-C920-4D5A-9D1C-A8A23F65B219}"/>
                </a:ext>
              </a:extLst>
            </p:cNvPr>
            <p:cNvSpPr/>
            <p:nvPr/>
          </p:nvSpPr>
          <p:spPr>
            <a:xfrm>
              <a:off x="7176426" y="3307896"/>
              <a:ext cx="48659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zh-CN" sz="2000" b="1" i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CN" altLang="en-US" sz="2000" baseline="-25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6" name="TextBox 41">
            <a:extLst>
              <a:ext uri="{FF2B5EF4-FFF2-40B4-BE49-F238E27FC236}">
                <a16:creationId xmlns:a16="http://schemas.microsoft.com/office/drawing/2014/main" id="{0DAA10DB-0C85-42DF-A14F-867109CE1013}"/>
              </a:ext>
            </a:extLst>
          </p:cNvPr>
          <p:cNvSpPr txBox="1"/>
          <p:nvPr/>
        </p:nvSpPr>
        <p:spPr>
          <a:xfrm>
            <a:off x="1711493" y="2020178"/>
            <a:ext cx="679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2000" b="1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altLang="zh-C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endParaRPr lang="zh-CN" altLang="en-US" sz="2000" b="1" i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41">
            <a:extLst>
              <a:ext uri="{FF2B5EF4-FFF2-40B4-BE49-F238E27FC236}">
                <a16:creationId xmlns:a16="http://schemas.microsoft.com/office/drawing/2014/main" id="{6EE7A06B-B746-424A-A4A7-3490671C4E56}"/>
              </a:ext>
            </a:extLst>
          </p:cNvPr>
          <p:cNvSpPr txBox="1"/>
          <p:nvPr/>
        </p:nvSpPr>
        <p:spPr>
          <a:xfrm>
            <a:off x="7122506" y="1794157"/>
            <a:ext cx="679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zh-CN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2000" b="1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zh-CN" altLang="en-US" sz="2000" b="1" i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41">
            <a:extLst>
              <a:ext uri="{FF2B5EF4-FFF2-40B4-BE49-F238E27FC236}">
                <a16:creationId xmlns:a16="http://schemas.microsoft.com/office/drawing/2014/main" id="{DAAB165F-3ED8-4C2D-BB63-7EC4DBA8575A}"/>
              </a:ext>
            </a:extLst>
          </p:cNvPr>
          <p:cNvSpPr txBox="1"/>
          <p:nvPr/>
        </p:nvSpPr>
        <p:spPr>
          <a:xfrm>
            <a:off x="3047795" y="4601448"/>
            <a:ext cx="588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zh-CN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zh-CN" altLang="en-US" sz="2000" b="1" i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41">
            <a:extLst>
              <a:ext uri="{FF2B5EF4-FFF2-40B4-BE49-F238E27FC236}">
                <a16:creationId xmlns:a16="http://schemas.microsoft.com/office/drawing/2014/main" id="{AF3C2D31-9E1B-446D-9ADF-30C1660D69B3}"/>
              </a:ext>
            </a:extLst>
          </p:cNvPr>
          <p:cNvSpPr txBox="1"/>
          <p:nvPr/>
        </p:nvSpPr>
        <p:spPr>
          <a:xfrm>
            <a:off x="6709544" y="4961488"/>
            <a:ext cx="773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zh-CN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sz="2000" b="1" baseline="-250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itchFamily="18" charset="0"/>
              </a:rPr>
              <a:t>合</a:t>
            </a:r>
          </a:p>
        </p:txBody>
      </p:sp>
    </p:spTree>
    <p:extLst>
      <p:ext uri="{BB962C8B-B14F-4D97-AF65-F5344CB8AC3E}">
        <p14:creationId xmlns:p14="http://schemas.microsoft.com/office/powerpoint/2010/main" val="247205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28">
            <a:extLst>
              <a:ext uri="{FF2B5EF4-FFF2-40B4-BE49-F238E27FC236}">
                <a16:creationId xmlns:a16="http://schemas.microsoft.com/office/drawing/2014/main" id="{96278B03-C0FF-48B9-80F3-35198528B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76672"/>
            <a:ext cx="3960440" cy="5539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3</a:t>
            </a:r>
            <a:r>
              <a:rPr lang="zh-CN" altLang="en-US" sz="3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、生活中的圆周运动</a:t>
            </a: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641E52B9-56BF-431B-B609-F6C182CE7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24" y="1196752"/>
            <a:ext cx="4355976" cy="49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飞车走壁 </a:t>
            </a:r>
            <a:r>
              <a:rPr lang="en-US" altLang="zh-CN" sz="2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(Wall of Death)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  <a:cs typeface="Times New Roman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EA64B24-2A13-4C85-AE0E-0B6E9454EC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6" b="11750"/>
          <a:stretch/>
        </p:blipFill>
        <p:spPr>
          <a:xfrm>
            <a:off x="4932040" y="1108719"/>
            <a:ext cx="3564000" cy="2392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2FBCB011-7ADB-417B-A706-9B540FD8E86A}"/>
              </a:ext>
            </a:extLst>
          </p:cNvPr>
          <p:cNvGrpSpPr>
            <a:grpSpLocks/>
          </p:cNvGrpSpPr>
          <p:nvPr/>
        </p:nvGrpSpPr>
        <p:grpSpPr bwMode="auto">
          <a:xfrm>
            <a:off x="1115616" y="2036410"/>
            <a:ext cx="2504621" cy="1147762"/>
            <a:chOff x="3420" y="8090"/>
            <a:chExt cx="2510" cy="1150"/>
          </a:xfrm>
        </p:grpSpPr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3B2BD69A-D632-457B-83E0-67B46AA0D1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0" y="8304"/>
              <a:ext cx="900" cy="9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479B674D-4A6C-4E59-A21B-466DA2DD0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30" y="8304"/>
              <a:ext cx="900" cy="9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6B63A5B1-BC9C-4BA5-A9E2-5917B62E1C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9240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FB019000-0BD2-40C2-B525-B6B33BC73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0" y="8090"/>
              <a:ext cx="2505" cy="36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1" lang="zh-CN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2FA86D26-398A-4DC9-A3F9-A108AEC73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8716"/>
              <a:ext cx="1491" cy="2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1" lang="zh-CN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45995D77-41C8-4FB6-89CC-02C676714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8" y="8758"/>
              <a:ext cx="122" cy="12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1" lang="zh-CN" altLang="zh-CN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87AD999-D6C3-4FBF-B9D5-057CFDC81EE5}"/>
              </a:ext>
            </a:extLst>
          </p:cNvPr>
          <p:cNvGrpSpPr/>
          <p:nvPr/>
        </p:nvGrpSpPr>
        <p:grpSpPr>
          <a:xfrm>
            <a:off x="3112500" y="2766651"/>
            <a:ext cx="545695" cy="667821"/>
            <a:chOff x="6868902" y="3513515"/>
            <a:chExt cx="545695" cy="667821"/>
          </a:xfrm>
        </p:grpSpPr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C6FE8A8B-5322-4DFC-8C15-DBF61EC7E083}"/>
                </a:ext>
              </a:extLst>
            </p:cNvPr>
            <p:cNvCxnSpPr/>
            <p:nvPr/>
          </p:nvCxnSpPr>
          <p:spPr>
            <a:xfrm rot="16200000" flipH="1">
              <a:off x="6616902" y="3765515"/>
              <a:ext cx="504000" cy="0"/>
            </a:xfrm>
            <a:prstGeom prst="straightConnector1">
              <a:avLst/>
            </a:prstGeom>
            <a:ln w="31750">
              <a:solidFill>
                <a:srgbClr val="4D18D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2A2E4E01-E0A4-42EE-9E20-489D020317A4}"/>
                </a:ext>
              </a:extLst>
            </p:cNvPr>
            <p:cNvSpPr/>
            <p:nvPr/>
          </p:nvSpPr>
          <p:spPr>
            <a:xfrm>
              <a:off x="6902918" y="3781226"/>
              <a:ext cx="5116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i="1" dirty="0">
                  <a:solidFill>
                    <a:srgbClr val="4D18D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mg</a:t>
              </a:r>
              <a:endParaRPr lang="zh-CN" altLang="en-US" sz="2000" dirty="0">
                <a:solidFill>
                  <a:srgbClr val="4D18D2"/>
                </a:solidFill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E04072F-5271-4D5B-9528-7FA1B3CA760A}"/>
              </a:ext>
            </a:extLst>
          </p:cNvPr>
          <p:cNvGrpSpPr/>
          <p:nvPr/>
        </p:nvGrpSpPr>
        <p:grpSpPr>
          <a:xfrm>
            <a:off x="2301487" y="2040044"/>
            <a:ext cx="811013" cy="743377"/>
            <a:chOff x="6057889" y="2786908"/>
            <a:chExt cx="811013" cy="743377"/>
          </a:xfrm>
        </p:grpSpPr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AC03C476-C81F-43AF-9DE8-7159B4B73F73}"/>
                </a:ext>
              </a:extLst>
            </p:cNvPr>
            <p:cNvCxnSpPr>
              <a:cxnSpLocks/>
            </p:cNvCxnSpPr>
            <p:nvPr/>
          </p:nvCxnSpPr>
          <p:spPr>
            <a:xfrm rot="21480000" flipH="1" flipV="1">
              <a:off x="6356830" y="2995736"/>
              <a:ext cx="512072" cy="534549"/>
            </a:xfrm>
            <a:prstGeom prst="straightConnector1">
              <a:avLst/>
            </a:prstGeom>
            <a:ln w="31750">
              <a:solidFill>
                <a:srgbClr val="4D18D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4B06703-509F-4510-97D8-F081D714605A}"/>
                </a:ext>
              </a:extLst>
            </p:cNvPr>
            <p:cNvSpPr/>
            <p:nvPr/>
          </p:nvSpPr>
          <p:spPr>
            <a:xfrm>
              <a:off x="6057889" y="2786908"/>
              <a:ext cx="370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i="1" dirty="0">
                  <a:solidFill>
                    <a:srgbClr val="4D18D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N</a:t>
              </a:r>
              <a:endParaRPr lang="zh-CN" altLang="en-US" sz="2000" dirty="0">
                <a:solidFill>
                  <a:srgbClr val="4D18D2"/>
                </a:solidFill>
              </a:endParaRPr>
            </a:p>
          </p:txBody>
        </p:sp>
      </p:grp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6C6A90E9-D573-49E6-B00C-397FBC6A476E}"/>
              </a:ext>
            </a:extLst>
          </p:cNvPr>
          <p:cNvCxnSpPr/>
          <p:nvPr/>
        </p:nvCxnSpPr>
        <p:spPr>
          <a:xfrm rot="16200000" flipH="1">
            <a:off x="2345304" y="2541074"/>
            <a:ext cx="504000" cy="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7A7338F8-7087-4CFD-981D-621B6031F9F0}"/>
              </a:ext>
            </a:extLst>
          </p:cNvPr>
          <p:cNvCxnSpPr>
            <a:cxnSpLocks/>
          </p:cNvCxnSpPr>
          <p:nvPr/>
        </p:nvCxnSpPr>
        <p:spPr>
          <a:xfrm rot="21480000" flipH="1" flipV="1">
            <a:off x="2585268" y="2726496"/>
            <a:ext cx="512072" cy="534549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3">
            <a:extLst>
              <a:ext uri="{FF2B5EF4-FFF2-40B4-BE49-F238E27FC236}">
                <a16:creationId xmlns:a16="http://schemas.microsoft.com/office/drawing/2014/main" id="{A10BC7C3-530A-4D23-A852-13DF3818B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3604958"/>
            <a:ext cx="2324576" cy="49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火车转弯</a:t>
            </a:r>
          </a:p>
        </p:txBody>
      </p:sp>
      <p:pic>
        <p:nvPicPr>
          <p:cNvPr id="30" name="图片 29" descr="bafb12bc3574cc809ec9c3583aaf6935.jpg">
            <a:extLst>
              <a:ext uri="{FF2B5EF4-FFF2-40B4-BE49-F238E27FC236}">
                <a16:creationId xmlns:a16="http://schemas.microsoft.com/office/drawing/2014/main" id="{79C5BA02-9482-4392-BAC9-297FD20C4DF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2200" y="3717032"/>
            <a:ext cx="3564000" cy="2629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" name="Picture 2" descr="圆盘1">
            <a:extLst>
              <a:ext uri="{FF2B5EF4-FFF2-40B4-BE49-F238E27FC236}">
                <a16:creationId xmlns:a16="http://schemas.microsoft.com/office/drawing/2014/main" id="{9F2EDCED-A840-4C88-800B-CB5AE2575A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60" t="28519" r="26022" b="18008"/>
          <a:stretch/>
        </p:blipFill>
        <p:spPr bwMode="auto">
          <a:xfrm>
            <a:off x="750917" y="4141460"/>
            <a:ext cx="3269449" cy="205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组合 74">
            <a:extLst>
              <a:ext uri="{FF2B5EF4-FFF2-40B4-BE49-F238E27FC236}">
                <a16:creationId xmlns:a16="http://schemas.microsoft.com/office/drawing/2014/main" id="{EB74C3CF-E60F-4237-B984-1C7E6E156F73}"/>
              </a:ext>
            </a:extLst>
          </p:cNvPr>
          <p:cNvGrpSpPr/>
          <p:nvPr/>
        </p:nvGrpSpPr>
        <p:grpSpPr>
          <a:xfrm>
            <a:off x="1381476" y="5407086"/>
            <a:ext cx="511679" cy="739830"/>
            <a:chOff x="6852118" y="3531117"/>
            <a:chExt cx="511679" cy="739830"/>
          </a:xfrm>
        </p:grpSpPr>
        <p:cxnSp>
          <p:nvCxnSpPr>
            <p:cNvPr id="76" name="直接箭头连接符 75">
              <a:extLst>
                <a:ext uri="{FF2B5EF4-FFF2-40B4-BE49-F238E27FC236}">
                  <a16:creationId xmlns:a16="http://schemas.microsoft.com/office/drawing/2014/main" id="{749A9948-DF5B-48AD-A522-521154EE15E2}"/>
                </a:ext>
              </a:extLst>
            </p:cNvPr>
            <p:cNvCxnSpPr/>
            <p:nvPr/>
          </p:nvCxnSpPr>
          <p:spPr>
            <a:xfrm rot="16200000" flipH="1">
              <a:off x="6580902" y="3819117"/>
              <a:ext cx="576000" cy="0"/>
            </a:xfrm>
            <a:prstGeom prst="straightConnector1">
              <a:avLst/>
            </a:prstGeom>
            <a:ln w="31750">
              <a:solidFill>
                <a:srgbClr val="4D18D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32FB293D-DEE7-45BF-B4CE-7FD42F8564A4}"/>
                </a:ext>
              </a:extLst>
            </p:cNvPr>
            <p:cNvSpPr/>
            <p:nvPr/>
          </p:nvSpPr>
          <p:spPr>
            <a:xfrm>
              <a:off x="6852118" y="3870837"/>
              <a:ext cx="5116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i="1" dirty="0">
                  <a:solidFill>
                    <a:srgbClr val="4D18D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mg</a:t>
              </a:r>
              <a:endParaRPr lang="zh-CN" altLang="en-US" sz="2000" dirty="0">
                <a:solidFill>
                  <a:srgbClr val="4D18D2"/>
                </a:solidFill>
              </a:endParaRPr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9161BACF-740D-4CDF-BEE5-636EB29955EC}"/>
              </a:ext>
            </a:extLst>
          </p:cNvPr>
          <p:cNvGrpSpPr/>
          <p:nvPr/>
        </p:nvGrpSpPr>
        <p:grpSpPr>
          <a:xfrm>
            <a:off x="1400147" y="4582651"/>
            <a:ext cx="389632" cy="785447"/>
            <a:chOff x="6870789" y="2704142"/>
            <a:chExt cx="389632" cy="785447"/>
          </a:xfrm>
        </p:grpSpPr>
        <p:cxnSp>
          <p:nvCxnSpPr>
            <p:cNvPr id="79" name="直接箭头连接符 78">
              <a:extLst>
                <a:ext uri="{FF2B5EF4-FFF2-40B4-BE49-F238E27FC236}">
                  <a16:creationId xmlns:a16="http://schemas.microsoft.com/office/drawing/2014/main" id="{1208B180-F2F8-4D62-BFCD-CEC5FF7E1E4C}"/>
                </a:ext>
              </a:extLst>
            </p:cNvPr>
            <p:cNvCxnSpPr/>
            <p:nvPr/>
          </p:nvCxnSpPr>
          <p:spPr>
            <a:xfrm rot="5400000" flipH="1" flipV="1">
              <a:off x="6582789" y="3201589"/>
              <a:ext cx="576000" cy="0"/>
            </a:xfrm>
            <a:prstGeom prst="straightConnector1">
              <a:avLst/>
            </a:prstGeom>
            <a:ln w="31750">
              <a:solidFill>
                <a:srgbClr val="4D18D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C36011A3-79F0-4FC3-9C04-9C1E1F2B473B}"/>
                </a:ext>
              </a:extLst>
            </p:cNvPr>
            <p:cNvSpPr/>
            <p:nvPr/>
          </p:nvSpPr>
          <p:spPr>
            <a:xfrm>
              <a:off x="6889807" y="2704142"/>
              <a:ext cx="370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i="1" dirty="0">
                  <a:solidFill>
                    <a:srgbClr val="4D18D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N</a:t>
              </a:r>
              <a:endParaRPr lang="zh-CN" altLang="en-US" sz="2000" dirty="0">
                <a:solidFill>
                  <a:srgbClr val="4D18D2"/>
                </a:solidFill>
              </a:endParaRPr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D39B9B89-B6CB-4005-A2EE-6577427FC8F2}"/>
              </a:ext>
            </a:extLst>
          </p:cNvPr>
          <p:cNvGrpSpPr/>
          <p:nvPr/>
        </p:nvGrpSpPr>
        <p:grpSpPr>
          <a:xfrm>
            <a:off x="1397815" y="5356856"/>
            <a:ext cx="1558388" cy="400110"/>
            <a:chOff x="6662313" y="3457721"/>
            <a:chExt cx="1558388" cy="400110"/>
          </a:xfrm>
        </p:grpSpPr>
        <p:cxnSp>
          <p:nvCxnSpPr>
            <p:cNvPr id="82" name="直接箭头连接符 81">
              <a:extLst>
                <a:ext uri="{FF2B5EF4-FFF2-40B4-BE49-F238E27FC236}">
                  <a16:creationId xmlns:a16="http://schemas.microsoft.com/office/drawing/2014/main" id="{4582E8D4-58C8-4941-A73C-06FA0B6D9568}"/>
                </a:ext>
              </a:extLst>
            </p:cNvPr>
            <p:cNvCxnSpPr/>
            <p:nvPr/>
          </p:nvCxnSpPr>
          <p:spPr>
            <a:xfrm rot="16200000" flipH="1">
              <a:off x="6950313" y="3223324"/>
              <a:ext cx="0" cy="5760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F7BD29B6-57C0-4EA0-82BF-6052FB19774C}"/>
                </a:ext>
              </a:extLst>
            </p:cNvPr>
            <p:cNvSpPr/>
            <p:nvPr/>
          </p:nvSpPr>
          <p:spPr>
            <a:xfrm>
              <a:off x="7117013" y="3457721"/>
              <a:ext cx="11036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zh-CN" sz="2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altLang="zh-CN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zh-CN" sz="2000" b="1" i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CN" altLang="en-US" sz="2000" i="1" baseline="-25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84" name="椭圆 83">
            <a:extLst>
              <a:ext uri="{FF2B5EF4-FFF2-40B4-BE49-F238E27FC236}">
                <a16:creationId xmlns:a16="http://schemas.microsoft.com/office/drawing/2014/main" id="{48C645C0-5CF4-44E0-BA34-97E214C7FC87}"/>
              </a:ext>
            </a:extLst>
          </p:cNvPr>
          <p:cNvSpPr/>
          <p:nvPr/>
        </p:nvSpPr>
        <p:spPr bwMode="auto">
          <a:xfrm>
            <a:off x="1402507" y="4972779"/>
            <a:ext cx="2819400" cy="8382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D0EA3505-47C7-43AE-9013-520665A969F3}"/>
              </a:ext>
            </a:extLst>
          </p:cNvPr>
          <p:cNvSpPr/>
          <p:nvPr/>
        </p:nvSpPr>
        <p:spPr>
          <a:xfrm>
            <a:off x="2553127" y="4927823"/>
            <a:ext cx="116363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b="0" dirty="0">
                <a:latin typeface="+mn-ea"/>
              </a:rPr>
              <a:t>.</a:t>
            </a:r>
            <a:r>
              <a:rPr lang="en-US" altLang="zh-CN" sz="2800" b="0" dirty="0">
                <a:latin typeface="+mn-ea"/>
              </a:rPr>
              <a:t>o</a:t>
            </a:r>
            <a:endParaRPr lang="zh-CN" altLang="en-US" sz="3600" dirty="0"/>
          </a:p>
        </p:txBody>
      </p:sp>
      <p:pic>
        <p:nvPicPr>
          <p:cNvPr id="87" name="图片 86">
            <a:extLst>
              <a:ext uri="{FF2B5EF4-FFF2-40B4-BE49-F238E27FC236}">
                <a16:creationId xmlns:a16="http://schemas.microsoft.com/office/drawing/2014/main" id="{D2481175-1407-4085-AC04-BEF08CE9EB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92" b="6868"/>
          <a:stretch/>
        </p:blipFill>
        <p:spPr>
          <a:xfrm>
            <a:off x="5020695" y="3884854"/>
            <a:ext cx="3475345" cy="2390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矩形 38">
            <a:extLst>
              <a:ext uri="{FF2B5EF4-FFF2-40B4-BE49-F238E27FC236}">
                <a16:creationId xmlns:a16="http://schemas.microsoft.com/office/drawing/2014/main" id="{14AD06CE-4607-43F7-97AD-1E1DB258BC82}"/>
              </a:ext>
            </a:extLst>
          </p:cNvPr>
          <p:cNvSpPr/>
          <p:nvPr/>
        </p:nvSpPr>
        <p:spPr>
          <a:xfrm>
            <a:off x="1669005" y="2559995"/>
            <a:ext cx="77411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sz="2000" b="1" baseline="-250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itchFamily="18" charset="0"/>
              </a:rPr>
              <a:t>合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zh-CN" altLang="en-US" sz="2000" b="1" baseline="-25000" dirty="0">
              <a:solidFill>
                <a:srgbClr val="C00000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itchFamily="18" charset="0"/>
            </a:endParaRPr>
          </a:p>
          <a:p>
            <a:endParaRPr lang="zh-CN" altLang="en-US" sz="2000" baseline="-25000" dirty="0">
              <a:solidFill>
                <a:srgbClr val="C00000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391769" y="2757294"/>
            <a:ext cx="739991" cy="18000"/>
            <a:chOff x="2391769" y="2757294"/>
            <a:chExt cx="739991" cy="18000"/>
          </a:xfrm>
        </p:grpSpPr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B4CE1974-BD71-421C-BF00-9B033EF72390}"/>
                </a:ext>
              </a:extLst>
            </p:cNvPr>
            <p:cNvCxnSpPr>
              <a:cxnSpLocks/>
            </p:cNvCxnSpPr>
            <p:nvPr/>
          </p:nvCxnSpPr>
          <p:spPr>
            <a:xfrm>
              <a:off x="2411760" y="2766650"/>
              <a:ext cx="720000" cy="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ys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椭圆 2"/>
            <p:cNvSpPr>
              <a:spLocks noChangeAspect="1"/>
            </p:cNvSpPr>
            <p:nvPr/>
          </p:nvSpPr>
          <p:spPr>
            <a:xfrm>
              <a:off x="2391769" y="275729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E8827BE7-D304-4122-A9CD-31F393311670}"/>
              </a:ext>
            </a:extLst>
          </p:cNvPr>
          <p:cNvGrpSpPr/>
          <p:nvPr/>
        </p:nvGrpSpPr>
        <p:grpSpPr>
          <a:xfrm>
            <a:off x="2195736" y="2563746"/>
            <a:ext cx="916584" cy="400110"/>
            <a:chOff x="6312433" y="3307896"/>
            <a:chExt cx="916584" cy="400110"/>
          </a:xfrm>
        </p:grpSpPr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CF245E8F-A87F-4A05-821F-1E16E9825235}"/>
                </a:ext>
              </a:extLst>
            </p:cNvPr>
            <p:cNvCxnSpPr/>
            <p:nvPr/>
          </p:nvCxnSpPr>
          <p:spPr>
            <a:xfrm rot="16200000" flipH="1">
              <a:off x="6941017" y="3223324"/>
              <a:ext cx="0" cy="5760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14AD06CE-4607-43F7-97AD-1E1DB258BC82}"/>
                </a:ext>
              </a:extLst>
            </p:cNvPr>
            <p:cNvSpPr/>
            <p:nvPr/>
          </p:nvSpPr>
          <p:spPr>
            <a:xfrm>
              <a:off x="6312433" y="3307896"/>
              <a:ext cx="46807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zh-CN" sz="2000" b="1" i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CN" altLang="en-US" sz="2000" baseline="-250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298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 autoUpdateAnimBg="0"/>
      <p:bldP spid="29" grpId="0" build="allAtOnce" autoUpdateAnimBg="0"/>
      <p:bldP spid="84" grpId="0" animBg="1"/>
      <p:bldP spid="85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28">
            <a:extLst>
              <a:ext uri="{FF2B5EF4-FFF2-40B4-BE49-F238E27FC236}">
                <a16:creationId xmlns:a16="http://schemas.microsoft.com/office/drawing/2014/main" id="{96278B03-C0FF-48B9-80F3-35198528B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76672"/>
            <a:ext cx="3960440" cy="5539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3</a:t>
            </a:r>
            <a:r>
              <a:rPr lang="zh-CN" altLang="en-US" sz="3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、生活中的圆周运动</a:t>
            </a: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641E52B9-56BF-431B-B609-F6C182CE7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24" y="1196752"/>
            <a:ext cx="4355976" cy="49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2600" b="1" dirty="0">
                <a:latin typeface="等线" panose="02010600030101010101" pitchFamily="2" charset="-122"/>
                <a:ea typeface="等线" panose="02010600030101010101" pitchFamily="2" charset="-122"/>
                <a:cs typeface="Times New Roman" pitchFamily="18" charset="0"/>
              </a:rPr>
              <a:t>飞车走壁 </a:t>
            </a:r>
            <a:r>
              <a:rPr lang="en-US" altLang="zh-CN" sz="2600" b="1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(Wall of Death)</a:t>
            </a:r>
            <a:endParaRPr lang="zh-CN" altLang="en-US" sz="2600" b="1" dirty="0">
              <a:latin typeface="等线" panose="02010600030101010101" pitchFamily="2" charset="-122"/>
              <a:ea typeface="等线" panose="02010600030101010101" pitchFamily="2" charset="-122"/>
              <a:cs typeface="Times New Roman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EA64B24-2A13-4C85-AE0E-0B6E9454EC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6" b="11750"/>
          <a:stretch/>
        </p:blipFill>
        <p:spPr>
          <a:xfrm>
            <a:off x="4932040" y="1108719"/>
            <a:ext cx="3564000" cy="2392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2FBCB011-7ADB-417B-A706-9B540FD8E86A}"/>
              </a:ext>
            </a:extLst>
          </p:cNvPr>
          <p:cNvGrpSpPr>
            <a:grpSpLocks/>
          </p:cNvGrpSpPr>
          <p:nvPr/>
        </p:nvGrpSpPr>
        <p:grpSpPr bwMode="auto">
          <a:xfrm>
            <a:off x="1115616" y="2036410"/>
            <a:ext cx="2504621" cy="1147762"/>
            <a:chOff x="3420" y="8090"/>
            <a:chExt cx="2510" cy="1150"/>
          </a:xfrm>
        </p:grpSpPr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3B2BD69A-D632-457B-83E0-67B46AA0D1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0" y="8304"/>
              <a:ext cx="900" cy="9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479B674D-4A6C-4E59-A21B-466DA2DD0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30" y="8304"/>
              <a:ext cx="900" cy="9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6B63A5B1-BC9C-4BA5-A9E2-5917B62E1C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9240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FB019000-0BD2-40C2-B525-B6B33BC73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0" y="8090"/>
              <a:ext cx="2505" cy="36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1" lang="zh-CN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2FA86D26-398A-4DC9-A3F9-A108AEC73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8716"/>
              <a:ext cx="1491" cy="2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1" lang="zh-CN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45995D77-41C8-4FB6-89CC-02C676714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8" y="8758"/>
              <a:ext cx="122" cy="12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1" lang="zh-CN" altLang="zh-CN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87AD999-D6C3-4FBF-B9D5-057CFDC81EE5}"/>
              </a:ext>
            </a:extLst>
          </p:cNvPr>
          <p:cNvGrpSpPr/>
          <p:nvPr/>
        </p:nvGrpSpPr>
        <p:grpSpPr>
          <a:xfrm>
            <a:off x="3112500" y="2766651"/>
            <a:ext cx="545695" cy="667821"/>
            <a:chOff x="6868902" y="3513515"/>
            <a:chExt cx="545695" cy="667821"/>
          </a:xfrm>
        </p:grpSpPr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C6FE8A8B-5322-4DFC-8C15-DBF61EC7E083}"/>
                </a:ext>
              </a:extLst>
            </p:cNvPr>
            <p:cNvCxnSpPr/>
            <p:nvPr/>
          </p:nvCxnSpPr>
          <p:spPr>
            <a:xfrm rot="16200000" flipH="1">
              <a:off x="6616902" y="3765515"/>
              <a:ext cx="504000" cy="0"/>
            </a:xfrm>
            <a:prstGeom prst="straightConnector1">
              <a:avLst/>
            </a:prstGeom>
            <a:ln w="31750">
              <a:solidFill>
                <a:srgbClr val="4D18D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2A2E4E01-E0A4-42EE-9E20-489D020317A4}"/>
                </a:ext>
              </a:extLst>
            </p:cNvPr>
            <p:cNvSpPr/>
            <p:nvPr/>
          </p:nvSpPr>
          <p:spPr>
            <a:xfrm>
              <a:off x="6902918" y="3781226"/>
              <a:ext cx="5116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i="1" dirty="0">
                  <a:solidFill>
                    <a:srgbClr val="4D18D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mg</a:t>
              </a:r>
              <a:endParaRPr lang="zh-CN" altLang="en-US" sz="2000" dirty="0">
                <a:solidFill>
                  <a:srgbClr val="4D18D2"/>
                </a:solidFill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E04072F-5271-4D5B-9528-7FA1B3CA760A}"/>
              </a:ext>
            </a:extLst>
          </p:cNvPr>
          <p:cNvGrpSpPr/>
          <p:nvPr/>
        </p:nvGrpSpPr>
        <p:grpSpPr>
          <a:xfrm>
            <a:off x="2301487" y="2040044"/>
            <a:ext cx="811013" cy="743377"/>
            <a:chOff x="6057889" y="2786908"/>
            <a:chExt cx="811013" cy="743377"/>
          </a:xfrm>
        </p:grpSpPr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AC03C476-C81F-43AF-9DE8-7159B4B73F73}"/>
                </a:ext>
              </a:extLst>
            </p:cNvPr>
            <p:cNvCxnSpPr>
              <a:cxnSpLocks/>
            </p:cNvCxnSpPr>
            <p:nvPr/>
          </p:nvCxnSpPr>
          <p:spPr>
            <a:xfrm rot="21480000" flipH="1" flipV="1">
              <a:off x="6356830" y="2995736"/>
              <a:ext cx="512072" cy="534549"/>
            </a:xfrm>
            <a:prstGeom prst="straightConnector1">
              <a:avLst/>
            </a:prstGeom>
            <a:ln w="31750">
              <a:solidFill>
                <a:srgbClr val="4D18D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4B06703-509F-4510-97D8-F081D714605A}"/>
                </a:ext>
              </a:extLst>
            </p:cNvPr>
            <p:cNvSpPr/>
            <p:nvPr/>
          </p:nvSpPr>
          <p:spPr>
            <a:xfrm>
              <a:off x="6057889" y="2786908"/>
              <a:ext cx="370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i="1" dirty="0">
                  <a:solidFill>
                    <a:srgbClr val="4D18D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N</a:t>
              </a:r>
              <a:endParaRPr lang="zh-CN" altLang="en-US" sz="2000" dirty="0">
                <a:solidFill>
                  <a:srgbClr val="4D18D2"/>
                </a:solidFill>
              </a:endParaRPr>
            </a:p>
          </p:txBody>
        </p:sp>
      </p:grp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6C6A90E9-D573-49E6-B00C-397FBC6A476E}"/>
              </a:ext>
            </a:extLst>
          </p:cNvPr>
          <p:cNvCxnSpPr/>
          <p:nvPr/>
        </p:nvCxnSpPr>
        <p:spPr>
          <a:xfrm rot="16200000" flipH="1">
            <a:off x="2345304" y="2541074"/>
            <a:ext cx="504000" cy="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B4CE1974-BD71-421C-BF00-9B033EF72390}"/>
              </a:ext>
            </a:extLst>
          </p:cNvPr>
          <p:cNvCxnSpPr>
            <a:cxnSpLocks/>
          </p:cNvCxnSpPr>
          <p:nvPr/>
        </p:nvCxnSpPr>
        <p:spPr>
          <a:xfrm>
            <a:off x="2616800" y="2766650"/>
            <a:ext cx="504000" cy="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7A7338F8-7087-4CFD-981D-621B6031F9F0}"/>
              </a:ext>
            </a:extLst>
          </p:cNvPr>
          <p:cNvCxnSpPr>
            <a:cxnSpLocks/>
          </p:cNvCxnSpPr>
          <p:nvPr/>
        </p:nvCxnSpPr>
        <p:spPr>
          <a:xfrm rot="21480000" flipH="1" flipV="1">
            <a:off x="2585268" y="2726496"/>
            <a:ext cx="512072" cy="534549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E8827BE7-D304-4122-A9CD-31F393311670}"/>
              </a:ext>
            </a:extLst>
          </p:cNvPr>
          <p:cNvGrpSpPr/>
          <p:nvPr/>
        </p:nvGrpSpPr>
        <p:grpSpPr>
          <a:xfrm>
            <a:off x="1691680" y="2563936"/>
            <a:ext cx="1429936" cy="605294"/>
            <a:chOff x="5808377" y="3307896"/>
            <a:chExt cx="1429936" cy="605294"/>
          </a:xfrm>
        </p:grpSpPr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CF245E8F-A87F-4A05-821F-1E16E9825235}"/>
                </a:ext>
              </a:extLst>
            </p:cNvPr>
            <p:cNvCxnSpPr/>
            <p:nvPr/>
          </p:nvCxnSpPr>
          <p:spPr>
            <a:xfrm rot="16200000" flipH="1">
              <a:off x="6950313" y="3223324"/>
              <a:ext cx="0" cy="5760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14AD06CE-4607-43F7-97AD-1E1DB258BC82}"/>
                </a:ext>
              </a:extLst>
            </p:cNvPr>
            <p:cNvSpPr/>
            <p:nvPr/>
          </p:nvSpPr>
          <p:spPr>
            <a:xfrm>
              <a:off x="5808377" y="3307896"/>
              <a:ext cx="1103688" cy="605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zh-CN" sz="2000" b="1" i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altLang="zh-CN" sz="2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altLang="zh-CN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zh-CN" altLang="en-US" sz="2000" b="1" baseline="-25000" dirty="0">
                  <a:solidFill>
                    <a:srgbClr val="C00000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Times New Roman" pitchFamily="18" charset="0"/>
                </a:rPr>
                <a:t>合</a:t>
              </a:r>
            </a:p>
            <a:p>
              <a:endParaRPr lang="zh-CN" altLang="en-US" sz="2000" baseline="-25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9" name="Text Box 13">
            <a:extLst>
              <a:ext uri="{FF2B5EF4-FFF2-40B4-BE49-F238E27FC236}">
                <a16:creationId xmlns:a16="http://schemas.microsoft.com/office/drawing/2014/main" id="{A10BC7C3-530A-4D23-A852-13DF3818B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3604958"/>
            <a:ext cx="2324576" cy="49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2600" b="1" dirty="0">
                <a:latin typeface="等线" panose="02010600030101010101" pitchFamily="2" charset="-122"/>
                <a:ea typeface="等线" panose="02010600030101010101" pitchFamily="2" charset="-122"/>
                <a:cs typeface="Times New Roman" pitchFamily="18" charset="0"/>
              </a:rPr>
              <a:t>火车转弯</a:t>
            </a:r>
          </a:p>
        </p:txBody>
      </p:sp>
      <p:pic>
        <p:nvPicPr>
          <p:cNvPr id="54" name="Picture 2" descr="圆盘1">
            <a:extLst>
              <a:ext uri="{FF2B5EF4-FFF2-40B4-BE49-F238E27FC236}">
                <a16:creationId xmlns:a16="http://schemas.microsoft.com/office/drawing/2014/main" id="{E1173B2B-1BB1-41EB-BE72-A4BF03014C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60" t="28519" r="26022" b="18008"/>
          <a:stretch/>
        </p:blipFill>
        <p:spPr bwMode="auto">
          <a:xfrm>
            <a:off x="750917" y="4141460"/>
            <a:ext cx="3269449" cy="205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组合 64">
            <a:extLst>
              <a:ext uri="{FF2B5EF4-FFF2-40B4-BE49-F238E27FC236}">
                <a16:creationId xmlns:a16="http://schemas.microsoft.com/office/drawing/2014/main" id="{E3B8D7D9-1D1D-4D89-B4BA-C5E7323BD016}"/>
              </a:ext>
            </a:extLst>
          </p:cNvPr>
          <p:cNvGrpSpPr/>
          <p:nvPr/>
        </p:nvGrpSpPr>
        <p:grpSpPr>
          <a:xfrm>
            <a:off x="1381476" y="5407086"/>
            <a:ext cx="511679" cy="739830"/>
            <a:chOff x="6852118" y="3531117"/>
            <a:chExt cx="511679" cy="739830"/>
          </a:xfrm>
        </p:grpSpPr>
        <p:cxnSp>
          <p:nvCxnSpPr>
            <p:cNvPr id="66" name="直接箭头连接符 65">
              <a:extLst>
                <a:ext uri="{FF2B5EF4-FFF2-40B4-BE49-F238E27FC236}">
                  <a16:creationId xmlns:a16="http://schemas.microsoft.com/office/drawing/2014/main" id="{C3DC0B05-D86C-43CB-AD12-AF0C24F34D71}"/>
                </a:ext>
              </a:extLst>
            </p:cNvPr>
            <p:cNvCxnSpPr/>
            <p:nvPr/>
          </p:nvCxnSpPr>
          <p:spPr>
            <a:xfrm rot="16200000" flipH="1">
              <a:off x="6580902" y="3819117"/>
              <a:ext cx="576000" cy="0"/>
            </a:xfrm>
            <a:prstGeom prst="straightConnector1">
              <a:avLst/>
            </a:prstGeom>
            <a:ln w="31750">
              <a:solidFill>
                <a:srgbClr val="4D18D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66B6348E-74C8-46CA-901D-5ECD68F1052F}"/>
                </a:ext>
              </a:extLst>
            </p:cNvPr>
            <p:cNvSpPr/>
            <p:nvPr/>
          </p:nvSpPr>
          <p:spPr>
            <a:xfrm>
              <a:off x="6852118" y="3870837"/>
              <a:ext cx="5116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i="1" dirty="0">
                  <a:solidFill>
                    <a:srgbClr val="4D18D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mg</a:t>
              </a:r>
              <a:endParaRPr lang="zh-CN" altLang="en-US" sz="2000" dirty="0">
                <a:solidFill>
                  <a:srgbClr val="4D18D2"/>
                </a:solidFill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CE72FB2A-8F10-457D-A2FC-9380C01FFE13}"/>
              </a:ext>
            </a:extLst>
          </p:cNvPr>
          <p:cNvGrpSpPr/>
          <p:nvPr/>
        </p:nvGrpSpPr>
        <p:grpSpPr>
          <a:xfrm>
            <a:off x="1400147" y="4563601"/>
            <a:ext cx="389632" cy="833072"/>
            <a:chOff x="6870789" y="2713667"/>
            <a:chExt cx="389632" cy="833072"/>
          </a:xfrm>
        </p:grpSpPr>
        <p:cxnSp>
          <p:nvCxnSpPr>
            <p:cNvPr id="69" name="直接箭头连接符 68">
              <a:extLst>
                <a:ext uri="{FF2B5EF4-FFF2-40B4-BE49-F238E27FC236}">
                  <a16:creationId xmlns:a16="http://schemas.microsoft.com/office/drawing/2014/main" id="{BECE5197-4C1E-467D-A158-40D2A9AD5054}"/>
                </a:ext>
              </a:extLst>
            </p:cNvPr>
            <p:cNvCxnSpPr/>
            <p:nvPr/>
          </p:nvCxnSpPr>
          <p:spPr>
            <a:xfrm rot="5400000" flipH="1" flipV="1">
              <a:off x="6582789" y="3258739"/>
              <a:ext cx="576000" cy="0"/>
            </a:xfrm>
            <a:prstGeom prst="straightConnector1">
              <a:avLst/>
            </a:prstGeom>
            <a:ln w="31750">
              <a:solidFill>
                <a:srgbClr val="4D18D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28825B88-A066-44CC-B897-9BFD678FD1C9}"/>
                </a:ext>
              </a:extLst>
            </p:cNvPr>
            <p:cNvSpPr/>
            <p:nvPr/>
          </p:nvSpPr>
          <p:spPr>
            <a:xfrm>
              <a:off x="6889807" y="2713667"/>
              <a:ext cx="370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i="1" dirty="0">
                  <a:solidFill>
                    <a:srgbClr val="4D18D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N</a:t>
              </a:r>
              <a:endParaRPr lang="zh-CN" altLang="en-US" sz="2000" dirty="0">
                <a:solidFill>
                  <a:srgbClr val="4D18D2"/>
                </a:solidFill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D8C23BAF-E0C6-443A-A11B-FFBD4889DC40}"/>
              </a:ext>
            </a:extLst>
          </p:cNvPr>
          <p:cNvGrpSpPr/>
          <p:nvPr/>
        </p:nvGrpSpPr>
        <p:grpSpPr>
          <a:xfrm>
            <a:off x="1397815" y="5356856"/>
            <a:ext cx="1558388" cy="400110"/>
            <a:chOff x="6662313" y="3457721"/>
            <a:chExt cx="1558388" cy="400110"/>
          </a:xfrm>
        </p:grpSpPr>
        <p:cxnSp>
          <p:nvCxnSpPr>
            <p:cNvPr id="72" name="直接箭头连接符 71">
              <a:extLst>
                <a:ext uri="{FF2B5EF4-FFF2-40B4-BE49-F238E27FC236}">
                  <a16:creationId xmlns:a16="http://schemas.microsoft.com/office/drawing/2014/main" id="{0CEA81AB-CC81-4238-8DCB-09282B96100F}"/>
                </a:ext>
              </a:extLst>
            </p:cNvPr>
            <p:cNvCxnSpPr/>
            <p:nvPr/>
          </p:nvCxnSpPr>
          <p:spPr>
            <a:xfrm rot="16200000" flipH="1">
              <a:off x="6950313" y="3223324"/>
              <a:ext cx="0" cy="5760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D34EEF25-4F9F-4BC3-B4D2-130D0008B3DA}"/>
                </a:ext>
              </a:extLst>
            </p:cNvPr>
            <p:cNvSpPr/>
            <p:nvPr/>
          </p:nvSpPr>
          <p:spPr>
            <a:xfrm>
              <a:off x="7117013" y="3457721"/>
              <a:ext cx="11036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zh-CN" sz="2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altLang="zh-CN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zh-CN" sz="2000" b="1" i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CN" altLang="en-US" sz="2000" i="1" baseline="-250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88" name="Picture 5" descr="圆盘2">
            <a:extLst>
              <a:ext uri="{FF2B5EF4-FFF2-40B4-BE49-F238E27FC236}">
                <a16:creationId xmlns:a16="http://schemas.microsoft.com/office/drawing/2014/main" id="{CD67E58D-6105-4A82-8C2F-917485275A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801" r="20534" b="2301"/>
          <a:stretch/>
        </p:blipFill>
        <p:spPr bwMode="auto">
          <a:xfrm>
            <a:off x="5123636" y="4139823"/>
            <a:ext cx="3256100" cy="205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AAEDA79A-3E9D-4AA8-BDB2-83FC80E7FB80}"/>
              </a:ext>
            </a:extLst>
          </p:cNvPr>
          <p:cNvCxnSpPr/>
          <p:nvPr/>
        </p:nvCxnSpPr>
        <p:spPr>
          <a:xfrm rot="16200000" flipH="1">
            <a:off x="7339375" y="4296630"/>
            <a:ext cx="0" cy="129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A8899BFC-7FEF-47F4-9F36-9FE33DEFFB37}"/>
              </a:ext>
            </a:extLst>
          </p:cNvPr>
          <p:cNvGrpSpPr/>
          <p:nvPr/>
        </p:nvGrpSpPr>
        <p:grpSpPr>
          <a:xfrm>
            <a:off x="6686109" y="4940277"/>
            <a:ext cx="545695" cy="764404"/>
            <a:chOff x="6868902" y="3522211"/>
            <a:chExt cx="545695" cy="764404"/>
          </a:xfrm>
        </p:grpSpPr>
        <p:cxnSp>
          <p:nvCxnSpPr>
            <p:cNvPr id="94" name="直接箭头连接符 93">
              <a:extLst>
                <a:ext uri="{FF2B5EF4-FFF2-40B4-BE49-F238E27FC236}">
                  <a16:creationId xmlns:a16="http://schemas.microsoft.com/office/drawing/2014/main" id="{69CC392A-9E7C-4555-9B52-84E56457092C}"/>
                </a:ext>
              </a:extLst>
            </p:cNvPr>
            <p:cNvCxnSpPr/>
            <p:nvPr/>
          </p:nvCxnSpPr>
          <p:spPr>
            <a:xfrm rot="16200000" flipH="1">
              <a:off x="6526902" y="3864211"/>
              <a:ext cx="684000" cy="0"/>
            </a:xfrm>
            <a:prstGeom prst="straightConnector1">
              <a:avLst/>
            </a:prstGeom>
            <a:ln w="31750">
              <a:solidFill>
                <a:srgbClr val="4D18D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1030346B-DD03-45AD-BC8B-D62C1CFA9100}"/>
                </a:ext>
              </a:extLst>
            </p:cNvPr>
            <p:cNvSpPr/>
            <p:nvPr/>
          </p:nvSpPr>
          <p:spPr>
            <a:xfrm>
              <a:off x="6902918" y="3886505"/>
              <a:ext cx="5116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i="1" dirty="0">
                  <a:solidFill>
                    <a:srgbClr val="4D18D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mg</a:t>
              </a:r>
              <a:endParaRPr lang="zh-CN" altLang="en-US" sz="2000" dirty="0">
                <a:solidFill>
                  <a:srgbClr val="4D18D2"/>
                </a:solidFill>
              </a:endParaRPr>
            </a:p>
          </p:txBody>
        </p:sp>
      </p:grpSp>
      <p:cxnSp>
        <p:nvCxnSpPr>
          <p:cNvPr id="96" name="直接箭头连接符 95">
            <a:extLst>
              <a:ext uri="{FF2B5EF4-FFF2-40B4-BE49-F238E27FC236}">
                <a16:creationId xmlns:a16="http://schemas.microsoft.com/office/drawing/2014/main" id="{AD4FA8C8-5D23-4F9C-B0C4-E96EF4C6D6F9}"/>
              </a:ext>
            </a:extLst>
          </p:cNvPr>
          <p:cNvCxnSpPr/>
          <p:nvPr/>
        </p:nvCxnSpPr>
        <p:spPr>
          <a:xfrm rot="16200000" flipH="1">
            <a:off x="6690413" y="4617562"/>
            <a:ext cx="684000" cy="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箭头连接符 96">
            <a:extLst>
              <a:ext uri="{FF2B5EF4-FFF2-40B4-BE49-F238E27FC236}">
                <a16:creationId xmlns:a16="http://schemas.microsoft.com/office/drawing/2014/main" id="{7E050826-F766-485F-821E-3F78C58E6031}"/>
              </a:ext>
            </a:extLst>
          </p:cNvPr>
          <p:cNvCxnSpPr/>
          <p:nvPr/>
        </p:nvCxnSpPr>
        <p:spPr>
          <a:xfrm rot="5400000" flipH="1" flipV="1">
            <a:off x="6538470" y="5087915"/>
            <a:ext cx="652468" cy="335418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B8BE8C57-A08C-46C2-8CC9-5F6AA0A1AD1C}"/>
              </a:ext>
            </a:extLst>
          </p:cNvPr>
          <p:cNvGrpSpPr/>
          <p:nvPr/>
        </p:nvGrpSpPr>
        <p:grpSpPr>
          <a:xfrm>
            <a:off x="6675055" y="3861177"/>
            <a:ext cx="370614" cy="1066853"/>
            <a:chOff x="6857848" y="2443111"/>
            <a:chExt cx="370614" cy="1066853"/>
          </a:xfrm>
        </p:grpSpPr>
        <p:cxnSp>
          <p:nvCxnSpPr>
            <p:cNvPr id="99" name="直接箭头连接符 98">
              <a:extLst>
                <a:ext uri="{FF2B5EF4-FFF2-40B4-BE49-F238E27FC236}">
                  <a16:creationId xmlns:a16="http://schemas.microsoft.com/office/drawing/2014/main" id="{870683EE-E12D-4DAE-9C82-49F1E89F2B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68902" y="2731143"/>
              <a:ext cx="346304" cy="778821"/>
            </a:xfrm>
            <a:prstGeom prst="straightConnector1">
              <a:avLst/>
            </a:prstGeom>
            <a:ln w="31750">
              <a:solidFill>
                <a:srgbClr val="4D18D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FB72CD19-A2FC-487F-9DB5-EC13C62703E2}"/>
                </a:ext>
              </a:extLst>
            </p:cNvPr>
            <p:cNvSpPr/>
            <p:nvPr/>
          </p:nvSpPr>
          <p:spPr>
            <a:xfrm>
              <a:off x="6857848" y="2443111"/>
              <a:ext cx="370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i="1" dirty="0">
                  <a:solidFill>
                    <a:srgbClr val="4D18D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N</a:t>
              </a:r>
              <a:endParaRPr lang="zh-CN" altLang="en-US" sz="2000" dirty="0">
                <a:solidFill>
                  <a:srgbClr val="4D18D2"/>
                </a:solidFill>
              </a:endParaRPr>
            </a:p>
          </p:txBody>
        </p:sp>
      </p:grp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1FFFDC58-53B7-4F06-BE95-96BBE355EFC0}"/>
              </a:ext>
            </a:extLst>
          </p:cNvPr>
          <p:cNvGrpSpPr/>
          <p:nvPr/>
        </p:nvGrpSpPr>
        <p:grpSpPr>
          <a:xfrm>
            <a:off x="6702759" y="4746282"/>
            <a:ext cx="1495150" cy="400110"/>
            <a:chOff x="6844912" y="3307896"/>
            <a:chExt cx="1495150" cy="400110"/>
          </a:xfrm>
        </p:grpSpPr>
        <p:cxnSp>
          <p:nvCxnSpPr>
            <p:cNvPr id="102" name="直接箭头连接符 101">
              <a:extLst>
                <a:ext uri="{FF2B5EF4-FFF2-40B4-BE49-F238E27FC236}">
                  <a16:creationId xmlns:a16="http://schemas.microsoft.com/office/drawing/2014/main" id="{AE6166D6-96A6-4B84-A9D0-010BD6A7600E}"/>
                </a:ext>
              </a:extLst>
            </p:cNvPr>
            <p:cNvCxnSpPr/>
            <p:nvPr/>
          </p:nvCxnSpPr>
          <p:spPr>
            <a:xfrm rot="16200000" flipH="1">
              <a:off x="7024912" y="3331324"/>
              <a:ext cx="0" cy="3600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B88E7851-215C-4AF7-A665-62E5A8B086CB}"/>
                </a:ext>
              </a:extLst>
            </p:cNvPr>
            <p:cNvSpPr/>
            <p:nvPr/>
          </p:nvSpPr>
          <p:spPr>
            <a:xfrm>
              <a:off x="7176425" y="3307896"/>
              <a:ext cx="116363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zh-CN" altLang="en-US" sz="2000" b="1" baseline="-25000" dirty="0">
                  <a:solidFill>
                    <a:srgbClr val="C00000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Times New Roman" pitchFamily="18" charset="0"/>
                </a:rPr>
                <a:t>合</a:t>
              </a:r>
              <a:r>
                <a:rPr lang="en-US" altLang="zh-CN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= F</a:t>
              </a:r>
              <a:r>
                <a:rPr lang="en-US" altLang="zh-CN" sz="2000" b="1" i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CN" altLang="en-US" sz="2000" baseline="-25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06" name="椭圆 105">
            <a:extLst>
              <a:ext uri="{FF2B5EF4-FFF2-40B4-BE49-F238E27FC236}">
                <a16:creationId xmlns:a16="http://schemas.microsoft.com/office/drawing/2014/main" id="{9350F69A-94EF-43AA-BDE7-ADFC1D3259B1}"/>
              </a:ext>
            </a:extLst>
          </p:cNvPr>
          <p:cNvSpPr/>
          <p:nvPr/>
        </p:nvSpPr>
        <p:spPr bwMode="auto">
          <a:xfrm>
            <a:off x="6686103" y="4550777"/>
            <a:ext cx="2819400" cy="8382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51FEFCE4-5287-41B4-961C-8B2E2E80C44B}"/>
              </a:ext>
            </a:extLst>
          </p:cNvPr>
          <p:cNvSpPr/>
          <p:nvPr/>
        </p:nvSpPr>
        <p:spPr>
          <a:xfrm>
            <a:off x="7836723" y="4475341"/>
            <a:ext cx="116363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b="0" dirty="0">
                <a:latin typeface="+mn-ea"/>
              </a:rPr>
              <a:t>.</a:t>
            </a:r>
            <a:r>
              <a:rPr lang="en-US" altLang="zh-CN" sz="2800" b="0" dirty="0">
                <a:latin typeface="+mn-ea"/>
              </a:rPr>
              <a:t>o</a:t>
            </a:r>
            <a:endParaRPr lang="zh-CN" altLang="en-US" sz="3600" dirty="0"/>
          </a:p>
        </p:txBody>
      </p:sp>
      <p:sp>
        <p:nvSpPr>
          <p:cNvPr id="108" name="椭圆 107">
            <a:extLst>
              <a:ext uri="{FF2B5EF4-FFF2-40B4-BE49-F238E27FC236}">
                <a16:creationId xmlns:a16="http://schemas.microsoft.com/office/drawing/2014/main" id="{2E2B9E2E-E94B-499D-A37C-C4051FC09700}"/>
              </a:ext>
            </a:extLst>
          </p:cNvPr>
          <p:cNvSpPr/>
          <p:nvPr/>
        </p:nvSpPr>
        <p:spPr bwMode="auto">
          <a:xfrm>
            <a:off x="1402507" y="4972779"/>
            <a:ext cx="2819400" cy="8382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A7EDC498-E764-4FEF-9517-ED3C5E76DF22}"/>
              </a:ext>
            </a:extLst>
          </p:cNvPr>
          <p:cNvSpPr/>
          <p:nvPr/>
        </p:nvSpPr>
        <p:spPr>
          <a:xfrm>
            <a:off x="2553127" y="4927823"/>
            <a:ext cx="116363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b="0" dirty="0">
                <a:latin typeface="+mn-ea"/>
              </a:rPr>
              <a:t>.</a:t>
            </a:r>
            <a:r>
              <a:rPr lang="en-US" altLang="zh-CN" sz="2800" b="0" dirty="0">
                <a:latin typeface="+mn-ea"/>
              </a:rPr>
              <a:t>o</a:t>
            </a:r>
            <a:endParaRPr lang="zh-CN" altLang="en-US" sz="3600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DA53B5D-0760-45BD-8DAB-4D02FFD6B1CD}"/>
              </a:ext>
            </a:extLst>
          </p:cNvPr>
          <p:cNvGrpSpPr/>
          <p:nvPr/>
        </p:nvGrpSpPr>
        <p:grpSpPr>
          <a:xfrm>
            <a:off x="5034824" y="5053059"/>
            <a:ext cx="2788338" cy="847182"/>
            <a:chOff x="5034824" y="5053059"/>
            <a:chExt cx="2788338" cy="847182"/>
          </a:xfrm>
        </p:grpSpPr>
        <p:sp>
          <p:nvSpPr>
            <p:cNvPr id="89" name="Line 5">
              <a:extLst>
                <a:ext uri="{FF2B5EF4-FFF2-40B4-BE49-F238E27FC236}">
                  <a16:creationId xmlns:a16="http://schemas.microsoft.com/office/drawing/2014/main" id="{64D7EE31-19B0-4222-9D2F-F8C4E2BEA4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1162" y="5791883"/>
              <a:ext cx="277200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Line 7">
              <a:extLst>
                <a:ext uri="{FF2B5EF4-FFF2-40B4-BE49-F238E27FC236}">
                  <a16:creationId xmlns:a16="http://schemas.microsoft.com/office/drawing/2014/main" id="{789DD73C-F020-4025-8A56-F02C7812BD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4824" y="5053059"/>
              <a:ext cx="2561512" cy="7388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弧形 1">
              <a:extLst>
                <a:ext uri="{FF2B5EF4-FFF2-40B4-BE49-F238E27FC236}">
                  <a16:creationId xmlns:a16="http://schemas.microsoft.com/office/drawing/2014/main" id="{C8EECD4E-5D84-49D0-9514-C8950D574FD3}"/>
                </a:ext>
              </a:extLst>
            </p:cNvPr>
            <p:cNvSpPr/>
            <p:nvPr/>
          </p:nvSpPr>
          <p:spPr>
            <a:xfrm flipH="1">
              <a:off x="6979508" y="5644421"/>
              <a:ext cx="144016" cy="255820"/>
            </a:xfrm>
            <a:prstGeom prst="arc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96FF6A90-E789-4DED-8214-9AE8C9517AC2}"/>
                </a:ext>
              </a:extLst>
            </p:cNvPr>
            <p:cNvSpPr/>
            <p:nvPr/>
          </p:nvSpPr>
          <p:spPr>
            <a:xfrm>
              <a:off x="6635469" y="5487752"/>
              <a:ext cx="2984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endPara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882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7050</TotalTime>
  <Words>600</Words>
  <Application>Microsoft Office PowerPoint</Application>
  <PresentationFormat>全屏显示(4:3)</PresentationFormat>
  <Paragraphs>212</Paragraphs>
  <Slides>16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等线</vt:lpstr>
      <vt:lpstr>黑体</vt:lpstr>
      <vt:lpstr>华文新魏</vt:lpstr>
      <vt:lpstr>楷体</vt:lpstr>
      <vt:lpstr>隶书</vt:lpstr>
      <vt:lpstr>宋体</vt:lpstr>
      <vt:lpstr>Arial</vt:lpstr>
      <vt:lpstr>Calibri</vt:lpstr>
      <vt:lpstr>Segoe UI</vt:lpstr>
      <vt:lpstr>Times New Roman</vt:lpstr>
      <vt:lpstr>Wingdings</vt:lpstr>
      <vt:lpstr>Office 主题</vt:lpstr>
      <vt:lpstr>Equation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ADMINIBM</dc:creator>
  <cp:lastModifiedBy>admin</cp:lastModifiedBy>
  <cp:revision>307</cp:revision>
  <dcterms:created xsi:type="dcterms:W3CDTF">2013-12-31T03:17:24Z</dcterms:created>
  <dcterms:modified xsi:type="dcterms:W3CDTF">2019-03-07T02:15:21Z</dcterms:modified>
</cp:coreProperties>
</file>