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86" r:id="rId2"/>
    <p:sldId id="329" r:id="rId3"/>
    <p:sldId id="323" r:id="rId4"/>
    <p:sldId id="333" r:id="rId5"/>
    <p:sldId id="332" r:id="rId6"/>
    <p:sldId id="291" r:id="rId7"/>
    <p:sldId id="334" r:id="rId8"/>
    <p:sldId id="335" r:id="rId9"/>
    <p:sldId id="325" r:id="rId10"/>
    <p:sldId id="307" r:id="rId11"/>
    <p:sldId id="317" r:id="rId1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0EF0"/>
    <a:srgbClr val="CC99FF"/>
    <a:srgbClr val="FFFF99"/>
    <a:srgbClr val="9900FF"/>
    <a:srgbClr val="FFFF00"/>
    <a:srgbClr val="0000FF"/>
    <a:srgbClr val="4141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1" autoAdjust="0"/>
    <p:restoredTop sz="85123" autoAdjust="0"/>
  </p:normalViewPr>
  <p:slideViewPr>
    <p:cSldViewPr>
      <p:cViewPr varScale="1">
        <p:scale>
          <a:sx n="97" d="100"/>
          <a:sy n="97" d="100"/>
        </p:scale>
        <p:origin x="202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0C672D-3C08-4A87-B11E-F2B3608DE061}" type="datetimeFigureOut">
              <a:rPr lang="zh-CN" altLang="en-US" smtClean="0"/>
              <a:pPr/>
              <a:t>2019/6/10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DDDC15-342A-46CF-8316-9D34BC3A35AB}" type="slidenum">
              <a:rPr lang="zh-CN" altLang="en-US" smtClean="0"/>
              <a:pPr/>
              <a:t>‹#›</a:t>
            </a:fld>
            <a:endParaRPr lang="zh-CN" altLang="en-US"/>
          </a:p>
        </p:txBody>
      </p:sp>
    </p:spTree>
    <p:extLst>
      <p:ext uri="{BB962C8B-B14F-4D97-AF65-F5344CB8AC3E}">
        <p14:creationId xmlns:p14="http://schemas.microsoft.com/office/powerpoint/2010/main" val="2256235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7DDDC15-342A-46CF-8316-9D34BC3A35AB}"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77DDDC15-342A-46CF-8316-9D34BC3A35AB}" type="slidenum">
              <a:rPr lang="zh-CN" altLang="en-US" smtClean="0"/>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10"/>
          </p:nvPr>
        </p:nvSpPr>
        <p:spPr/>
        <p:txBody>
          <a:bodyPr/>
          <a:lstStyle/>
          <a:p>
            <a:fld id="{77DDDC15-342A-46CF-8316-9D34BC3A35AB}"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7DDDC15-342A-46CF-8316-9D34BC3A35AB}"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a:p>
        </p:txBody>
      </p:sp>
      <p:sp>
        <p:nvSpPr>
          <p:cNvPr id="4" name="灯片编号占位符 3"/>
          <p:cNvSpPr>
            <a:spLocks noGrp="1"/>
          </p:cNvSpPr>
          <p:nvPr>
            <p:ph type="sldNum" sz="quarter" idx="10"/>
          </p:nvPr>
        </p:nvSpPr>
        <p:spPr/>
        <p:txBody>
          <a:bodyPr/>
          <a:lstStyle/>
          <a:p>
            <a:fld id="{77DDDC15-342A-46CF-8316-9D34BC3A35AB}"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b="0" dirty="0"/>
          </a:p>
        </p:txBody>
      </p:sp>
      <p:sp>
        <p:nvSpPr>
          <p:cNvPr id="4" name="灯片编号占位符 3"/>
          <p:cNvSpPr>
            <a:spLocks noGrp="1"/>
          </p:cNvSpPr>
          <p:nvPr>
            <p:ph type="sldNum" sz="quarter" idx="10"/>
          </p:nvPr>
        </p:nvSpPr>
        <p:spPr/>
        <p:txBody>
          <a:bodyPr/>
          <a:lstStyle/>
          <a:p>
            <a:fld id="{8B29527C-4EF6-4313-BE60-9F689F4C3EFC}" type="slidenum">
              <a:rPr lang="zh-CN" altLang="en-US" smtClean="0"/>
              <a:pPr/>
              <a:t>6</a:t>
            </a:fld>
            <a:endParaRPr lang="zh-CN" altLang="en-US"/>
          </a:p>
        </p:txBody>
      </p:sp>
    </p:spTree>
    <p:extLst>
      <p:ext uri="{BB962C8B-B14F-4D97-AF65-F5344CB8AC3E}">
        <p14:creationId xmlns:p14="http://schemas.microsoft.com/office/powerpoint/2010/main" val="1133121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b="0" dirty="0"/>
          </a:p>
        </p:txBody>
      </p:sp>
      <p:sp>
        <p:nvSpPr>
          <p:cNvPr id="4" name="灯片编号占位符 3"/>
          <p:cNvSpPr>
            <a:spLocks noGrp="1"/>
          </p:cNvSpPr>
          <p:nvPr>
            <p:ph type="sldNum" sz="quarter" idx="10"/>
          </p:nvPr>
        </p:nvSpPr>
        <p:spPr/>
        <p:txBody>
          <a:bodyPr/>
          <a:lstStyle/>
          <a:p>
            <a:fld id="{8B29527C-4EF6-4313-BE60-9F689F4C3EFC}" type="slidenum">
              <a:rPr lang="zh-CN" altLang="en-US" smtClean="0"/>
              <a:pPr/>
              <a:t>7</a:t>
            </a:fld>
            <a:endParaRPr lang="zh-CN" altLang="en-US"/>
          </a:p>
        </p:txBody>
      </p:sp>
    </p:spTree>
    <p:extLst>
      <p:ext uri="{BB962C8B-B14F-4D97-AF65-F5344CB8AC3E}">
        <p14:creationId xmlns:p14="http://schemas.microsoft.com/office/powerpoint/2010/main" val="1133121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b="0" dirty="0"/>
          </a:p>
        </p:txBody>
      </p:sp>
      <p:sp>
        <p:nvSpPr>
          <p:cNvPr id="4" name="灯片编号占位符 3"/>
          <p:cNvSpPr>
            <a:spLocks noGrp="1"/>
          </p:cNvSpPr>
          <p:nvPr>
            <p:ph type="sldNum" sz="quarter" idx="10"/>
          </p:nvPr>
        </p:nvSpPr>
        <p:spPr/>
        <p:txBody>
          <a:bodyPr/>
          <a:lstStyle/>
          <a:p>
            <a:fld id="{8B29527C-4EF6-4313-BE60-9F689F4C3EFC}" type="slidenum">
              <a:rPr lang="zh-CN" altLang="en-US" smtClean="0"/>
              <a:pPr/>
              <a:t>8</a:t>
            </a:fld>
            <a:endParaRPr lang="zh-CN" altLang="en-US"/>
          </a:p>
        </p:txBody>
      </p:sp>
    </p:spTree>
    <p:extLst>
      <p:ext uri="{BB962C8B-B14F-4D97-AF65-F5344CB8AC3E}">
        <p14:creationId xmlns:p14="http://schemas.microsoft.com/office/powerpoint/2010/main" val="1133121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7DDDC15-342A-46CF-8316-9D34BC3A35AB}"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0A2649E-FB69-46AC-94F4-2825E88BE932}" type="datetimeFigureOut">
              <a:rPr lang="zh-CN" altLang="en-US" smtClean="0"/>
              <a:pPr/>
              <a:t>2019/6/10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644444-C8E8-4E22-83A4-0B0167A4012D}"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0A2649E-FB69-46AC-94F4-2825E88BE932}" type="datetimeFigureOut">
              <a:rPr lang="zh-CN" altLang="en-US" smtClean="0"/>
              <a:pPr/>
              <a:t>2019/6/10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644444-C8E8-4E22-83A4-0B0167A4012D}"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0A2649E-FB69-46AC-94F4-2825E88BE932}" type="datetimeFigureOut">
              <a:rPr lang="zh-CN" altLang="en-US" smtClean="0"/>
              <a:pPr/>
              <a:t>2019/6/10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644444-C8E8-4E22-83A4-0B0167A4012D}"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a:xfrm>
            <a:off x="457200" y="6245225"/>
            <a:ext cx="2133600" cy="476250"/>
          </a:xfrm>
        </p:spPr>
        <p:txBody>
          <a:bodyPr/>
          <a:lstStyle>
            <a:lvl1pPr>
              <a:defRPr/>
            </a:lvl1pPr>
          </a:lstStyle>
          <a:p>
            <a:endParaRPr lang="zh-CN" altLang="zh-CN"/>
          </a:p>
        </p:txBody>
      </p:sp>
      <p:sp>
        <p:nvSpPr>
          <p:cNvPr id="4" name="页脚占位符 3"/>
          <p:cNvSpPr>
            <a:spLocks noGrp="1"/>
          </p:cNvSpPr>
          <p:nvPr>
            <p:ph type="ftr" sz="quarter" idx="11"/>
          </p:nvPr>
        </p:nvSpPr>
        <p:spPr>
          <a:xfrm>
            <a:off x="3124200" y="6245225"/>
            <a:ext cx="2895600" cy="476250"/>
          </a:xfrm>
        </p:spPr>
        <p:txBody>
          <a:bodyPr/>
          <a:lstStyle>
            <a:lvl1pPr>
              <a:defRPr/>
            </a:lvl1pPr>
          </a:lstStyle>
          <a:p>
            <a:endParaRPr lang="zh-CN" altLang="zh-CN"/>
          </a:p>
        </p:txBody>
      </p:sp>
      <p:sp>
        <p:nvSpPr>
          <p:cNvPr id="5" name="灯片编号占位符 4"/>
          <p:cNvSpPr>
            <a:spLocks noGrp="1"/>
          </p:cNvSpPr>
          <p:nvPr>
            <p:ph type="sldNum" sz="quarter" idx="12"/>
          </p:nvPr>
        </p:nvSpPr>
        <p:spPr>
          <a:xfrm>
            <a:off x="6553200" y="6245225"/>
            <a:ext cx="2133600" cy="476250"/>
          </a:xfrm>
        </p:spPr>
        <p:txBody>
          <a:bodyPr/>
          <a:lstStyle>
            <a:lvl1pPr>
              <a:defRPr/>
            </a:lvl1pPr>
          </a:lstStyle>
          <a:p>
            <a:fld id="{F3872E95-8AE7-4606-8FF7-119EF9A79CF8}" type="slidenum">
              <a:rPr lang="zh-CN" altLang="zh-CN"/>
              <a:pPr/>
              <a:t>‹#›</a:t>
            </a:fld>
            <a:endParaRPr lang="zh-CN"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0A2649E-FB69-46AC-94F4-2825E88BE932}" type="datetimeFigureOut">
              <a:rPr lang="zh-CN" altLang="en-US" smtClean="0"/>
              <a:pPr/>
              <a:t>2019/6/10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644444-C8E8-4E22-83A4-0B0167A4012D}"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0A2649E-FB69-46AC-94F4-2825E88BE932}" type="datetimeFigureOut">
              <a:rPr lang="zh-CN" altLang="en-US" smtClean="0"/>
              <a:pPr/>
              <a:t>2019/6/10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644444-C8E8-4E22-83A4-0B0167A4012D}"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0A2649E-FB69-46AC-94F4-2825E88BE932}" type="datetimeFigureOut">
              <a:rPr lang="zh-CN" altLang="en-US" smtClean="0"/>
              <a:pPr/>
              <a:t>2019/6/10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644444-C8E8-4E22-83A4-0B0167A4012D}"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0A2649E-FB69-46AC-94F4-2825E88BE932}" type="datetimeFigureOut">
              <a:rPr lang="zh-CN" altLang="en-US" smtClean="0"/>
              <a:pPr/>
              <a:t>2019/6/10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B644444-C8E8-4E22-83A4-0B0167A4012D}"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0A2649E-FB69-46AC-94F4-2825E88BE932}" type="datetimeFigureOut">
              <a:rPr lang="zh-CN" altLang="en-US" smtClean="0"/>
              <a:pPr/>
              <a:t>2019/6/10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B644444-C8E8-4E22-83A4-0B0167A4012D}"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0A2649E-FB69-46AC-94F4-2825E88BE932}" type="datetimeFigureOut">
              <a:rPr lang="zh-CN" altLang="en-US" smtClean="0"/>
              <a:pPr/>
              <a:t>2019/6/10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B644444-C8E8-4E22-83A4-0B0167A4012D}"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0A2649E-FB69-46AC-94F4-2825E88BE932}" type="datetimeFigureOut">
              <a:rPr lang="zh-CN" altLang="en-US" smtClean="0"/>
              <a:pPr/>
              <a:t>2019/6/10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644444-C8E8-4E22-83A4-0B0167A4012D}"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0A2649E-FB69-46AC-94F4-2825E88BE932}" type="datetimeFigureOut">
              <a:rPr lang="zh-CN" altLang="en-US" smtClean="0"/>
              <a:pPr/>
              <a:t>2019/6/10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644444-C8E8-4E22-83A4-0B0167A4012D}"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l="-5000" r="-5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A2649E-FB69-46AC-94F4-2825E88BE932}" type="datetimeFigureOut">
              <a:rPr lang="zh-CN" altLang="en-US" smtClean="0"/>
              <a:pPr/>
              <a:t>2019/6/10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644444-C8E8-4E22-83A4-0B0167A4012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3.jpe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jpe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14.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6" name="Picture 6" descr="https://timgsa.baidu.com/timg?image&amp;quality=80&amp;size=b10000_10000&amp;sec=1495677030&amp;di=f077dc8d4c7264f2a5765c8555922ae8&amp;src=http://dl.bizhi.sogou.com/images/2013/05/15/338636.jpg"/>
          <p:cNvPicPr>
            <a:picLocks noChangeAspect="1" noChangeArrowheads="1"/>
          </p:cNvPicPr>
          <p:nvPr/>
        </p:nvPicPr>
        <p:blipFill>
          <a:blip r:embed="rId3" cstate="print"/>
          <a:srcRect/>
          <a:stretch>
            <a:fillRect/>
          </a:stretch>
        </p:blipFill>
        <p:spPr bwMode="auto">
          <a:xfrm>
            <a:off x="0" y="-27384"/>
            <a:ext cx="9180512" cy="6885384"/>
          </a:xfrm>
          <a:prstGeom prst="rect">
            <a:avLst/>
          </a:prstGeom>
          <a:noFill/>
        </p:spPr>
      </p:pic>
      <p:sp>
        <p:nvSpPr>
          <p:cNvPr id="5" name="Rectangle 2"/>
          <p:cNvSpPr txBox="1">
            <a:spLocks noChangeArrowheads="1"/>
          </p:cNvSpPr>
          <p:nvPr/>
        </p:nvSpPr>
        <p:spPr>
          <a:xfrm>
            <a:off x="391051" y="4158208"/>
            <a:ext cx="8352928" cy="998984"/>
          </a:xfrm>
          <a:prstGeom prst="rect">
            <a:avLst/>
          </a:prstGeom>
          <a:solidFill>
            <a:schemeClr val="bg1">
              <a:alpha val="73000"/>
            </a:schemeClr>
          </a:solidFill>
        </p:spPr>
        <p:txBody>
          <a:bodyPr anchor="ctr"/>
          <a:lstStyle/>
          <a:p>
            <a:pPr lvl="0" algn="ctr">
              <a:spcBef>
                <a:spcPct val="0"/>
              </a:spcBef>
            </a:pPr>
            <a:r>
              <a:rPr lang="en-US" altLang="zh-CN" sz="6000" b="1" dirty="0">
                <a:effectLst>
                  <a:outerShdw blurRad="38100" dist="38100" dir="2700000" algn="tl">
                    <a:srgbClr val="000000">
                      <a:alpha val="43137"/>
                    </a:srgbClr>
                  </a:outerShdw>
                </a:effectLst>
                <a:latin typeface="华文新魏" pitchFamily="2" charset="-122"/>
                <a:ea typeface="华文新魏" pitchFamily="2" charset="-122"/>
                <a:cs typeface="Times New Roman" pitchFamily="18" charset="0"/>
              </a:rPr>
              <a:t>§10   </a:t>
            </a:r>
            <a:r>
              <a:rPr lang="zh-CN" altLang="en-US" sz="6000" b="1" dirty="0">
                <a:effectLst>
                  <a:outerShdw blurRad="38100" dist="38100" dir="2700000" algn="tl">
                    <a:srgbClr val="000000">
                      <a:alpha val="43137"/>
                    </a:srgbClr>
                  </a:outerShdw>
                </a:effectLst>
                <a:latin typeface="华文新魏" pitchFamily="2" charset="-122"/>
                <a:ea typeface="华文新魏" pitchFamily="2" charset="-122"/>
                <a:cs typeface="Times New Roman" pitchFamily="18" charset="0"/>
              </a:rPr>
              <a:t>磁学 </a:t>
            </a:r>
            <a:r>
              <a:rPr lang="en-US" altLang="zh-CN" sz="6000" b="1" dirty="0">
                <a:effectLst>
                  <a:outerShdw blurRad="38100" dist="38100" dir="2700000" algn="tl">
                    <a:srgbClr val="000000">
                      <a:alpha val="43137"/>
                    </a:srgbClr>
                  </a:outerShdw>
                </a:effectLst>
                <a:latin typeface="华文新魏" pitchFamily="2" charset="-122"/>
                <a:ea typeface="华文新魏" pitchFamily="2" charset="-122"/>
                <a:cs typeface="Times New Roman" pitchFamily="18" charset="0"/>
              </a:rPr>
              <a:t>(Magnetism)</a:t>
            </a:r>
            <a:endParaRPr lang="zh-CN" altLang="en-US" sz="6000" b="1" dirty="0">
              <a:effectLst>
                <a:outerShdw blurRad="38100" dist="38100" dir="2700000" algn="tl">
                  <a:srgbClr val="000000">
                    <a:alpha val="43137"/>
                  </a:srgbClr>
                </a:outerShdw>
              </a:effectLst>
              <a:latin typeface="华文新魏" pitchFamily="2" charset="-122"/>
              <a:ea typeface="华文新魏" pitchFamily="2" charset="-122"/>
              <a:cs typeface="Times New Roman" pitchFamily="18" charset="0"/>
            </a:endParaRPr>
          </a:p>
        </p:txBody>
      </p:sp>
      <p:sp>
        <p:nvSpPr>
          <p:cNvPr id="6" name="Rectangle 3"/>
          <p:cNvSpPr txBox="1">
            <a:spLocks noChangeArrowheads="1"/>
          </p:cNvSpPr>
          <p:nvPr/>
        </p:nvSpPr>
        <p:spPr>
          <a:xfrm>
            <a:off x="392881" y="5517232"/>
            <a:ext cx="8350250" cy="792088"/>
          </a:xfrm>
          <a:prstGeom prst="rect">
            <a:avLst/>
          </a:prstGeom>
          <a:solidFill>
            <a:schemeClr val="bg1">
              <a:alpha val="73000"/>
            </a:schemeClr>
          </a:solidFill>
        </p:spPr>
        <p:txBody>
          <a:bodyPr rtlCol="0">
            <a:noAutofit/>
          </a:bodyPr>
          <a:lstStyle/>
          <a:p>
            <a:pPr algn="ctr">
              <a:spcBef>
                <a:spcPct val="20000"/>
              </a:spcBef>
              <a:defRPr/>
            </a:pPr>
            <a:r>
              <a:rPr lang="en-US" altLang="zh-CN" sz="4400" b="1" dirty="0">
                <a:latin typeface="Times New Roman" pitchFamily="18" charset="0"/>
                <a:ea typeface="楷体" pitchFamily="49" charset="-122"/>
                <a:cs typeface="Times New Roman" pitchFamily="18" charset="0"/>
              </a:rPr>
              <a:t>10.1</a:t>
            </a:r>
            <a:r>
              <a:rPr lang="zh-CN" altLang="en-US" sz="4400" b="1" dirty="0">
                <a:latin typeface="Times New Roman" pitchFamily="18" charset="0"/>
                <a:ea typeface="楷体" pitchFamily="49" charset="-122"/>
                <a:cs typeface="Times New Roman" pitchFamily="18" charset="0"/>
              </a:rPr>
              <a:t>   磁现象</a:t>
            </a:r>
            <a:r>
              <a:rPr lang="en-US" altLang="zh-CN" sz="4400" b="1" dirty="0">
                <a:latin typeface="Times New Roman" pitchFamily="18" charset="0"/>
                <a:ea typeface="楷体" pitchFamily="49" charset="-122"/>
                <a:cs typeface="Times New Roman" pitchFamily="18" charset="0"/>
              </a:rPr>
              <a:t>&amp;</a:t>
            </a:r>
            <a:r>
              <a:rPr lang="zh-CN" altLang="en-US" sz="4400" b="1" dirty="0">
                <a:latin typeface="Times New Roman" pitchFamily="18" charset="0"/>
                <a:ea typeface="楷体" pitchFamily="49" charset="-122"/>
                <a:cs typeface="Times New Roman" pitchFamily="18" charset="0"/>
              </a:rPr>
              <a:t>磁场</a:t>
            </a:r>
            <a:endParaRPr kumimoji="0" lang="zh-CN" altLang="en-US" sz="3200" b="1" i="0" u="none" strike="noStrike" kern="1200" cap="none" spc="0" normalizeH="0" baseline="0" noProof="0" dirty="0">
              <a:ln>
                <a:noFill/>
              </a:ln>
              <a:effectLst>
                <a:outerShdw blurRad="38100" dist="38100" dir="2700000" algn="tl">
                  <a:srgbClr val="000000">
                    <a:alpha val="43137"/>
                  </a:srgbClr>
                </a:outerShdw>
              </a:effectLst>
              <a:uLnTx/>
              <a:uFillTx/>
              <a:latin typeface="Times New Roman" pitchFamily="18" charset="0"/>
              <a:ea typeface="华文新魏" pitchFamily="2"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par>
                          <p:cTn id="10" fill="hold">
                            <p:stCondLst>
                              <p:cond delay="68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gtEl>
                                        <p:attrNameLst>
                                          <p:attrName>fillcolor</p:attrName>
                                        </p:attrNameLst>
                                      </p:cBhvr>
                                      <p:tavLst>
                                        <p:tav tm="0">
                                          <p:val>
                                            <p:clrVal>
                                              <a:schemeClr val="accent2"/>
                                            </p:clrVal>
                                          </p:val>
                                        </p:tav>
                                        <p:tav tm="50000">
                                          <p:val>
                                            <p:clrVal>
                                              <a:schemeClr val="hlink"/>
                                            </p:clrVal>
                                          </p:val>
                                        </p:tav>
                                      </p:tavLst>
                                    </p:anim>
                                    <p:set>
                                      <p:cBhvr>
                                        <p:cTn id="15"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Rectangle 3"/>
          <p:cNvSpPr>
            <a:spLocks noRot="1" noChangeArrowheads="1"/>
          </p:cNvSpPr>
          <p:nvPr/>
        </p:nvSpPr>
        <p:spPr bwMode="auto">
          <a:xfrm>
            <a:off x="812562" y="177894"/>
            <a:ext cx="7874475" cy="514802"/>
          </a:xfrm>
          <a:prstGeom prst="rect">
            <a:avLst/>
          </a:prstGeom>
          <a:noFill/>
          <a:ln>
            <a:noFill/>
            <a:headEnd/>
            <a:tailEnd/>
          </a:ln>
        </p:spPr>
        <p:style>
          <a:lnRef idx="1">
            <a:schemeClr val="accent6"/>
          </a:lnRef>
          <a:fillRef idx="3">
            <a:schemeClr val="accent6"/>
          </a:fillRef>
          <a:effectRef idx="2">
            <a:schemeClr val="accent6"/>
          </a:effectRef>
          <a:fontRef idx="minor">
            <a:schemeClr val="lt1"/>
          </a:fontRef>
        </p:style>
        <p:txBody>
          <a:bodyPr anchor="ctr"/>
          <a:lstStyle/>
          <a:p>
            <a:pPr algn="ctr" fontAlgn="t">
              <a:defRPr/>
            </a:pPr>
            <a:r>
              <a:rPr lang="en-US" altLang="zh-CN" sz="3000" b="1" dirty="0">
                <a:solidFill>
                  <a:schemeClr val="tx1"/>
                </a:solidFill>
                <a:effectLst>
                  <a:outerShdw blurRad="38100" dist="38100" dir="2700000" algn="tl">
                    <a:srgbClr val="000000">
                      <a:alpha val="43137"/>
                    </a:srgbClr>
                  </a:outerShdw>
                </a:effectLst>
                <a:latin typeface="华文新魏" pitchFamily="2" charset="-122"/>
                <a:ea typeface="华文新魏" pitchFamily="2" charset="-122"/>
                <a:cs typeface="Times New Roman" pitchFamily="18" charset="0"/>
              </a:rPr>
              <a:t>§10  </a:t>
            </a:r>
            <a:r>
              <a:rPr lang="zh-CN" altLang="en-US" sz="3000" b="1" dirty="0">
                <a:solidFill>
                  <a:schemeClr val="tx1"/>
                </a:solidFill>
                <a:effectLst>
                  <a:outerShdw blurRad="38100" dist="38100" dir="2700000" algn="tl">
                    <a:srgbClr val="000000">
                      <a:alpha val="43137"/>
                    </a:srgbClr>
                  </a:outerShdw>
                </a:effectLst>
                <a:latin typeface="华文新魏" pitchFamily="2" charset="-122"/>
                <a:ea typeface="华文新魏" pitchFamily="2" charset="-122"/>
                <a:cs typeface="Times New Roman" pitchFamily="18" charset="0"/>
              </a:rPr>
              <a:t>磁学　</a:t>
            </a:r>
          </a:p>
        </p:txBody>
      </p:sp>
      <p:sp>
        <p:nvSpPr>
          <p:cNvPr id="4" name="Rectangle 3"/>
          <p:cNvSpPr txBox="1">
            <a:spLocks noChangeArrowheads="1"/>
          </p:cNvSpPr>
          <p:nvPr/>
        </p:nvSpPr>
        <p:spPr>
          <a:xfrm>
            <a:off x="0" y="684119"/>
            <a:ext cx="9144000" cy="5126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indent="-342900" algn="ctr" defTabSz="914400" eaLnBrk="1" latinLnBrk="0" hangingPunct="1">
              <a:lnSpc>
                <a:spcPct val="80000"/>
              </a:lnSpc>
              <a:spcBef>
                <a:spcPct val="20000"/>
              </a:spcBef>
              <a:buClrTx/>
              <a:buSzTx/>
              <a:tabLst/>
              <a:defRPr/>
            </a:pPr>
            <a:r>
              <a:rPr kumimoji="1" lang="zh-CN" altLang="en-US" sz="2800" b="1" kern="0" dirty="0">
                <a:ln>
                  <a:solidFill>
                    <a:sysClr val="windowText" lastClr="000000"/>
                  </a:solidFill>
                </a:ln>
                <a:solidFill>
                  <a:srgbClr val="9900FF"/>
                </a:solidFill>
                <a:effectLst>
                  <a:outerShdw blurRad="38100" dist="38100" dir="2700000" algn="tl">
                    <a:srgbClr val="C0C0C0"/>
                  </a:outerShdw>
                </a:effectLst>
                <a:latin typeface="Times New Roman" pitchFamily="18" charset="0"/>
                <a:ea typeface="楷体" pitchFamily="49" charset="-122"/>
                <a:cs typeface="Times New Roman" pitchFamily="18" charset="0"/>
                <a:sym typeface="宋体" pitchFamily="2" charset="-122"/>
              </a:rPr>
              <a:t>§</a:t>
            </a:r>
            <a:r>
              <a:rPr kumimoji="1" lang="en-US" altLang="zh-CN" sz="2800" b="1" kern="0" dirty="0">
                <a:ln>
                  <a:solidFill>
                    <a:sysClr val="windowText" lastClr="000000"/>
                  </a:solidFill>
                </a:ln>
                <a:solidFill>
                  <a:srgbClr val="9900FF"/>
                </a:solidFill>
                <a:effectLst>
                  <a:outerShdw blurRad="38100" dist="38100" dir="2700000" algn="tl">
                    <a:srgbClr val="C0C0C0"/>
                  </a:outerShdw>
                </a:effectLst>
                <a:latin typeface="Times New Roman" pitchFamily="18" charset="0"/>
                <a:ea typeface="楷体" pitchFamily="49" charset="-122"/>
                <a:cs typeface="Times New Roman" pitchFamily="18" charset="0"/>
                <a:sym typeface="宋体" pitchFamily="2" charset="-122"/>
              </a:rPr>
              <a:t>10.1  </a:t>
            </a:r>
            <a:r>
              <a:rPr kumimoji="1" lang="zh-CN" altLang="en-US" sz="2800" b="1" kern="0" dirty="0">
                <a:ln>
                  <a:solidFill>
                    <a:sysClr val="windowText" lastClr="000000"/>
                  </a:solidFill>
                </a:ln>
                <a:solidFill>
                  <a:srgbClr val="9900FF"/>
                </a:solidFill>
                <a:effectLst>
                  <a:outerShdw blurRad="38100" dist="38100" dir="2700000" algn="tl">
                    <a:srgbClr val="C0C0C0"/>
                  </a:outerShdw>
                </a:effectLst>
                <a:latin typeface="Times New Roman" pitchFamily="18" charset="0"/>
                <a:ea typeface="楷体" pitchFamily="49" charset="-122"/>
                <a:cs typeface="Times New Roman" pitchFamily="18" charset="0"/>
                <a:sym typeface="宋体" pitchFamily="2" charset="-122"/>
              </a:rPr>
              <a:t>电流的磁场</a:t>
            </a:r>
            <a:endParaRPr kumimoji="1" lang="zh-CN" altLang="en-US" sz="2800" b="1" kern="0" dirty="0">
              <a:ln>
                <a:solidFill>
                  <a:sysClr val="windowText" lastClr="000000"/>
                </a:solidFill>
              </a:ln>
              <a:solidFill>
                <a:srgbClr val="9900FF"/>
              </a:solidFill>
              <a:effectLst>
                <a:outerShdw blurRad="38100" dist="38100" dir="2700000" algn="tl">
                  <a:srgbClr val="C0C0C0"/>
                </a:outerShdw>
              </a:effectLst>
              <a:latin typeface="+mj-lt"/>
              <a:ea typeface="楷体" pitchFamily="49" charset="-122"/>
              <a:cs typeface="Times New Roman" pitchFamily="18" charset="0"/>
              <a:sym typeface="Arial" pitchFamily="34" charset="0"/>
            </a:endParaRPr>
          </a:p>
        </p:txBody>
      </p:sp>
      <p:sp>
        <p:nvSpPr>
          <p:cNvPr id="35" name="Rectangle 2"/>
          <p:cNvSpPr txBox="1">
            <a:spLocks noRot="1" noChangeArrowheads="1"/>
          </p:cNvSpPr>
          <p:nvPr/>
        </p:nvSpPr>
        <p:spPr>
          <a:xfrm>
            <a:off x="289918" y="1059191"/>
            <a:ext cx="3067636" cy="461665"/>
          </a:xfrm>
          <a:prstGeom prst="rect">
            <a:avLst/>
          </a:prstGeom>
          <a:ln w="9525" cap="flat" cmpd="sng" algn="ctr">
            <a:solidFill>
              <a:schemeClr val="accent6">
                <a:shade val="95000"/>
                <a:satMod val="105000"/>
              </a:schemeClr>
            </a:solidFill>
            <a:prstDash val="solid"/>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rtlCol="0">
            <a:spAutoFit/>
          </a:bodyPr>
          <a:lstStyle/>
          <a:p>
            <a:pPr marL="342900" marR="0" lvl="0" indent="-342900" algn="l" defTabSz="914400" rtl="0" eaLnBrk="1" fontAlgn="base" latinLnBrk="0" hangingPunct="1">
              <a:lnSpc>
                <a:spcPct val="100000"/>
              </a:lnSpc>
              <a:spcBef>
                <a:spcPct val="50000"/>
              </a:spcBef>
              <a:spcAft>
                <a:spcPct val="0"/>
              </a:spcAft>
              <a:buClrTx/>
              <a:buSzTx/>
              <a:tabLst/>
              <a:defRPr/>
            </a:pPr>
            <a:r>
              <a:rPr kumimoji="0" lang="zh-CN" altLang="en-US" sz="2400" b="1" i="0" u="none" strike="noStrike" kern="1200" cap="none" spc="0" normalizeH="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Times New Roman" pitchFamily="18" charset="0"/>
                <a:ea typeface="黑体" pitchFamily="49" charset="-122"/>
                <a:cs typeface="Times New Roman" pitchFamily="18" charset="0"/>
                <a:sym typeface="宋体" pitchFamily="2" charset="-122"/>
              </a:rPr>
              <a:t>磁场 </a:t>
            </a:r>
            <a:r>
              <a:rPr kumimoji="0" lang="en-US" altLang="zh-CN" sz="2400" b="1" i="0" u="none" strike="noStrike" kern="1200" cap="none" spc="0" normalizeH="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Times New Roman" pitchFamily="18" charset="0"/>
                <a:ea typeface="黑体" pitchFamily="49" charset="-122"/>
                <a:cs typeface="Times New Roman" pitchFamily="18" charset="0"/>
                <a:sym typeface="宋体" pitchFamily="2" charset="-122"/>
              </a:rPr>
              <a:t>(Magnetic Field)</a:t>
            </a:r>
            <a:endParaRPr kumimoji="0" lang="zh-CN" altLang="en-US" sz="24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Times New Roman" pitchFamily="18" charset="0"/>
              <a:ea typeface="黑体" pitchFamily="49" charset="-122"/>
              <a:cs typeface="Times New Roman" pitchFamily="18" charset="0"/>
              <a:sym typeface="宋体" pitchFamily="2" charset="-122"/>
            </a:endParaRPr>
          </a:p>
        </p:txBody>
      </p:sp>
      <p:sp>
        <p:nvSpPr>
          <p:cNvPr id="6" name="Rectangle 3"/>
          <p:cNvSpPr txBox="1">
            <a:spLocks noRot="1" noChangeArrowheads="1"/>
          </p:cNvSpPr>
          <p:nvPr/>
        </p:nvSpPr>
        <p:spPr>
          <a:xfrm>
            <a:off x="285720" y="2100253"/>
            <a:ext cx="3071834" cy="490376"/>
          </a:xfrm>
          <a:prstGeom prst="rect">
            <a:avLst/>
          </a:prstGeom>
          <a:noFill/>
        </p:spPr>
        <p:txBody>
          <a:bodyPr>
            <a:noAutofit/>
          </a:bodyPr>
          <a:lstStyle/>
          <a:p>
            <a:pPr lvl="0">
              <a:lnSpc>
                <a:spcPct val="125000"/>
              </a:lnSpc>
              <a:spcBef>
                <a:spcPct val="20000"/>
              </a:spcBef>
              <a:buFont typeface="Wingdings" pitchFamily="2" charset="2"/>
              <a:buChar char="Ø"/>
              <a:defRPr/>
            </a:pPr>
            <a:r>
              <a:rPr lang="zh-CN" altLang="en-US" sz="2200" b="1" dirty="0">
                <a:effectLst>
                  <a:outerShdw blurRad="38100" dist="38100" dir="2700000" algn="tl">
                    <a:srgbClr val="000000">
                      <a:alpha val="43137"/>
                    </a:srgbClr>
                  </a:outerShdw>
                </a:effectLst>
                <a:latin typeface="Times New Roman" pitchFamily="18" charset="0"/>
                <a:cs typeface="Times New Roman" pitchFamily="18" charset="0"/>
              </a:rPr>
              <a:t> 电流周围存在着磁场</a:t>
            </a:r>
            <a:endParaRPr lang="en-US" altLang="zh-CN" sz="22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3"/>
          <p:cNvSpPr txBox="1">
            <a:spLocks noRot="1" noChangeArrowheads="1"/>
          </p:cNvSpPr>
          <p:nvPr/>
        </p:nvSpPr>
        <p:spPr>
          <a:xfrm>
            <a:off x="285720" y="1571612"/>
            <a:ext cx="3143272" cy="500066"/>
          </a:xfrm>
          <a:prstGeom prst="rect">
            <a:avLst/>
          </a:prstGeom>
          <a:noFill/>
        </p:spPr>
        <p:txBody>
          <a:bodyPr>
            <a:noAutofit/>
          </a:bodyPr>
          <a:lstStyle/>
          <a:p>
            <a:pPr lvl="0">
              <a:lnSpc>
                <a:spcPct val="125000"/>
              </a:lnSpc>
              <a:spcBef>
                <a:spcPct val="20000"/>
              </a:spcBef>
              <a:buFont typeface="Wingdings" pitchFamily="2" charset="2"/>
              <a:buChar char="Ø"/>
              <a:defRPr/>
            </a:pPr>
            <a:r>
              <a:rPr lang="zh-CN" altLang="en-US" sz="2200" b="1" dirty="0">
                <a:effectLst>
                  <a:outerShdw blurRad="38100" dist="38100" dir="2700000" algn="tl">
                    <a:srgbClr val="000000">
                      <a:alpha val="43137"/>
                    </a:srgbClr>
                  </a:outerShdw>
                </a:effectLst>
                <a:latin typeface="Times New Roman" pitchFamily="18" charset="0"/>
                <a:cs typeface="Times New Roman" pitchFamily="18" charset="0"/>
              </a:rPr>
              <a:t> 磁体周围存在着磁场</a:t>
            </a:r>
            <a:endParaRPr lang="en-US" altLang="zh-CN" sz="22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ectangle 3"/>
          <p:cNvSpPr txBox="1">
            <a:spLocks noRot="1" noChangeArrowheads="1"/>
          </p:cNvSpPr>
          <p:nvPr/>
        </p:nvSpPr>
        <p:spPr>
          <a:xfrm>
            <a:off x="3214678" y="2071678"/>
            <a:ext cx="4429156" cy="518951"/>
          </a:xfrm>
          <a:prstGeom prst="rect">
            <a:avLst/>
          </a:prstGeom>
          <a:noFill/>
        </p:spPr>
        <p:txBody>
          <a:bodyPr>
            <a:noAutofit/>
          </a:bodyPr>
          <a:lstStyle/>
          <a:p>
            <a:pPr lvl="0">
              <a:lnSpc>
                <a:spcPct val="125000"/>
              </a:lnSpc>
              <a:spcBef>
                <a:spcPct val="20000"/>
              </a:spcBef>
              <a:defRPr/>
            </a:pPr>
            <a:r>
              <a:rPr lang="en-US" altLang="zh-CN" sz="2200" b="1" dirty="0">
                <a:effectLst>
                  <a:outerShdw blurRad="38100" dist="38100" dir="2700000" algn="tl">
                    <a:srgbClr val="000000">
                      <a:alpha val="43137"/>
                    </a:srgbClr>
                  </a:outerShdw>
                </a:effectLst>
                <a:latin typeface="华文新魏" pitchFamily="2" charset="-122"/>
                <a:ea typeface="华文新魏" pitchFamily="2" charset="-122"/>
                <a:cs typeface="Times New Roman" pitchFamily="18" charset="0"/>
              </a:rPr>
              <a:t>— —</a:t>
            </a:r>
            <a:r>
              <a:rPr lang="zh-CN" altLang="en-US" sz="2200" b="1" dirty="0">
                <a:effectLst>
                  <a:outerShdw blurRad="38100" dist="38100" dir="2700000" algn="tl">
                    <a:srgbClr val="000000">
                      <a:alpha val="43137"/>
                    </a:srgbClr>
                  </a:outerShdw>
                </a:effectLst>
                <a:latin typeface="华文新魏" pitchFamily="2" charset="-122"/>
                <a:ea typeface="华文新魏" pitchFamily="2" charset="-122"/>
                <a:cs typeface="Times New Roman" pitchFamily="18" charset="0"/>
              </a:rPr>
              <a:t>电流的磁效应（奥斯特实验）</a:t>
            </a:r>
            <a:endParaRPr lang="en-US" altLang="zh-CN" sz="2200" b="1" dirty="0">
              <a:effectLst>
                <a:outerShdw blurRad="38100" dist="38100" dir="2700000" algn="tl">
                  <a:srgbClr val="000000">
                    <a:alpha val="43137"/>
                  </a:srgbClr>
                </a:outerShdw>
              </a:effectLst>
              <a:latin typeface="华文新魏" pitchFamily="2" charset="-122"/>
              <a:ea typeface="华文新魏" pitchFamily="2" charset="-122"/>
              <a:cs typeface="Times New Roman" pitchFamily="18" charset="0"/>
            </a:endParaRPr>
          </a:p>
        </p:txBody>
      </p:sp>
      <p:sp>
        <p:nvSpPr>
          <p:cNvPr id="9" name="Rectangle 3"/>
          <p:cNvSpPr txBox="1">
            <a:spLocks noRot="1" noChangeArrowheads="1"/>
          </p:cNvSpPr>
          <p:nvPr/>
        </p:nvSpPr>
        <p:spPr>
          <a:xfrm>
            <a:off x="285720" y="2610744"/>
            <a:ext cx="6429420" cy="551554"/>
          </a:xfrm>
          <a:prstGeom prst="rect">
            <a:avLst/>
          </a:prstGeom>
          <a:noFill/>
        </p:spPr>
        <p:txBody>
          <a:bodyPr>
            <a:noAutofit/>
          </a:bodyPr>
          <a:lstStyle/>
          <a:p>
            <a:pPr lvl="0">
              <a:lnSpc>
                <a:spcPct val="125000"/>
              </a:lnSpc>
              <a:spcBef>
                <a:spcPct val="20000"/>
              </a:spcBef>
              <a:buFont typeface="Wingdings" pitchFamily="2" charset="2"/>
              <a:buChar char="Ø"/>
              <a:defRPr/>
            </a:pPr>
            <a:r>
              <a:rPr lang="zh-CN" altLang="en-US" sz="2200" b="1" dirty="0">
                <a:effectLst>
                  <a:outerShdw blurRad="38100" dist="38100" dir="2700000" algn="tl">
                    <a:srgbClr val="000000">
                      <a:alpha val="43137"/>
                    </a:srgbClr>
                  </a:outerShdw>
                </a:effectLst>
                <a:latin typeface="Times New Roman" pitchFamily="18" charset="0"/>
                <a:cs typeface="Times New Roman" pitchFamily="18" charset="0"/>
              </a:rPr>
              <a:t> 基本性质：对其中的</a:t>
            </a:r>
            <a:r>
              <a:rPr lang="zh-CN" altLang="en-US" sz="2200" b="1" dirty="0">
                <a:solidFill>
                  <a:srgbClr val="390EF0"/>
                </a:solidFill>
                <a:effectLst>
                  <a:outerShdw blurRad="38100" dist="38100" dir="2700000" algn="tl">
                    <a:srgbClr val="000000">
                      <a:alpha val="43137"/>
                    </a:srgbClr>
                  </a:outerShdw>
                </a:effectLst>
                <a:latin typeface="Times New Roman" pitchFamily="18" charset="0"/>
                <a:cs typeface="Times New Roman" pitchFamily="18" charset="0"/>
              </a:rPr>
              <a:t>磁体</a:t>
            </a:r>
            <a:r>
              <a:rPr lang="zh-CN" altLang="en-US" sz="2200" b="1" dirty="0">
                <a:effectLst>
                  <a:outerShdw blurRad="38100" dist="38100" dir="2700000" algn="tl">
                    <a:srgbClr val="000000">
                      <a:alpha val="43137"/>
                    </a:srgbClr>
                  </a:outerShdw>
                </a:effectLst>
                <a:latin typeface="Times New Roman" pitchFamily="18" charset="0"/>
                <a:cs typeface="Times New Roman" pitchFamily="18" charset="0"/>
              </a:rPr>
              <a:t>或</a:t>
            </a:r>
            <a:r>
              <a:rPr lang="zh-CN" altLang="en-US" sz="2200" b="1" dirty="0">
                <a:solidFill>
                  <a:srgbClr val="390EF0"/>
                </a:solidFill>
                <a:effectLst>
                  <a:outerShdw blurRad="38100" dist="38100" dir="2700000" algn="tl">
                    <a:srgbClr val="000000">
                      <a:alpha val="43137"/>
                    </a:srgbClr>
                  </a:outerShdw>
                </a:effectLst>
                <a:latin typeface="Times New Roman" pitchFamily="18" charset="0"/>
                <a:cs typeface="Times New Roman" pitchFamily="18" charset="0"/>
              </a:rPr>
              <a:t>电流</a:t>
            </a:r>
            <a:r>
              <a:rPr lang="zh-CN" altLang="en-US" sz="2200" b="1" dirty="0">
                <a:effectLst>
                  <a:outerShdw blurRad="38100" dist="38100" dir="2700000" algn="tl">
                    <a:srgbClr val="000000">
                      <a:alpha val="43137"/>
                    </a:srgbClr>
                  </a:outerShdw>
                </a:effectLst>
                <a:latin typeface="Times New Roman" pitchFamily="18" charset="0"/>
                <a:cs typeface="Times New Roman" pitchFamily="18" charset="0"/>
              </a:rPr>
              <a:t>有</a:t>
            </a:r>
            <a:r>
              <a:rPr lang="zh-CN" altLang="en-US" sz="2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力</a:t>
            </a:r>
            <a:r>
              <a:rPr lang="zh-CN" altLang="en-US" sz="2200" b="1" dirty="0">
                <a:effectLst>
                  <a:outerShdw blurRad="38100" dist="38100" dir="2700000" algn="tl">
                    <a:srgbClr val="000000">
                      <a:alpha val="43137"/>
                    </a:srgbClr>
                  </a:outerShdw>
                </a:effectLst>
                <a:latin typeface="Times New Roman" pitchFamily="18" charset="0"/>
                <a:cs typeface="Times New Roman" pitchFamily="18" charset="0"/>
              </a:rPr>
              <a:t>的作用</a:t>
            </a:r>
            <a:endParaRPr lang="en-US" altLang="zh-CN" sz="22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Rectangle 3"/>
          <p:cNvSpPr txBox="1">
            <a:spLocks noRot="1" noChangeArrowheads="1"/>
          </p:cNvSpPr>
          <p:nvPr/>
        </p:nvSpPr>
        <p:spPr>
          <a:xfrm>
            <a:off x="275903" y="3090860"/>
            <a:ext cx="5232201" cy="565474"/>
          </a:xfrm>
          <a:prstGeom prst="rect">
            <a:avLst/>
          </a:prstGeom>
          <a:noFill/>
        </p:spPr>
        <p:txBody>
          <a:bodyPr>
            <a:noAutofit/>
          </a:bodyPr>
          <a:lstStyle/>
          <a:p>
            <a:pPr lvl="0">
              <a:lnSpc>
                <a:spcPct val="125000"/>
              </a:lnSpc>
              <a:spcBef>
                <a:spcPct val="20000"/>
              </a:spcBef>
              <a:buFont typeface="Wingdings" pitchFamily="2" charset="2"/>
              <a:buChar char="Ø"/>
              <a:defRPr/>
            </a:pPr>
            <a:r>
              <a:rPr lang="zh-CN" altLang="en-US" sz="2200" b="1" dirty="0">
                <a:effectLst>
                  <a:outerShdw blurRad="38100" dist="38100" dir="2700000" algn="tl">
                    <a:srgbClr val="000000">
                      <a:alpha val="43137"/>
                    </a:srgbClr>
                  </a:outerShdw>
                </a:effectLst>
                <a:latin typeface="Times New Roman" pitchFamily="18" charset="0"/>
                <a:cs typeface="Times New Roman" pitchFamily="18" charset="0"/>
              </a:rPr>
              <a:t> 磁场方向：小磁针静止时</a:t>
            </a:r>
            <a:r>
              <a:rPr lang="en-US" altLang="zh-CN" sz="2200" b="1" dirty="0">
                <a:effectLst>
                  <a:outerShdw blurRad="38100" dist="38100" dir="2700000" algn="tl">
                    <a:srgbClr val="000000">
                      <a:alpha val="43137"/>
                    </a:srgbClr>
                  </a:outerShdw>
                </a:effectLst>
                <a:latin typeface="Times New Roman" pitchFamily="18" charset="0"/>
                <a:cs typeface="Times New Roman" pitchFamily="18" charset="0"/>
              </a:rPr>
              <a:t>N</a:t>
            </a:r>
            <a:r>
              <a:rPr lang="zh-CN" altLang="en-US" sz="2200" b="1" dirty="0">
                <a:effectLst>
                  <a:outerShdw blurRad="38100" dist="38100" dir="2700000" algn="tl">
                    <a:srgbClr val="000000">
                      <a:alpha val="43137"/>
                    </a:srgbClr>
                  </a:outerShdw>
                </a:effectLst>
                <a:latin typeface="Times New Roman" pitchFamily="18" charset="0"/>
                <a:cs typeface="Times New Roman" pitchFamily="18" charset="0"/>
              </a:rPr>
              <a:t>极指向</a:t>
            </a:r>
            <a:endParaRPr lang="en-US" altLang="zh-CN" sz="22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2"/>
          <p:cNvSpPr txBox="1">
            <a:spLocks noRot="1" noChangeArrowheads="1"/>
          </p:cNvSpPr>
          <p:nvPr/>
        </p:nvSpPr>
        <p:spPr>
          <a:xfrm>
            <a:off x="285720" y="3753153"/>
            <a:ext cx="4143404" cy="461665"/>
          </a:xfrm>
          <a:prstGeom prst="rect">
            <a:avLst/>
          </a:prstGeom>
          <a:ln w="9525" cap="flat" cmpd="sng" algn="ctr">
            <a:solidFill>
              <a:schemeClr val="accent6">
                <a:shade val="95000"/>
                <a:satMod val="105000"/>
              </a:schemeClr>
            </a:solidFill>
            <a:prstDash val="solid"/>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rtlCol="0">
            <a:spAutoFit/>
          </a:bodyPr>
          <a:lstStyle/>
          <a:p>
            <a:pPr marL="342900" marR="0" lvl="0" indent="-342900" algn="l" defTabSz="914400" rtl="0" eaLnBrk="1" fontAlgn="base" latinLnBrk="0" hangingPunct="1">
              <a:lnSpc>
                <a:spcPct val="100000"/>
              </a:lnSpc>
              <a:spcBef>
                <a:spcPct val="50000"/>
              </a:spcBef>
              <a:spcAft>
                <a:spcPct val="0"/>
              </a:spcAft>
              <a:buClrTx/>
              <a:buSzTx/>
              <a:tabLst/>
              <a:defRPr/>
            </a:pPr>
            <a:r>
              <a:rPr kumimoji="0" lang="zh-CN" altLang="en-US" sz="2400" b="1" i="0" u="none" strike="noStrike" kern="1200" cap="none" spc="0" normalizeH="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Times New Roman" pitchFamily="18" charset="0"/>
                <a:ea typeface="黑体" pitchFamily="49" charset="-122"/>
                <a:cs typeface="Times New Roman" pitchFamily="18" charset="0"/>
                <a:sym typeface="宋体" pitchFamily="2" charset="-122"/>
              </a:rPr>
              <a:t>磁感线 </a:t>
            </a:r>
            <a:r>
              <a:rPr kumimoji="0" lang="en-US" altLang="zh-CN" sz="2400" b="1" i="0" u="none" strike="noStrike" kern="1200" cap="none" spc="0" normalizeH="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Times New Roman" pitchFamily="18" charset="0"/>
                <a:ea typeface="黑体" pitchFamily="49" charset="-122"/>
                <a:cs typeface="Times New Roman" pitchFamily="18" charset="0"/>
                <a:sym typeface="宋体" pitchFamily="2" charset="-122"/>
              </a:rPr>
              <a:t>(Magnetic Field Lines)</a:t>
            </a:r>
            <a:endParaRPr kumimoji="0" lang="zh-CN" altLang="en-US" sz="24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Times New Roman" pitchFamily="18" charset="0"/>
              <a:ea typeface="黑体" pitchFamily="49" charset="-122"/>
              <a:cs typeface="Times New Roman" pitchFamily="18" charset="0"/>
              <a:sym typeface="宋体" pitchFamily="2" charset="-122"/>
            </a:endParaRPr>
          </a:p>
        </p:txBody>
      </p:sp>
      <p:sp>
        <p:nvSpPr>
          <p:cNvPr id="12" name="Rectangle 3"/>
          <p:cNvSpPr txBox="1">
            <a:spLocks noRot="1" noChangeArrowheads="1"/>
          </p:cNvSpPr>
          <p:nvPr/>
        </p:nvSpPr>
        <p:spPr>
          <a:xfrm>
            <a:off x="285720" y="4330164"/>
            <a:ext cx="2071702" cy="527596"/>
          </a:xfrm>
          <a:prstGeom prst="rect">
            <a:avLst/>
          </a:prstGeom>
          <a:noFill/>
        </p:spPr>
        <p:txBody>
          <a:bodyPr>
            <a:noAutofit/>
          </a:bodyPr>
          <a:lstStyle/>
          <a:p>
            <a:pPr lvl="0">
              <a:lnSpc>
                <a:spcPct val="125000"/>
              </a:lnSpc>
              <a:spcBef>
                <a:spcPct val="20000"/>
              </a:spcBef>
              <a:buFont typeface="Wingdings" pitchFamily="2" charset="2"/>
              <a:buChar char="Ø"/>
              <a:defRPr/>
            </a:pPr>
            <a:r>
              <a:rPr lang="zh-CN" altLang="en-US" sz="2200" b="1" dirty="0">
                <a:effectLst>
                  <a:outerShdw blurRad="38100" dist="38100" dir="2700000" algn="tl">
                    <a:srgbClr val="000000">
                      <a:alpha val="43137"/>
                    </a:srgbClr>
                  </a:outerShdw>
                </a:effectLst>
                <a:latin typeface="Times New Roman" pitchFamily="18" charset="0"/>
                <a:cs typeface="Times New Roman" pitchFamily="18" charset="0"/>
              </a:rPr>
              <a:t> 特点：</a:t>
            </a:r>
            <a:endParaRPr lang="en-US" altLang="zh-CN" sz="22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矩形 12"/>
          <p:cNvSpPr/>
          <p:nvPr/>
        </p:nvSpPr>
        <p:spPr>
          <a:xfrm>
            <a:off x="1404585" y="5643578"/>
            <a:ext cx="6591676" cy="472437"/>
          </a:xfrm>
          <a:prstGeom prst="rect">
            <a:avLst/>
          </a:prstGeom>
        </p:spPr>
        <p:txBody>
          <a:bodyPr wrap="square">
            <a:spAutoFit/>
          </a:bodyPr>
          <a:lstStyle/>
          <a:p>
            <a:pPr>
              <a:lnSpc>
                <a:spcPct val="125000"/>
              </a:lnSpc>
              <a:spcBef>
                <a:spcPct val="20000"/>
              </a:spcBef>
              <a:buFont typeface="Arial" pitchFamily="34" charset="0"/>
              <a:buChar char="•"/>
              <a:defRPr/>
            </a:pPr>
            <a:r>
              <a:rPr lang="zh-CN" altLang="en-US" sz="2200" b="1" dirty="0">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rPr>
              <a:t> 切线方向 → 磁场方向（小磁针</a:t>
            </a:r>
            <a:r>
              <a:rPr lang="en-US" altLang="zh-CN" sz="2200" b="1" dirty="0">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rPr>
              <a:t>N</a:t>
            </a:r>
            <a:r>
              <a:rPr lang="zh-CN" altLang="en-US" sz="2200" b="1" dirty="0">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rPr>
              <a:t>极指向）</a:t>
            </a:r>
            <a:endParaRPr lang="en-US" altLang="zh-CN" sz="2200" b="1" dirty="0">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endParaRPr>
          </a:p>
        </p:txBody>
      </p:sp>
      <p:sp>
        <p:nvSpPr>
          <p:cNvPr id="14" name="矩形 13"/>
          <p:cNvSpPr/>
          <p:nvPr/>
        </p:nvSpPr>
        <p:spPr>
          <a:xfrm>
            <a:off x="1405992" y="4357694"/>
            <a:ext cx="3222357" cy="472437"/>
          </a:xfrm>
          <a:prstGeom prst="rect">
            <a:avLst/>
          </a:prstGeom>
        </p:spPr>
        <p:txBody>
          <a:bodyPr wrap="none">
            <a:spAutoFit/>
          </a:bodyPr>
          <a:lstStyle/>
          <a:p>
            <a:pPr lvl="0">
              <a:lnSpc>
                <a:spcPct val="125000"/>
              </a:lnSpc>
              <a:spcBef>
                <a:spcPct val="20000"/>
              </a:spcBef>
              <a:buFont typeface="Arial" pitchFamily="34" charset="0"/>
              <a:buChar char="•"/>
              <a:defRPr/>
            </a:pPr>
            <a:r>
              <a:rPr lang="zh-CN" altLang="en-US" sz="2200" b="1" dirty="0">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rPr>
              <a:t> 假想曲线，实际不存在</a:t>
            </a:r>
            <a:endParaRPr lang="en-US" altLang="zh-CN" sz="2200" b="1" dirty="0">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endParaRPr>
          </a:p>
        </p:txBody>
      </p:sp>
      <p:sp>
        <p:nvSpPr>
          <p:cNvPr id="15" name="矩形 14"/>
          <p:cNvSpPr/>
          <p:nvPr/>
        </p:nvSpPr>
        <p:spPr>
          <a:xfrm>
            <a:off x="1405992" y="4786322"/>
            <a:ext cx="4326826" cy="472437"/>
          </a:xfrm>
          <a:prstGeom prst="rect">
            <a:avLst/>
          </a:prstGeom>
        </p:spPr>
        <p:txBody>
          <a:bodyPr wrap="none">
            <a:spAutoFit/>
          </a:bodyPr>
          <a:lstStyle/>
          <a:p>
            <a:pPr lvl="0">
              <a:lnSpc>
                <a:spcPct val="125000"/>
              </a:lnSpc>
              <a:spcBef>
                <a:spcPct val="20000"/>
              </a:spcBef>
              <a:buFont typeface="Arial" pitchFamily="34" charset="0"/>
              <a:buChar char="•"/>
              <a:defRPr/>
            </a:pPr>
            <a:r>
              <a:rPr lang="zh-CN" altLang="en-US" sz="2200" b="1" dirty="0">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rPr>
              <a:t> 不相交，</a:t>
            </a:r>
            <a:r>
              <a:rPr lang="zh-CN" altLang="en-US" sz="2200" b="1" dirty="0">
                <a:solidFill>
                  <a:srgbClr val="390EF0"/>
                </a:solidFill>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rPr>
              <a:t>闭合</a:t>
            </a:r>
            <a:r>
              <a:rPr lang="zh-CN" altLang="en-US" sz="2200" b="1" dirty="0">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rPr>
              <a:t>，分布在三维空间</a:t>
            </a:r>
            <a:endParaRPr lang="en-US" altLang="zh-CN" sz="2200" b="1" dirty="0">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endParaRPr>
          </a:p>
        </p:txBody>
      </p:sp>
      <p:sp>
        <p:nvSpPr>
          <p:cNvPr id="16" name="矩形 15"/>
          <p:cNvSpPr/>
          <p:nvPr/>
        </p:nvSpPr>
        <p:spPr>
          <a:xfrm>
            <a:off x="1405992" y="5214950"/>
            <a:ext cx="5899372" cy="472437"/>
          </a:xfrm>
          <a:prstGeom prst="rect">
            <a:avLst/>
          </a:prstGeom>
        </p:spPr>
        <p:txBody>
          <a:bodyPr wrap="none">
            <a:spAutoFit/>
          </a:bodyPr>
          <a:lstStyle/>
          <a:p>
            <a:pPr lvl="0">
              <a:lnSpc>
                <a:spcPct val="125000"/>
              </a:lnSpc>
              <a:spcBef>
                <a:spcPct val="20000"/>
              </a:spcBef>
              <a:buFont typeface="Arial" pitchFamily="34" charset="0"/>
              <a:buChar char="•"/>
              <a:defRPr/>
            </a:pPr>
            <a:r>
              <a:rPr lang="zh-CN" altLang="en-US" sz="2200" b="1" dirty="0">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rPr>
              <a:t> </a:t>
            </a:r>
            <a:r>
              <a:rPr lang="zh-CN" altLang="en-US" sz="2200" b="1" dirty="0">
                <a:solidFill>
                  <a:srgbClr val="390EF0"/>
                </a:solidFill>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rPr>
              <a:t>磁体外部从</a:t>
            </a:r>
            <a:r>
              <a:rPr lang="en-US" altLang="zh-CN" sz="2200" b="1" dirty="0">
                <a:solidFill>
                  <a:srgbClr val="390EF0"/>
                </a:solidFill>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rPr>
              <a:t>N</a:t>
            </a:r>
            <a:r>
              <a:rPr lang="zh-CN" altLang="en-US" sz="2200" b="1" dirty="0">
                <a:solidFill>
                  <a:srgbClr val="390EF0"/>
                </a:solidFill>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rPr>
              <a:t>极到</a:t>
            </a:r>
            <a:r>
              <a:rPr lang="en-US" altLang="zh-CN" sz="2200" b="1" dirty="0">
                <a:solidFill>
                  <a:srgbClr val="390EF0"/>
                </a:solidFill>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rPr>
              <a:t>S</a:t>
            </a:r>
            <a:r>
              <a:rPr lang="zh-CN" altLang="en-US" sz="2200" b="1" dirty="0">
                <a:solidFill>
                  <a:srgbClr val="390EF0"/>
                </a:solidFill>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rPr>
              <a:t>极，磁体内部从</a:t>
            </a:r>
            <a:r>
              <a:rPr lang="en-US" altLang="zh-CN" sz="2200" b="1" dirty="0">
                <a:solidFill>
                  <a:srgbClr val="390EF0"/>
                </a:solidFill>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rPr>
              <a:t>S</a:t>
            </a:r>
            <a:r>
              <a:rPr lang="zh-CN" altLang="en-US" sz="2200" b="1" dirty="0">
                <a:solidFill>
                  <a:srgbClr val="390EF0"/>
                </a:solidFill>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rPr>
              <a:t>极到</a:t>
            </a:r>
            <a:r>
              <a:rPr lang="en-US" altLang="zh-CN" sz="2200" b="1" dirty="0">
                <a:solidFill>
                  <a:srgbClr val="390EF0"/>
                </a:solidFill>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rPr>
              <a:t>N</a:t>
            </a:r>
            <a:r>
              <a:rPr lang="zh-CN" altLang="en-US" sz="2200" b="1" dirty="0">
                <a:solidFill>
                  <a:srgbClr val="390EF0"/>
                </a:solidFill>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rPr>
              <a:t>极</a:t>
            </a:r>
            <a:endParaRPr lang="en-US" altLang="zh-CN" sz="2200" b="1" dirty="0">
              <a:solidFill>
                <a:srgbClr val="390EF0"/>
              </a:solidFill>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endParaRPr>
          </a:p>
        </p:txBody>
      </p:sp>
      <p:sp>
        <p:nvSpPr>
          <p:cNvPr id="17" name="矩形 16"/>
          <p:cNvSpPr/>
          <p:nvPr/>
        </p:nvSpPr>
        <p:spPr>
          <a:xfrm>
            <a:off x="1395825" y="6072206"/>
            <a:ext cx="5277124" cy="472437"/>
          </a:xfrm>
          <a:prstGeom prst="rect">
            <a:avLst/>
          </a:prstGeom>
        </p:spPr>
        <p:txBody>
          <a:bodyPr wrap="square">
            <a:spAutoFit/>
          </a:bodyPr>
          <a:lstStyle/>
          <a:p>
            <a:pPr>
              <a:lnSpc>
                <a:spcPct val="125000"/>
              </a:lnSpc>
              <a:spcBef>
                <a:spcPct val="20000"/>
              </a:spcBef>
              <a:buFont typeface="Arial" pitchFamily="34" charset="0"/>
              <a:buChar char="•"/>
              <a:defRPr/>
            </a:pPr>
            <a:r>
              <a:rPr lang="zh-CN" altLang="en-US" sz="2200" b="1" dirty="0">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rPr>
              <a:t> 疏密程度 → 磁场强弱（定性）</a:t>
            </a:r>
            <a:endParaRPr lang="en-US" altLang="zh-CN" sz="2200" b="1" dirty="0">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cxnSp>
        <p:nvCxnSpPr>
          <p:cNvPr id="2" name="直接连接符 1"/>
          <p:cNvCxnSpPr/>
          <p:nvPr/>
        </p:nvCxnSpPr>
        <p:spPr>
          <a:xfrm>
            <a:off x="4500562" y="785794"/>
            <a:ext cx="0" cy="6048000"/>
          </a:xfrm>
          <a:prstGeom prst="line">
            <a:avLst/>
          </a:prstGeom>
          <a:ln w="12700">
            <a:solidFill>
              <a:srgbClr val="7030A0"/>
            </a:solidFill>
            <a:prstDash val="sysDash"/>
          </a:ln>
        </p:spPr>
        <p:style>
          <a:lnRef idx="1">
            <a:schemeClr val="accent1"/>
          </a:lnRef>
          <a:fillRef idx="0">
            <a:schemeClr val="accent1"/>
          </a:fillRef>
          <a:effectRef idx="0">
            <a:schemeClr val="accent1"/>
          </a:effectRef>
          <a:fontRef idx="minor">
            <a:schemeClr val="tx1"/>
          </a:fontRef>
        </p:style>
      </p:cxnSp>
      <p:sp>
        <p:nvSpPr>
          <p:cNvPr id="3" name="Rectangle 2"/>
          <p:cNvSpPr txBox="1">
            <a:spLocks noRot="1" noChangeArrowheads="1"/>
          </p:cNvSpPr>
          <p:nvPr/>
        </p:nvSpPr>
        <p:spPr>
          <a:xfrm>
            <a:off x="142844" y="181253"/>
            <a:ext cx="2412932" cy="461665"/>
          </a:xfrm>
          <a:prstGeom prst="rect">
            <a:avLst/>
          </a:prstGeom>
          <a:ln w="9525" cap="flat" cmpd="sng" algn="ctr">
            <a:solidFill>
              <a:schemeClr val="accent6">
                <a:shade val="95000"/>
                <a:satMod val="105000"/>
              </a:schemeClr>
            </a:solidFill>
            <a:prstDash val="solid"/>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rtlCol="0">
            <a:spAutoFit/>
          </a:bodyPr>
          <a:lstStyle/>
          <a:p>
            <a:pPr marL="342900" marR="0" lvl="0" indent="-342900" algn="l" defTabSz="914400" rtl="0" eaLnBrk="1" fontAlgn="base" latinLnBrk="0" hangingPunct="1">
              <a:lnSpc>
                <a:spcPct val="100000"/>
              </a:lnSpc>
              <a:spcBef>
                <a:spcPct val="50000"/>
              </a:spcBef>
              <a:spcAft>
                <a:spcPct val="0"/>
              </a:spcAft>
              <a:buClrTx/>
              <a:buSzTx/>
              <a:tabLst/>
              <a:defRPr/>
            </a:pPr>
            <a:r>
              <a:rPr kumimoji="0" lang="zh-CN" altLang="en-US" sz="24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Times New Roman" pitchFamily="18" charset="0"/>
                <a:ea typeface="黑体" pitchFamily="49" charset="-122"/>
                <a:cs typeface="Times New Roman" pitchFamily="18" charset="0"/>
                <a:sym typeface="宋体" pitchFamily="2" charset="-122"/>
              </a:rPr>
              <a:t>电流产生的磁场</a:t>
            </a:r>
          </a:p>
        </p:txBody>
      </p:sp>
      <p:sp>
        <p:nvSpPr>
          <p:cNvPr id="4" name="Rectangle 3"/>
          <p:cNvSpPr txBox="1">
            <a:spLocks noRot="1" noChangeArrowheads="1"/>
          </p:cNvSpPr>
          <p:nvPr/>
        </p:nvSpPr>
        <p:spPr>
          <a:xfrm>
            <a:off x="3207931" y="176189"/>
            <a:ext cx="2923660" cy="466729"/>
          </a:xfrm>
          <a:prstGeom prst="rect">
            <a:avLst/>
          </a:prstGeom>
          <a:noFill/>
        </p:spPr>
        <p:txBody>
          <a:bodyPr>
            <a:noAutofit/>
          </a:bodyPr>
          <a:lstStyle/>
          <a:p>
            <a:pPr lvl="0">
              <a:lnSpc>
                <a:spcPct val="125000"/>
              </a:lnSpc>
              <a:spcBef>
                <a:spcPct val="20000"/>
              </a:spcBef>
              <a:defRPr/>
            </a:pPr>
            <a:r>
              <a:rPr lang="zh-CN" altLang="en-US" sz="2200" b="1" dirty="0">
                <a:effectLst>
                  <a:outerShdw blurRad="38100" dist="38100" dir="2700000" algn="tl">
                    <a:srgbClr val="000000">
                      <a:alpha val="43137"/>
                    </a:srgbClr>
                  </a:outerShdw>
                </a:effectLst>
                <a:latin typeface="Times New Roman" pitchFamily="18" charset="0"/>
                <a:cs typeface="Times New Roman" pitchFamily="18" charset="0"/>
              </a:rPr>
              <a:t>安培定则（右手定则）</a:t>
            </a:r>
            <a:endParaRPr lang="en-US" altLang="zh-CN" sz="22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ectangle 3"/>
          <p:cNvSpPr txBox="1">
            <a:spLocks noRot="1" noChangeArrowheads="1"/>
          </p:cNvSpPr>
          <p:nvPr/>
        </p:nvSpPr>
        <p:spPr>
          <a:xfrm>
            <a:off x="71406" y="785794"/>
            <a:ext cx="2930500" cy="512606"/>
          </a:xfrm>
          <a:prstGeom prst="rect">
            <a:avLst/>
          </a:prstGeom>
          <a:noFill/>
        </p:spPr>
        <p:txBody>
          <a:bodyPr>
            <a:noAutofit/>
          </a:bodyPr>
          <a:lstStyle/>
          <a:p>
            <a:pPr lvl="0">
              <a:lnSpc>
                <a:spcPct val="125000"/>
              </a:lnSpc>
              <a:spcBef>
                <a:spcPct val="20000"/>
              </a:spcBef>
              <a:buFont typeface="Wingdings" pitchFamily="2" charset="2"/>
              <a:buChar char="Ø"/>
              <a:defRPr/>
            </a:pPr>
            <a:r>
              <a:rPr lang="zh-CN" altLang="en-US" sz="2200" b="1" dirty="0">
                <a:effectLst>
                  <a:outerShdw blurRad="38100" dist="38100" dir="2700000" algn="tl">
                    <a:srgbClr val="000000">
                      <a:alpha val="43137"/>
                    </a:srgbClr>
                  </a:outerShdw>
                </a:effectLst>
                <a:latin typeface="Times New Roman" pitchFamily="18" charset="0"/>
                <a:cs typeface="Times New Roman" pitchFamily="18" charset="0"/>
              </a:rPr>
              <a:t> 直线电流的磁感线：</a:t>
            </a:r>
            <a:endParaRPr lang="en-US" altLang="zh-CN" sz="22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右箭头 5"/>
          <p:cNvSpPr/>
          <p:nvPr/>
        </p:nvSpPr>
        <p:spPr>
          <a:xfrm>
            <a:off x="2771800" y="335063"/>
            <a:ext cx="396000" cy="216024"/>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sz="2200"/>
          </a:p>
        </p:txBody>
      </p:sp>
      <p:sp>
        <p:nvSpPr>
          <p:cNvPr id="7" name="Rectangle 3"/>
          <p:cNvSpPr txBox="1">
            <a:spLocks noRot="1" noChangeArrowheads="1"/>
          </p:cNvSpPr>
          <p:nvPr/>
        </p:nvSpPr>
        <p:spPr>
          <a:xfrm>
            <a:off x="755576" y="1214422"/>
            <a:ext cx="3672408" cy="576064"/>
          </a:xfrm>
          <a:prstGeom prst="rect">
            <a:avLst/>
          </a:prstGeom>
          <a:noFill/>
        </p:spPr>
        <p:txBody>
          <a:bodyPr>
            <a:noAutofit/>
          </a:bodyPr>
          <a:lstStyle/>
          <a:p>
            <a:pPr lvl="0">
              <a:lnSpc>
                <a:spcPct val="125000"/>
              </a:lnSpc>
              <a:spcBef>
                <a:spcPct val="20000"/>
              </a:spcBef>
              <a:defRPr/>
            </a:pPr>
            <a:r>
              <a:rPr lang="zh-CN" altLang="en-US" sz="2200" b="1" dirty="0">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rPr>
              <a:t>围绕导线的同心圆（不等距）</a:t>
            </a:r>
            <a:endParaRPr lang="en-US" altLang="zh-CN" sz="2200" b="1" dirty="0">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endParaRPr>
          </a:p>
        </p:txBody>
      </p:sp>
      <p:grpSp>
        <p:nvGrpSpPr>
          <p:cNvPr id="8" name="组合 7"/>
          <p:cNvGrpSpPr/>
          <p:nvPr/>
        </p:nvGrpSpPr>
        <p:grpSpPr>
          <a:xfrm>
            <a:off x="209797" y="1785926"/>
            <a:ext cx="4257426" cy="1944216"/>
            <a:chOff x="6903794" y="3270126"/>
            <a:chExt cx="4102611" cy="1944216"/>
          </a:xfrm>
        </p:grpSpPr>
        <p:sp>
          <p:nvSpPr>
            <p:cNvPr id="9" name="Rectangle 3"/>
            <p:cNvSpPr txBox="1">
              <a:spLocks noRot="1" noChangeArrowheads="1"/>
            </p:cNvSpPr>
            <p:nvPr/>
          </p:nvSpPr>
          <p:spPr>
            <a:xfrm>
              <a:off x="6912972" y="3270126"/>
              <a:ext cx="4093433" cy="1944216"/>
            </a:xfrm>
            <a:prstGeom prst="rect">
              <a:avLst/>
            </a:prstGeom>
            <a:noFill/>
          </p:spPr>
          <p:txBody>
            <a:bodyPr>
              <a:noAutofit/>
            </a:bodyPr>
            <a:lstStyle/>
            <a:p>
              <a:pPr lvl="0">
                <a:lnSpc>
                  <a:spcPct val="125000"/>
                </a:lnSpc>
                <a:spcBef>
                  <a:spcPct val="20000"/>
                </a:spcBef>
                <a:defRPr/>
              </a:pPr>
              <a:r>
                <a:rPr lang="zh-CN" altLang="en-US" sz="2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华文新魏" pitchFamily="2" charset="-122"/>
                  <a:ea typeface="华文新魏" pitchFamily="2" charset="-122"/>
                  <a:cs typeface="Times New Roman" pitchFamily="18" charset="0"/>
                </a:rPr>
                <a:t>判定法则：</a:t>
              </a:r>
              <a:endParaRPr lang="en-US" altLang="zh-CN" sz="2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华文新魏" pitchFamily="2" charset="-122"/>
                <a:ea typeface="华文新魏" pitchFamily="2" charset="-122"/>
                <a:cs typeface="Times New Roman" pitchFamily="18" charset="0"/>
              </a:endParaRPr>
            </a:p>
            <a:p>
              <a:pPr lvl="0">
                <a:lnSpc>
                  <a:spcPct val="125000"/>
                </a:lnSpc>
                <a:spcBef>
                  <a:spcPct val="20000"/>
                </a:spcBef>
                <a:defRPr/>
              </a:pPr>
              <a:r>
                <a:rPr lang="zh-CN" altLang="en-US" sz="2200" b="1" dirty="0">
                  <a:effectLst>
                    <a:outerShdw blurRad="38100" dist="38100" dir="2700000" algn="tl">
                      <a:srgbClr val="000000">
                        <a:alpha val="43137"/>
                      </a:srgbClr>
                    </a:outerShdw>
                  </a:effectLst>
                  <a:latin typeface="楷体" pitchFamily="49" charset="-122"/>
                  <a:ea typeface="楷体" pitchFamily="49" charset="-122"/>
                  <a:cs typeface="Times New Roman" pitchFamily="18" charset="0"/>
                </a:rPr>
                <a:t>右手握线，大拇指沿电流方向伸直，则四指弯曲方向即磁感线环绕方向</a:t>
              </a:r>
              <a:endParaRPr lang="en-US" altLang="zh-CN" sz="2200" b="1" dirty="0">
                <a:effectLst>
                  <a:outerShdw blurRad="38100" dist="38100" dir="2700000" algn="tl">
                    <a:srgbClr val="000000">
                      <a:alpha val="43137"/>
                    </a:srgbClr>
                  </a:outerShdw>
                </a:effectLst>
                <a:latin typeface="楷体" pitchFamily="49" charset="-122"/>
                <a:ea typeface="楷体" pitchFamily="49" charset="-122"/>
                <a:cs typeface="Times New Roman" pitchFamily="18" charset="0"/>
              </a:endParaRPr>
            </a:p>
          </p:txBody>
        </p:sp>
        <p:sp>
          <p:nvSpPr>
            <p:cNvPr id="10" name="矩形 9"/>
            <p:cNvSpPr/>
            <p:nvPr/>
          </p:nvSpPr>
          <p:spPr>
            <a:xfrm>
              <a:off x="6903794" y="3318892"/>
              <a:ext cx="3997058" cy="1800200"/>
            </a:xfrm>
            <a:prstGeom prst="rect">
              <a:avLst/>
            </a:prstGeom>
            <a:noFill/>
            <a:ln w="1587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grpSp>
      <p:sp>
        <p:nvSpPr>
          <p:cNvPr id="11" name="Rectangle 3"/>
          <p:cNvSpPr txBox="1">
            <a:spLocks noRot="1" noChangeArrowheads="1"/>
          </p:cNvSpPr>
          <p:nvPr/>
        </p:nvSpPr>
        <p:spPr>
          <a:xfrm>
            <a:off x="71406" y="3855484"/>
            <a:ext cx="3888432" cy="576064"/>
          </a:xfrm>
          <a:prstGeom prst="rect">
            <a:avLst/>
          </a:prstGeom>
          <a:noFill/>
        </p:spPr>
        <p:txBody>
          <a:bodyPr>
            <a:noAutofit/>
          </a:bodyPr>
          <a:lstStyle/>
          <a:p>
            <a:pPr lvl="0">
              <a:lnSpc>
                <a:spcPct val="125000"/>
              </a:lnSpc>
              <a:spcBef>
                <a:spcPct val="20000"/>
              </a:spcBef>
              <a:buFont typeface="Wingdings" pitchFamily="2" charset="2"/>
              <a:buChar char="Ø"/>
              <a:defRPr/>
            </a:pPr>
            <a:r>
              <a:rPr lang="zh-CN" altLang="en-US" sz="2200" b="1" dirty="0">
                <a:effectLst>
                  <a:outerShdw blurRad="38100" dist="38100" dir="2700000" algn="tl">
                    <a:srgbClr val="000000">
                      <a:alpha val="43137"/>
                    </a:srgbClr>
                  </a:outerShdw>
                </a:effectLst>
                <a:latin typeface="Times New Roman" pitchFamily="18" charset="0"/>
                <a:cs typeface="Times New Roman" pitchFamily="18" charset="0"/>
              </a:rPr>
              <a:t> 环形电流的磁感线：</a:t>
            </a:r>
            <a:endParaRPr lang="en-US" altLang="zh-CN" sz="2200" b="1" i="1" dirty="0">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12" name="组合 11"/>
          <p:cNvGrpSpPr/>
          <p:nvPr/>
        </p:nvGrpSpPr>
        <p:grpSpPr>
          <a:xfrm>
            <a:off x="142844" y="4363507"/>
            <a:ext cx="4214842" cy="1923720"/>
            <a:chOff x="6876257" y="3270126"/>
            <a:chExt cx="4061576" cy="2033202"/>
          </a:xfrm>
        </p:grpSpPr>
        <p:sp>
          <p:nvSpPr>
            <p:cNvPr id="13" name="Rectangle 3"/>
            <p:cNvSpPr txBox="1">
              <a:spLocks noRot="1" noChangeArrowheads="1"/>
            </p:cNvSpPr>
            <p:nvPr/>
          </p:nvSpPr>
          <p:spPr>
            <a:xfrm>
              <a:off x="6876257" y="3270126"/>
              <a:ext cx="4061576" cy="1944216"/>
            </a:xfrm>
            <a:prstGeom prst="rect">
              <a:avLst/>
            </a:prstGeom>
            <a:noFill/>
          </p:spPr>
          <p:txBody>
            <a:bodyPr>
              <a:noAutofit/>
            </a:bodyPr>
            <a:lstStyle/>
            <a:p>
              <a:pPr lvl="0">
                <a:lnSpc>
                  <a:spcPct val="125000"/>
                </a:lnSpc>
                <a:spcBef>
                  <a:spcPct val="20000"/>
                </a:spcBef>
                <a:defRPr/>
              </a:pPr>
              <a:r>
                <a:rPr lang="zh-CN" altLang="en-US" sz="2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华文新魏" pitchFamily="2" charset="-122"/>
                  <a:ea typeface="华文新魏" pitchFamily="2" charset="-122"/>
                  <a:cs typeface="Times New Roman" pitchFamily="18" charset="0"/>
                </a:rPr>
                <a:t>判定法则：</a:t>
              </a:r>
              <a:endParaRPr lang="en-US" altLang="zh-CN" sz="2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华文新魏" pitchFamily="2" charset="-122"/>
                <a:ea typeface="华文新魏" pitchFamily="2" charset="-122"/>
                <a:cs typeface="Times New Roman" pitchFamily="18" charset="0"/>
              </a:endParaRPr>
            </a:p>
            <a:p>
              <a:pPr lvl="0">
                <a:lnSpc>
                  <a:spcPct val="125000"/>
                </a:lnSpc>
                <a:spcBef>
                  <a:spcPct val="20000"/>
                </a:spcBef>
                <a:defRPr/>
              </a:pPr>
              <a:r>
                <a:rPr lang="zh-CN" altLang="en-US" sz="2200" b="1" dirty="0">
                  <a:effectLst>
                    <a:outerShdw blurRad="38100" dist="38100" dir="2700000" algn="tl">
                      <a:srgbClr val="000000">
                        <a:alpha val="43137"/>
                      </a:srgbClr>
                    </a:outerShdw>
                  </a:effectLst>
                  <a:latin typeface="楷体" pitchFamily="49" charset="-122"/>
                  <a:ea typeface="楷体" pitchFamily="49" charset="-122"/>
                  <a:cs typeface="Times New Roman" pitchFamily="18" charset="0"/>
                </a:rPr>
                <a:t>右手四指沿环形电流方向弯曲，伸直大拇指指向环形电流中心轴线的磁感线方向</a:t>
              </a:r>
              <a:endParaRPr lang="en-US" altLang="zh-CN" sz="2200" b="1" dirty="0">
                <a:effectLst>
                  <a:outerShdw blurRad="38100" dist="38100" dir="2700000" algn="tl">
                    <a:srgbClr val="000000">
                      <a:alpha val="43137"/>
                    </a:srgbClr>
                  </a:outerShdw>
                </a:effectLst>
                <a:latin typeface="楷体" pitchFamily="49" charset="-122"/>
                <a:ea typeface="楷体" pitchFamily="49" charset="-122"/>
                <a:cs typeface="Times New Roman" pitchFamily="18" charset="0"/>
              </a:endParaRPr>
            </a:p>
          </p:txBody>
        </p:sp>
        <p:sp>
          <p:nvSpPr>
            <p:cNvPr id="14" name="矩形 13"/>
            <p:cNvSpPr/>
            <p:nvPr/>
          </p:nvSpPr>
          <p:spPr>
            <a:xfrm>
              <a:off x="6903795" y="3318892"/>
              <a:ext cx="4024146" cy="1984436"/>
            </a:xfrm>
            <a:prstGeom prst="rect">
              <a:avLst/>
            </a:prstGeom>
            <a:noFill/>
            <a:ln w="1587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grpSp>
      <p:sp>
        <p:nvSpPr>
          <p:cNvPr id="15" name="Rectangle 3"/>
          <p:cNvSpPr txBox="1">
            <a:spLocks noRot="1" noChangeArrowheads="1"/>
          </p:cNvSpPr>
          <p:nvPr/>
        </p:nvSpPr>
        <p:spPr>
          <a:xfrm>
            <a:off x="4429124" y="779524"/>
            <a:ext cx="3888432" cy="576064"/>
          </a:xfrm>
          <a:prstGeom prst="rect">
            <a:avLst/>
          </a:prstGeom>
          <a:noFill/>
        </p:spPr>
        <p:txBody>
          <a:bodyPr>
            <a:noAutofit/>
          </a:bodyPr>
          <a:lstStyle/>
          <a:p>
            <a:pPr lvl="0">
              <a:lnSpc>
                <a:spcPct val="125000"/>
              </a:lnSpc>
              <a:spcBef>
                <a:spcPct val="20000"/>
              </a:spcBef>
              <a:buFont typeface="Wingdings" pitchFamily="2" charset="2"/>
              <a:buChar char="Ø"/>
              <a:defRPr/>
            </a:pPr>
            <a:r>
              <a:rPr lang="zh-CN" altLang="en-US" sz="2200" b="1" dirty="0">
                <a:effectLst>
                  <a:outerShdw blurRad="38100" dist="38100" dir="2700000" algn="tl">
                    <a:srgbClr val="000000">
                      <a:alpha val="43137"/>
                    </a:srgbClr>
                  </a:outerShdw>
                </a:effectLst>
                <a:latin typeface="Times New Roman" pitchFamily="18" charset="0"/>
                <a:cs typeface="Times New Roman" pitchFamily="18" charset="0"/>
              </a:rPr>
              <a:t> 通电螺线管的磁感线：</a:t>
            </a:r>
            <a:endParaRPr lang="en-US" altLang="zh-CN" sz="2200" b="1" i="1" dirty="0">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16" name="组合 85"/>
          <p:cNvGrpSpPr/>
          <p:nvPr/>
        </p:nvGrpSpPr>
        <p:grpSpPr>
          <a:xfrm>
            <a:off x="4672012" y="1571612"/>
            <a:ext cx="4257997" cy="2001404"/>
            <a:chOff x="6903795" y="3270126"/>
            <a:chExt cx="4103162" cy="2376264"/>
          </a:xfrm>
        </p:grpSpPr>
        <p:sp>
          <p:nvSpPr>
            <p:cNvPr id="17" name="Rectangle 3"/>
            <p:cNvSpPr txBox="1">
              <a:spLocks noRot="1" noChangeArrowheads="1"/>
            </p:cNvSpPr>
            <p:nvPr/>
          </p:nvSpPr>
          <p:spPr>
            <a:xfrm>
              <a:off x="6912974" y="3270126"/>
              <a:ext cx="4093983" cy="2376264"/>
            </a:xfrm>
            <a:prstGeom prst="rect">
              <a:avLst/>
            </a:prstGeom>
            <a:noFill/>
          </p:spPr>
          <p:txBody>
            <a:bodyPr>
              <a:noAutofit/>
            </a:bodyPr>
            <a:lstStyle/>
            <a:p>
              <a:pPr lvl="0">
                <a:lnSpc>
                  <a:spcPct val="125000"/>
                </a:lnSpc>
                <a:spcBef>
                  <a:spcPct val="20000"/>
                </a:spcBef>
                <a:defRPr/>
              </a:pPr>
              <a:r>
                <a:rPr lang="zh-CN" altLang="en-US" sz="2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华文新魏" pitchFamily="2" charset="-122"/>
                  <a:cs typeface="Times New Roman" pitchFamily="18" charset="0"/>
                </a:rPr>
                <a:t>判定法则：</a:t>
              </a:r>
              <a:endParaRPr lang="en-US" altLang="zh-CN" sz="2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华文新魏" pitchFamily="2" charset="-122"/>
                <a:cs typeface="Times New Roman" pitchFamily="18" charset="0"/>
              </a:endParaRPr>
            </a:p>
            <a:p>
              <a:pPr lvl="0">
                <a:lnSpc>
                  <a:spcPct val="125000"/>
                </a:lnSpc>
                <a:spcBef>
                  <a:spcPct val="20000"/>
                </a:spcBef>
                <a:defRPr/>
              </a:pPr>
              <a:r>
                <a:rPr lang="zh-CN" altLang="en-US" sz="2200" b="1" dirty="0">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rPr>
                <a:t>右手握管，四指沿电流方向弯曲，伸直大拇指指向通电螺线管</a:t>
              </a:r>
              <a:r>
                <a:rPr lang="en-US" altLang="zh-CN" sz="2200" b="1" dirty="0">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rPr>
                <a:t>N</a:t>
              </a:r>
              <a:r>
                <a:rPr lang="zh-CN" altLang="en-US" sz="2200" b="1" dirty="0">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rPr>
                <a:t>极方向</a:t>
              </a:r>
              <a:endParaRPr lang="en-US" altLang="zh-CN" sz="2200" b="1" dirty="0">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endParaRPr>
            </a:p>
          </p:txBody>
        </p:sp>
        <p:sp>
          <p:nvSpPr>
            <p:cNvPr id="18" name="矩形 17"/>
            <p:cNvSpPr/>
            <p:nvPr/>
          </p:nvSpPr>
          <p:spPr>
            <a:xfrm>
              <a:off x="6903795" y="3318892"/>
              <a:ext cx="4066447" cy="2196000"/>
            </a:xfrm>
            <a:prstGeom prst="rect">
              <a:avLst/>
            </a:prstGeom>
            <a:noFill/>
            <a:ln w="1587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grpSp>
    </p:spTree>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2" descr="https://timgsa.baidu.com/timg?image&amp;quality=80&amp;size=b9999_10000&amp;sec=1495691846236&amp;di=d54651062c110e1bc61c2aea38793041&amp;imgtype=0&amp;src=http%3A%2F%2Fi.dimg.cc%2F20%2Fef%2F93%2F91%2F98%2Faa%2Ff6%2Ff6%2F92%2F54%2Fd4%2F70%2F20%2Fea%2F65%2F6d.jpg"/>
          <p:cNvPicPr>
            <a:picLocks noChangeAspect="1" noChangeArrowheads="1"/>
          </p:cNvPicPr>
          <p:nvPr/>
        </p:nvPicPr>
        <p:blipFill>
          <a:blip r:embed="rId3" cstate="print"/>
          <a:srcRect l="4125" t="18000" r="4083" b="2801"/>
          <a:stretch>
            <a:fillRect/>
          </a:stretch>
        </p:blipFill>
        <p:spPr bwMode="auto">
          <a:xfrm>
            <a:off x="5292080" y="1196753"/>
            <a:ext cx="2880320" cy="1423978"/>
          </a:xfrm>
          <a:prstGeom prst="rect">
            <a:avLst/>
          </a:prstGeom>
          <a:noFill/>
        </p:spPr>
      </p:pic>
      <p:sp>
        <p:nvSpPr>
          <p:cNvPr id="5" name="矩形 4"/>
          <p:cNvSpPr/>
          <p:nvPr/>
        </p:nvSpPr>
        <p:spPr bwMode="auto">
          <a:xfrm>
            <a:off x="107504" y="4869160"/>
            <a:ext cx="8892480" cy="1440160"/>
          </a:xfrm>
          <a:prstGeom prst="rect">
            <a:avLst/>
          </a:prstGeom>
          <a:solidFill>
            <a:schemeClr val="bg1">
              <a:alpha val="46000"/>
            </a:schemeClr>
          </a:solidFill>
          <a:ln w="9525" cap="flat" cmpd="sng" algn="ctr">
            <a:solidFill>
              <a:srgbClr val="3399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2800" b="0" i="0" u="none" strike="noStrike" cap="none" normalizeH="0" baseline="0">
              <a:ln>
                <a:noFill/>
              </a:ln>
              <a:solidFill>
                <a:schemeClr val="tx1"/>
              </a:solidFill>
              <a:effectLst/>
              <a:latin typeface="Arial" pitchFamily="34" charset="0"/>
              <a:ea typeface="宋体" pitchFamily="2" charset="-122"/>
            </a:endParaRPr>
          </a:p>
        </p:txBody>
      </p:sp>
      <p:sp>
        <p:nvSpPr>
          <p:cNvPr id="6" name="Rectangle 17"/>
          <p:cNvSpPr>
            <a:spLocks noChangeArrowheads="1"/>
          </p:cNvSpPr>
          <p:nvPr/>
        </p:nvSpPr>
        <p:spPr bwMode="auto">
          <a:xfrm>
            <a:off x="107504" y="4980904"/>
            <a:ext cx="3178612" cy="523220"/>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wrap="square">
            <a:spAutoFit/>
          </a:bodyPr>
          <a:lstStyle/>
          <a:p>
            <a:r>
              <a:rPr kumimoji="1" lang="en-US" altLang="zh-CN"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楷体" pitchFamily="49" charset="-122"/>
                <a:cs typeface="Times New Roman" pitchFamily="18" charset="0"/>
              </a:rPr>
              <a:t>Think about</a:t>
            </a:r>
            <a:endParaRPr kumimoji="1" lang="zh-CN" alt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楷体" pitchFamily="49" charset="-122"/>
              <a:cs typeface="Times New Roman" pitchFamily="18" charset="0"/>
            </a:endParaRPr>
          </a:p>
        </p:txBody>
      </p:sp>
      <p:sp>
        <p:nvSpPr>
          <p:cNvPr id="7" name="TextBox 6"/>
          <p:cNvSpPr txBox="1"/>
          <p:nvPr/>
        </p:nvSpPr>
        <p:spPr>
          <a:xfrm>
            <a:off x="393256" y="5566440"/>
            <a:ext cx="5186856" cy="523220"/>
          </a:xfrm>
          <a:prstGeom prst="rect">
            <a:avLst/>
          </a:prstGeom>
          <a:noFill/>
        </p:spPr>
        <p:txBody>
          <a:bodyPr wrap="square" rtlCol="0">
            <a:spAutoFit/>
          </a:bodyPr>
          <a:lstStyle/>
          <a:p>
            <a:r>
              <a:rPr lang="en-US" altLang="zh-CN" sz="2800" b="1" dirty="0">
                <a:latin typeface="Times New Roman" pitchFamily="18" charset="0"/>
                <a:ea typeface="楷体" pitchFamily="49" charset="-122"/>
                <a:cs typeface="Times New Roman" pitchFamily="18" charset="0"/>
              </a:rPr>
              <a:t>Q</a:t>
            </a:r>
            <a:r>
              <a:rPr lang="zh-CN" altLang="en-US" sz="2800" b="1" dirty="0">
                <a:latin typeface="Times New Roman" pitchFamily="18" charset="0"/>
                <a:ea typeface="楷体" pitchFamily="49" charset="-122"/>
                <a:cs typeface="Times New Roman" pitchFamily="18" charset="0"/>
              </a:rPr>
              <a:t>：磁体间如何发生相互作用？</a:t>
            </a:r>
          </a:p>
        </p:txBody>
      </p:sp>
      <p:sp>
        <p:nvSpPr>
          <p:cNvPr id="64" name="TextBox 63"/>
          <p:cNvSpPr txBox="1"/>
          <p:nvPr/>
        </p:nvSpPr>
        <p:spPr>
          <a:xfrm>
            <a:off x="323528" y="1412776"/>
            <a:ext cx="4968552" cy="523220"/>
          </a:xfrm>
          <a:prstGeom prst="rect">
            <a:avLst/>
          </a:prstGeom>
          <a:noFill/>
        </p:spPr>
        <p:txBody>
          <a:bodyPr wrap="square" rtlCol="0">
            <a:spAutoFit/>
          </a:bodyPr>
          <a:lstStyle/>
          <a:p>
            <a:pPr>
              <a:buFont typeface="Arial" pitchFamily="34" charset="0"/>
              <a:buChar char="•"/>
            </a:pPr>
            <a:r>
              <a:rPr lang="en-US" altLang="zh-CN" sz="2800" b="1" dirty="0">
                <a:latin typeface="Times New Roman" pitchFamily="18" charset="0"/>
                <a:ea typeface="楷体" pitchFamily="49" charset="-122"/>
                <a:cs typeface="Times New Roman" pitchFamily="18" charset="0"/>
              </a:rPr>
              <a:t> </a:t>
            </a:r>
            <a:r>
              <a:rPr lang="zh-CN" altLang="en-US" sz="2800" b="1" dirty="0">
                <a:latin typeface="Times New Roman" pitchFamily="18" charset="0"/>
                <a:ea typeface="楷体" pitchFamily="49" charset="-122"/>
                <a:cs typeface="Times New Roman" pitchFamily="18" charset="0"/>
              </a:rPr>
              <a:t>磁性</a:t>
            </a:r>
          </a:p>
        </p:txBody>
      </p:sp>
      <p:sp>
        <p:nvSpPr>
          <p:cNvPr id="80" name="Rectangle 2"/>
          <p:cNvSpPr txBox="1">
            <a:spLocks noRot="1" noChangeArrowheads="1"/>
          </p:cNvSpPr>
          <p:nvPr/>
        </p:nvSpPr>
        <p:spPr>
          <a:xfrm>
            <a:off x="289918" y="622429"/>
            <a:ext cx="1473770" cy="584775"/>
          </a:xfrm>
          <a:prstGeom prst="rect">
            <a:avLst/>
          </a:prstGeom>
          <a:ln w="9525" cap="flat" cmpd="sng" algn="ctr">
            <a:solidFill>
              <a:schemeClr val="accent6">
                <a:shade val="95000"/>
                <a:satMod val="105000"/>
              </a:schemeClr>
            </a:solidFill>
            <a:prstDash val="solid"/>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marL="342900" marR="0" lvl="0" indent="-342900" algn="l" defTabSz="914400" rtl="0" eaLnBrk="1" fontAlgn="base" latinLnBrk="0" hangingPunct="1">
              <a:lnSpc>
                <a:spcPct val="100000"/>
              </a:lnSpc>
              <a:spcBef>
                <a:spcPct val="50000"/>
              </a:spcBef>
              <a:spcAft>
                <a:spcPct val="0"/>
              </a:spcAft>
              <a:buClrTx/>
              <a:buSzTx/>
              <a:buFontTx/>
              <a:buNone/>
              <a:tabLst/>
              <a:defRPr/>
            </a:pPr>
            <a:r>
              <a:rPr kumimoji="0" lang="zh-CN" altLang="en-US" sz="32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Times New Roman" pitchFamily="18" charset="0"/>
                <a:ea typeface="黑体" pitchFamily="49" charset="-122"/>
                <a:cs typeface="Times New Roman" pitchFamily="18" charset="0"/>
                <a:sym typeface="宋体" pitchFamily="2" charset="-122"/>
              </a:rPr>
              <a:t>磁现象</a:t>
            </a:r>
          </a:p>
        </p:txBody>
      </p:sp>
      <p:sp>
        <p:nvSpPr>
          <p:cNvPr id="81" name="TextBox 80"/>
          <p:cNvSpPr txBox="1"/>
          <p:nvPr/>
        </p:nvSpPr>
        <p:spPr>
          <a:xfrm>
            <a:off x="323528" y="2708920"/>
            <a:ext cx="4968552" cy="954107"/>
          </a:xfrm>
          <a:prstGeom prst="rect">
            <a:avLst/>
          </a:prstGeom>
          <a:noFill/>
        </p:spPr>
        <p:txBody>
          <a:bodyPr wrap="square" rtlCol="0">
            <a:spAutoFit/>
          </a:bodyPr>
          <a:lstStyle/>
          <a:p>
            <a:pPr>
              <a:buFont typeface="Arial" pitchFamily="34" charset="0"/>
              <a:buChar char="•"/>
            </a:pPr>
            <a:r>
              <a:rPr lang="en-US" altLang="zh-CN" sz="2800" b="1" dirty="0">
                <a:latin typeface="Times New Roman" pitchFamily="18" charset="0"/>
                <a:ea typeface="楷体" pitchFamily="49" charset="-122"/>
                <a:cs typeface="Times New Roman" pitchFamily="18" charset="0"/>
              </a:rPr>
              <a:t> </a:t>
            </a:r>
            <a:r>
              <a:rPr lang="zh-CN" altLang="en-US" sz="2800" b="1" dirty="0">
                <a:latin typeface="Times New Roman" pitchFamily="18" charset="0"/>
                <a:ea typeface="楷体" pitchFamily="49" charset="-122"/>
                <a:cs typeface="Times New Roman" pitchFamily="18" charset="0"/>
              </a:rPr>
              <a:t>磁极：磁体两端磁性最强的</a:t>
            </a:r>
            <a:endParaRPr lang="en-US" altLang="zh-CN" sz="2800" b="1" dirty="0">
              <a:latin typeface="Times New Roman" pitchFamily="18" charset="0"/>
              <a:ea typeface="楷体" pitchFamily="49" charset="-122"/>
              <a:cs typeface="Times New Roman" pitchFamily="18" charset="0"/>
            </a:endParaRPr>
          </a:p>
          <a:p>
            <a:r>
              <a:rPr lang="en-US" altLang="zh-CN" sz="2800" b="1" dirty="0">
                <a:latin typeface="Times New Roman" pitchFamily="18" charset="0"/>
                <a:ea typeface="楷体" pitchFamily="49" charset="-122"/>
                <a:cs typeface="Times New Roman" pitchFamily="18" charset="0"/>
              </a:rPr>
              <a:t>              </a:t>
            </a:r>
            <a:r>
              <a:rPr lang="zh-CN" altLang="en-US" sz="2800" b="1" dirty="0">
                <a:latin typeface="Times New Roman" pitchFamily="18" charset="0"/>
                <a:ea typeface="楷体" pitchFamily="49" charset="-122"/>
                <a:cs typeface="Times New Roman" pitchFamily="18" charset="0"/>
              </a:rPr>
              <a:t>区域</a:t>
            </a:r>
          </a:p>
        </p:txBody>
      </p:sp>
      <p:sp>
        <p:nvSpPr>
          <p:cNvPr id="82" name="TextBox 81"/>
          <p:cNvSpPr txBox="1"/>
          <p:nvPr/>
        </p:nvSpPr>
        <p:spPr>
          <a:xfrm>
            <a:off x="323528" y="3985900"/>
            <a:ext cx="5976664" cy="523220"/>
          </a:xfrm>
          <a:prstGeom prst="rect">
            <a:avLst/>
          </a:prstGeom>
          <a:noFill/>
        </p:spPr>
        <p:txBody>
          <a:bodyPr wrap="square" rtlCol="0">
            <a:spAutoFit/>
          </a:bodyPr>
          <a:lstStyle/>
          <a:p>
            <a:pPr>
              <a:buFont typeface="Arial" pitchFamily="34" charset="0"/>
              <a:buChar char="•"/>
            </a:pPr>
            <a:r>
              <a:rPr lang="en-US" altLang="zh-CN" sz="2800" b="1" dirty="0">
                <a:latin typeface="Times New Roman" pitchFamily="18" charset="0"/>
                <a:ea typeface="楷体" pitchFamily="49" charset="-122"/>
                <a:cs typeface="Times New Roman" pitchFamily="18" charset="0"/>
              </a:rPr>
              <a:t> </a:t>
            </a:r>
            <a:r>
              <a:rPr lang="zh-CN" altLang="en-US" sz="2800" b="1" dirty="0">
                <a:latin typeface="Times New Roman" pitchFamily="18" charset="0"/>
                <a:ea typeface="楷体" pitchFamily="49" charset="-122"/>
                <a:cs typeface="Times New Roman" pitchFamily="18" charset="0"/>
              </a:rPr>
              <a:t>同名磁极相排斥，异名磁极相吸引</a:t>
            </a:r>
            <a:endParaRPr lang="en-US" altLang="zh-CN" sz="2800" b="1" dirty="0">
              <a:latin typeface="Times New Roman" pitchFamily="18" charset="0"/>
              <a:ea typeface="楷体" pitchFamily="49" charset="-122"/>
              <a:cs typeface="Times New Roman" pitchFamily="18" charset="0"/>
            </a:endParaRPr>
          </a:p>
        </p:txBody>
      </p:sp>
      <p:pic>
        <p:nvPicPr>
          <p:cNvPr id="161796" name="Picture 4" descr="https://timgsa.baidu.com/timg?image&amp;quality=80&amp;size=b10000_10000&amp;sec=1495685739&amp;di=e16af9671871308ff01ca9cee252cd5d&amp;src=http://a0.att.hudong.com/45/08/01300000202579122312083612917.jpg"/>
          <p:cNvPicPr>
            <a:picLocks noChangeAspect="1" noChangeArrowheads="1"/>
          </p:cNvPicPr>
          <p:nvPr/>
        </p:nvPicPr>
        <p:blipFill>
          <a:blip r:embed="rId4" cstate="print"/>
          <a:srcRect/>
          <a:stretch>
            <a:fillRect/>
          </a:stretch>
        </p:blipFill>
        <p:spPr bwMode="auto">
          <a:xfrm>
            <a:off x="5508104" y="2708920"/>
            <a:ext cx="1008112" cy="122790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diamond(in)">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1794"/>
                                        </p:tgtEl>
                                        <p:attrNameLst>
                                          <p:attrName>style.visibility</p:attrName>
                                        </p:attrNameLst>
                                      </p:cBhvr>
                                      <p:to>
                                        <p:strVal val="visible"/>
                                      </p:to>
                                    </p:set>
                                    <p:animEffect transition="in" filter="blinds(horizontal)">
                                      <p:cBhvr>
                                        <p:cTn id="12" dur="500"/>
                                        <p:tgtEl>
                                          <p:spTgt spid="16179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4">
                                            <p:txEl>
                                              <p:pRg st="0" end="0"/>
                                            </p:txEl>
                                          </p:spTgt>
                                        </p:tgtEl>
                                        <p:attrNameLst>
                                          <p:attrName>style.visibility</p:attrName>
                                        </p:attrNameLst>
                                      </p:cBhvr>
                                      <p:to>
                                        <p:strVal val="visible"/>
                                      </p:to>
                                    </p:set>
                                    <p:animEffect transition="in" filter="wipe(left)">
                                      <p:cBhvr>
                                        <p:cTn id="17" dur="500"/>
                                        <p:tgtEl>
                                          <p:spTgt spid="6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1">
                                            <p:txEl>
                                              <p:pRg st="0" end="0"/>
                                            </p:txEl>
                                          </p:spTgt>
                                        </p:tgtEl>
                                        <p:attrNameLst>
                                          <p:attrName>style.visibility</p:attrName>
                                        </p:attrNameLst>
                                      </p:cBhvr>
                                      <p:to>
                                        <p:strVal val="visible"/>
                                      </p:to>
                                    </p:set>
                                    <p:animEffect transition="in" filter="wipe(left)">
                                      <p:cBhvr>
                                        <p:cTn id="22" dur="500"/>
                                        <p:tgtEl>
                                          <p:spTgt spid="81">
                                            <p:txEl>
                                              <p:pRg st="0" end="0"/>
                                            </p:txEl>
                                          </p:spTgt>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81">
                                            <p:txEl>
                                              <p:pRg st="1" end="1"/>
                                            </p:txEl>
                                          </p:spTgt>
                                        </p:tgtEl>
                                        <p:attrNameLst>
                                          <p:attrName>style.visibility</p:attrName>
                                        </p:attrNameLst>
                                      </p:cBhvr>
                                      <p:to>
                                        <p:strVal val="visible"/>
                                      </p:to>
                                    </p:set>
                                    <p:animEffect transition="in" filter="wipe(left)">
                                      <p:cBhvr>
                                        <p:cTn id="26" dur="500"/>
                                        <p:tgtEl>
                                          <p:spTgt spid="81">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61796"/>
                                        </p:tgtEl>
                                        <p:attrNameLst>
                                          <p:attrName>style.visibility</p:attrName>
                                        </p:attrNameLst>
                                      </p:cBhvr>
                                      <p:to>
                                        <p:strVal val="visible"/>
                                      </p:to>
                                    </p:set>
                                    <p:animEffect transition="in" filter="blinds(horizontal)">
                                      <p:cBhvr>
                                        <p:cTn id="31" dur="500"/>
                                        <p:tgtEl>
                                          <p:spTgt spid="16179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82">
                                            <p:txEl>
                                              <p:pRg st="0" end="0"/>
                                            </p:txEl>
                                          </p:spTgt>
                                        </p:tgtEl>
                                        <p:attrNameLst>
                                          <p:attrName>style.visibility</p:attrName>
                                        </p:attrNameLst>
                                      </p:cBhvr>
                                      <p:to>
                                        <p:strVal val="visible"/>
                                      </p:to>
                                    </p:set>
                                    <p:animEffect transition="in" filter="wipe(left)">
                                      <p:cBhvr>
                                        <p:cTn id="36" dur="500"/>
                                        <p:tgtEl>
                                          <p:spTgt spid="82">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blinds(horizontal)">
                                      <p:cBhvr>
                                        <p:cTn id="41" dur="500"/>
                                        <p:tgtEl>
                                          <p:spTgt spid="5"/>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randombar(horizontal)">
                                      <p:cBhvr>
                                        <p:cTn id="44" dur="500"/>
                                        <p:tgtEl>
                                          <p:spTgt spid="6"/>
                                        </p:tgtEl>
                                      </p:cBhvr>
                                    </p:animEffect>
                                  </p:childTnLst>
                                </p:cTn>
                              </p:par>
                            </p:childTnLst>
                          </p:cTn>
                        </p:par>
                        <p:par>
                          <p:cTn id="45" fill="hold">
                            <p:stCondLst>
                              <p:cond delay="500"/>
                            </p:stCondLst>
                            <p:childTnLst>
                              <p:par>
                                <p:cTn id="46" presetID="22" presetClass="entr" presetSubtype="8" fill="hold" nodeType="afterEffect">
                                  <p:stCondLst>
                                    <p:cond delay="0"/>
                                  </p:stCondLst>
                                  <p:childTnLst>
                                    <p:set>
                                      <p:cBhvr>
                                        <p:cTn id="47" dur="1" fill="hold">
                                          <p:stCondLst>
                                            <p:cond delay="0"/>
                                          </p:stCondLst>
                                        </p:cTn>
                                        <p:tgtEl>
                                          <p:spTgt spid="7">
                                            <p:txEl>
                                              <p:pRg st="0" end="0"/>
                                            </p:txEl>
                                          </p:spTgt>
                                        </p:tgtEl>
                                        <p:attrNameLst>
                                          <p:attrName>style.visibility</p:attrName>
                                        </p:attrNameLst>
                                      </p:cBhvr>
                                      <p:to>
                                        <p:strVal val="visible"/>
                                      </p:to>
                                    </p:set>
                                    <p:animEffect transition="in" filter="wipe(left)">
                                      <p:cBhvr>
                                        <p:cTn id="4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289918" y="622429"/>
            <a:ext cx="4066058" cy="584775"/>
          </a:xfrm>
          <a:prstGeom prst="rect">
            <a:avLst/>
          </a:prstGeom>
          <a:ln w="9525" cap="flat" cmpd="sng" algn="ctr">
            <a:solidFill>
              <a:schemeClr val="accent6">
                <a:shade val="95000"/>
                <a:satMod val="105000"/>
              </a:schemeClr>
            </a:solidFill>
            <a:prstDash val="solid"/>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marL="342900" marR="0" lvl="0" indent="-342900" algn="l" defTabSz="914400" rtl="0" eaLnBrk="1" fontAlgn="base" latinLnBrk="0" hangingPunct="1">
              <a:lnSpc>
                <a:spcPct val="100000"/>
              </a:lnSpc>
              <a:spcBef>
                <a:spcPct val="50000"/>
              </a:spcBef>
              <a:spcAft>
                <a:spcPct val="0"/>
              </a:spcAft>
              <a:buClrTx/>
              <a:buSzTx/>
              <a:buFontTx/>
              <a:buNone/>
              <a:tabLst/>
              <a:defRPr/>
            </a:pPr>
            <a:r>
              <a:rPr kumimoji="0" lang="zh-CN" altLang="en-US" sz="32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Times New Roman" pitchFamily="18" charset="0"/>
                <a:ea typeface="黑体" pitchFamily="49" charset="-122"/>
                <a:cs typeface="Times New Roman" pitchFamily="18" charset="0"/>
                <a:sym typeface="宋体" pitchFamily="2" charset="-122"/>
              </a:rPr>
              <a:t>磁场 </a:t>
            </a:r>
            <a:r>
              <a:rPr kumimoji="0" lang="en-US" altLang="zh-CN" sz="32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Times New Roman" pitchFamily="18" charset="0"/>
                <a:ea typeface="黑体" pitchFamily="49" charset="-122"/>
                <a:cs typeface="Times New Roman" pitchFamily="18" charset="0"/>
                <a:sym typeface="宋体" pitchFamily="2" charset="-122"/>
              </a:rPr>
              <a:t>(Magnetic Field)</a:t>
            </a:r>
            <a:endParaRPr kumimoji="0" lang="zh-CN" altLang="en-US" sz="32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Times New Roman" pitchFamily="18" charset="0"/>
              <a:ea typeface="黑体" pitchFamily="49" charset="-122"/>
              <a:cs typeface="Times New Roman" pitchFamily="18" charset="0"/>
              <a:sym typeface="宋体" pitchFamily="2" charset="-122"/>
            </a:endParaRPr>
          </a:p>
        </p:txBody>
      </p:sp>
      <p:sp>
        <p:nvSpPr>
          <p:cNvPr id="58" name="矩形 57"/>
          <p:cNvSpPr>
            <a:spLocks noChangeArrowheads="1"/>
          </p:cNvSpPr>
          <p:nvPr/>
        </p:nvSpPr>
        <p:spPr bwMode="auto">
          <a:xfrm>
            <a:off x="4500562" y="142852"/>
            <a:ext cx="1641475" cy="1173163"/>
          </a:xfrm>
          <a:prstGeom prst="rect">
            <a:avLst/>
          </a:prstGeom>
          <a:noFill/>
          <a:ln w="9525">
            <a:noFill/>
            <a:miter lim="800000"/>
            <a:headEnd/>
            <a:tailEnd/>
          </a:ln>
        </p:spPr>
        <p:txBody>
          <a:bodyPr>
            <a:spAutoFit/>
          </a:bodyPr>
          <a:lstStyle/>
          <a:p>
            <a:pPr eaLnBrk="1" hangingPunct="1">
              <a:lnSpc>
                <a:spcPct val="130000"/>
              </a:lnSpc>
            </a:pPr>
            <a:r>
              <a:rPr lang="zh-CN" altLang="en-US" sz="6000" b="1" dirty="0">
                <a:solidFill>
                  <a:srgbClr val="7030A0"/>
                </a:solidFill>
                <a:latin typeface="Times New Roman" pitchFamily="18" charset="0"/>
                <a:ea typeface="黑体" pitchFamily="49" charset="-122"/>
              </a:rPr>
              <a:t>*</a:t>
            </a:r>
            <a:r>
              <a:rPr lang="zh-CN" altLang="en-US" sz="6000" b="1" dirty="0">
                <a:solidFill>
                  <a:srgbClr val="00B050"/>
                </a:solidFill>
                <a:latin typeface="Times New Roman" pitchFamily="18" charset="0"/>
                <a:ea typeface="黑体" pitchFamily="49" charset="-122"/>
              </a:rPr>
              <a:t>*</a:t>
            </a:r>
            <a:r>
              <a:rPr lang="zh-CN" altLang="en-US" sz="6000" b="1" dirty="0">
                <a:solidFill>
                  <a:srgbClr val="FFC000"/>
                </a:solidFill>
                <a:latin typeface="Times New Roman" pitchFamily="18" charset="0"/>
                <a:ea typeface="黑体" pitchFamily="49" charset="-122"/>
              </a:rPr>
              <a:t>*</a:t>
            </a:r>
          </a:p>
        </p:txBody>
      </p:sp>
      <p:sp>
        <p:nvSpPr>
          <p:cNvPr id="102" name="Rectangle 3"/>
          <p:cNvSpPr txBox="1">
            <a:spLocks noRot="1" noChangeArrowheads="1"/>
          </p:cNvSpPr>
          <p:nvPr/>
        </p:nvSpPr>
        <p:spPr>
          <a:xfrm>
            <a:off x="285720" y="4653136"/>
            <a:ext cx="3643338" cy="642942"/>
          </a:xfrm>
          <a:prstGeom prst="rect">
            <a:avLst/>
          </a:prstGeom>
          <a:noFill/>
        </p:spPr>
        <p:txBody>
          <a:bodyPr>
            <a:noAutofit/>
          </a:bodyPr>
          <a:lstStyle/>
          <a:p>
            <a:pPr lvl="0">
              <a:lnSpc>
                <a:spcPct val="125000"/>
              </a:lnSpc>
              <a:spcBef>
                <a:spcPct val="20000"/>
              </a:spcBef>
              <a:buFont typeface="Wingdings" pitchFamily="2" charset="2"/>
              <a:buChar char="Ø"/>
              <a:defRPr/>
            </a:pPr>
            <a:r>
              <a:rPr lang="zh-CN" altLang="en-US" sz="2600" b="1" dirty="0">
                <a:effectLst>
                  <a:outerShdw blurRad="38100" dist="38100" dir="2700000" algn="tl">
                    <a:srgbClr val="000000">
                      <a:alpha val="43137"/>
                    </a:srgbClr>
                  </a:outerShdw>
                </a:effectLst>
                <a:latin typeface="Times New Roman" pitchFamily="18" charset="0"/>
                <a:cs typeface="Times New Roman" pitchFamily="18" charset="0"/>
              </a:rPr>
              <a:t> 电流周围存在着磁场</a:t>
            </a:r>
            <a:endParaRPr lang="en-US" altLang="zh-CN" sz="2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23" name="Rectangle 3"/>
          <p:cNvSpPr txBox="1">
            <a:spLocks noRot="1" noChangeArrowheads="1"/>
          </p:cNvSpPr>
          <p:nvPr/>
        </p:nvSpPr>
        <p:spPr>
          <a:xfrm>
            <a:off x="285720" y="1413511"/>
            <a:ext cx="3854232" cy="642942"/>
          </a:xfrm>
          <a:prstGeom prst="rect">
            <a:avLst/>
          </a:prstGeom>
          <a:noFill/>
        </p:spPr>
        <p:txBody>
          <a:bodyPr>
            <a:noAutofit/>
          </a:bodyPr>
          <a:lstStyle/>
          <a:p>
            <a:pPr lvl="0">
              <a:lnSpc>
                <a:spcPct val="125000"/>
              </a:lnSpc>
              <a:spcBef>
                <a:spcPct val="20000"/>
              </a:spcBef>
              <a:buFont typeface="Wingdings" pitchFamily="2" charset="2"/>
              <a:buChar char="Ø"/>
              <a:defRPr/>
            </a:pPr>
            <a:r>
              <a:rPr lang="zh-CN" altLang="en-US" sz="2600" b="1" dirty="0">
                <a:effectLst>
                  <a:outerShdw blurRad="38100" dist="38100" dir="2700000" algn="tl">
                    <a:srgbClr val="000000">
                      <a:alpha val="43137"/>
                    </a:srgbClr>
                  </a:outerShdw>
                </a:effectLst>
                <a:latin typeface="Times New Roman" pitchFamily="18" charset="0"/>
                <a:cs typeface="Times New Roman" pitchFamily="18" charset="0"/>
              </a:rPr>
              <a:t> 磁体周围存在着磁场</a:t>
            </a:r>
            <a:endParaRPr lang="en-US" altLang="zh-CN" sz="26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57699" name="Picture 3" descr="https://timgsa.baidu.com/timg?image&amp;quality=80&amp;size=b9999_10000&amp;sec=1495705227926&amp;di=a3b579f10d42be6af9325d9f506b9762&amp;imgtype=jpg&amp;src=http%3A%2F%2Fimg3.imgtn.bdimg.com%2Fit%2Fu%3D770169154%2C966014435%26fm%3D214%26gp%3D0.jpg"/>
          <p:cNvPicPr>
            <a:picLocks noChangeAspect="1" noChangeArrowheads="1"/>
          </p:cNvPicPr>
          <p:nvPr/>
        </p:nvPicPr>
        <p:blipFill>
          <a:blip r:embed="rId3" cstate="print">
            <a:lum bright="-20000" contrast="40000"/>
          </a:blip>
          <a:srcRect l="4527" t="18304" r="64690" b="26781"/>
          <a:stretch>
            <a:fillRect/>
          </a:stretch>
        </p:blipFill>
        <p:spPr bwMode="auto">
          <a:xfrm>
            <a:off x="6588224" y="1556792"/>
            <a:ext cx="1877009" cy="1656184"/>
          </a:xfrm>
          <a:prstGeom prst="rect">
            <a:avLst/>
          </a:prstGeom>
          <a:noFill/>
        </p:spPr>
      </p:pic>
      <p:grpSp>
        <p:nvGrpSpPr>
          <p:cNvPr id="113" name="组合 112"/>
          <p:cNvGrpSpPr/>
          <p:nvPr/>
        </p:nvGrpSpPr>
        <p:grpSpPr>
          <a:xfrm>
            <a:off x="1125141" y="2223914"/>
            <a:ext cx="4310955" cy="576064"/>
            <a:chOff x="1125141" y="2223914"/>
            <a:chExt cx="4310955" cy="576064"/>
          </a:xfrm>
        </p:grpSpPr>
        <p:grpSp>
          <p:nvGrpSpPr>
            <p:cNvPr id="97" name="组合 96"/>
            <p:cNvGrpSpPr/>
            <p:nvPr/>
          </p:nvGrpSpPr>
          <p:grpSpPr>
            <a:xfrm>
              <a:off x="1125141" y="2276872"/>
              <a:ext cx="828000" cy="432048"/>
              <a:chOff x="1125141" y="2348880"/>
              <a:chExt cx="828000" cy="432048"/>
            </a:xfrm>
          </p:grpSpPr>
          <p:sp>
            <p:nvSpPr>
              <p:cNvPr id="92" name="矩形 91"/>
              <p:cNvSpPr/>
              <p:nvPr/>
            </p:nvSpPr>
            <p:spPr>
              <a:xfrm>
                <a:off x="1125141" y="2348880"/>
                <a:ext cx="828000" cy="4320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3" name="TextBox 92"/>
              <p:cNvSpPr txBox="1"/>
              <p:nvPr/>
            </p:nvSpPr>
            <p:spPr>
              <a:xfrm>
                <a:off x="1192957" y="2373263"/>
                <a:ext cx="720080" cy="400110"/>
              </a:xfrm>
              <a:prstGeom prst="rect">
                <a:avLst/>
              </a:prstGeom>
              <a:noFill/>
            </p:spPr>
            <p:txBody>
              <a:bodyPr wrap="square" rtlCol="0">
                <a:spAutoFit/>
              </a:bodyPr>
              <a:lstStyle/>
              <a:p>
                <a:r>
                  <a:rPr lang="zh-CN" altLang="en-US" sz="2000" b="1" dirty="0">
                    <a:latin typeface="楷体" pitchFamily="49" charset="-122"/>
                    <a:ea typeface="楷体" pitchFamily="49" charset="-122"/>
                  </a:rPr>
                  <a:t>磁体</a:t>
                </a:r>
              </a:p>
            </p:txBody>
          </p:sp>
        </p:grpSp>
        <p:grpSp>
          <p:nvGrpSpPr>
            <p:cNvPr id="99" name="组合 98"/>
            <p:cNvGrpSpPr/>
            <p:nvPr/>
          </p:nvGrpSpPr>
          <p:grpSpPr>
            <a:xfrm>
              <a:off x="4608096" y="2276872"/>
              <a:ext cx="828000" cy="432048"/>
              <a:chOff x="1125141" y="2348880"/>
              <a:chExt cx="828000" cy="432048"/>
            </a:xfrm>
          </p:grpSpPr>
          <p:sp>
            <p:nvSpPr>
              <p:cNvPr id="100" name="矩形 99"/>
              <p:cNvSpPr/>
              <p:nvPr/>
            </p:nvSpPr>
            <p:spPr>
              <a:xfrm>
                <a:off x="1125141" y="2348880"/>
                <a:ext cx="828000" cy="4320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1" name="TextBox 100"/>
              <p:cNvSpPr txBox="1"/>
              <p:nvPr/>
            </p:nvSpPr>
            <p:spPr>
              <a:xfrm>
                <a:off x="1192957" y="2373263"/>
                <a:ext cx="720080" cy="400110"/>
              </a:xfrm>
              <a:prstGeom prst="rect">
                <a:avLst/>
              </a:prstGeom>
              <a:noFill/>
            </p:spPr>
            <p:txBody>
              <a:bodyPr wrap="square" rtlCol="0">
                <a:spAutoFit/>
              </a:bodyPr>
              <a:lstStyle/>
              <a:p>
                <a:r>
                  <a:rPr lang="zh-CN" altLang="en-US" sz="2000" b="1" dirty="0">
                    <a:latin typeface="楷体" pitchFamily="49" charset="-122"/>
                    <a:ea typeface="楷体" pitchFamily="49" charset="-122"/>
                  </a:rPr>
                  <a:t>磁体</a:t>
                </a:r>
              </a:p>
            </p:txBody>
          </p:sp>
        </p:grpSp>
        <p:grpSp>
          <p:nvGrpSpPr>
            <p:cNvPr id="108" name="组合 107"/>
            <p:cNvGrpSpPr/>
            <p:nvPr/>
          </p:nvGrpSpPr>
          <p:grpSpPr>
            <a:xfrm>
              <a:off x="2764479" y="2223914"/>
              <a:ext cx="972000" cy="576064"/>
              <a:chOff x="2410619" y="2223914"/>
              <a:chExt cx="972000" cy="576064"/>
            </a:xfrm>
          </p:grpSpPr>
          <p:sp>
            <p:nvSpPr>
              <p:cNvPr id="105" name="云形 104"/>
              <p:cNvSpPr/>
              <p:nvPr/>
            </p:nvSpPr>
            <p:spPr>
              <a:xfrm>
                <a:off x="2410619" y="2223914"/>
                <a:ext cx="972000" cy="576064"/>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TextBox 94"/>
              <p:cNvSpPr txBox="1"/>
              <p:nvPr/>
            </p:nvSpPr>
            <p:spPr>
              <a:xfrm>
                <a:off x="2555776" y="2276872"/>
                <a:ext cx="720080" cy="400110"/>
              </a:xfrm>
              <a:prstGeom prst="rect">
                <a:avLst/>
              </a:prstGeom>
              <a:noFill/>
            </p:spPr>
            <p:txBody>
              <a:bodyPr wrap="square" rtlCol="0">
                <a:spAutoFit/>
              </a:bodyPr>
              <a:lstStyle/>
              <a:p>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楷体" pitchFamily="49" charset="-122"/>
                    <a:ea typeface="楷体" pitchFamily="49" charset="-122"/>
                  </a:rPr>
                  <a:t>磁场</a:t>
                </a:r>
              </a:p>
            </p:txBody>
          </p:sp>
        </p:grpSp>
        <p:sp>
          <p:nvSpPr>
            <p:cNvPr id="109" name="右箭头 108"/>
            <p:cNvSpPr/>
            <p:nvPr/>
          </p:nvSpPr>
          <p:spPr>
            <a:xfrm>
              <a:off x="2051720" y="2282205"/>
              <a:ext cx="576064" cy="18000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110" name="右箭头 109"/>
            <p:cNvSpPr/>
            <p:nvPr/>
          </p:nvSpPr>
          <p:spPr>
            <a:xfrm rot="10800000">
              <a:off x="2051720" y="2510805"/>
              <a:ext cx="576064" cy="18000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111" name="右箭头 110"/>
            <p:cNvSpPr/>
            <p:nvPr/>
          </p:nvSpPr>
          <p:spPr>
            <a:xfrm>
              <a:off x="3861445" y="2286397"/>
              <a:ext cx="576064" cy="18000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112" name="右箭头 111"/>
            <p:cNvSpPr/>
            <p:nvPr/>
          </p:nvSpPr>
          <p:spPr>
            <a:xfrm rot="10800000">
              <a:off x="3861445" y="2514997"/>
              <a:ext cx="576064" cy="18000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grpSp>
      <p:sp>
        <p:nvSpPr>
          <p:cNvPr id="114" name="Rectangle 3"/>
          <p:cNvSpPr txBox="1">
            <a:spLocks noRot="1" noChangeArrowheads="1"/>
          </p:cNvSpPr>
          <p:nvPr/>
        </p:nvSpPr>
        <p:spPr>
          <a:xfrm>
            <a:off x="3802546" y="4624561"/>
            <a:ext cx="3626974" cy="642942"/>
          </a:xfrm>
          <a:prstGeom prst="rect">
            <a:avLst/>
          </a:prstGeom>
          <a:noFill/>
        </p:spPr>
        <p:txBody>
          <a:bodyPr>
            <a:noAutofit/>
          </a:bodyPr>
          <a:lstStyle/>
          <a:p>
            <a:pPr lvl="0">
              <a:lnSpc>
                <a:spcPct val="125000"/>
              </a:lnSpc>
              <a:spcBef>
                <a:spcPct val="20000"/>
              </a:spcBef>
              <a:defRPr/>
            </a:pPr>
            <a:r>
              <a:rPr lang="en-US" altLang="zh-CN" sz="3000" b="1" dirty="0">
                <a:effectLst>
                  <a:outerShdw blurRad="38100" dist="38100" dir="2700000" algn="tl">
                    <a:srgbClr val="000000">
                      <a:alpha val="43137"/>
                    </a:srgbClr>
                  </a:outerShdw>
                </a:effectLst>
                <a:latin typeface="华文新魏" pitchFamily="2" charset="-122"/>
                <a:ea typeface="华文新魏" pitchFamily="2" charset="-122"/>
                <a:cs typeface="Times New Roman" pitchFamily="18" charset="0"/>
              </a:rPr>
              <a:t>— —</a:t>
            </a:r>
            <a:r>
              <a:rPr lang="zh-CN" altLang="en-US" sz="3000" b="1" dirty="0">
                <a:effectLst>
                  <a:outerShdw blurRad="38100" dist="38100" dir="2700000" algn="tl">
                    <a:srgbClr val="000000">
                      <a:alpha val="43137"/>
                    </a:srgbClr>
                  </a:outerShdw>
                </a:effectLst>
                <a:latin typeface="华文新魏" pitchFamily="2" charset="-122"/>
                <a:ea typeface="华文新魏" pitchFamily="2" charset="-122"/>
                <a:cs typeface="Times New Roman" pitchFamily="18" charset="0"/>
              </a:rPr>
              <a:t>电流的磁效应</a:t>
            </a:r>
            <a:endParaRPr lang="en-US" altLang="zh-CN" sz="3000" b="1" dirty="0">
              <a:effectLst>
                <a:outerShdw blurRad="38100" dist="38100" dir="2700000" algn="tl">
                  <a:srgbClr val="000000">
                    <a:alpha val="43137"/>
                  </a:srgbClr>
                </a:outerShdw>
              </a:effectLst>
              <a:latin typeface="华文新魏" pitchFamily="2" charset="-122"/>
              <a:ea typeface="华文新魏" pitchFamily="2" charset="-122"/>
              <a:cs typeface="Times New Roman" pitchFamily="18" charset="0"/>
            </a:endParaRPr>
          </a:p>
        </p:txBody>
      </p:sp>
      <p:grpSp>
        <p:nvGrpSpPr>
          <p:cNvPr id="117" name="组合 116"/>
          <p:cNvGrpSpPr/>
          <p:nvPr/>
        </p:nvGrpSpPr>
        <p:grpSpPr>
          <a:xfrm>
            <a:off x="6876256" y="3212976"/>
            <a:ext cx="1728192" cy="492251"/>
            <a:chOff x="6876256" y="3212976"/>
            <a:chExt cx="1728192" cy="492251"/>
          </a:xfrm>
        </p:grpSpPr>
        <p:sp>
          <p:nvSpPr>
            <p:cNvPr id="136" name="Rectangle 3"/>
            <p:cNvSpPr txBox="1">
              <a:spLocks noRot="1" noChangeArrowheads="1"/>
            </p:cNvSpPr>
            <p:nvPr/>
          </p:nvSpPr>
          <p:spPr>
            <a:xfrm>
              <a:off x="6876256" y="3212976"/>
              <a:ext cx="1728192" cy="492251"/>
            </a:xfrm>
            <a:prstGeom prst="rect">
              <a:avLst/>
            </a:prstGeom>
            <a:noFill/>
          </p:spPr>
          <p:txBody>
            <a:bodyPr>
              <a:noAutofit/>
            </a:bodyPr>
            <a:lstStyle/>
            <a:p>
              <a:pPr lvl="0">
                <a:lnSpc>
                  <a:spcPct val="125000"/>
                </a:lnSpc>
                <a:spcBef>
                  <a:spcPct val="20000"/>
                </a:spcBef>
                <a:defRPr/>
              </a:pPr>
              <a:r>
                <a:rPr lang="zh-CN" altLang="en-US" sz="2200" b="1" dirty="0">
                  <a:effectLst>
                    <a:outerShdw blurRad="38100" dist="38100" dir="2700000" algn="tl">
                      <a:srgbClr val="000000">
                        <a:alpha val="43137"/>
                      </a:srgbClr>
                    </a:outerShdw>
                  </a:effectLst>
                  <a:latin typeface="楷体" pitchFamily="49" charset="-122"/>
                  <a:ea typeface="楷体" pitchFamily="49" charset="-122"/>
                  <a:cs typeface="Times New Roman" pitchFamily="18" charset="0"/>
                </a:rPr>
                <a:t>奥斯特实验</a:t>
              </a:r>
              <a:endParaRPr lang="en-US" altLang="zh-CN" sz="2200" b="1" dirty="0">
                <a:effectLst>
                  <a:outerShdw blurRad="38100" dist="38100" dir="2700000" algn="tl">
                    <a:srgbClr val="000000">
                      <a:alpha val="43137"/>
                    </a:srgbClr>
                  </a:outerShdw>
                </a:effectLst>
                <a:latin typeface="楷体" pitchFamily="49" charset="-122"/>
                <a:ea typeface="楷体" pitchFamily="49" charset="-122"/>
                <a:cs typeface="Times New Roman" pitchFamily="18" charset="0"/>
              </a:endParaRPr>
            </a:p>
          </p:txBody>
        </p:sp>
        <p:sp>
          <p:nvSpPr>
            <p:cNvPr id="115" name="矩形 114"/>
            <p:cNvSpPr/>
            <p:nvPr/>
          </p:nvSpPr>
          <p:spPr>
            <a:xfrm>
              <a:off x="6948263" y="3284984"/>
              <a:ext cx="1476000" cy="396000"/>
            </a:xfrm>
            <a:prstGeom prst="rect">
              <a:avLst/>
            </a:prstGeom>
            <a:noFill/>
            <a:ln w="952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8" name="组合 117"/>
          <p:cNvGrpSpPr/>
          <p:nvPr/>
        </p:nvGrpSpPr>
        <p:grpSpPr>
          <a:xfrm>
            <a:off x="1115616" y="3068960"/>
            <a:ext cx="4310955" cy="576064"/>
            <a:chOff x="1125141" y="2223914"/>
            <a:chExt cx="4310955" cy="576064"/>
          </a:xfrm>
        </p:grpSpPr>
        <p:grpSp>
          <p:nvGrpSpPr>
            <p:cNvPr id="119" name="组合 96"/>
            <p:cNvGrpSpPr/>
            <p:nvPr/>
          </p:nvGrpSpPr>
          <p:grpSpPr>
            <a:xfrm>
              <a:off x="1125141" y="2276872"/>
              <a:ext cx="828000" cy="432048"/>
              <a:chOff x="1125141" y="2348880"/>
              <a:chExt cx="828000" cy="432048"/>
            </a:xfrm>
          </p:grpSpPr>
          <p:sp>
            <p:nvSpPr>
              <p:cNvPr id="131" name="矩形 130"/>
              <p:cNvSpPr/>
              <p:nvPr/>
            </p:nvSpPr>
            <p:spPr>
              <a:xfrm>
                <a:off x="1125141" y="2348880"/>
                <a:ext cx="828000" cy="4320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32" name="TextBox 131"/>
              <p:cNvSpPr txBox="1"/>
              <p:nvPr/>
            </p:nvSpPr>
            <p:spPr>
              <a:xfrm>
                <a:off x="1192957" y="2373263"/>
                <a:ext cx="720080" cy="400110"/>
              </a:xfrm>
              <a:prstGeom prst="rect">
                <a:avLst/>
              </a:prstGeom>
              <a:noFill/>
            </p:spPr>
            <p:txBody>
              <a:bodyPr wrap="square" rtlCol="0">
                <a:spAutoFit/>
              </a:bodyPr>
              <a:lstStyle/>
              <a:p>
                <a:r>
                  <a:rPr lang="zh-CN" altLang="en-US" sz="2000" b="1" dirty="0">
                    <a:latin typeface="楷体" pitchFamily="49" charset="-122"/>
                    <a:ea typeface="楷体" pitchFamily="49" charset="-122"/>
                  </a:rPr>
                  <a:t>磁体</a:t>
                </a:r>
              </a:p>
            </p:txBody>
          </p:sp>
        </p:grpSp>
        <p:grpSp>
          <p:nvGrpSpPr>
            <p:cNvPr id="120" name="组合 98"/>
            <p:cNvGrpSpPr/>
            <p:nvPr/>
          </p:nvGrpSpPr>
          <p:grpSpPr>
            <a:xfrm>
              <a:off x="4608096" y="2276872"/>
              <a:ext cx="828000" cy="432048"/>
              <a:chOff x="1125141" y="2348880"/>
              <a:chExt cx="828000" cy="432048"/>
            </a:xfrm>
          </p:grpSpPr>
          <p:sp>
            <p:nvSpPr>
              <p:cNvPr id="129" name="矩形 128"/>
              <p:cNvSpPr/>
              <p:nvPr/>
            </p:nvSpPr>
            <p:spPr>
              <a:xfrm>
                <a:off x="1125141" y="2348880"/>
                <a:ext cx="828000" cy="43204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sp>
            <p:nvSpPr>
              <p:cNvPr id="130" name="TextBox 129"/>
              <p:cNvSpPr txBox="1"/>
              <p:nvPr/>
            </p:nvSpPr>
            <p:spPr>
              <a:xfrm>
                <a:off x="1192957" y="2373263"/>
                <a:ext cx="720080" cy="400110"/>
              </a:xfrm>
              <a:prstGeom prst="rect">
                <a:avLst/>
              </a:prstGeom>
              <a:noFill/>
            </p:spPr>
            <p:txBody>
              <a:bodyPr wrap="square" rtlCol="0">
                <a:spAutoFit/>
              </a:bodyPr>
              <a:lstStyle/>
              <a:p>
                <a:r>
                  <a:rPr lang="zh-CN" altLang="en-US" sz="2000" b="1" dirty="0">
                    <a:latin typeface="楷体" pitchFamily="49" charset="-122"/>
                    <a:ea typeface="楷体" pitchFamily="49" charset="-122"/>
                  </a:rPr>
                  <a:t>电流</a:t>
                </a:r>
              </a:p>
            </p:txBody>
          </p:sp>
        </p:grpSp>
        <p:grpSp>
          <p:nvGrpSpPr>
            <p:cNvPr id="121" name="组合 107"/>
            <p:cNvGrpSpPr/>
            <p:nvPr/>
          </p:nvGrpSpPr>
          <p:grpSpPr>
            <a:xfrm>
              <a:off x="2764479" y="2223914"/>
              <a:ext cx="972000" cy="576064"/>
              <a:chOff x="2410619" y="2223914"/>
              <a:chExt cx="972000" cy="576064"/>
            </a:xfrm>
          </p:grpSpPr>
          <p:sp>
            <p:nvSpPr>
              <p:cNvPr id="127" name="云形 126"/>
              <p:cNvSpPr/>
              <p:nvPr/>
            </p:nvSpPr>
            <p:spPr>
              <a:xfrm>
                <a:off x="2410619" y="2223914"/>
                <a:ext cx="972000" cy="576064"/>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TextBox 127"/>
              <p:cNvSpPr txBox="1"/>
              <p:nvPr/>
            </p:nvSpPr>
            <p:spPr>
              <a:xfrm>
                <a:off x="2555776" y="2276872"/>
                <a:ext cx="720080" cy="400110"/>
              </a:xfrm>
              <a:prstGeom prst="rect">
                <a:avLst/>
              </a:prstGeom>
              <a:noFill/>
            </p:spPr>
            <p:txBody>
              <a:bodyPr wrap="square" rtlCol="0">
                <a:spAutoFit/>
              </a:bodyPr>
              <a:lstStyle/>
              <a:p>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楷体" pitchFamily="49" charset="-122"/>
                    <a:ea typeface="楷体" pitchFamily="49" charset="-122"/>
                  </a:rPr>
                  <a:t>磁场</a:t>
                </a:r>
              </a:p>
            </p:txBody>
          </p:sp>
        </p:grpSp>
        <p:sp>
          <p:nvSpPr>
            <p:cNvPr id="122" name="右箭头 121"/>
            <p:cNvSpPr/>
            <p:nvPr/>
          </p:nvSpPr>
          <p:spPr>
            <a:xfrm>
              <a:off x="2051720" y="2282205"/>
              <a:ext cx="576064" cy="18000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123" name="右箭头 122"/>
            <p:cNvSpPr/>
            <p:nvPr/>
          </p:nvSpPr>
          <p:spPr>
            <a:xfrm rot="10800000">
              <a:off x="2051720" y="2510805"/>
              <a:ext cx="576064" cy="18000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124" name="右箭头 123"/>
            <p:cNvSpPr/>
            <p:nvPr/>
          </p:nvSpPr>
          <p:spPr>
            <a:xfrm>
              <a:off x="3861445" y="2286397"/>
              <a:ext cx="576064" cy="18000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125" name="右箭头 124"/>
            <p:cNvSpPr/>
            <p:nvPr/>
          </p:nvSpPr>
          <p:spPr>
            <a:xfrm rot="10800000">
              <a:off x="3861445" y="2514997"/>
              <a:ext cx="576064" cy="18000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grpSp>
      <p:grpSp>
        <p:nvGrpSpPr>
          <p:cNvPr id="133" name="组合 132"/>
          <p:cNvGrpSpPr/>
          <p:nvPr/>
        </p:nvGrpSpPr>
        <p:grpSpPr>
          <a:xfrm>
            <a:off x="1125141" y="3933056"/>
            <a:ext cx="4310955" cy="576064"/>
            <a:chOff x="1125141" y="2223914"/>
            <a:chExt cx="4310955" cy="576064"/>
          </a:xfrm>
        </p:grpSpPr>
        <p:grpSp>
          <p:nvGrpSpPr>
            <p:cNvPr id="134" name="组合 96"/>
            <p:cNvGrpSpPr/>
            <p:nvPr/>
          </p:nvGrpSpPr>
          <p:grpSpPr>
            <a:xfrm>
              <a:off x="1125141" y="2276872"/>
              <a:ext cx="828000" cy="432048"/>
              <a:chOff x="1125141" y="2348880"/>
              <a:chExt cx="828000" cy="432048"/>
            </a:xfrm>
          </p:grpSpPr>
          <p:sp>
            <p:nvSpPr>
              <p:cNvPr id="201" name="矩形 200"/>
              <p:cNvSpPr/>
              <p:nvPr/>
            </p:nvSpPr>
            <p:spPr>
              <a:xfrm>
                <a:off x="1125141" y="2348880"/>
                <a:ext cx="828000" cy="43204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sp>
            <p:nvSpPr>
              <p:cNvPr id="202" name="TextBox 201"/>
              <p:cNvSpPr txBox="1"/>
              <p:nvPr/>
            </p:nvSpPr>
            <p:spPr>
              <a:xfrm>
                <a:off x="1192957" y="2373263"/>
                <a:ext cx="720080" cy="400110"/>
              </a:xfrm>
              <a:prstGeom prst="rect">
                <a:avLst/>
              </a:prstGeom>
              <a:noFill/>
            </p:spPr>
            <p:txBody>
              <a:bodyPr wrap="square" rtlCol="0">
                <a:spAutoFit/>
              </a:bodyPr>
              <a:lstStyle/>
              <a:p>
                <a:r>
                  <a:rPr lang="zh-CN" altLang="en-US" sz="2000" b="1" dirty="0">
                    <a:latin typeface="楷体" pitchFamily="49" charset="-122"/>
                    <a:ea typeface="楷体" pitchFamily="49" charset="-122"/>
                  </a:rPr>
                  <a:t>电流</a:t>
                </a:r>
              </a:p>
            </p:txBody>
          </p:sp>
        </p:grpSp>
        <p:grpSp>
          <p:nvGrpSpPr>
            <p:cNvPr id="135" name="组合 98"/>
            <p:cNvGrpSpPr/>
            <p:nvPr/>
          </p:nvGrpSpPr>
          <p:grpSpPr>
            <a:xfrm>
              <a:off x="4608096" y="2276872"/>
              <a:ext cx="828000" cy="432048"/>
              <a:chOff x="1125141" y="2348880"/>
              <a:chExt cx="828000" cy="432048"/>
            </a:xfrm>
          </p:grpSpPr>
          <p:sp>
            <p:nvSpPr>
              <p:cNvPr id="199" name="矩形 198"/>
              <p:cNvSpPr/>
              <p:nvPr/>
            </p:nvSpPr>
            <p:spPr>
              <a:xfrm>
                <a:off x="1125141" y="2348880"/>
                <a:ext cx="828000" cy="43204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sp>
            <p:nvSpPr>
              <p:cNvPr id="200" name="TextBox 199"/>
              <p:cNvSpPr txBox="1"/>
              <p:nvPr/>
            </p:nvSpPr>
            <p:spPr>
              <a:xfrm>
                <a:off x="1192957" y="2373263"/>
                <a:ext cx="720080" cy="400110"/>
              </a:xfrm>
              <a:prstGeom prst="rect">
                <a:avLst/>
              </a:prstGeom>
              <a:noFill/>
            </p:spPr>
            <p:txBody>
              <a:bodyPr wrap="square" rtlCol="0">
                <a:spAutoFit/>
              </a:bodyPr>
              <a:lstStyle/>
              <a:p>
                <a:r>
                  <a:rPr lang="zh-CN" altLang="en-US" sz="2000" b="1" dirty="0">
                    <a:latin typeface="楷体" pitchFamily="49" charset="-122"/>
                    <a:ea typeface="楷体" pitchFamily="49" charset="-122"/>
                  </a:rPr>
                  <a:t>电流</a:t>
                </a:r>
              </a:p>
            </p:txBody>
          </p:sp>
        </p:grpSp>
        <p:grpSp>
          <p:nvGrpSpPr>
            <p:cNvPr id="138" name="组合 107"/>
            <p:cNvGrpSpPr/>
            <p:nvPr/>
          </p:nvGrpSpPr>
          <p:grpSpPr>
            <a:xfrm>
              <a:off x="2764479" y="2223914"/>
              <a:ext cx="972000" cy="576064"/>
              <a:chOff x="2410619" y="2223914"/>
              <a:chExt cx="972000" cy="576064"/>
            </a:xfrm>
          </p:grpSpPr>
          <p:sp>
            <p:nvSpPr>
              <p:cNvPr id="197" name="云形 196"/>
              <p:cNvSpPr/>
              <p:nvPr/>
            </p:nvSpPr>
            <p:spPr>
              <a:xfrm>
                <a:off x="2410619" y="2223914"/>
                <a:ext cx="972000" cy="576064"/>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TextBox 197"/>
              <p:cNvSpPr txBox="1"/>
              <p:nvPr/>
            </p:nvSpPr>
            <p:spPr>
              <a:xfrm>
                <a:off x="2555776" y="2276872"/>
                <a:ext cx="720080" cy="400110"/>
              </a:xfrm>
              <a:prstGeom prst="rect">
                <a:avLst/>
              </a:prstGeom>
              <a:noFill/>
            </p:spPr>
            <p:txBody>
              <a:bodyPr wrap="square" rtlCol="0">
                <a:spAutoFit/>
              </a:bodyPr>
              <a:lstStyle/>
              <a:p>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楷体" pitchFamily="49" charset="-122"/>
                    <a:ea typeface="楷体" pitchFamily="49" charset="-122"/>
                  </a:rPr>
                  <a:t>磁场</a:t>
                </a:r>
              </a:p>
            </p:txBody>
          </p:sp>
        </p:grpSp>
        <p:sp>
          <p:nvSpPr>
            <p:cNvPr id="193" name="右箭头 192"/>
            <p:cNvSpPr/>
            <p:nvPr/>
          </p:nvSpPr>
          <p:spPr>
            <a:xfrm>
              <a:off x="2051720" y="2282205"/>
              <a:ext cx="576064" cy="18000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194" name="右箭头 193"/>
            <p:cNvSpPr/>
            <p:nvPr/>
          </p:nvSpPr>
          <p:spPr>
            <a:xfrm rot="10800000">
              <a:off x="2051720" y="2510805"/>
              <a:ext cx="576064" cy="18000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195" name="右箭头 194"/>
            <p:cNvSpPr/>
            <p:nvPr/>
          </p:nvSpPr>
          <p:spPr>
            <a:xfrm>
              <a:off x="3861445" y="2286397"/>
              <a:ext cx="576064" cy="18000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196" name="右箭头 195"/>
            <p:cNvSpPr/>
            <p:nvPr/>
          </p:nvSpPr>
          <p:spPr>
            <a:xfrm rot="10800000">
              <a:off x="3861445" y="2514997"/>
              <a:ext cx="576064" cy="18000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grpSp>
      <p:sp>
        <p:nvSpPr>
          <p:cNvPr id="203" name="Rectangle 3"/>
          <p:cNvSpPr txBox="1">
            <a:spLocks noRot="1" noChangeArrowheads="1"/>
          </p:cNvSpPr>
          <p:nvPr/>
        </p:nvSpPr>
        <p:spPr>
          <a:xfrm>
            <a:off x="285720" y="5306338"/>
            <a:ext cx="8318728" cy="642942"/>
          </a:xfrm>
          <a:prstGeom prst="rect">
            <a:avLst/>
          </a:prstGeom>
          <a:noFill/>
        </p:spPr>
        <p:txBody>
          <a:bodyPr>
            <a:noAutofit/>
          </a:bodyPr>
          <a:lstStyle/>
          <a:p>
            <a:pPr lvl="0">
              <a:lnSpc>
                <a:spcPct val="125000"/>
              </a:lnSpc>
              <a:spcBef>
                <a:spcPct val="20000"/>
              </a:spcBef>
              <a:buFont typeface="Wingdings" pitchFamily="2" charset="2"/>
              <a:buChar char="Ø"/>
              <a:defRPr/>
            </a:pPr>
            <a:r>
              <a:rPr lang="zh-CN" altLang="en-US" sz="2600" b="1" dirty="0">
                <a:effectLst>
                  <a:outerShdw blurRad="38100" dist="38100" dir="2700000" algn="tl">
                    <a:srgbClr val="000000">
                      <a:alpha val="43137"/>
                    </a:srgbClr>
                  </a:outerShdw>
                </a:effectLst>
                <a:latin typeface="Times New Roman" pitchFamily="18" charset="0"/>
                <a:cs typeface="Times New Roman" pitchFamily="18" charset="0"/>
              </a:rPr>
              <a:t> 基本性质：对其中的</a:t>
            </a:r>
            <a:r>
              <a:rPr lang="zh-CN" altLang="en-US" sz="2600" b="1" dirty="0">
                <a:solidFill>
                  <a:srgbClr val="390EF0"/>
                </a:solidFill>
                <a:effectLst>
                  <a:outerShdw blurRad="38100" dist="38100" dir="2700000" algn="tl">
                    <a:srgbClr val="000000">
                      <a:alpha val="43137"/>
                    </a:srgbClr>
                  </a:outerShdw>
                </a:effectLst>
                <a:latin typeface="Times New Roman" pitchFamily="18" charset="0"/>
                <a:cs typeface="Times New Roman" pitchFamily="18" charset="0"/>
              </a:rPr>
              <a:t>磁体</a:t>
            </a:r>
            <a:r>
              <a:rPr lang="zh-CN" altLang="en-US" sz="2600" b="1" dirty="0">
                <a:effectLst>
                  <a:outerShdw blurRad="38100" dist="38100" dir="2700000" algn="tl">
                    <a:srgbClr val="000000">
                      <a:alpha val="43137"/>
                    </a:srgbClr>
                  </a:outerShdw>
                </a:effectLst>
                <a:latin typeface="Times New Roman" pitchFamily="18" charset="0"/>
                <a:cs typeface="Times New Roman" pitchFamily="18" charset="0"/>
              </a:rPr>
              <a:t>或</a:t>
            </a:r>
            <a:r>
              <a:rPr lang="zh-CN" altLang="en-US" sz="2600" b="1" dirty="0">
                <a:solidFill>
                  <a:srgbClr val="390EF0"/>
                </a:solidFill>
                <a:effectLst>
                  <a:outerShdw blurRad="38100" dist="38100" dir="2700000" algn="tl">
                    <a:srgbClr val="000000">
                      <a:alpha val="43137"/>
                    </a:srgbClr>
                  </a:outerShdw>
                </a:effectLst>
                <a:latin typeface="Times New Roman" pitchFamily="18" charset="0"/>
                <a:cs typeface="Times New Roman" pitchFamily="18" charset="0"/>
              </a:rPr>
              <a:t>电流</a:t>
            </a:r>
            <a:r>
              <a:rPr lang="zh-CN" altLang="en-US" sz="2600" b="1" dirty="0">
                <a:effectLst>
                  <a:outerShdw blurRad="38100" dist="38100" dir="2700000" algn="tl">
                    <a:srgbClr val="000000">
                      <a:alpha val="43137"/>
                    </a:srgbClr>
                  </a:outerShdw>
                </a:effectLst>
                <a:latin typeface="Times New Roman" pitchFamily="18" charset="0"/>
                <a:cs typeface="Times New Roman" pitchFamily="18" charset="0"/>
              </a:rPr>
              <a:t>有</a:t>
            </a:r>
            <a:r>
              <a:rPr lang="zh-CN" altLang="en-US" sz="2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力</a:t>
            </a:r>
            <a:r>
              <a:rPr lang="zh-CN" altLang="en-US" sz="2600" b="1" dirty="0">
                <a:effectLst>
                  <a:outerShdw blurRad="38100" dist="38100" dir="2700000" algn="tl">
                    <a:srgbClr val="000000">
                      <a:alpha val="43137"/>
                    </a:srgbClr>
                  </a:outerShdw>
                </a:effectLst>
                <a:latin typeface="Times New Roman" pitchFamily="18" charset="0"/>
                <a:cs typeface="Times New Roman" pitchFamily="18" charset="0"/>
              </a:rPr>
              <a:t>的作用</a:t>
            </a:r>
            <a:endParaRPr lang="en-US" altLang="zh-CN" sz="2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4" name="Rectangle 3"/>
          <p:cNvSpPr txBox="1">
            <a:spLocks noRot="1" noChangeArrowheads="1"/>
          </p:cNvSpPr>
          <p:nvPr/>
        </p:nvSpPr>
        <p:spPr>
          <a:xfrm>
            <a:off x="275903" y="5935360"/>
            <a:ext cx="5866134" cy="642942"/>
          </a:xfrm>
          <a:prstGeom prst="rect">
            <a:avLst/>
          </a:prstGeom>
          <a:noFill/>
        </p:spPr>
        <p:txBody>
          <a:bodyPr>
            <a:noAutofit/>
          </a:bodyPr>
          <a:lstStyle/>
          <a:p>
            <a:pPr lvl="0">
              <a:lnSpc>
                <a:spcPct val="125000"/>
              </a:lnSpc>
              <a:spcBef>
                <a:spcPct val="20000"/>
              </a:spcBef>
              <a:buFont typeface="Wingdings" pitchFamily="2" charset="2"/>
              <a:buChar char="Ø"/>
              <a:defRPr/>
            </a:pPr>
            <a:r>
              <a:rPr lang="zh-CN" altLang="en-US" sz="2600" b="1" dirty="0">
                <a:effectLst>
                  <a:outerShdw blurRad="38100" dist="38100" dir="2700000" algn="tl">
                    <a:srgbClr val="000000">
                      <a:alpha val="43137"/>
                    </a:srgbClr>
                  </a:outerShdw>
                </a:effectLst>
                <a:latin typeface="Times New Roman" pitchFamily="18" charset="0"/>
                <a:cs typeface="Times New Roman" pitchFamily="18" charset="0"/>
              </a:rPr>
              <a:t> 磁场方向：小磁针静止时</a:t>
            </a:r>
            <a:r>
              <a:rPr lang="en-US" altLang="zh-CN" sz="2600" b="1" dirty="0">
                <a:effectLst>
                  <a:outerShdw blurRad="38100" dist="38100" dir="2700000" algn="tl">
                    <a:srgbClr val="000000">
                      <a:alpha val="43137"/>
                    </a:srgbClr>
                  </a:outerShdw>
                </a:effectLst>
                <a:latin typeface="Times New Roman" pitchFamily="18" charset="0"/>
                <a:cs typeface="Times New Roman" pitchFamily="18" charset="0"/>
              </a:rPr>
              <a:t>N</a:t>
            </a:r>
            <a:r>
              <a:rPr lang="zh-CN" altLang="en-US" sz="2600" b="1" dirty="0">
                <a:effectLst>
                  <a:outerShdw blurRad="38100" dist="38100" dir="2700000" algn="tl">
                    <a:srgbClr val="000000">
                      <a:alpha val="43137"/>
                    </a:srgbClr>
                  </a:outerShdw>
                </a:effectLst>
                <a:latin typeface="Times New Roman" pitchFamily="18" charset="0"/>
                <a:cs typeface="Times New Roman" pitchFamily="18" charset="0"/>
              </a:rPr>
              <a:t>极指向</a:t>
            </a:r>
            <a:endParaRPr lang="en-US" altLang="zh-CN" sz="26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par>
                          <p:cTn id="8" fill="hold">
                            <p:stCondLst>
                              <p:cond delay="500"/>
                            </p:stCondLst>
                            <p:childTnLst>
                              <p:par>
                                <p:cTn id="9" presetID="38" presetClass="entr" presetSubtype="0" accel="50000" fill="hold" grpId="0" nodeType="afterEffect">
                                  <p:stCondLst>
                                    <p:cond delay="0"/>
                                  </p:stCondLst>
                                  <p:iterate type="lt">
                                    <p:tmPct val="50000"/>
                                  </p:iterate>
                                  <p:childTnLst>
                                    <p:set>
                                      <p:cBhvr>
                                        <p:cTn id="10" dur="1" fill="hold">
                                          <p:stCondLst>
                                            <p:cond delay="0"/>
                                          </p:stCondLst>
                                        </p:cTn>
                                        <p:tgtEl>
                                          <p:spTgt spid="58"/>
                                        </p:tgtEl>
                                        <p:attrNameLst>
                                          <p:attrName>style.visibility</p:attrName>
                                        </p:attrNameLst>
                                      </p:cBhvr>
                                      <p:to>
                                        <p:strVal val="visible"/>
                                      </p:to>
                                    </p:set>
                                    <p:set>
                                      <p:cBhvr>
                                        <p:cTn id="11" dur="455" fill="hold">
                                          <p:stCondLst>
                                            <p:cond delay="0"/>
                                          </p:stCondLst>
                                        </p:cTn>
                                        <p:tgtEl>
                                          <p:spTgt spid="58"/>
                                        </p:tgtEl>
                                        <p:attrNameLst>
                                          <p:attrName>style.rotation</p:attrName>
                                        </p:attrNameLst>
                                      </p:cBhvr>
                                      <p:to>
                                        <p:strVal val="-45.0"/>
                                      </p:to>
                                    </p:set>
                                    <p:anim calcmode="lin" valueType="num">
                                      <p:cBhvr>
                                        <p:cTn id="12" dur="455" fill="hold">
                                          <p:stCondLst>
                                            <p:cond delay="455"/>
                                          </p:stCondLst>
                                        </p:cTn>
                                        <p:tgtEl>
                                          <p:spTgt spid="58"/>
                                        </p:tgtEl>
                                        <p:attrNameLst>
                                          <p:attrName>style.rotation</p:attrName>
                                        </p:attrNameLst>
                                      </p:cBhvr>
                                      <p:tavLst>
                                        <p:tav tm="0">
                                          <p:val>
                                            <p:fltVal val="-45"/>
                                          </p:val>
                                        </p:tav>
                                        <p:tav tm="69900">
                                          <p:val>
                                            <p:fltVal val="45"/>
                                          </p:val>
                                        </p:tav>
                                        <p:tav tm="100000">
                                          <p:val>
                                            <p:fltVal val="0"/>
                                          </p:val>
                                        </p:tav>
                                      </p:tavLst>
                                    </p:anim>
                                    <p:anim calcmode="lin" valueType="num">
                                      <p:cBhvr>
                                        <p:cTn id="13" dur="455" fill="hold">
                                          <p:stCondLst>
                                            <p:cond delay="0"/>
                                          </p:stCondLst>
                                        </p:cTn>
                                        <p:tgtEl>
                                          <p:spTgt spid="58"/>
                                        </p:tgtEl>
                                        <p:attrNameLst>
                                          <p:attrName>ppt_y</p:attrName>
                                        </p:attrNameLst>
                                      </p:cBhvr>
                                      <p:tavLst>
                                        <p:tav tm="0">
                                          <p:val>
                                            <p:strVal val="#ppt_y-1"/>
                                          </p:val>
                                        </p:tav>
                                        <p:tav tm="100000">
                                          <p:val>
                                            <p:strVal val="#ppt_y-(0.354*#ppt_w-0.172*#ppt_h)"/>
                                          </p:val>
                                        </p:tav>
                                      </p:tavLst>
                                    </p:anim>
                                    <p:anim calcmode="lin" valueType="num">
                                      <p:cBhvr>
                                        <p:cTn id="14" dur="156" decel="50000" autoRev="1" fill="hold">
                                          <p:stCondLst>
                                            <p:cond delay="455"/>
                                          </p:stCondLst>
                                        </p:cTn>
                                        <p:tgtEl>
                                          <p:spTgt spid="58"/>
                                        </p:tgtEl>
                                        <p:attrNameLst>
                                          <p:attrName>ppt_y</p:attrName>
                                        </p:attrNameLst>
                                      </p:cBhvr>
                                      <p:tavLst>
                                        <p:tav tm="0">
                                          <p:val>
                                            <p:strVal val="#ppt_y-(0.354*#ppt_w-0.172*#ppt_h)"/>
                                          </p:val>
                                        </p:tav>
                                        <p:tav tm="100000">
                                          <p:val>
                                            <p:strVal val="#ppt_y-(0.354*#ppt_w-0.172*#ppt_h)-#ppt_h/2"/>
                                          </p:val>
                                        </p:tav>
                                      </p:tavLst>
                                    </p:anim>
                                    <p:anim calcmode="lin" valueType="num">
                                      <p:cBhvr>
                                        <p:cTn id="15" dur="136" fill="hold">
                                          <p:stCondLst>
                                            <p:cond delay="864"/>
                                          </p:stCondLst>
                                        </p:cTn>
                                        <p:tgtEl>
                                          <p:spTgt spid="58"/>
                                        </p:tgtEl>
                                        <p:attrNameLst>
                                          <p:attrName>ppt_y</p:attrName>
                                        </p:attrNameLst>
                                      </p:cBhvr>
                                      <p:tavLst>
                                        <p:tav tm="0">
                                          <p:val>
                                            <p:strVal val="#ppt_y-(0.354*#ppt_w-0.172*#ppt_h)"/>
                                          </p:val>
                                        </p:tav>
                                        <p:tav tm="100000">
                                          <p:val>
                                            <p:strVal val="#ppt_y"/>
                                          </p:val>
                                        </p:tav>
                                      </p:tavLst>
                                    </p:anim>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223"/>
                                        </p:tgtEl>
                                        <p:attrNameLst>
                                          <p:attrName>style.visibility</p:attrName>
                                        </p:attrNameLst>
                                      </p:cBhvr>
                                      <p:to>
                                        <p:strVal val="visible"/>
                                      </p:to>
                                    </p:set>
                                    <p:animEffect transition="in" filter="wipe(left)">
                                      <p:cBhvr>
                                        <p:cTn id="19" dur="500"/>
                                        <p:tgtEl>
                                          <p:spTgt spid="223"/>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13"/>
                                        </p:tgtEl>
                                        <p:attrNameLst>
                                          <p:attrName>style.visibility</p:attrName>
                                        </p:attrNameLst>
                                      </p:cBhvr>
                                      <p:to>
                                        <p:strVal val="visible"/>
                                      </p:to>
                                    </p:set>
                                    <p:animEffect transition="in" filter="blinds(horizontal)">
                                      <p:cBhvr>
                                        <p:cTn id="24" dur="500"/>
                                        <p:tgtEl>
                                          <p:spTgt spid="113"/>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57699"/>
                                        </p:tgtEl>
                                        <p:attrNameLst>
                                          <p:attrName>style.visibility</p:attrName>
                                        </p:attrNameLst>
                                      </p:cBhvr>
                                      <p:to>
                                        <p:strVal val="visible"/>
                                      </p:to>
                                    </p:set>
                                    <p:animEffect transition="in" filter="blinds(horizontal)">
                                      <p:cBhvr>
                                        <p:cTn id="29" dur="500"/>
                                        <p:tgtEl>
                                          <p:spTgt spid="157699"/>
                                        </p:tgtEl>
                                      </p:cBhvr>
                                    </p:animEffect>
                                  </p:childTnLst>
                                </p:cTn>
                              </p:par>
                            </p:childTnLst>
                          </p:cTn>
                        </p:par>
                        <p:par>
                          <p:cTn id="30" fill="hold">
                            <p:stCondLst>
                              <p:cond delay="500"/>
                            </p:stCondLst>
                            <p:childTnLst>
                              <p:par>
                                <p:cTn id="31" presetID="3" presetClass="entr" presetSubtype="10" fill="hold" nodeType="afterEffect">
                                  <p:stCondLst>
                                    <p:cond delay="0"/>
                                  </p:stCondLst>
                                  <p:childTnLst>
                                    <p:set>
                                      <p:cBhvr>
                                        <p:cTn id="32" dur="1" fill="hold">
                                          <p:stCondLst>
                                            <p:cond delay="0"/>
                                          </p:stCondLst>
                                        </p:cTn>
                                        <p:tgtEl>
                                          <p:spTgt spid="117"/>
                                        </p:tgtEl>
                                        <p:attrNameLst>
                                          <p:attrName>style.visibility</p:attrName>
                                        </p:attrNameLst>
                                      </p:cBhvr>
                                      <p:to>
                                        <p:strVal val="visible"/>
                                      </p:to>
                                    </p:set>
                                    <p:animEffect transition="in" filter="blinds(horizontal)">
                                      <p:cBhvr>
                                        <p:cTn id="33" dur="500"/>
                                        <p:tgtEl>
                                          <p:spTgt spid="1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02"/>
                                        </p:tgtEl>
                                        <p:attrNameLst>
                                          <p:attrName>style.visibility</p:attrName>
                                        </p:attrNameLst>
                                      </p:cBhvr>
                                      <p:to>
                                        <p:strVal val="visible"/>
                                      </p:to>
                                    </p:set>
                                    <p:animEffect transition="in" filter="wipe(left)">
                                      <p:cBhvr>
                                        <p:cTn id="38" dur="500"/>
                                        <p:tgtEl>
                                          <p:spTgt spid="10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left)">
                                      <p:cBhvr>
                                        <p:cTn id="43" dur="500"/>
                                        <p:tgtEl>
                                          <p:spTgt spid="114"/>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118"/>
                                        </p:tgtEl>
                                        <p:attrNameLst>
                                          <p:attrName>style.visibility</p:attrName>
                                        </p:attrNameLst>
                                      </p:cBhvr>
                                      <p:to>
                                        <p:strVal val="visible"/>
                                      </p:to>
                                    </p:set>
                                    <p:animEffect transition="in" filter="blinds(horizontal)">
                                      <p:cBhvr>
                                        <p:cTn id="48" dur="500"/>
                                        <p:tgtEl>
                                          <p:spTgt spid="118"/>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133"/>
                                        </p:tgtEl>
                                        <p:attrNameLst>
                                          <p:attrName>style.visibility</p:attrName>
                                        </p:attrNameLst>
                                      </p:cBhvr>
                                      <p:to>
                                        <p:strVal val="visible"/>
                                      </p:to>
                                    </p:set>
                                    <p:animEffect transition="in" filter="blinds(horizontal)">
                                      <p:cBhvr>
                                        <p:cTn id="53" dur="500"/>
                                        <p:tgtEl>
                                          <p:spTgt spid="13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03"/>
                                        </p:tgtEl>
                                        <p:attrNameLst>
                                          <p:attrName>style.visibility</p:attrName>
                                        </p:attrNameLst>
                                      </p:cBhvr>
                                      <p:to>
                                        <p:strVal val="visible"/>
                                      </p:to>
                                    </p:set>
                                    <p:animEffect transition="in" filter="wipe(left)">
                                      <p:cBhvr>
                                        <p:cTn id="58" dur="500"/>
                                        <p:tgtEl>
                                          <p:spTgt spid="203"/>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04"/>
                                        </p:tgtEl>
                                        <p:attrNameLst>
                                          <p:attrName>style.visibility</p:attrName>
                                        </p:attrNameLst>
                                      </p:cBhvr>
                                      <p:to>
                                        <p:strVal val="visible"/>
                                      </p:to>
                                    </p:set>
                                    <p:animEffect transition="in" filter="wipe(left)">
                                      <p:cBhvr>
                                        <p:cTn id="63" dur="5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8" grpId="0"/>
      <p:bldP spid="102" grpId="0"/>
      <p:bldP spid="223" grpId="0"/>
      <p:bldP spid="114" grpId="0"/>
      <p:bldP spid="203" grpId="0"/>
      <p:bldP spid="20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289918" y="622429"/>
            <a:ext cx="5074170" cy="584775"/>
          </a:xfrm>
          <a:prstGeom prst="rect">
            <a:avLst/>
          </a:prstGeom>
          <a:ln w="9525" cap="flat" cmpd="sng" algn="ctr">
            <a:solidFill>
              <a:schemeClr val="accent6">
                <a:shade val="95000"/>
                <a:satMod val="105000"/>
              </a:schemeClr>
            </a:solidFill>
            <a:prstDash val="solid"/>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marL="342900" marR="0" lvl="0" indent="-342900" algn="l" defTabSz="914400" rtl="0" eaLnBrk="1" fontAlgn="base" latinLnBrk="0" hangingPunct="1">
              <a:lnSpc>
                <a:spcPct val="100000"/>
              </a:lnSpc>
              <a:spcBef>
                <a:spcPct val="50000"/>
              </a:spcBef>
              <a:spcAft>
                <a:spcPct val="0"/>
              </a:spcAft>
              <a:buClrTx/>
              <a:buSzTx/>
              <a:buFontTx/>
              <a:buNone/>
              <a:tabLst/>
              <a:defRPr/>
            </a:pPr>
            <a:r>
              <a:rPr kumimoji="0" lang="zh-CN" altLang="en-US" sz="32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Times New Roman" pitchFamily="18" charset="0"/>
                <a:ea typeface="黑体" pitchFamily="49" charset="-122"/>
                <a:cs typeface="Times New Roman" pitchFamily="18" charset="0"/>
                <a:sym typeface="宋体" pitchFamily="2" charset="-122"/>
              </a:rPr>
              <a:t>地磁场 </a:t>
            </a:r>
            <a:r>
              <a:rPr kumimoji="0" lang="en-US" altLang="zh-CN" sz="32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Times New Roman" pitchFamily="18" charset="0"/>
                <a:ea typeface="黑体" pitchFamily="49" charset="-122"/>
                <a:cs typeface="Times New Roman" pitchFamily="18" charset="0"/>
                <a:sym typeface="宋体" pitchFamily="2" charset="-122"/>
              </a:rPr>
              <a:t>(Geomagnetic Field)</a:t>
            </a:r>
            <a:endParaRPr kumimoji="0" lang="zh-CN" altLang="en-US" sz="32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Times New Roman" pitchFamily="18" charset="0"/>
              <a:ea typeface="黑体" pitchFamily="49" charset="-122"/>
              <a:cs typeface="Times New Roman" pitchFamily="18" charset="0"/>
              <a:sym typeface="宋体" pitchFamily="2" charset="-122"/>
            </a:endParaRPr>
          </a:p>
        </p:txBody>
      </p:sp>
      <p:pic>
        <p:nvPicPr>
          <p:cNvPr id="197638" name="Picture 6" descr="https://timgsa.baidu.com/timg?image&amp;quality=80&amp;size=b9999_10000&amp;sec=1495710715822&amp;di=1760649efad4a7d3fe671b4032180b81&amp;imgtype=0&amp;src=http%3A%2F%2Fpic.baike.soso.com%2Fp%2F20140118%2F20140118115342-1556624164.jpg"/>
          <p:cNvPicPr>
            <a:picLocks noChangeAspect="1" noChangeArrowheads="1"/>
          </p:cNvPicPr>
          <p:nvPr/>
        </p:nvPicPr>
        <p:blipFill>
          <a:blip r:embed="rId3" cstate="print">
            <a:lum contrast="20000"/>
          </a:blip>
          <a:srcRect/>
          <a:stretch>
            <a:fillRect/>
          </a:stretch>
        </p:blipFill>
        <p:spPr bwMode="auto">
          <a:xfrm>
            <a:off x="5436096" y="980728"/>
            <a:ext cx="3038475" cy="3133726"/>
          </a:xfrm>
          <a:prstGeom prst="rect">
            <a:avLst/>
          </a:prstGeom>
          <a:noFill/>
        </p:spPr>
      </p:pic>
      <p:sp>
        <p:nvSpPr>
          <p:cNvPr id="74" name="Rectangle 3"/>
          <p:cNvSpPr txBox="1">
            <a:spLocks noRot="1" noChangeArrowheads="1"/>
          </p:cNvSpPr>
          <p:nvPr/>
        </p:nvSpPr>
        <p:spPr>
          <a:xfrm>
            <a:off x="323528" y="1412776"/>
            <a:ext cx="5074170" cy="642942"/>
          </a:xfrm>
          <a:prstGeom prst="rect">
            <a:avLst/>
          </a:prstGeom>
          <a:noFill/>
        </p:spPr>
        <p:txBody>
          <a:bodyPr>
            <a:noAutofit/>
          </a:bodyPr>
          <a:lstStyle/>
          <a:p>
            <a:pPr lvl="0">
              <a:lnSpc>
                <a:spcPct val="125000"/>
              </a:lnSpc>
              <a:spcBef>
                <a:spcPct val="20000"/>
              </a:spcBef>
              <a:buFont typeface="Arial" pitchFamily="34" charset="0"/>
              <a:buChar char="•"/>
              <a:defRPr/>
            </a:pPr>
            <a:r>
              <a:rPr lang="zh-CN" altLang="en-US" sz="2800" b="1" dirty="0">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rPr>
              <a:t> 磁偏角 </a:t>
            </a:r>
            <a:r>
              <a:rPr lang="en-US" altLang="zh-CN" sz="2800" b="1" dirty="0">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rPr>
              <a:t>(magnetic declination)</a:t>
            </a:r>
            <a:endParaRPr lang="en-US" altLang="zh-CN" sz="2800" b="1" i="1" dirty="0">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endParaRPr>
          </a:p>
        </p:txBody>
      </p:sp>
      <p:sp>
        <p:nvSpPr>
          <p:cNvPr id="75" name="Rectangle 3"/>
          <p:cNvSpPr txBox="1">
            <a:spLocks noRot="1" noChangeArrowheads="1"/>
          </p:cNvSpPr>
          <p:nvPr/>
        </p:nvSpPr>
        <p:spPr>
          <a:xfrm>
            <a:off x="323528" y="2124515"/>
            <a:ext cx="3240360" cy="642942"/>
          </a:xfrm>
          <a:prstGeom prst="rect">
            <a:avLst/>
          </a:prstGeom>
          <a:noFill/>
        </p:spPr>
        <p:txBody>
          <a:bodyPr>
            <a:noAutofit/>
          </a:bodyPr>
          <a:lstStyle/>
          <a:p>
            <a:pPr lvl="0">
              <a:lnSpc>
                <a:spcPct val="125000"/>
              </a:lnSpc>
              <a:spcBef>
                <a:spcPct val="20000"/>
              </a:spcBef>
              <a:buFont typeface="Arial" pitchFamily="34" charset="0"/>
              <a:buChar char="•"/>
              <a:defRPr/>
            </a:pPr>
            <a:r>
              <a:rPr lang="zh-CN" altLang="en-US" sz="2800" b="1" dirty="0">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rPr>
              <a:t> 指南针</a:t>
            </a:r>
            <a:r>
              <a:rPr lang="en-US" altLang="zh-CN" sz="2800" b="1" dirty="0">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rPr>
              <a:t>N</a:t>
            </a:r>
            <a:r>
              <a:rPr lang="zh-CN" altLang="en-US" sz="2800" b="1" dirty="0">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rPr>
              <a:t>极指向：</a:t>
            </a:r>
            <a:endParaRPr lang="en-US" altLang="zh-CN" sz="2800" b="1" dirty="0">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endParaRPr>
          </a:p>
        </p:txBody>
      </p:sp>
      <p:sp>
        <p:nvSpPr>
          <p:cNvPr id="76" name="Rectangle 3"/>
          <p:cNvSpPr txBox="1">
            <a:spLocks noRot="1" noChangeArrowheads="1"/>
          </p:cNvSpPr>
          <p:nvPr/>
        </p:nvSpPr>
        <p:spPr>
          <a:xfrm>
            <a:off x="611560" y="2642042"/>
            <a:ext cx="4255971" cy="642942"/>
          </a:xfrm>
          <a:prstGeom prst="rect">
            <a:avLst/>
          </a:prstGeom>
          <a:noFill/>
        </p:spPr>
        <p:txBody>
          <a:bodyPr>
            <a:noAutofit/>
          </a:bodyPr>
          <a:lstStyle/>
          <a:p>
            <a:pPr lvl="0">
              <a:lnSpc>
                <a:spcPct val="125000"/>
              </a:lnSpc>
              <a:spcBef>
                <a:spcPct val="20000"/>
              </a:spcBef>
              <a:defRPr/>
            </a:pPr>
            <a:r>
              <a:rPr lang="zh-CN" altLang="en-US" sz="2800" b="1" dirty="0">
                <a:solidFill>
                  <a:srgbClr val="C00000"/>
                </a:solidFill>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rPr>
              <a:t>地磁南</a:t>
            </a:r>
            <a:r>
              <a:rPr lang="zh-CN" altLang="en-US" sz="2800" b="1" dirty="0">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rPr>
              <a:t>极，</a:t>
            </a:r>
            <a:r>
              <a:rPr lang="zh-CN" altLang="en-US" sz="2800" b="1" dirty="0">
                <a:solidFill>
                  <a:srgbClr val="390EF0"/>
                </a:solidFill>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rPr>
              <a:t>地理北</a:t>
            </a:r>
            <a:r>
              <a:rPr lang="zh-CN" altLang="en-US" sz="2800" b="1" dirty="0">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rPr>
              <a:t>极附近</a:t>
            </a:r>
            <a:endParaRPr lang="en-US" altLang="zh-CN" sz="2800" b="1" dirty="0">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endParaRPr>
          </a:p>
        </p:txBody>
      </p:sp>
      <p:sp>
        <p:nvSpPr>
          <p:cNvPr id="77" name="Rectangle 2"/>
          <p:cNvSpPr txBox="1">
            <a:spLocks noRot="1" noChangeArrowheads="1"/>
          </p:cNvSpPr>
          <p:nvPr/>
        </p:nvSpPr>
        <p:spPr>
          <a:xfrm>
            <a:off x="289918" y="3573016"/>
            <a:ext cx="5506218" cy="584775"/>
          </a:xfrm>
          <a:prstGeom prst="rect">
            <a:avLst/>
          </a:prstGeom>
          <a:ln w="9525" cap="flat" cmpd="sng" algn="ctr">
            <a:solidFill>
              <a:schemeClr val="accent6">
                <a:shade val="95000"/>
                <a:satMod val="105000"/>
              </a:schemeClr>
            </a:solidFill>
            <a:prstDash val="solid"/>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marL="342900" marR="0" lvl="0" indent="-342900" algn="l" defTabSz="914400" rtl="0" eaLnBrk="1" fontAlgn="base" latinLnBrk="0" hangingPunct="1">
              <a:lnSpc>
                <a:spcPct val="100000"/>
              </a:lnSpc>
              <a:spcBef>
                <a:spcPct val="50000"/>
              </a:spcBef>
              <a:spcAft>
                <a:spcPct val="0"/>
              </a:spcAft>
              <a:buClrTx/>
              <a:buSzTx/>
              <a:buFontTx/>
              <a:buNone/>
              <a:tabLst/>
              <a:defRPr/>
            </a:pPr>
            <a:r>
              <a:rPr kumimoji="0" lang="zh-CN" altLang="en-US" sz="32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Times New Roman" pitchFamily="18" charset="0"/>
                <a:ea typeface="黑体" pitchFamily="49" charset="-122"/>
                <a:cs typeface="Times New Roman" pitchFamily="18" charset="0"/>
                <a:sym typeface="宋体" pitchFamily="2" charset="-122"/>
              </a:rPr>
              <a:t>磁感线 </a:t>
            </a:r>
            <a:r>
              <a:rPr kumimoji="0" lang="en-US" altLang="zh-CN" sz="32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Times New Roman" pitchFamily="18" charset="0"/>
                <a:ea typeface="黑体" pitchFamily="49" charset="-122"/>
                <a:cs typeface="Times New Roman" pitchFamily="18" charset="0"/>
                <a:sym typeface="宋体" pitchFamily="2" charset="-122"/>
              </a:rPr>
              <a:t>(Magnetic Field Lines)</a:t>
            </a:r>
            <a:endParaRPr kumimoji="0" lang="zh-CN" altLang="en-US" sz="32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Times New Roman" pitchFamily="18" charset="0"/>
              <a:ea typeface="黑体" pitchFamily="49" charset="-122"/>
              <a:cs typeface="Times New Roman" pitchFamily="18" charset="0"/>
              <a:sym typeface="宋体" pitchFamily="2" charset="-122"/>
            </a:endParaRPr>
          </a:p>
        </p:txBody>
      </p:sp>
      <p:pic>
        <p:nvPicPr>
          <p:cNvPr id="197640" name="Picture 8" descr="https://timgsa.baidu.com/timg?image&amp;quality=80&amp;size=b9999_10000&amp;sec=1495712073517&amp;di=f896020fc78fb44875862f3681922a6f&amp;imgtype=0&amp;src=http%3A%2F%2Fwww.wendangwang.com%2Fpic%2Faac5894259c6f2cdabf3f227%2F1-900-png_6_0_0_966_280_340_162_1548_1092.375-1890-0-1190-1890.jpg"/>
          <p:cNvPicPr>
            <a:picLocks noChangeAspect="1" noChangeArrowheads="1"/>
          </p:cNvPicPr>
          <p:nvPr/>
        </p:nvPicPr>
        <p:blipFill>
          <a:blip r:embed="rId4" cstate="print"/>
          <a:srcRect l="1878" t="4125" r="59622" b="13054"/>
          <a:stretch>
            <a:fillRect/>
          </a:stretch>
        </p:blipFill>
        <p:spPr bwMode="auto">
          <a:xfrm>
            <a:off x="539552" y="4293096"/>
            <a:ext cx="2038285" cy="2088000"/>
          </a:xfrm>
          <a:prstGeom prst="rect">
            <a:avLst/>
          </a:prstGeom>
          <a:noFill/>
        </p:spPr>
      </p:pic>
      <p:pic>
        <p:nvPicPr>
          <p:cNvPr id="79" name="Picture 8" descr="https://timgsa.baidu.com/timg?image&amp;quality=80&amp;size=b9999_10000&amp;sec=1495712073517&amp;di=f896020fc78fb44875862f3681922a6f&amp;imgtype=0&amp;src=http%3A%2F%2Fwww.wendangwang.com%2Fpic%2Faac5894259c6f2cdabf3f227%2F1-900-png_6_0_0_966_280_340_162_1548_1092.375-1890-0-1190-1890.jpg"/>
          <p:cNvPicPr>
            <a:picLocks noChangeAspect="1" noChangeArrowheads="1"/>
          </p:cNvPicPr>
          <p:nvPr/>
        </p:nvPicPr>
        <p:blipFill>
          <a:blip r:embed="rId4" cstate="print"/>
          <a:srcRect l="49768" t="4125" b="13054"/>
          <a:stretch>
            <a:fillRect/>
          </a:stretch>
        </p:blipFill>
        <p:spPr bwMode="auto">
          <a:xfrm>
            <a:off x="2915816" y="4293096"/>
            <a:ext cx="2659453" cy="2088000"/>
          </a:xfrm>
          <a:prstGeom prst="rect">
            <a:avLst/>
          </a:prstGeom>
          <a:noFill/>
        </p:spPr>
      </p:pic>
      <p:grpSp>
        <p:nvGrpSpPr>
          <p:cNvPr id="80" name="组合 79"/>
          <p:cNvGrpSpPr>
            <a:grpSpLocks noChangeAspect="1"/>
          </p:cNvGrpSpPr>
          <p:nvPr/>
        </p:nvGrpSpPr>
        <p:grpSpPr>
          <a:xfrm>
            <a:off x="5580112" y="4293096"/>
            <a:ext cx="2924776" cy="2052000"/>
            <a:chOff x="4214810" y="-214338"/>
            <a:chExt cx="4214842" cy="2957087"/>
          </a:xfrm>
        </p:grpSpPr>
        <p:pic>
          <p:nvPicPr>
            <p:cNvPr id="81" name="Picture 4" descr="+-"/>
            <p:cNvPicPr>
              <a:picLocks noChangeAspect="1" noChangeArrowheads="1"/>
            </p:cNvPicPr>
            <p:nvPr/>
          </p:nvPicPr>
          <p:blipFill>
            <a:blip r:embed="rId5" cstate="print">
              <a:clrChange>
                <a:clrFrom>
                  <a:srgbClr val="FFFFFF"/>
                </a:clrFrom>
                <a:clrTo>
                  <a:srgbClr val="FFFFFF">
                    <a:alpha val="0"/>
                  </a:srgbClr>
                </a:clrTo>
              </a:clrChange>
              <a:lum bright="-20000" contrast="40000"/>
            </a:blip>
            <a:srcRect/>
            <a:stretch>
              <a:fillRect/>
            </a:stretch>
          </p:blipFill>
          <p:spPr bwMode="auto">
            <a:xfrm>
              <a:off x="4214810" y="-214338"/>
              <a:ext cx="4214842" cy="2957087"/>
            </a:xfrm>
            <a:prstGeom prst="rect">
              <a:avLst/>
            </a:prstGeom>
            <a:noFill/>
            <a:ln w="9525">
              <a:noFill/>
              <a:miter lim="800000"/>
              <a:headEnd/>
              <a:tailEnd/>
            </a:ln>
          </p:spPr>
        </p:pic>
        <p:grpSp>
          <p:nvGrpSpPr>
            <p:cNvPr id="82" name="组合 9"/>
            <p:cNvGrpSpPr/>
            <p:nvPr/>
          </p:nvGrpSpPr>
          <p:grpSpPr>
            <a:xfrm>
              <a:off x="5311872" y="914438"/>
              <a:ext cx="425651" cy="753999"/>
              <a:chOff x="4401380" y="1945227"/>
              <a:chExt cx="729686" cy="1292570"/>
            </a:xfrm>
            <a:solidFill>
              <a:schemeClr val="accent6">
                <a:lumMod val="50000"/>
              </a:schemeClr>
            </a:solidFill>
          </p:grpSpPr>
          <p:sp>
            <p:nvSpPr>
              <p:cNvPr id="86" name="椭圆 85"/>
              <p:cNvSpPr/>
              <p:nvPr/>
            </p:nvSpPr>
            <p:spPr>
              <a:xfrm>
                <a:off x="4401380" y="2280103"/>
                <a:ext cx="722544" cy="722543"/>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latin typeface="Times New Roman" pitchFamily="18" charset="0"/>
                  <a:ea typeface="楷体" pitchFamily="49" charset="-122"/>
                  <a:cs typeface="Times New Roman" pitchFamily="18" charset="0"/>
                </a:endParaRPr>
              </a:p>
            </p:txBody>
          </p:sp>
          <p:sp>
            <p:nvSpPr>
              <p:cNvPr id="87" name="矩形 86"/>
              <p:cNvSpPr/>
              <p:nvPr/>
            </p:nvSpPr>
            <p:spPr>
              <a:xfrm>
                <a:off x="4416684" y="1945227"/>
                <a:ext cx="714382" cy="1292570"/>
              </a:xfrm>
              <a:prstGeom prst="rect">
                <a:avLst/>
              </a:prstGeom>
              <a:noFill/>
            </p:spPr>
            <p:txBody>
              <a:bodyPr wrap="square">
                <a:spAutoFit/>
              </a:bodyPr>
              <a:lstStyle/>
              <a:p>
                <a:pPr lvl="0" algn="ctr"/>
                <a:r>
                  <a:rPr lang="en-US" altLang="zh-CN" sz="2800" b="1" dirty="0">
                    <a:solidFill>
                      <a:schemeClr val="bg1"/>
                    </a:solidFill>
                    <a:latin typeface="黑体" pitchFamily="49" charset="-122"/>
                    <a:ea typeface="黑体" pitchFamily="49" charset="-122"/>
                    <a:cs typeface="Times New Roman" pitchFamily="18" charset="0"/>
                  </a:rPr>
                  <a:t>+</a:t>
                </a:r>
                <a:endParaRPr lang="zh-CN" altLang="en-US" sz="2800" b="1" baseline="-25000" dirty="0">
                  <a:solidFill>
                    <a:schemeClr val="bg1"/>
                  </a:solidFill>
                  <a:latin typeface="黑体" pitchFamily="49" charset="-122"/>
                  <a:ea typeface="黑体" pitchFamily="49" charset="-122"/>
                  <a:cs typeface="Times New Roman" pitchFamily="18" charset="0"/>
                </a:endParaRPr>
              </a:p>
            </p:txBody>
          </p:sp>
        </p:grpSp>
        <p:grpSp>
          <p:nvGrpSpPr>
            <p:cNvPr id="83" name="组合 9"/>
            <p:cNvGrpSpPr/>
            <p:nvPr/>
          </p:nvGrpSpPr>
          <p:grpSpPr>
            <a:xfrm>
              <a:off x="7039126" y="838797"/>
              <a:ext cx="438161" cy="686962"/>
              <a:chOff x="4423263" y="1868695"/>
              <a:chExt cx="751138" cy="1177650"/>
            </a:xfrm>
            <a:solidFill>
              <a:srgbClr val="0070C0"/>
            </a:solidFill>
          </p:grpSpPr>
          <p:sp>
            <p:nvSpPr>
              <p:cNvPr id="84" name="椭圆 83"/>
              <p:cNvSpPr/>
              <p:nvPr/>
            </p:nvSpPr>
            <p:spPr>
              <a:xfrm>
                <a:off x="4423263" y="2323802"/>
                <a:ext cx="722549" cy="722543"/>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Times New Roman" pitchFamily="18" charset="0"/>
                  <a:ea typeface="楷体" pitchFamily="49" charset="-122"/>
                  <a:cs typeface="Times New Roman" pitchFamily="18" charset="0"/>
                </a:endParaRPr>
              </a:p>
            </p:txBody>
          </p:sp>
          <p:sp>
            <p:nvSpPr>
              <p:cNvPr id="85" name="矩形 84"/>
              <p:cNvSpPr/>
              <p:nvPr/>
            </p:nvSpPr>
            <p:spPr>
              <a:xfrm>
                <a:off x="4460016" y="1868695"/>
                <a:ext cx="714385" cy="1173680"/>
              </a:xfrm>
              <a:prstGeom prst="rect">
                <a:avLst/>
              </a:prstGeom>
              <a:noFill/>
            </p:spPr>
            <p:txBody>
              <a:bodyPr wrap="square">
                <a:spAutoFit/>
              </a:bodyPr>
              <a:lstStyle/>
              <a:p>
                <a:pPr lvl="0" algn="ctr"/>
                <a:r>
                  <a:rPr lang="en-US" altLang="zh-CN" sz="3200" b="1" dirty="0">
                    <a:solidFill>
                      <a:schemeClr val="bg1"/>
                    </a:solidFill>
                    <a:latin typeface="Times New Roman" pitchFamily="18" charset="0"/>
                    <a:ea typeface="楷体" pitchFamily="49" charset="-122"/>
                    <a:cs typeface="Times New Roman" pitchFamily="18" charset="0"/>
                  </a:rPr>
                  <a:t>-</a:t>
                </a:r>
                <a:endParaRPr lang="zh-CN" altLang="en-US" sz="3200" b="1" baseline="-25000" dirty="0">
                  <a:solidFill>
                    <a:schemeClr val="bg1"/>
                  </a:solidFill>
                  <a:latin typeface="Times New Roman" pitchFamily="18" charset="0"/>
                  <a:ea typeface="楷体" pitchFamily="49" charset="-122"/>
                  <a:cs typeface="Times New Roman" pitchFamily="18" charset="0"/>
                </a:endParaRPr>
              </a:p>
            </p:txBody>
          </p:sp>
        </p:grpSp>
      </p:grpSp>
      <p:sp>
        <p:nvSpPr>
          <p:cNvPr id="18" name="弧形 17"/>
          <p:cNvSpPr/>
          <p:nvPr/>
        </p:nvSpPr>
        <p:spPr>
          <a:xfrm rot="20380589">
            <a:off x="6505855" y="1547799"/>
            <a:ext cx="576000" cy="214314"/>
          </a:xfrm>
          <a:prstGeom prst="arc">
            <a:avLst/>
          </a:prstGeom>
          <a:ln w="254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9" name="组合 67"/>
          <p:cNvGrpSpPr/>
          <p:nvPr/>
        </p:nvGrpSpPr>
        <p:grpSpPr>
          <a:xfrm>
            <a:off x="6574448" y="475781"/>
            <a:ext cx="936104" cy="468000"/>
            <a:chOff x="3506461" y="2430110"/>
            <a:chExt cx="936104" cy="468000"/>
          </a:xfrm>
        </p:grpSpPr>
        <p:sp>
          <p:nvSpPr>
            <p:cNvPr id="20" name="云形标注 19"/>
            <p:cNvSpPr/>
            <p:nvPr/>
          </p:nvSpPr>
          <p:spPr>
            <a:xfrm>
              <a:off x="3507745" y="2430110"/>
              <a:ext cx="900000" cy="468000"/>
            </a:xfrm>
            <a:prstGeom prst="cloudCallout">
              <a:avLst>
                <a:gd name="adj1" fmla="val -15428"/>
                <a:gd name="adj2" fmla="val 149893"/>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华文楷体" pitchFamily="2" charset="-122"/>
                <a:ea typeface="华文楷体" pitchFamily="2" charset="-122"/>
              </a:endParaRPr>
            </a:p>
          </p:txBody>
        </p:sp>
        <p:sp>
          <p:nvSpPr>
            <p:cNvPr id="21" name="矩形 20"/>
            <p:cNvSpPr/>
            <p:nvPr/>
          </p:nvSpPr>
          <p:spPr>
            <a:xfrm>
              <a:off x="3506461" y="2467494"/>
              <a:ext cx="936104" cy="369332"/>
            </a:xfrm>
            <a:prstGeom prst="rect">
              <a:avLst/>
            </a:prstGeom>
          </p:spPr>
          <p:txBody>
            <a:bodyPr wrap="square">
              <a:spAutoFit/>
            </a:bodyPr>
            <a:lstStyle/>
            <a:p>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楷体" pitchFamily="49" charset="-122"/>
                  <a:cs typeface="Times New Roman" pitchFamily="18" charset="0"/>
                </a:rPr>
                <a:t>磁偏角</a:t>
              </a:r>
              <a:endParaRPr lang="zh-CN" altLang="en-US"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楷体" pitchFamily="49" charset="-122"/>
                <a:cs typeface="Times New Roman" pitchFamily="18" charset="0"/>
              </a:endParaRPr>
            </a:p>
          </p:txBody>
        </p:sp>
      </p:grpSp>
      <p:cxnSp>
        <p:nvCxnSpPr>
          <p:cNvPr id="23" name="直接连接符 22"/>
          <p:cNvCxnSpPr/>
          <p:nvPr/>
        </p:nvCxnSpPr>
        <p:spPr>
          <a:xfrm rot="-60000">
            <a:off x="7058372" y="952153"/>
            <a:ext cx="0" cy="3133726"/>
          </a:xfrm>
          <a:prstGeom prst="line">
            <a:avLst/>
          </a:prstGeom>
          <a:ln w="4445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rot="-1140000">
            <a:off x="7079295" y="938797"/>
            <a:ext cx="0" cy="3133726"/>
          </a:xfrm>
          <a:prstGeom prst="line">
            <a:avLst/>
          </a:prstGeom>
          <a:ln w="44450">
            <a:solidFill>
              <a:srgbClr val="390EF0"/>
            </a:solidFill>
            <a:prstDash val="sysDot"/>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5510364" y="1566317"/>
            <a:ext cx="540000" cy="324000"/>
          </a:xfrm>
          <a:prstGeom prst="rect">
            <a:avLst/>
          </a:prstGeom>
          <a:noFill/>
          <a:ln w="952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7543378" y="1024161"/>
            <a:ext cx="756000" cy="324000"/>
          </a:xfrm>
          <a:prstGeom prst="rect">
            <a:avLst/>
          </a:prstGeom>
          <a:noFill/>
          <a:ln w="952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7730827" y="3789040"/>
            <a:ext cx="540000" cy="324000"/>
          </a:xfrm>
          <a:prstGeom prst="rect">
            <a:avLst/>
          </a:prstGeom>
          <a:noFill/>
          <a:ln w="952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6002635" y="3654549"/>
            <a:ext cx="756000" cy="324000"/>
          </a:xfrm>
          <a:prstGeom prst="rect">
            <a:avLst/>
          </a:prstGeom>
          <a:noFill/>
          <a:ln w="952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7638"/>
                                        </p:tgtEl>
                                        <p:attrNameLst>
                                          <p:attrName>style.visibility</p:attrName>
                                        </p:attrNameLst>
                                      </p:cBhvr>
                                      <p:to>
                                        <p:strVal val="visible"/>
                                      </p:to>
                                    </p:set>
                                    <p:animEffect transition="in" filter="blinds(horizontal)">
                                      <p:cBhvr>
                                        <p:cTn id="12" dur="500"/>
                                        <p:tgtEl>
                                          <p:spTgt spid="19763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linds(horizont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childTnLst>
                          </p:cTn>
                        </p:par>
                        <p:par>
                          <p:cTn id="28" fill="hold">
                            <p:stCondLst>
                              <p:cond delay="500"/>
                            </p:stCondLst>
                            <p:childTnLst>
                              <p:par>
                                <p:cTn id="29" presetID="3" presetClass="entr" presetSubtype="1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linds(horizontal)">
                                      <p:cBhvr>
                                        <p:cTn id="31" dur="500"/>
                                        <p:tgtEl>
                                          <p:spTgt spid="19"/>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wipe(left)">
                                      <p:cBhvr>
                                        <p:cTn id="34" dur="500"/>
                                        <p:tgtEl>
                                          <p:spTgt spid="7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linds(horizontal)">
                                      <p:cBhvr>
                                        <p:cTn id="39" dur="500"/>
                                        <p:tgtEl>
                                          <p:spTgt spid="25"/>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linds(horizontal)">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linds(horizontal)">
                                      <p:cBhvr>
                                        <p:cTn id="47" dur="500"/>
                                        <p:tgtEl>
                                          <p:spTgt spid="29"/>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blinds(horizontal)">
                                      <p:cBhvr>
                                        <p:cTn id="50" dur="500"/>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wipe(left)">
                                      <p:cBhvr>
                                        <p:cTn id="55" dur="500"/>
                                        <p:tgtEl>
                                          <p:spTgt spid="7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76"/>
                                        </p:tgtEl>
                                        <p:attrNameLst>
                                          <p:attrName>style.visibility</p:attrName>
                                        </p:attrNameLst>
                                      </p:cBhvr>
                                      <p:to>
                                        <p:strVal val="visible"/>
                                      </p:to>
                                    </p:set>
                                    <p:animEffect transition="in" filter="wipe(left)">
                                      <p:cBhvr>
                                        <p:cTn id="60" dur="500"/>
                                        <p:tgtEl>
                                          <p:spTgt spid="76"/>
                                        </p:tgtEl>
                                      </p:cBhvr>
                                    </p:animEffect>
                                  </p:childTnLst>
                                </p:cTn>
                              </p:par>
                              <p:par>
                                <p:cTn id="61" presetID="8" presetClass="entr" presetSubtype="16" fill="hold" grpId="0" nodeType="withEffect">
                                  <p:stCondLst>
                                    <p:cond delay="0"/>
                                  </p:stCondLst>
                                  <p:childTnLst>
                                    <p:set>
                                      <p:cBhvr>
                                        <p:cTn id="62" dur="1" fill="hold">
                                          <p:stCondLst>
                                            <p:cond delay="0"/>
                                          </p:stCondLst>
                                        </p:cTn>
                                        <p:tgtEl>
                                          <p:spTgt spid="77"/>
                                        </p:tgtEl>
                                        <p:attrNameLst>
                                          <p:attrName>style.visibility</p:attrName>
                                        </p:attrNameLst>
                                      </p:cBhvr>
                                      <p:to>
                                        <p:strVal val="visible"/>
                                      </p:to>
                                    </p:set>
                                    <p:animEffect transition="in" filter="diamond(in)">
                                      <p:cBhvr>
                                        <p:cTn id="63" dur="500"/>
                                        <p:tgtEl>
                                          <p:spTgt spid="77"/>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197640"/>
                                        </p:tgtEl>
                                        <p:attrNameLst>
                                          <p:attrName>style.visibility</p:attrName>
                                        </p:attrNameLst>
                                      </p:cBhvr>
                                      <p:to>
                                        <p:strVal val="visible"/>
                                      </p:to>
                                    </p:set>
                                    <p:animEffect transition="in" filter="blinds(horizontal)">
                                      <p:cBhvr>
                                        <p:cTn id="68" dur="500"/>
                                        <p:tgtEl>
                                          <p:spTgt spid="197640"/>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80"/>
                                        </p:tgtEl>
                                        <p:attrNameLst>
                                          <p:attrName>style.visibility</p:attrName>
                                        </p:attrNameLst>
                                      </p:cBhvr>
                                      <p:to>
                                        <p:strVal val="visible"/>
                                      </p:to>
                                    </p:set>
                                    <p:animEffect transition="in" filter="blinds(horizontal)">
                                      <p:cBhvr>
                                        <p:cTn id="73" dur="500"/>
                                        <p:tgtEl>
                                          <p:spTgt spid="80"/>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nodeType="clickEffect">
                                  <p:stCondLst>
                                    <p:cond delay="0"/>
                                  </p:stCondLst>
                                  <p:childTnLst>
                                    <p:set>
                                      <p:cBhvr>
                                        <p:cTn id="77" dur="1" fill="hold">
                                          <p:stCondLst>
                                            <p:cond delay="0"/>
                                          </p:stCondLst>
                                        </p:cTn>
                                        <p:tgtEl>
                                          <p:spTgt spid="79"/>
                                        </p:tgtEl>
                                        <p:attrNameLst>
                                          <p:attrName>style.visibility</p:attrName>
                                        </p:attrNameLst>
                                      </p:cBhvr>
                                      <p:to>
                                        <p:strVal val="visible"/>
                                      </p:to>
                                    </p:set>
                                    <p:animEffect transition="in" filter="blinds(horizontal)">
                                      <p:cBhvr>
                                        <p:cTn id="78"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4" grpId="0"/>
      <p:bldP spid="75" grpId="0"/>
      <p:bldP spid="76" grpId="0"/>
      <p:bldP spid="77" grpId="0" animBg="1"/>
      <p:bldP spid="18" grpId="0" animBg="1"/>
      <p:bldP spid="25" grpId="0" animBg="1"/>
      <p:bldP spid="26" grpId="0" animBg="1"/>
      <p:bldP spid="29" grpId="0"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3"/>
          <p:cNvSpPr txBox="1">
            <a:spLocks noRot="1" noChangeArrowheads="1"/>
          </p:cNvSpPr>
          <p:nvPr/>
        </p:nvSpPr>
        <p:spPr>
          <a:xfrm>
            <a:off x="285720" y="764704"/>
            <a:ext cx="2486080" cy="642942"/>
          </a:xfrm>
          <a:prstGeom prst="rect">
            <a:avLst/>
          </a:prstGeom>
          <a:noFill/>
        </p:spPr>
        <p:txBody>
          <a:bodyPr>
            <a:noAutofit/>
          </a:bodyPr>
          <a:lstStyle/>
          <a:p>
            <a:pPr lvl="0">
              <a:lnSpc>
                <a:spcPct val="125000"/>
              </a:lnSpc>
              <a:spcBef>
                <a:spcPct val="20000"/>
              </a:spcBef>
              <a:buFont typeface="Wingdings" pitchFamily="2" charset="2"/>
              <a:buChar char="Ø"/>
              <a:defRPr/>
            </a:pPr>
            <a:r>
              <a:rPr lang="zh-CN" altLang="en-US" sz="2600" b="1" dirty="0">
                <a:effectLst>
                  <a:outerShdw blurRad="38100" dist="38100" dir="2700000" algn="tl">
                    <a:srgbClr val="000000">
                      <a:alpha val="43137"/>
                    </a:srgbClr>
                  </a:outerShdw>
                </a:effectLst>
                <a:latin typeface="Times New Roman" pitchFamily="18" charset="0"/>
                <a:cs typeface="Times New Roman" pitchFamily="18" charset="0"/>
              </a:rPr>
              <a:t> 磁感线特点：</a:t>
            </a:r>
            <a:endParaRPr lang="en-US" altLang="zh-CN" sz="2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0" name="矩形 59"/>
          <p:cNvSpPr/>
          <p:nvPr/>
        </p:nvSpPr>
        <p:spPr>
          <a:xfrm>
            <a:off x="428596" y="3213999"/>
            <a:ext cx="6591676" cy="592470"/>
          </a:xfrm>
          <a:prstGeom prst="rect">
            <a:avLst/>
          </a:prstGeom>
        </p:spPr>
        <p:txBody>
          <a:bodyPr wrap="square">
            <a:spAutoFit/>
          </a:bodyPr>
          <a:lstStyle/>
          <a:p>
            <a:pPr>
              <a:lnSpc>
                <a:spcPct val="125000"/>
              </a:lnSpc>
              <a:spcBef>
                <a:spcPct val="20000"/>
              </a:spcBef>
              <a:buFont typeface="Arial" pitchFamily="34" charset="0"/>
              <a:buChar char="•"/>
              <a:defRPr/>
            </a:pPr>
            <a:r>
              <a:rPr lang="zh-CN" altLang="en-US" sz="2600" b="1" dirty="0">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rPr>
              <a:t> 切线方向 → 磁场方向（小磁针</a:t>
            </a:r>
            <a:r>
              <a:rPr lang="en-US" altLang="zh-CN" sz="2600" b="1" dirty="0">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rPr>
              <a:t>N</a:t>
            </a:r>
            <a:r>
              <a:rPr lang="zh-CN" altLang="en-US" sz="2600" b="1" dirty="0">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rPr>
              <a:t>极指向）</a:t>
            </a:r>
            <a:endParaRPr lang="en-US" altLang="zh-CN" sz="2600" b="1" dirty="0">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endParaRPr>
          </a:p>
        </p:txBody>
      </p:sp>
      <p:sp>
        <p:nvSpPr>
          <p:cNvPr id="61" name="矩形 60"/>
          <p:cNvSpPr/>
          <p:nvPr/>
        </p:nvSpPr>
        <p:spPr>
          <a:xfrm>
            <a:off x="428596" y="1340768"/>
            <a:ext cx="3735318" cy="541559"/>
          </a:xfrm>
          <a:prstGeom prst="rect">
            <a:avLst/>
          </a:prstGeom>
        </p:spPr>
        <p:txBody>
          <a:bodyPr wrap="none">
            <a:spAutoFit/>
          </a:bodyPr>
          <a:lstStyle/>
          <a:p>
            <a:pPr lvl="0">
              <a:lnSpc>
                <a:spcPct val="125000"/>
              </a:lnSpc>
              <a:spcBef>
                <a:spcPct val="20000"/>
              </a:spcBef>
              <a:buFont typeface="Arial" pitchFamily="34" charset="0"/>
              <a:buChar char="•"/>
              <a:defRPr/>
            </a:pPr>
            <a:r>
              <a:rPr lang="zh-CN" altLang="en-US" sz="2600" b="1" dirty="0">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rPr>
              <a:t> 假想曲线，实际不存在</a:t>
            </a:r>
            <a:endParaRPr lang="en-US" altLang="zh-CN" sz="2600" b="1" dirty="0">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endParaRPr>
          </a:p>
        </p:txBody>
      </p:sp>
      <p:sp>
        <p:nvSpPr>
          <p:cNvPr id="62" name="矩形 61"/>
          <p:cNvSpPr/>
          <p:nvPr/>
        </p:nvSpPr>
        <p:spPr>
          <a:xfrm>
            <a:off x="428596" y="1957041"/>
            <a:ext cx="5075428" cy="541559"/>
          </a:xfrm>
          <a:prstGeom prst="rect">
            <a:avLst/>
          </a:prstGeom>
        </p:spPr>
        <p:txBody>
          <a:bodyPr wrap="none">
            <a:spAutoFit/>
          </a:bodyPr>
          <a:lstStyle/>
          <a:p>
            <a:pPr lvl="0">
              <a:lnSpc>
                <a:spcPct val="125000"/>
              </a:lnSpc>
              <a:spcBef>
                <a:spcPct val="20000"/>
              </a:spcBef>
              <a:buFont typeface="Arial" pitchFamily="34" charset="0"/>
              <a:buChar char="•"/>
              <a:defRPr/>
            </a:pPr>
            <a:r>
              <a:rPr lang="zh-CN" altLang="en-US" sz="2600" b="1" dirty="0">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rPr>
              <a:t> 不相交，</a:t>
            </a:r>
            <a:r>
              <a:rPr lang="zh-CN" altLang="en-US" sz="2600" b="1" dirty="0">
                <a:solidFill>
                  <a:srgbClr val="390EF0"/>
                </a:solidFill>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rPr>
              <a:t>闭合</a:t>
            </a:r>
            <a:r>
              <a:rPr lang="zh-CN" altLang="en-US" sz="2600" b="1" dirty="0">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rPr>
              <a:t>，分布在三维空间</a:t>
            </a:r>
            <a:endParaRPr lang="en-US" altLang="zh-CN" sz="2600" b="1" dirty="0">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endParaRPr>
          </a:p>
        </p:txBody>
      </p:sp>
      <p:sp>
        <p:nvSpPr>
          <p:cNvPr id="64" name="矩形 63"/>
          <p:cNvSpPr/>
          <p:nvPr/>
        </p:nvSpPr>
        <p:spPr>
          <a:xfrm>
            <a:off x="428596" y="2583178"/>
            <a:ext cx="6933308" cy="541559"/>
          </a:xfrm>
          <a:prstGeom prst="rect">
            <a:avLst/>
          </a:prstGeom>
        </p:spPr>
        <p:txBody>
          <a:bodyPr wrap="none">
            <a:spAutoFit/>
          </a:bodyPr>
          <a:lstStyle/>
          <a:p>
            <a:pPr lvl="0">
              <a:lnSpc>
                <a:spcPct val="125000"/>
              </a:lnSpc>
              <a:spcBef>
                <a:spcPct val="20000"/>
              </a:spcBef>
              <a:buFont typeface="Arial" pitchFamily="34" charset="0"/>
              <a:buChar char="•"/>
              <a:defRPr/>
            </a:pPr>
            <a:r>
              <a:rPr lang="zh-CN" altLang="en-US" sz="2600" b="1" dirty="0">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rPr>
              <a:t> </a:t>
            </a:r>
            <a:r>
              <a:rPr lang="zh-CN" altLang="en-US" sz="2600" b="1" dirty="0">
                <a:solidFill>
                  <a:srgbClr val="390EF0"/>
                </a:solidFill>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rPr>
              <a:t>磁体外部从</a:t>
            </a:r>
            <a:r>
              <a:rPr lang="en-US" altLang="zh-CN" sz="2600" b="1" dirty="0">
                <a:solidFill>
                  <a:srgbClr val="390EF0"/>
                </a:solidFill>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rPr>
              <a:t>N</a:t>
            </a:r>
            <a:r>
              <a:rPr lang="zh-CN" altLang="en-US" sz="2600" b="1" dirty="0">
                <a:solidFill>
                  <a:srgbClr val="390EF0"/>
                </a:solidFill>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rPr>
              <a:t>极到</a:t>
            </a:r>
            <a:r>
              <a:rPr lang="en-US" altLang="zh-CN" sz="2600" b="1" dirty="0">
                <a:solidFill>
                  <a:srgbClr val="390EF0"/>
                </a:solidFill>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rPr>
              <a:t>S</a:t>
            </a:r>
            <a:r>
              <a:rPr lang="zh-CN" altLang="en-US" sz="2600" b="1" dirty="0">
                <a:solidFill>
                  <a:srgbClr val="390EF0"/>
                </a:solidFill>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rPr>
              <a:t>极，磁体内部从</a:t>
            </a:r>
            <a:r>
              <a:rPr lang="en-US" altLang="zh-CN" sz="2600" b="1" dirty="0">
                <a:solidFill>
                  <a:srgbClr val="390EF0"/>
                </a:solidFill>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rPr>
              <a:t>S</a:t>
            </a:r>
            <a:r>
              <a:rPr lang="zh-CN" altLang="en-US" sz="2600" b="1" dirty="0">
                <a:solidFill>
                  <a:srgbClr val="390EF0"/>
                </a:solidFill>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rPr>
              <a:t>极到</a:t>
            </a:r>
            <a:r>
              <a:rPr lang="en-US" altLang="zh-CN" sz="2600" b="1" dirty="0">
                <a:solidFill>
                  <a:srgbClr val="390EF0"/>
                </a:solidFill>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rPr>
              <a:t>N</a:t>
            </a:r>
            <a:r>
              <a:rPr lang="zh-CN" altLang="en-US" sz="2600" b="1" dirty="0">
                <a:solidFill>
                  <a:srgbClr val="390EF0"/>
                </a:solidFill>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rPr>
              <a:t>极</a:t>
            </a:r>
            <a:endParaRPr lang="en-US" altLang="zh-CN" sz="2600" b="1" dirty="0">
              <a:solidFill>
                <a:srgbClr val="390EF0"/>
              </a:solidFill>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endParaRPr>
          </a:p>
        </p:txBody>
      </p:sp>
      <p:sp>
        <p:nvSpPr>
          <p:cNvPr id="65" name="矩形 64"/>
          <p:cNvSpPr/>
          <p:nvPr/>
        </p:nvSpPr>
        <p:spPr>
          <a:xfrm>
            <a:off x="447004" y="3820259"/>
            <a:ext cx="5277124" cy="541559"/>
          </a:xfrm>
          <a:prstGeom prst="rect">
            <a:avLst/>
          </a:prstGeom>
        </p:spPr>
        <p:txBody>
          <a:bodyPr wrap="square">
            <a:spAutoFit/>
          </a:bodyPr>
          <a:lstStyle/>
          <a:p>
            <a:pPr>
              <a:lnSpc>
                <a:spcPct val="125000"/>
              </a:lnSpc>
              <a:spcBef>
                <a:spcPct val="20000"/>
              </a:spcBef>
              <a:buFont typeface="Arial" pitchFamily="34" charset="0"/>
              <a:buChar char="•"/>
              <a:defRPr/>
            </a:pPr>
            <a:r>
              <a:rPr lang="zh-CN" altLang="en-US" sz="2600" b="1" dirty="0">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rPr>
              <a:t> 疏密程度 → 磁场强弱（定性）</a:t>
            </a:r>
            <a:endParaRPr lang="en-US" altLang="zh-CN" sz="2600" b="1" dirty="0">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endParaRPr>
          </a:p>
        </p:txBody>
      </p:sp>
      <p:sp>
        <p:nvSpPr>
          <p:cNvPr id="157698" name="AutoShape 2" descr="https://timgsa.baidu.com/timg?image&amp;quality=80&amp;size=b9999_10000&amp;sec=1495765764976&amp;di=ff83f3222bede858f4d17080aac63880&amp;imgtype=0&amp;src=http%3A%2F%2Fa.hiphotos.baidu.com%2Fzhidao%2Fwh%253D450%252C600%2Fsign%3Dafa9f384242dd42a5f5c09af360b7783%2Fb21bb051f81986184ef949694bed2e738ad4e6a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 name="矩形 9"/>
          <p:cNvSpPr>
            <a:spLocks noChangeArrowheads="1"/>
          </p:cNvSpPr>
          <p:nvPr/>
        </p:nvSpPr>
        <p:spPr bwMode="auto">
          <a:xfrm>
            <a:off x="2786050" y="255573"/>
            <a:ext cx="1641475" cy="1173163"/>
          </a:xfrm>
          <a:prstGeom prst="rect">
            <a:avLst/>
          </a:prstGeom>
          <a:noFill/>
          <a:ln w="9525">
            <a:noFill/>
            <a:miter lim="800000"/>
            <a:headEnd/>
            <a:tailEnd/>
          </a:ln>
        </p:spPr>
        <p:txBody>
          <a:bodyPr>
            <a:spAutoFit/>
          </a:bodyPr>
          <a:lstStyle/>
          <a:p>
            <a:pPr eaLnBrk="1" hangingPunct="1">
              <a:lnSpc>
                <a:spcPct val="130000"/>
              </a:lnSpc>
            </a:pPr>
            <a:r>
              <a:rPr lang="zh-CN" altLang="en-US" sz="6000" b="1" dirty="0">
                <a:solidFill>
                  <a:srgbClr val="7030A0"/>
                </a:solidFill>
                <a:latin typeface="Times New Roman" pitchFamily="18" charset="0"/>
                <a:ea typeface="黑体" pitchFamily="49" charset="-122"/>
              </a:rPr>
              <a:t>*</a:t>
            </a:r>
            <a:r>
              <a:rPr lang="zh-CN" altLang="en-US" sz="6000" b="1" dirty="0">
                <a:solidFill>
                  <a:srgbClr val="00B050"/>
                </a:solidFill>
                <a:latin typeface="Times New Roman" pitchFamily="18" charset="0"/>
                <a:ea typeface="黑体" pitchFamily="49" charset="-122"/>
              </a:rPr>
              <a:t>*</a:t>
            </a:r>
            <a:r>
              <a:rPr lang="zh-CN" altLang="en-US" sz="6000" b="1" dirty="0">
                <a:solidFill>
                  <a:srgbClr val="FFC000"/>
                </a:solidFill>
                <a:latin typeface="Times New Roman" pitchFamily="18" charset="0"/>
                <a:ea typeface="黑体" pitchFamily="49" charset="-122"/>
              </a:rPr>
              <a:t>*</a:t>
            </a:r>
          </a:p>
        </p:txBody>
      </p:sp>
      <p:pic>
        <p:nvPicPr>
          <p:cNvPr id="11" name="Picture 2" descr="c:\users\h\appdata\roaming\360se6\User Data\temp\20110322_089f997ff6a17b55401daoIvwLFpNlzj.jpg"/>
          <p:cNvPicPr>
            <a:picLocks noChangeAspect="1" noChangeArrowheads="1"/>
          </p:cNvPicPr>
          <p:nvPr/>
        </p:nvPicPr>
        <p:blipFill>
          <a:blip r:embed="rId3" cstate="print">
            <a:lum contrast="40000"/>
          </a:blip>
          <a:srcRect/>
          <a:stretch>
            <a:fillRect/>
          </a:stretch>
        </p:blipFill>
        <p:spPr bwMode="auto">
          <a:xfrm>
            <a:off x="1475656" y="4653136"/>
            <a:ext cx="3152348" cy="1656184"/>
          </a:xfrm>
          <a:prstGeom prst="rect">
            <a:avLst/>
          </a:prstGeom>
          <a:noFill/>
        </p:spPr>
      </p:pic>
      <p:pic>
        <p:nvPicPr>
          <p:cNvPr id="12" name="Picture 4" descr="U形磁铁"/>
          <p:cNvPicPr>
            <a:picLocks noChangeAspect="1" noChangeArrowheads="1"/>
          </p:cNvPicPr>
          <p:nvPr/>
        </p:nvPicPr>
        <p:blipFill>
          <a:blip r:embed="rId4" cstate="print">
            <a:lum contrast="100000"/>
          </a:blip>
          <a:srcRect/>
          <a:stretch>
            <a:fillRect/>
          </a:stretch>
        </p:blipFill>
        <p:spPr bwMode="auto">
          <a:xfrm>
            <a:off x="5508104" y="4725144"/>
            <a:ext cx="1872208" cy="164849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38" presetClass="entr" presetSubtype="0" accel="50000" fill="hold" grpId="0" nodeType="afterEffect">
                                  <p:stCondLst>
                                    <p:cond delay="0"/>
                                  </p:stCondLst>
                                  <p:iterate type="lt">
                                    <p:tmPct val="50000"/>
                                  </p:iterate>
                                  <p:childTnLst>
                                    <p:set>
                                      <p:cBhvr>
                                        <p:cTn id="10" dur="1" fill="hold">
                                          <p:stCondLst>
                                            <p:cond delay="0"/>
                                          </p:stCondLst>
                                        </p:cTn>
                                        <p:tgtEl>
                                          <p:spTgt spid="10"/>
                                        </p:tgtEl>
                                        <p:attrNameLst>
                                          <p:attrName>style.visibility</p:attrName>
                                        </p:attrNameLst>
                                      </p:cBhvr>
                                      <p:to>
                                        <p:strVal val="visible"/>
                                      </p:to>
                                    </p:set>
                                    <p:set>
                                      <p:cBhvr>
                                        <p:cTn id="11" dur="455" fill="hold">
                                          <p:stCondLst>
                                            <p:cond delay="0"/>
                                          </p:stCondLst>
                                        </p:cTn>
                                        <p:tgtEl>
                                          <p:spTgt spid="10"/>
                                        </p:tgtEl>
                                        <p:attrNameLst>
                                          <p:attrName>style.rotation</p:attrName>
                                        </p:attrNameLst>
                                      </p:cBhvr>
                                      <p:to>
                                        <p:strVal val="-45.0"/>
                                      </p:to>
                                    </p:set>
                                    <p:anim calcmode="lin" valueType="num">
                                      <p:cBhvr>
                                        <p:cTn id="12"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13"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14"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15"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wipe(left)">
                                      <p:cBhvr>
                                        <p:cTn id="20" dur="500"/>
                                        <p:tgtEl>
                                          <p:spTgt spid="6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left)">
                                      <p:cBhvr>
                                        <p:cTn id="25" dur="500"/>
                                        <p:tgtEl>
                                          <p:spTgt spid="6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wipe(left)">
                                      <p:cBhvr>
                                        <p:cTn id="30" dur="500"/>
                                        <p:tgtEl>
                                          <p:spTgt spid="64"/>
                                        </p:tgtEl>
                                      </p:cBhvr>
                                    </p:animEffect>
                                  </p:childTnLst>
                                </p:cTn>
                              </p:par>
                              <p:par>
                                <p:cTn id="31" presetID="3" presetClass="entr" presetSubtype="1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linds(horizontal)">
                                      <p:cBhvr>
                                        <p:cTn id="33" dur="500"/>
                                        <p:tgtEl>
                                          <p:spTgt spid="11"/>
                                        </p:tgtEl>
                                      </p:cBhvr>
                                    </p:animEffect>
                                  </p:childTnLst>
                                </p:cTn>
                              </p:par>
                            </p:childTnLst>
                          </p:cTn>
                        </p:par>
                        <p:par>
                          <p:cTn id="34" fill="hold">
                            <p:stCondLst>
                              <p:cond delay="500"/>
                            </p:stCondLst>
                            <p:childTnLst>
                              <p:par>
                                <p:cTn id="35" presetID="3" presetClass="entr" presetSubtype="10"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wipe(left)">
                                      <p:cBhvr>
                                        <p:cTn id="42" dur="500"/>
                                        <p:tgtEl>
                                          <p:spTgt spid="6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wipe(left)">
                                      <p:cBhvr>
                                        <p:cTn id="4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2" grpId="0"/>
      <p:bldP spid="64" grpId="0"/>
      <p:bldP spid="65"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 name="组合 128"/>
          <p:cNvGrpSpPr/>
          <p:nvPr/>
        </p:nvGrpSpPr>
        <p:grpSpPr>
          <a:xfrm>
            <a:off x="6228184" y="4782072"/>
            <a:ext cx="1728192" cy="1738276"/>
            <a:chOff x="8532440" y="4782072"/>
            <a:chExt cx="1728192" cy="1738276"/>
          </a:xfrm>
        </p:grpSpPr>
        <p:sp>
          <p:nvSpPr>
            <p:cNvPr id="107" name="TextBox 106"/>
            <p:cNvSpPr txBox="1"/>
            <p:nvPr/>
          </p:nvSpPr>
          <p:spPr>
            <a:xfrm>
              <a:off x="9972600" y="5266052"/>
              <a:ext cx="288032" cy="307777"/>
            </a:xfrm>
            <a:prstGeom prst="rect">
              <a:avLst/>
            </a:prstGeom>
            <a:noFill/>
          </p:spPr>
          <p:txBody>
            <a:bodyPr wrap="square" rtlCol="0">
              <a:spAutoFit/>
            </a:bodyPr>
            <a:lstStyle/>
            <a:p>
              <a:pPr algn="ctr"/>
              <a:r>
                <a:rPr lang="en-US" altLang="zh-CN" sz="1400" b="1" dirty="0">
                  <a:latin typeface="Times New Roman" pitchFamily="18" charset="0"/>
                  <a:cs typeface="Times New Roman" pitchFamily="18" charset="0"/>
                </a:rPr>
                <a:t>×</a:t>
              </a:r>
              <a:endParaRPr lang="zh-CN" altLang="en-US" sz="1400" b="1" dirty="0">
                <a:latin typeface="Times New Roman" pitchFamily="18" charset="0"/>
                <a:cs typeface="Times New Roman" pitchFamily="18" charset="0"/>
              </a:endParaRPr>
            </a:p>
          </p:txBody>
        </p:sp>
        <p:sp>
          <p:nvSpPr>
            <p:cNvPr id="108" name="TextBox 107"/>
            <p:cNvSpPr txBox="1"/>
            <p:nvPr/>
          </p:nvSpPr>
          <p:spPr>
            <a:xfrm>
              <a:off x="9972600" y="6212571"/>
              <a:ext cx="288032" cy="307777"/>
            </a:xfrm>
            <a:prstGeom prst="rect">
              <a:avLst/>
            </a:prstGeom>
            <a:noFill/>
          </p:spPr>
          <p:txBody>
            <a:bodyPr wrap="square" rtlCol="0">
              <a:spAutoFit/>
            </a:bodyPr>
            <a:lstStyle/>
            <a:p>
              <a:pPr algn="ctr"/>
              <a:r>
                <a:rPr lang="en-US" altLang="zh-CN" sz="1400" b="1" dirty="0">
                  <a:latin typeface="Times New Roman" pitchFamily="18" charset="0"/>
                  <a:cs typeface="Times New Roman" pitchFamily="18" charset="0"/>
                </a:rPr>
                <a:t>×</a:t>
              </a:r>
              <a:endParaRPr lang="zh-CN" altLang="en-US" sz="1400" b="1" dirty="0">
                <a:latin typeface="Times New Roman" pitchFamily="18" charset="0"/>
                <a:cs typeface="Times New Roman" pitchFamily="18" charset="0"/>
              </a:endParaRPr>
            </a:p>
          </p:txBody>
        </p:sp>
        <p:sp>
          <p:nvSpPr>
            <p:cNvPr id="109" name="TextBox 108"/>
            <p:cNvSpPr txBox="1"/>
            <p:nvPr/>
          </p:nvSpPr>
          <p:spPr>
            <a:xfrm>
              <a:off x="9972600" y="5746309"/>
              <a:ext cx="288032" cy="307777"/>
            </a:xfrm>
            <a:prstGeom prst="rect">
              <a:avLst/>
            </a:prstGeom>
            <a:noFill/>
          </p:spPr>
          <p:txBody>
            <a:bodyPr wrap="square" rtlCol="0">
              <a:spAutoFit/>
            </a:bodyPr>
            <a:lstStyle/>
            <a:p>
              <a:pPr algn="ctr"/>
              <a:r>
                <a:rPr lang="en-US" altLang="zh-CN" sz="1400" b="1" dirty="0">
                  <a:latin typeface="Times New Roman" pitchFamily="18" charset="0"/>
                  <a:cs typeface="Times New Roman" pitchFamily="18" charset="0"/>
                </a:rPr>
                <a:t>×</a:t>
              </a:r>
              <a:endParaRPr lang="zh-CN" altLang="en-US" sz="1400" b="1" dirty="0">
                <a:latin typeface="Times New Roman" pitchFamily="18" charset="0"/>
                <a:cs typeface="Times New Roman" pitchFamily="18" charset="0"/>
              </a:endParaRPr>
            </a:p>
          </p:txBody>
        </p:sp>
        <p:sp>
          <p:nvSpPr>
            <p:cNvPr id="112" name="TextBox 111"/>
            <p:cNvSpPr txBox="1"/>
            <p:nvPr/>
          </p:nvSpPr>
          <p:spPr>
            <a:xfrm>
              <a:off x="9972600" y="4782072"/>
              <a:ext cx="288032" cy="307777"/>
            </a:xfrm>
            <a:prstGeom prst="rect">
              <a:avLst/>
            </a:prstGeom>
            <a:noFill/>
          </p:spPr>
          <p:txBody>
            <a:bodyPr wrap="square" rtlCol="0">
              <a:spAutoFit/>
            </a:bodyPr>
            <a:lstStyle/>
            <a:p>
              <a:pPr algn="ctr"/>
              <a:r>
                <a:rPr lang="en-US" altLang="zh-CN" sz="1400" b="1" dirty="0">
                  <a:latin typeface="Times New Roman" pitchFamily="18" charset="0"/>
                  <a:cs typeface="Times New Roman" pitchFamily="18" charset="0"/>
                </a:rPr>
                <a:t>×</a:t>
              </a:r>
              <a:endParaRPr lang="zh-CN" altLang="en-US" sz="1400" b="1" dirty="0">
                <a:latin typeface="Times New Roman" pitchFamily="18" charset="0"/>
                <a:cs typeface="Times New Roman" pitchFamily="18" charset="0"/>
              </a:endParaRPr>
            </a:p>
          </p:txBody>
        </p:sp>
        <p:sp>
          <p:nvSpPr>
            <p:cNvPr id="115" name="Oval 83"/>
            <p:cNvSpPr>
              <a:spLocks noChangeAspect="1" noChangeArrowheads="1"/>
            </p:cNvSpPr>
            <p:nvPr/>
          </p:nvSpPr>
          <p:spPr bwMode="auto">
            <a:xfrm>
              <a:off x="8532440" y="4917369"/>
              <a:ext cx="54000" cy="54000"/>
            </a:xfrm>
            <a:prstGeom prst="ellipse">
              <a:avLst/>
            </a:prstGeom>
            <a:solidFill>
              <a:schemeClr val="tx1"/>
            </a:solidFill>
            <a:ln w="22225">
              <a:solidFill>
                <a:schemeClr val="tx1"/>
              </a:solidFill>
              <a:round/>
              <a:headEnd/>
              <a:tailEnd/>
            </a:ln>
            <a:effectLst/>
          </p:spPr>
          <p:txBody>
            <a:bodyPr wrap="none" anchor="ctr"/>
            <a:lstStyle/>
            <a:p>
              <a:endParaRPr lang="zh-CN" altLang="en-US">
                <a:latin typeface="楷体" pitchFamily="49" charset="-122"/>
                <a:ea typeface="楷体" pitchFamily="49" charset="-122"/>
                <a:cs typeface="Times New Roman" pitchFamily="18" charset="0"/>
              </a:endParaRPr>
            </a:p>
          </p:txBody>
        </p:sp>
        <p:sp>
          <p:nvSpPr>
            <p:cNvPr id="116" name="Oval 83"/>
            <p:cNvSpPr>
              <a:spLocks noChangeAspect="1" noChangeArrowheads="1"/>
            </p:cNvSpPr>
            <p:nvPr/>
          </p:nvSpPr>
          <p:spPr bwMode="auto">
            <a:xfrm>
              <a:off x="8532440" y="5392490"/>
              <a:ext cx="54000" cy="54000"/>
            </a:xfrm>
            <a:prstGeom prst="ellipse">
              <a:avLst/>
            </a:prstGeom>
            <a:solidFill>
              <a:schemeClr val="tx1"/>
            </a:solidFill>
            <a:ln w="22225">
              <a:solidFill>
                <a:schemeClr val="tx1"/>
              </a:solidFill>
              <a:round/>
              <a:headEnd/>
              <a:tailEnd/>
            </a:ln>
            <a:effectLst/>
          </p:spPr>
          <p:txBody>
            <a:bodyPr wrap="none" anchor="ctr"/>
            <a:lstStyle/>
            <a:p>
              <a:endParaRPr lang="zh-CN" altLang="en-US">
                <a:latin typeface="楷体" pitchFamily="49" charset="-122"/>
                <a:ea typeface="楷体" pitchFamily="49" charset="-122"/>
                <a:cs typeface="Times New Roman" pitchFamily="18" charset="0"/>
              </a:endParaRPr>
            </a:p>
          </p:txBody>
        </p:sp>
        <p:sp>
          <p:nvSpPr>
            <p:cNvPr id="117" name="Oval 83"/>
            <p:cNvSpPr>
              <a:spLocks noChangeAspect="1" noChangeArrowheads="1"/>
            </p:cNvSpPr>
            <p:nvPr/>
          </p:nvSpPr>
          <p:spPr bwMode="auto">
            <a:xfrm>
              <a:off x="8532440" y="5883633"/>
              <a:ext cx="54000" cy="54000"/>
            </a:xfrm>
            <a:prstGeom prst="ellipse">
              <a:avLst/>
            </a:prstGeom>
            <a:solidFill>
              <a:schemeClr val="tx1"/>
            </a:solidFill>
            <a:ln w="22225">
              <a:solidFill>
                <a:schemeClr val="tx1"/>
              </a:solidFill>
              <a:round/>
              <a:headEnd/>
              <a:tailEnd/>
            </a:ln>
            <a:effectLst/>
          </p:spPr>
          <p:txBody>
            <a:bodyPr wrap="none" anchor="ctr"/>
            <a:lstStyle/>
            <a:p>
              <a:endParaRPr lang="zh-CN" altLang="en-US">
                <a:latin typeface="楷体" pitchFamily="49" charset="-122"/>
                <a:ea typeface="楷体" pitchFamily="49" charset="-122"/>
                <a:cs typeface="Times New Roman" pitchFamily="18" charset="0"/>
              </a:endParaRPr>
            </a:p>
          </p:txBody>
        </p:sp>
        <p:sp>
          <p:nvSpPr>
            <p:cNvPr id="127" name="Oval 83"/>
            <p:cNvSpPr>
              <a:spLocks noChangeAspect="1" noChangeArrowheads="1"/>
            </p:cNvSpPr>
            <p:nvPr/>
          </p:nvSpPr>
          <p:spPr bwMode="auto">
            <a:xfrm>
              <a:off x="8532440" y="6354225"/>
              <a:ext cx="54000" cy="54000"/>
            </a:xfrm>
            <a:prstGeom prst="ellipse">
              <a:avLst/>
            </a:prstGeom>
            <a:solidFill>
              <a:schemeClr val="tx1"/>
            </a:solidFill>
            <a:ln w="22225">
              <a:solidFill>
                <a:schemeClr val="tx1"/>
              </a:solidFill>
              <a:round/>
              <a:headEnd/>
              <a:tailEnd/>
            </a:ln>
            <a:effectLst/>
          </p:spPr>
          <p:txBody>
            <a:bodyPr wrap="none" anchor="ctr"/>
            <a:lstStyle/>
            <a:p>
              <a:endParaRPr lang="zh-CN" altLang="en-US">
                <a:latin typeface="楷体" pitchFamily="49" charset="-122"/>
                <a:ea typeface="楷体" pitchFamily="49" charset="-122"/>
                <a:cs typeface="Times New Roman" pitchFamily="18" charset="0"/>
              </a:endParaRPr>
            </a:p>
          </p:txBody>
        </p:sp>
      </p:grpSp>
      <p:grpSp>
        <p:nvGrpSpPr>
          <p:cNvPr id="142" name="组合 141"/>
          <p:cNvGrpSpPr/>
          <p:nvPr/>
        </p:nvGrpSpPr>
        <p:grpSpPr>
          <a:xfrm>
            <a:off x="5724128" y="4993431"/>
            <a:ext cx="2808312" cy="1335634"/>
            <a:chOff x="8748464" y="5130751"/>
            <a:chExt cx="2808312" cy="1335634"/>
          </a:xfrm>
        </p:grpSpPr>
        <p:sp>
          <p:nvSpPr>
            <p:cNvPr id="131" name="TextBox 130"/>
            <p:cNvSpPr txBox="1"/>
            <p:nvPr/>
          </p:nvSpPr>
          <p:spPr>
            <a:xfrm>
              <a:off x="11268744" y="5130751"/>
              <a:ext cx="288032" cy="307777"/>
            </a:xfrm>
            <a:prstGeom prst="rect">
              <a:avLst/>
            </a:prstGeom>
            <a:noFill/>
          </p:spPr>
          <p:txBody>
            <a:bodyPr wrap="square" rtlCol="0">
              <a:spAutoFit/>
            </a:bodyPr>
            <a:lstStyle/>
            <a:p>
              <a:pPr algn="ctr"/>
              <a:r>
                <a:rPr lang="en-US" altLang="zh-CN" sz="1400" b="1" dirty="0">
                  <a:latin typeface="Times New Roman" pitchFamily="18" charset="0"/>
                  <a:cs typeface="Times New Roman" pitchFamily="18" charset="0"/>
                </a:rPr>
                <a:t>×</a:t>
              </a:r>
              <a:endParaRPr lang="zh-CN" altLang="en-US" sz="1400" b="1" dirty="0">
                <a:latin typeface="Times New Roman" pitchFamily="18" charset="0"/>
                <a:cs typeface="Times New Roman" pitchFamily="18" charset="0"/>
              </a:endParaRPr>
            </a:p>
          </p:txBody>
        </p:sp>
        <p:sp>
          <p:nvSpPr>
            <p:cNvPr id="135" name="TextBox 134"/>
            <p:cNvSpPr txBox="1"/>
            <p:nvPr/>
          </p:nvSpPr>
          <p:spPr>
            <a:xfrm>
              <a:off x="11268744" y="6158608"/>
              <a:ext cx="288032" cy="307777"/>
            </a:xfrm>
            <a:prstGeom prst="rect">
              <a:avLst/>
            </a:prstGeom>
            <a:noFill/>
          </p:spPr>
          <p:txBody>
            <a:bodyPr wrap="square" rtlCol="0">
              <a:spAutoFit/>
            </a:bodyPr>
            <a:lstStyle/>
            <a:p>
              <a:pPr algn="ctr"/>
              <a:r>
                <a:rPr lang="en-US" altLang="zh-CN" sz="1400" b="1" dirty="0">
                  <a:latin typeface="Times New Roman" pitchFamily="18" charset="0"/>
                  <a:cs typeface="Times New Roman" pitchFamily="18" charset="0"/>
                </a:rPr>
                <a:t>×</a:t>
              </a:r>
              <a:endParaRPr lang="zh-CN" altLang="en-US" sz="1400" b="1" dirty="0">
                <a:latin typeface="Times New Roman" pitchFamily="18" charset="0"/>
                <a:cs typeface="Times New Roman" pitchFamily="18" charset="0"/>
              </a:endParaRPr>
            </a:p>
          </p:txBody>
        </p:sp>
        <p:sp>
          <p:nvSpPr>
            <p:cNvPr id="136" name="TextBox 135"/>
            <p:cNvSpPr txBox="1"/>
            <p:nvPr/>
          </p:nvSpPr>
          <p:spPr>
            <a:xfrm>
              <a:off x="11268744" y="5654552"/>
              <a:ext cx="288032" cy="307777"/>
            </a:xfrm>
            <a:prstGeom prst="rect">
              <a:avLst/>
            </a:prstGeom>
            <a:noFill/>
          </p:spPr>
          <p:txBody>
            <a:bodyPr wrap="square" rtlCol="0">
              <a:spAutoFit/>
            </a:bodyPr>
            <a:lstStyle/>
            <a:p>
              <a:pPr algn="ctr"/>
              <a:r>
                <a:rPr lang="en-US" altLang="zh-CN" sz="1400" b="1" dirty="0">
                  <a:latin typeface="Times New Roman" pitchFamily="18" charset="0"/>
                  <a:cs typeface="Times New Roman" pitchFamily="18" charset="0"/>
                </a:rPr>
                <a:t>×</a:t>
              </a:r>
              <a:endParaRPr lang="zh-CN" altLang="en-US" sz="1400" b="1" dirty="0">
                <a:latin typeface="Times New Roman" pitchFamily="18" charset="0"/>
                <a:cs typeface="Times New Roman" pitchFamily="18" charset="0"/>
              </a:endParaRPr>
            </a:p>
          </p:txBody>
        </p:sp>
        <p:sp>
          <p:nvSpPr>
            <p:cNvPr id="139" name="Oval 83"/>
            <p:cNvSpPr>
              <a:spLocks noChangeAspect="1" noChangeArrowheads="1"/>
            </p:cNvSpPr>
            <p:nvPr/>
          </p:nvSpPr>
          <p:spPr bwMode="auto">
            <a:xfrm>
              <a:off x="8748464" y="5257189"/>
              <a:ext cx="54000" cy="54000"/>
            </a:xfrm>
            <a:prstGeom prst="ellipse">
              <a:avLst/>
            </a:prstGeom>
            <a:solidFill>
              <a:schemeClr val="tx1"/>
            </a:solidFill>
            <a:ln w="22225">
              <a:solidFill>
                <a:schemeClr val="tx1"/>
              </a:solidFill>
              <a:round/>
              <a:headEnd/>
              <a:tailEnd/>
            </a:ln>
            <a:effectLst/>
          </p:spPr>
          <p:txBody>
            <a:bodyPr wrap="none" anchor="ctr"/>
            <a:lstStyle/>
            <a:p>
              <a:endParaRPr lang="zh-CN" altLang="en-US">
                <a:latin typeface="楷体" pitchFamily="49" charset="-122"/>
                <a:ea typeface="楷体" pitchFamily="49" charset="-122"/>
                <a:cs typeface="Times New Roman" pitchFamily="18" charset="0"/>
              </a:endParaRPr>
            </a:p>
          </p:txBody>
        </p:sp>
        <p:sp>
          <p:nvSpPr>
            <p:cNvPr id="140" name="Oval 83"/>
            <p:cNvSpPr>
              <a:spLocks noChangeAspect="1" noChangeArrowheads="1"/>
            </p:cNvSpPr>
            <p:nvPr/>
          </p:nvSpPr>
          <p:spPr bwMode="auto">
            <a:xfrm>
              <a:off x="8748464" y="5791876"/>
              <a:ext cx="54000" cy="54000"/>
            </a:xfrm>
            <a:prstGeom prst="ellipse">
              <a:avLst/>
            </a:prstGeom>
            <a:solidFill>
              <a:schemeClr val="tx1"/>
            </a:solidFill>
            <a:ln w="22225">
              <a:solidFill>
                <a:schemeClr val="tx1"/>
              </a:solidFill>
              <a:round/>
              <a:headEnd/>
              <a:tailEnd/>
            </a:ln>
            <a:effectLst/>
          </p:spPr>
          <p:txBody>
            <a:bodyPr wrap="none" anchor="ctr"/>
            <a:lstStyle/>
            <a:p>
              <a:endParaRPr lang="zh-CN" altLang="en-US">
                <a:latin typeface="楷体" pitchFamily="49" charset="-122"/>
                <a:ea typeface="楷体" pitchFamily="49" charset="-122"/>
                <a:cs typeface="Times New Roman" pitchFamily="18" charset="0"/>
              </a:endParaRPr>
            </a:p>
          </p:txBody>
        </p:sp>
        <p:sp>
          <p:nvSpPr>
            <p:cNvPr id="141" name="Oval 83"/>
            <p:cNvSpPr>
              <a:spLocks noChangeAspect="1" noChangeArrowheads="1"/>
            </p:cNvSpPr>
            <p:nvPr/>
          </p:nvSpPr>
          <p:spPr bwMode="auto">
            <a:xfrm>
              <a:off x="8748464" y="6300262"/>
              <a:ext cx="54000" cy="54000"/>
            </a:xfrm>
            <a:prstGeom prst="ellipse">
              <a:avLst/>
            </a:prstGeom>
            <a:solidFill>
              <a:schemeClr val="tx1"/>
            </a:solidFill>
            <a:ln w="22225">
              <a:solidFill>
                <a:schemeClr val="tx1"/>
              </a:solidFill>
              <a:round/>
              <a:headEnd/>
              <a:tailEnd/>
            </a:ln>
            <a:effectLst/>
          </p:spPr>
          <p:txBody>
            <a:bodyPr wrap="none" anchor="ctr"/>
            <a:lstStyle/>
            <a:p>
              <a:endParaRPr lang="zh-CN" altLang="en-US">
                <a:latin typeface="楷体" pitchFamily="49" charset="-122"/>
                <a:ea typeface="楷体" pitchFamily="49" charset="-122"/>
                <a:cs typeface="Times New Roman" pitchFamily="18" charset="0"/>
              </a:endParaRPr>
            </a:p>
          </p:txBody>
        </p:sp>
      </p:grpSp>
      <p:grpSp>
        <p:nvGrpSpPr>
          <p:cNvPr id="105" name="组合 104"/>
          <p:cNvGrpSpPr/>
          <p:nvPr/>
        </p:nvGrpSpPr>
        <p:grpSpPr>
          <a:xfrm>
            <a:off x="6599110" y="4664022"/>
            <a:ext cx="1008112" cy="1963961"/>
            <a:chOff x="8028384" y="4653136"/>
            <a:chExt cx="1008112" cy="1963961"/>
          </a:xfrm>
        </p:grpSpPr>
        <p:sp>
          <p:nvSpPr>
            <p:cNvPr id="82" name="TextBox 81"/>
            <p:cNvSpPr txBox="1"/>
            <p:nvPr/>
          </p:nvSpPr>
          <p:spPr>
            <a:xfrm>
              <a:off x="8748464" y="5299181"/>
              <a:ext cx="288032" cy="307777"/>
            </a:xfrm>
            <a:prstGeom prst="rect">
              <a:avLst/>
            </a:prstGeom>
            <a:noFill/>
          </p:spPr>
          <p:txBody>
            <a:bodyPr wrap="square" rtlCol="0">
              <a:spAutoFit/>
            </a:bodyPr>
            <a:lstStyle/>
            <a:p>
              <a:pPr algn="ctr"/>
              <a:r>
                <a:rPr lang="en-US" altLang="zh-CN" sz="1400" b="1" dirty="0">
                  <a:latin typeface="Times New Roman" pitchFamily="18" charset="0"/>
                  <a:cs typeface="Times New Roman" pitchFamily="18" charset="0"/>
                </a:rPr>
                <a:t>×</a:t>
              </a:r>
              <a:endParaRPr lang="zh-CN" altLang="en-US" sz="1400" b="1" dirty="0">
                <a:latin typeface="Times New Roman" pitchFamily="18" charset="0"/>
                <a:cs typeface="Times New Roman" pitchFamily="18" charset="0"/>
              </a:endParaRPr>
            </a:p>
          </p:txBody>
        </p:sp>
        <p:sp>
          <p:nvSpPr>
            <p:cNvPr id="83" name="TextBox 82"/>
            <p:cNvSpPr txBox="1"/>
            <p:nvPr/>
          </p:nvSpPr>
          <p:spPr>
            <a:xfrm>
              <a:off x="8748464" y="5973079"/>
              <a:ext cx="288032" cy="307777"/>
            </a:xfrm>
            <a:prstGeom prst="rect">
              <a:avLst/>
            </a:prstGeom>
            <a:noFill/>
          </p:spPr>
          <p:txBody>
            <a:bodyPr wrap="square" rtlCol="0">
              <a:spAutoFit/>
            </a:bodyPr>
            <a:lstStyle/>
            <a:p>
              <a:pPr algn="ctr"/>
              <a:r>
                <a:rPr lang="en-US" altLang="zh-CN" sz="1400" b="1" dirty="0">
                  <a:latin typeface="Times New Roman" pitchFamily="18" charset="0"/>
                  <a:cs typeface="Times New Roman" pitchFamily="18" charset="0"/>
                </a:rPr>
                <a:t>×</a:t>
              </a:r>
              <a:endParaRPr lang="zh-CN" altLang="en-US" sz="1400" b="1" dirty="0">
                <a:latin typeface="Times New Roman" pitchFamily="18" charset="0"/>
                <a:cs typeface="Times New Roman" pitchFamily="18" charset="0"/>
              </a:endParaRPr>
            </a:p>
          </p:txBody>
        </p:sp>
        <p:sp>
          <p:nvSpPr>
            <p:cNvPr id="84" name="TextBox 83"/>
            <p:cNvSpPr txBox="1"/>
            <p:nvPr/>
          </p:nvSpPr>
          <p:spPr>
            <a:xfrm>
              <a:off x="8748464" y="5637449"/>
              <a:ext cx="288032" cy="307777"/>
            </a:xfrm>
            <a:prstGeom prst="rect">
              <a:avLst/>
            </a:prstGeom>
            <a:noFill/>
          </p:spPr>
          <p:txBody>
            <a:bodyPr wrap="square" rtlCol="0">
              <a:spAutoFit/>
            </a:bodyPr>
            <a:lstStyle/>
            <a:p>
              <a:pPr algn="ctr"/>
              <a:r>
                <a:rPr lang="en-US" altLang="zh-CN" sz="1400" b="1" dirty="0">
                  <a:latin typeface="Times New Roman" pitchFamily="18" charset="0"/>
                  <a:cs typeface="Times New Roman" pitchFamily="18" charset="0"/>
                </a:rPr>
                <a:t>×</a:t>
              </a:r>
              <a:endParaRPr lang="zh-CN" altLang="en-US" sz="1400" b="1" dirty="0">
                <a:latin typeface="Times New Roman" pitchFamily="18" charset="0"/>
                <a:cs typeface="Times New Roman" pitchFamily="18" charset="0"/>
              </a:endParaRPr>
            </a:p>
          </p:txBody>
        </p:sp>
        <p:sp>
          <p:nvSpPr>
            <p:cNvPr id="86" name="TextBox 85"/>
            <p:cNvSpPr txBox="1"/>
            <p:nvPr/>
          </p:nvSpPr>
          <p:spPr>
            <a:xfrm>
              <a:off x="8748464" y="4653136"/>
              <a:ext cx="288032" cy="307777"/>
            </a:xfrm>
            <a:prstGeom prst="rect">
              <a:avLst/>
            </a:prstGeom>
            <a:noFill/>
          </p:spPr>
          <p:txBody>
            <a:bodyPr wrap="square" rtlCol="0">
              <a:spAutoFit/>
            </a:bodyPr>
            <a:lstStyle/>
            <a:p>
              <a:pPr algn="ctr"/>
              <a:r>
                <a:rPr lang="en-US" altLang="zh-CN" sz="1400" b="1" dirty="0">
                  <a:latin typeface="Times New Roman" pitchFamily="18" charset="0"/>
                  <a:cs typeface="Times New Roman" pitchFamily="18" charset="0"/>
                </a:rPr>
                <a:t>×</a:t>
              </a:r>
              <a:endParaRPr lang="zh-CN" altLang="en-US" sz="1400" b="1" dirty="0">
                <a:latin typeface="Times New Roman" pitchFamily="18" charset="0"/>
                <a:cs typeface="Times New Roman" pitchFamily="18" charset="0"/>
              </a:endParaRPr>
            </a:p>
          </p:txBody>
        </p:sp>
        <p:sp>
          <p:nvSpPr>
            <p:cNvPr id="89" name="TextBox 88"/>
            <p:cNvSpPr txBox="1"/>
            <p:nvPr/>
          </p:nvSpPr>
          <p:spPr>
            <a:xfrm>
              <a:off x="8748464" y="4980518"/>
              <a:ext cx="288032" cy="307777"/>
            </a:xfrm>
            <a:prstGeom prst="rect">
              <a:avLst/>
            </a:prstGeom>
            <a:noFill/>
          </p:spPr>
          <p:txBody>
            <a:bodyPr wrap="square" rtlCol="0">
              <a:spAutoFit/>
            </a:bodyPr>
            <a:lstStyle/>
            <a:p>
              <a:pPr algn="ctr"/>
              <a:r>
                <a:rPr lang="en-US" altLang="zh-CN" sz="1400" b="1" dirty="0">
                  <a:latin typeface="Times New Roman" pitchFamily="18" charset="0"/>
                  <a:cs typeface="Times New Roman" pitchFamily="18" charset="0"/>
                </a:rPr>
                <a:t>×</a:t>
              </a:r>
              <a:endParaRPr lang="zh-CN" altLang="en-US" sz="1400" b="1" dirty="0">
                <a:latin typeface="Times New Roman" pitchFamily="18" charset="0"/>
                <a:cs typeface="Times New Roman" pitchFamily="18" charset="0"/>
              </a:endParaRPr>
            </a:p>
          </p:txBody>
        </p:sp>
        <p:sp>
          <p:nvSpPr>
            <p:cNvPr id="93" name="TextBox 92"/>
            <p:cNvSpPr txBox="1"/>
            <p:nvPr/>
          </p:nvSpPr>
          <p:spPr>
            <a:xfrm>
              <a:off x="8748464" y="6309320"/>
              <a:ext cx="288032" cy="307777"/>
            </a:xfrm>
            <a:prstGeom prst="rect">
              <a:avLst/>
            </a:prstGeom>
            <a:noFill/>
          </p:spPr>
          <p:txBody>
            <a:bodyPr wrap="square" rtlCol="0">
              <a:spAutoFit/>
            </a:bodyPr>
            <a:lstStyle/>
            <a:p>
              <a:pPr algn="ctr"/>
              <a:r>
                <a:rPr lang="en-US" altLang="zh-CN" sz="1400" b="1" dirty="0">
                  <a:latin typeface="Times New Roman" pitchFamily="18" charset="0"/>
                  <a:cs typeface="Times New Roman" pitchFamily="18" charset="0"/>
                </a:rPr>
                <a:t>×</a:t>
              </a:r>
              <a:endParaRPr lang="zh-CN" altLang="en-US" sz="1400" b="1" dirty="0">
                <a:latin typeface="Times New Roman" pitchFamily="18" charset="0"/>
                <a:cs typeface="Times New Roman" pitchFamily="18" charset="0"/>
              </a:endParaRPr>
            </a:p>
          </p:txBody>
        </p:sp>
        <p:sp>
          <p:nvSpPr>
            <p:cNvPr id="94" name="Oval 83"/>
            <p:cNvSpPr>
              <a:spLocks noChangeAspect="1" noChangeArrowheads="1"/>
            </p:cNvSpPr>
            <p:nvPr/>
          </p:nvSpPr>
          <p:spPr bwMode="auto">
            <a:xfrm>
              <a:off x="8028384" y="4766661"/>
              <a:ext cx="54000" cy="54000"/>
            </a:xfrm>
            <a:prstGeom prst="ellipse">
              <a:avLst/>
            </a:prstGeom>
            <a:solidFill>
              <a:schemeClr val="tx1"/>
            </a:solidFill>
            <a:ln w="22225">
              <a:solidFill>
                <a:schemeClr val="tx1"/>
              </a:solidFill>
              <a:round/>
              <a:headEnd/>
              <a:tailEnd/>
            </a:ln>
            <a:effectLst/>
          </p:spPr>
          <p:txBody>
            <a:bodyPr wrap="none" anchor="ctr"/>
            <a:lstStyle/>
            <a:p>
              <a:endParaRPr lang="zh-CN" altLang="en-US">
                <a:latin typeface="楷体" pitchFamily="49" charset="-122"/>
                <a:ea typeface="楷体" pitchFamily="49" charset="-122"/>
                <a:cs typeface="Times New Roman" pitchFamily="18" charset="0"/>
              </a:endParaRPr>
            </a:p>
          </p:txBody>
        </p:sp>
        <p:sp>
          <p:nvSpPr>
            <p:cNvPr id="96" name="Oval 83"/>
            <p:cNvSpPr>
              <a:spLocks noChangeAspect="1" noChangeArrowheads="1"/>
            </p:cNvSpPr>
            <p:nvPr/>
          </p:nvSpPr>
          <p:spPr bwMode="auto">
            <a:xfrm>
              <a:off x="8028384" y="5115815"/>
              <a:ext cx="54000" cy="54000"/>
            </a:xfrm>
            <a:prstGeom prst="ellipse">
              <a:avLst/>
            </a:prstGeom>
            <a:solidFill>
              <a:schemeClr val="tx1"/>
            </a:solidFill>
            <a:ln w="22225">
              <a:solidFill>
                <a:schemeClr val="tx1"/>
              </a:solidFill>
              <a:round/>
              <a:headEnd/>
              <a:tailEnd/>
            </a:ln>
            <a:effectLst/>
          </p:spPr>
          <p:txBody>
            <a:bodyPr wrap="none" anchor="ctr"/>
            <a:lstStyle/>
            <a:p>
              <a:endParaRPr lang="zh-CN" altLang="en-US">
                <a:latin typeface="楷体" pitchFamily="49" charset="-122"/>
                <a:ea typeface="楷体" pitchFamily="49" charset="-122"/>
                <a:cs typeface="Times New Roman" pitchFamily="18" charset="0"/>
              </a:endParaRPr>
            </a:p>
          </p:txBody>
        </p:sp>
        <p:sp>
          <p:nvSpPr>
            <p:cNvPr id="98" name="Oval 83"/>
            <p:cNvSpPr>
              <a:spLocks noChangeAspect="1" noChangeArrowheads="1"/>
            </p:cNvSpPr>
            <p:nvPr/>
          </p:nvSpPr>
          <p:spPr bwMode="auto">
            <a:xfrm>
              <a:off x="8028384" y="5425619"/>
              <a:ext cx="54000" cy="54000"/>
            </a:xfrm>
            <a:prstGeom prst="ellipse">
              <a:avLst/>
            </a:prstGeom>
            <a:solidFill>
              <a:schemeClr val="tx1"/>
            </a:solidFill>
            <a:ln w="22225">
              <a:solidFill>
                <a:schemeClr val="tx1"/>
              </a:solidFill>
              <a:round/>
              <a:headEnd/>
              <a:tailEnd/>
            </a:ln>
            <a:effectLst/>
          </p:spPr>
          <p:txBody>
            <a:bodyPr wrap="none" anchor="ctr"/>
            <a:lstStyle/>
            <a:p>
              <a:endParaRPr lang="zh-CN" altLang="en-US">
                <a:latin typeface="楷体" pitchFamily="49" charset="-122"/>
                <a:ea typeface="楷体" pitchFamily="49" charset="-122"/>
                <a:cs typeface="Times New Roman" pitchFamily="18" charset="0"/>
              </a:endParaRPr>
            </a:p>
          </p:txBody>
        </p:sp>
        <p:sp>
          <p:nvSpPr>
            <p:cNvPr id="99" name="Oval 83"/>
            <p:cNvSpPr>
              <a:spLocks noChangeAspect="1" noChangeArrowheads="1"/>
            </p:cNvSpPr>
            <p:nvPr/>
          </p:nvSpPr>
          <p:spPr bwMode="auto">
            <a:xfrm>
              <a:off x="8028384" y="5774773"/>
              <a:ext cx="54000" cy="54000"/>
            </a:xfrm>
            <a:prstGeom prst="ellipse">
              <a:avLst/>
            </a:prstGeom>
            <a:solidFill>
              <a:schemeClr val="tx1"/>
            </a:solidFill>
            <a:ln w="22225">
              <a:solidFill>
                <a:schemeClr val="tx1"/>
              </a:solidFill>
              <a:round/>
              <a:headEnd/>
              <a:tailEnd/>
            </a:ln>
            <a:effectLst/>
          </p:spPr>
          <p:txBody>
            <a:bodyPr wrap="none" anchor="ctr"/>
            <a:lstStyle/>
            <a:p>
              <a:endParaRPr lang="zh-CN" altLang="en-US">
                <a:latin typeface="楷体" pitchFamily="49" charset="-122"/>
                <a:ea typeface="楷体" pitchFamily="49" charset="-122"/>
                <a:cs typeface="Times New Roman" pitchFamily="18" charset="0"/>
              </a:endParaRPr>
            </a:p>
          </p:txBody>
        </p:sp>
        <p:sp>
          <p:nvSpPr>
            <p:cNvPr id="102" name="Oval 83"/>
            <p:cNvSpPr>
              <a:spLocks noChangeAspect="1" noChangeArrowheads="1"/>
            </p:cNvSpPr>
            <p:nvPr/>
          </p:nvSpPr>
          <p:spPr bwMode="auto">
            <a:xfrm>
              <a:off x="8028384" y="6092961"/>
              <a:ext cx="54000" cy="54000"/>
            </a:xfrm>
            <a:prstGeom prst="ellipse">
              <a:avLst/>
            </a:prstGeom>
            <a:solidFill>
              <a:schemeClr val="tx1"/>
            </a:solidFill>
            <a:ln w="22225">
              <a:solidFill>
                <a:schemeClr val="tx1"/>
              </a:solidFill>
              <a:round/>
              <a:headEnd/>
              <a:tailEnd/>
            </a:ln>
            <a:effectLst/>
          </p:spPr>
          <p:txBody>
            <a:bodyPr wrap="none" anchor="ctr"/>
            <a:lstStyle/>
            <a:p>
              <a:endParaRPr lang="zh-CN" altLang="en-US">
                <a:latin typeface="楷体" pitchFamily="49" charset="-122"/>
                <a:ea typeface="楷体" pitchFamily="49" charset="-122"/>
                <a:cs typeface="Times New Roman" pitchFamily="18" charset="0"/>
              </a:endParaRPr>
            </a:p>
          </p:txBody>
        </p:sp>
        <p:sp>
          <p:nvSpPr>
            <p:cNvPr id="104" name="Oval 83"/>
            <p:cNvSpPr>
              <a:spLocks noChangeAspect="1" noChangeArrowheads="1"/>
            </p:cNvSpPr>
            <p:nvPr/>
          </p:nvSpPr>
          <p:spPr bwMode="auto">
            <a:xfrm>
              <a:off x="8028384" y="6442115"/>
              <a:ext cx="54000" cy="54000"/>
            </a:xfrm>
            <a:prstGeom prst="ellipse">
              <a:avLst/>
            </a:prstGeom>
            <a:solidFill>
              <a:schemeClr val="tx1"/>
            </a:solidFill>
            <a:ln w="22225">
              <a:solidFill>
                <a:schemeClr val="tx1"/>
              </a:solidFill>
              <a:round/>
              <a:headEnd/>
              <a:tailEnd/>
            </a:ln>
            <a:effectLst/>
          </p:spPr>
          <p:txBody>
            <a:bodyPr wrap="none" anchor="ctr"/>
            <a:lstStyle/>
            <a:p>
              <a:endParaRPr lang="zh-CN" altLang="en-US">
                <a:latin typeface="楷体" pitchFamily="49" charset="-122"/>
                <a:ea typeface="楷体" pitchFamily="49" charset="-122"/>
                <a:cs typeface="Times New Roman" pitchFamily="18" charset="0"/>
              </a:endParaRPr>
            </a:p>
          </p:txBody>
        </p:sp>
      </p:grpSp>
      <p:grpSp>
        <p:nvGrpSpPr>
          <p:cNvPr id="143" name="组合 142"/>
          <p:cNvGrpSpPr/>
          <p:nvPr/>
        </p:nvGrpSpPr>
        <p:grpSpPr>
          <a:xfrm>
            <a:off x="6861606" y="4633391"/>
            <a:ext cx="457584" cy="2107977"/>
            <a:chOff x="6861606" y="4633391"/>
            <a:chExt cx="457584" cy="2107977"/>
          </a:xfrm>
        </p:grpSpPr>
        <p:sp>
          <p:nvSpPr>
            <p:cNvPr id="66" name="TextBox 65"/>
            <p:cNvSpPr txBox="1"/>
            <p:nvPr/>
          </p:nvSpPr>
          <p:spPr>
            <a:xfrm>
              <a:off x="7031158" y="6433591"/>
              <a:ext cx="288032" cy="307777"/>
            </a:xfrm>
            <a:prstGeom prst="rect">
              <a:avLst/>
            </a:prstGeom>
            <a:noFill/>
          </p:spPr>
          <p:txBody>
            <a:bodyPr wrap="square" rtlCol="0">
              <a:spAutoFit/>
            </a:bodyPr>
            <a:lstStyle/>
            <a:p>
              <a:pPr algn="ctr"/>
              <a:r>
                <a:rPr lang="en-US" altLang="zh-CN" sz="1400" b="1" dirty="0">
                  <a:latin typeface="Times New Roman" pitchFamily="18" charset="0"/>
                  <a:cs typeface="Times New Roman" pitchFamily="18" charset="0"/>
                </a:rPr>
                <a:t>×</a:t>
              </a:r>
              <a:endParaRPr lang="zh-CN" altLang="en-US" sz="1400" b="1" dirty="0">
                <a:latin typeface="Times New Roman" pitchFamily="18" charset="0"/>
                <a:cs typeface="Times New Roman" pitchFamily="18" charset="0"/>
              </a:endParaRPr>
            </a:p>
          </p:txBody>
        </p:sp>
        <p:grpSp>
          <p:nvGrpSpPr>
            <p:cNvPr id="80" name="组合 79"/>
            <p:cNvGrpSpPr/>
            <p:nvPr/>
          </p:nvGrpSpPr>
          <p:grpSpPr>
            <a:xfrm>
              <a:off x="6861606" y="4633391"/>
              <a:ext cx="457584" cy="1985733"/>
              <a:chOff x="6861606" y="4633391"/>
              <a:chExt cx="457584" cy="1985733"/>
            </a:xfrm>
          </p:grpSpPr>
          <p:sp>
            <p:nvSpPr>
              <p:cNvPr id="57" name="TextBox 56"/>
              <p:cNvSpPr txBox="1"/>
              <p:nvPr/>
            </p:nvSpPr>
            <p:spPr>
              <a:xfrm>
                <a:off x="7031158" y="5279436"/>
                <a:ext cx="288032" cy="307777"/>
              </a:xfrm>
              <a:prstGeom prst="rect">
                <a:avLst/>
              </a:prstGeom>
              <a:noFill/>
            </p:spPr>
            <p:txBody>
              <a:bodyPr wrap="square" rtlCol="0">
                <a:spAutoFit/>
              </a:bodyPr>
              <a:lstStyle/>
              <a:p>
                <a:pPr algn="ctr"/>
                <a:r>
                  <a:rPr lang="en-US" altLang="zh-CN" sz="1400" b="1" dirty="0">
                    <a:latin typeface="Times New Roman" pitchFamily="18" charset="0"/>
                    <a:cs typeface="Times New Roman" pitchFamily="18" charset="0"/>
                  </a:rPr>
                  <a:t>×</a:t>
                </a:r>
                <a:endParaRPr lang="zh-CN" altLang="en-US" sz="1400" b="1" dirty="0">
                  <a:latin typeface="Times New Roman" pitchFamily="18" charset="0"/>
                  <a:cs typeface="Times New Roman" pitchFamily="18" charset="0"/>
                </a:endParaRPr>
              </a:p>
            </p:txBody>
          </p:sp>
          <p:sp>
            <p:nvSpPr>
              <p:cNvPr id="58" name="TextBox 57"/>
              <p:cNvSpPr txBox="1"/>
              <p:nvPr/>
            </p:nvSpPr>
            <p:spPr>
              <a:xfrm>
                <a:off x="7031158" y="5783492"/>
                <a:ext cx="288032" cy="307777"/>
              </a:xfrm>
              <a:prstGeom prst="rect">
                <a:avLst/>
              </a:prstGeom>
              <a:noFill/>
            </p:spPr>
            <p:txBody>
              <a:bodyPr wrap="square" rtlCol="0">
                <a:spAutoFit/>
              </a:bodyPr>
              <a:lstStyle/>
              <a:p>
                <a:pPr algn="ctr"/>
                <a:r>
                  <a:rPr lang="en-US" altLang="zh-CN" sz="1400" b="1" dirty="0">
                    <a:latin typeface="Times New Roman" pitchFamily="18" charset="0"/>
                    <a:cs typeface="Times New Roman" pitchFamily="18" charset="0"/>
                  </a:rPr>
                  <a:t>×</a:t>
                </a:r>
                <a:endParaRPr lang="zh-CN" altLang="en-US" sz="1400" b="1" dirty="0">
                  <a:latin typeface="Times New Roman" pitchFamily="18" charset="0"/>
                  <a:cs typeface="Times New Roman" pitchFamily="18" charset="0"/>
                </a:endParaRPr>
              </a:p>
            </p:txBody>
          </p:sp>
          <p:sp>
            <p:nvSpPr>
              <p:cNvPr id="59" name="TextBox 58"/>
              <p:cNvSpPr txBox="1"/>
              <p:nvPr/>
            </p:nvSpPr>
            <p:spPr>
              <a:xfrm>
                <a:off x="7031158" y="5617704"/>
                <a:ext cx="288032" cy="307777"/>
              </a:xfrm>
              <a:prstGeom prst="rect">
                <a:avLst/>
              </a:prstGeom>
              <a:noFill/>
            </p:spPr>
            <p:txBody>
              <a:bodyPr wrap="square" rtlCol="0">
                <a:spAutoFit/>
              </a:bodyPr>
              <a:lstStyle/>
              <a:p>
                <a:pPr algn="ctr"/>
                <a:r>
                  <a:rPr lang="en-US" altLang="zh-CN" sz="1400" b="1" dirty="0">
                    <a:latin typeface="Times New Roman" pitchFamily="18" charset="0"/>
                    <a:cs typeface="Times New Roman" pitchFamily="18" charset="0"/>
                  </a:rPr>
                  <a:t>×</a:t>
                </a:r>
                <a:endParaRPr lang="zh-CN" altLang="en-US" sz="1400" b="1" dirty="0">
                  <a:latin typeface="Times New Roman" pitchFamily="18" charset="0"/>
                  <a:cs typeface="Times New Roman" pitchFamily="18" charset="0"/>
                </a:endParaRPr>
              </a:p>
            </p:txBody>
          </p:sp>
          <p:sp>
            <p:nvSpPr>
              <p:cNvPr id="60" name="TextBox 59"/>
              <p:cNvSpPr txBox="1"/>
              <p:nvPr/>
            </p:nvSpPr>
            <p:spPr>
              <a:xfrm>
                <a:off x="7031158" y="4799179"/>
                <a:ext cx="288032" cy="307777"/>
              </a:xfrm>
              <a:prstGeom prst="rect">
                <a:avLst/>
              </a:prstGeom>
              <a:noFill/>
            </p:spPr>
            <p:txBody>
              <a:bodyPr wrap="square" rtlCol="0">
                <a:spAutoFit/>
              </a:bodyPr>
              <a:lstStyle/>
              <a:p>
                <a:pPr algn="ctr"/>
                <a:r>
                  <a:rPr lang="en-US" altLang="zh-CN" sz="1400" b="1" dirty="0">
                    <a:latin typeface="Times New Roman" pitchFamily="18" charset="0"/>
                    <a:cs typeface="Times New Roman" pitchFamily="18" charset="0"/>
                  </a:rPr>
                  <a:t>×</a:t>
                </a:r>
                <a:endParaRPr lang="zh-CN" altLang="en-US" sz="1400" b="1" dirty="0">
                  <a:latin typeface="Times New Roman" pitchFamily="18" charset="0"/>
                  <a:cs typeface="Times New Roman" pitchFamily="18" charset="0"/>
                </a:endParaRPr>
              </a:p>
            </p:txBody>
          </p:sp>
          <p:sp>
            <p:nvSpPr>
              <p:cNvPr id="61" name="TextBox 60"/>
              <p:cNvSpPr txBox="1"/>
              <p:nvPr/>
            </p:nvSpPr>
            <p:spPr>
              <a:xfrm>
                <a:off x="7031158" y="4633391"/>
                <a:ext cx="288032" cy="307777"/>
              </a:xfrm>
              <a:prstGeom prst="rect">
                <a:avLst/>
              </a:prstGeom>
              <a:noFill/>
            </p:spPr>
            <p:txBody>
              <a:bodyPr wrap="square" rtlCol="0">
                <a:spAutoFit/>
              </a:bodyPr>
              <a:lstStyle/>
              <a:p>
                <a:pPr algn="ctr"/>
                <a:r>
                  <a:rPr lang="en-US" altLang="zh-CN" sz="1400" b="1" dirty="0">
                    <a:latin typeface="Times New Roman" pitchFamily="18" charset="0"/>
                    <a:cs typeface="Times New Roman" pitchFamily="18" charset="0"/>
                  </a:rPr>
                  <a:t>×</a:t>
                </a:r>
                <a:endParaRPr lang="zh-CN" altLang="en-US" sz="1400" b="1" dirty="0">
                  <a:latin typeface="Times New Roman" pitchFamily="18" charset="0"/>
                  <a:cs typeface="Times New Roman" pitchFamily="18" charset="0"/>
                </a:endParaRPr>
              </a:p>
            </p:txBody>
          </p:sp>
          <p:sp>
            <p:nvSpPr>
              <p:cNvPr id="62" name="TextBox 61"/>
              <p:cNvSpPr txBox="1"/>
              <p:nvPr/>
            </p:nvSpPr>
            <p:spPr>
              <a:xfrm>
                <a:off x="7031158" y="5137447"/>
                <a:ext cx="288032" cy="307777"/>
              </a:xfrm>
              <a:prstGeom prst="rect">
                <a:avLst/>
              </a:prstGeom>
              <a:noFill/>
            </p:spPr>
            <p:txBody>
              <a:bodyPr wrap="square" rtlCol="0">
                <a:spAutoFit/>
              </a:bodyPr>
              <a:lstStyle/>
              <a:p>
                <a:pPr algn="ctr"/>
                <a:r>
                  <a:rPr lang="en-US" altLang="zh-CN" sz="1400" b="1" dirty="0">
                    <a:latin typeface="Times New Roman" pitchFamily="18" charset="0"/>
                    <a:cs typeface="Times New Roman" pitchFamily="18" charset="0"/>
                  </a:rPr>
                  <a:t>×</a:t>
                </a:r>
                <a:endParaRPr lang="zh-CN" altLang="en-US" sz="1400" b="1" dirty="0">
                  <a:latin typeface="Times New Roman" pitchFamily="18" charset="0"/>
                  <a:cs typeface="Times New Roman" pitchFamily="18" charset="0"/>
                </a:endParaRPr>
              </a:p>
            </p:txBody>
          </p:sp>
          <p:sp>
            <p:nvSpPr>
              <p:cNvPr id="63" name="TextBox 62"/>
              <p:cNvSpPr txBox="1"/>
              <p:nvPr/>
            </p:nvSpPr>
            <p:spPr>
              <a:xfrm>
                <a:off x="7031158" y="4971659"/>
                <a:ext cx="288032" cy="307777"/>
              </a:xfrm>
              <a:prstGeom prst="rect">
                <a:avLst/>
              </a:prstGeom>
              <a:noFill/>
            </p:spPr>
            <p:txBody>
              <a:bodyPr wrap="square" rtlCol="0">
                <a:spAutoFit/>
              </a:bodyPr>
              <a:lstStyle/>
              <a:p>
                <a:pPr algn="ctr"/>
                <a:r>
                  <a:rPr lang="en-US" altLang="zh-CN" sz="1400" b="1" dirty="0">
                    <a:latin typeface="Times New Roman" pitchFamily="18" charset="0"/>
                    <a:cs typeface="Times New Roman" pitchFamily="18" charset="0"/>
                  </a:rPr>
                  <a:t>×</a:t>
                </a:r>
                <a:endParaRPr lang="zh-CN" altLang="en-US" sz="1400" b="1" dirty="0">
                  <a:latin typeface="Times New Roman" pitchFamily="18" charset="0"/>
                  <a:cs typeface="Times New Roman" pitchFamily="18" charset="0"/>
                </a:endParaRPr>
              </a:p>
            </p:txBody>
          </p:sp>
          <p:sp>
            <p:nvSpPr>
              <p:cNvPr id="64" name="TextBox 63"/>
              <p:cNvSpPr txBox="1"/>
              <p:nvPr/>
            </p:nvSpPr>
            <p:spPr>
              <a:xfrm>
                <a:off x="7031158" y="6095323"/>
                <a:ext cx="288032" cy="307777"/>
              </a:xfrm>
              <a:prstGeom prst="rect">
                <a:avLst/>
              </a:prstGeom>
              <a:noFill/>
            </p:spPr>
            <p:txBody>
              <a:bodyPr wrap="square" rtlCol="0">
                <a:spAutoFit/>
              </a:bodyPr>
              <a:lstStyle/>
              <a:p>
                <a:pPr algn="ctr"/>
                <a:r>
                  <a:rPr lang="en-US" altLang="zh-CN" sz="1400" b="1" dirty="0">
                    <a:latin typeface="Times New Roman" pitchFamily="18" charset="0"/>
                    <a:cs typeface="Times New Roman" pitchFamily="18" charset="0"/>
                  </a:rPr>
                  <a:t>×</a:t>
                </a:r>
                <a:endParaRPr lang="zh-CN" altLang="en-US" sz="1400" b="1" dirty="0">
                  <a:latin typeface="Times New Roman" pitchFamily="18" charset="0"/>
                  <a:cs typeface="Times New Roman" pitchFamily="18" charset="0"/>
                </a:endParaRPr>
              </a:p>
            </p:txBody>
          </p:sp>
          <p:sp>
            <p:nvSpPr>
              <p:cNvPr id="65" name="TextBox 64"/>
              <p:cNvSpPr txBox="1"/>
              <p:nvPr/>
            </p:nvSpPr>
            <p:spPr>
              <a:xfrm>
                <a:off x="7031158" y="5929535"/>
                <a:ext cx="288032" cy="307777"/>
              </a:xfrm>
              <a:prstGeom prst="rect">
                <a:avLst/>
              </a:prstGeom>
              <a:noFill/>
            </p:spPr>
            <p:txBody>
              <a:bodyPr wrap="square" rtlCol="0">
                <a:spAutoFit/>
              </a:bodyPr>
              <a:lstStyle/>
              <a:p>
                <a:pPr algn="ctr"/>
                <a:r>
                  <a:rPr lang="en-US" altLang="zh-CN" sz="1400" b="1" dirty="0">
                    <a:latin typeface="Times New Roman" pitchFamily="18" charset="0"/>
                    <a:cs typeface="Times New Roman" pitchFamily="18" charset="0"/>
                  </a:rPr>
                  <a:t>×</a:t>
                </a:r>
                <a:endParaRPr lang="zh-CN" altLang="en-US" sz="1400" b="1" dirty="0">
                  <a:latin typeface="Times New Roman" pitchFamily="18" charset="0"/>
                  <a:cs typeface="Times New Roman" pitchFamily="18" charset="0"/>
                </a:endParaRPr>
              </a:p>
            </p:txBody>
          </p:sp>
          <p:sp>
            <p:nvSpPr>
              <p:cNvPr id="67" name="TextBox 66"/>
              <p:cNvSpPr txBox="1"/>
              <p:nvPr/>
            </p:nvSpPr>
            <p:spPr>
              <a:xfrm>
                <a:off x="7031158" y="6267803"/>
                <a:ext cx="288032" cy="307777"/>
              </a:xfrm>
              <a:prstGeom prst="rect">
                <a:avLst/>
              </a:prstGeom>
              <a:noFill/>
            </p:spPr>
            <p:txBody>
              <a:bodyPr wrap="square" rtlCol="0">
                <a:spAutoFit/>
              </a:bodyPr>
              <a:lstStyle/>
              <a:p>
                <a:pPr algn="ctr"/>
                <a:r>
                  <a:rPr lang="en-US" altLang="zh-CN" sz="1400" b="1" dirty="0">
                    <a:latin typeface="Times New Roman" pitchFamily="18" charset="0"/>
                    <a:cs typeface="Times New Roman" pitchFamily="18" charset="0"/>
                  </a:rPr>
                  <a:t>×</a:t>
                </a:r>
                <a:endParaRPr lang="zh-CN" altLang="en-US" sz="1400" b="1" dirty="0">
                  <a:latin typeface="Times New Roman" pitchFamily="18" charset="0"/>
                  <a:cs typeface="Times New Roman" pitchFamily="18" charset="0"/>
                </a:endParaRPr>
              </a:p>
            </p:txBody>
          </p:sp>
          <p:sp>
            <p:nvSpPr>
              <p:cNvPr id="68" name="Oval 83"/>
              <p:cNvSpPr>
                <a:spLocks noChangeAspect="1" noChangeArrowheads="1"/>
              </p:cNvSpPr>
              <p:nvPr/>
            </p:nvSpPr>
            <p:spPr bwMode="auto">
              <a:xfrm>
                <a:off x="6865370" y="4746916"/>
                <a:ext cx="54000" cy="54000"/>
              </a:xfrm>
              <a:prstGeom prst="ellipse">
                <a:avLst/>
              </a:prstGeom>
              <a:solidFill>
                <a:schemeClr val="tx1"/>
              </a:solidFill>
              <a:ln w="22225">
                <a:solidFill>
                  <a:schemeClr val="tx1"/>
                </a:solidFill>
                <a:round/>
                <a:headEnd/>
                <a:tailEnd/>
              </a:ln>
              <a:effectLst/>
            </p:spPr>
            <p:txBody>
              <a:bodyPr wrap="none" anchor="ctr"/>
              <a:lstStyle/>
              <a:p>
                <a:endParaRPr lang="zh-CN" altLang="en-US">
                  <a:latin typeface="楷体" pitchFamily="49" charset="-122"/>
                  <a:ea typeface="楷体" pitchFamily="49" charset="-122"/>
                  <a:cs typeface="Times New Roman" pitchFamily="18" charset="0"/>
                </a:endParaRPr>
              </a:p>
            </p:txBody>
          </p:sp>
          <p:sp>
            <p:nvSpPr>
              <p:cNvPr id="69" name="Oval 83"/>
              <p:cNvSpPr>
                <a:spLocks noChangeAspect="1" noChangeArrowheads="1"/>
              </p:cNvSpPr>
              <p:nvPr/>
            </p:nvSpPr>
            <p:spPr bwMode="auto">
              <a:xfrm>
                <a:off x="6865370" y="4910202"/>
                <a:ext cx="54000" cy="54000"/>
              </a:xfrm>
              <a:prstGeom prst="ellipse">
                <a:avLst/>
              </a:prstGeom>
              <a:solidFill>
                <a:schemeClr val="tx1"/>
              </a:solidFill>
              <a:ln w="22225">
                <a:solidFill>
                  <a:schemeClr val="tx1"/>
                </a:solidFill>
                <a:round/>
                <a:headEnd/>
                <a:tailEnd/>
              </a:ln>
              <a:effectLst/>
            </p:spPr>
            <p:txBody>
              <a:bodyPr wrap="none" anchor="ctr"/>
              <a:lstStyle/>
              <a:p>
                <a:endParaRPr lang="zh-CN" altLang="en-US">
                  <a:latin typeface="楷体" pitchFamily="49" charset="-122"/>
                  <a:ea typeface="楷体" pitchFamily="49" charset="-122"/>
                  <a:cs typeface="Times New Roman" pitchFamily="18" charset="0"/>
                </a:endParaRPr>
              </a:p>
            </p:txBody>
          </p:sp>
          <p:sp>
            <p:nvSpPr>
              <p:cNvPr id="70" name="Oval 83"/>
              <p:cNvSpPr>
                <a:spLocks noChangeAspect="1" noChangeArrowheads="1"/>
              </p:cNvSpPr>
              <p:nvPr/>
            </p:nvSpPr>
            <p:spPr bwMode="auto">
              <a:xfrm>
                <a:off x="6865370" y="5096070"/>
                <a:ext cx="54000" cy="54000"/>
              </a:xfrm>
              <a:prstGeom prst="ellipse">
                <a:avLst/>
              </a:prstGeom>
              <a:solidFill>
                <a:schemeClr val="tx1"/>
              </a:solidFill>
              <a:ln w="22225">
                <a:solidFill>
                  <a:schemeClr val="tx1"/>
                </a:solidFill>
                <a:round/>
                <a:headEnd/>
                <a:tailEnd/>
              </a:ln>
              <a:effectLst/>
            </p:spPr>
            <p:txBody>
              <a:bodyPr wrap="none" anchor="ctr"/>
              <a:lstStyle/>
              <a:p>
                <a:endParaRPr lang="zh-CN" altLang="en-US">
                  <a:latin typeface="楷体" pitchFamily="49" charset="-122"/>
                  <a:ea typeface="楷体" pitchFamily="49" charset="-122"/>
                  <a:cs typeface="Times New Roman" pitchFamily="18" charset="0"/>
                </a:endParaRPr>
              </a:p>
            </p:txBody>
          </p:sp>
          <p:sp>
            <p:nvSpPr>
              <p:cNvPr id="71" name="Oval 83"/>
              <p:cNvSpPr>
                <a:spLocks noChangeAspect="1" noChangeArrowheads="1"/>
              </p:cNvSpPr>
              <p:nvPr/>
            </p:nvSpPr>
            <p:spPr bwMode="auto">
              <a:xfrm>
                <a:off x="6865370" y="5259356"/>
                <a:ext cx="54000" cy="54000"/>
              </a:xfrm>
              <a:prstGeom prst="ellipse">
                <a:avLst/>
              </a:prstGeom>
              <a:solidFill>
                <a:schemeClr val="tx1"/>
              </a:solidFill>
              <a:ln w="22225">
                <a:solidFill>
                  <a:schemeClr val="tx1"/>
                </a:solidFill>
                <a:round/>
                <a:headEnd/>
                <a:tailEnd/>
              </a:ln>
              <a:effectLst/>
            </p:spPr>
            <p:txBody>
              <a:bodyPr wrap="none" anchor="ctr"/>
              <a:lstStyle/>
              <a:p>
                <a:endParaRPr lang="zh-CN" altLang="en-US">
                  <a:latin typeface="楷体" pitchFamily="49" charset="-122"/>
                  <a:ea typeface="楷体" pitchFamily="49" charset="-122"/>
                  <a:cs typeface="Times New Roman" pitchFamily="18" charset="0"/>
                </a:endParaRPr>
              </a:p>
            </p:txBody>
          </p:sp>
          <p:sp>
            <p:nvSpPr>
              <p:cNvPr id="72" name="Oval 83"/>
              <p:cNvSpPr>
                <a:spLocks noChangeAspect="1" noChangeArrowheads="1"/>
              </p:cNvSpPr>
              <p:nvPr/>
            </p:nvSpPr>
            <p:spPr bwMode="auto">
              <a:xfrm>
                <a:off x="6865370" y="5405874"/>
                <a:ext cx="54000" cy="54000"/>
              </a:xfrm>
              <a:prstGeom prst="ellipse">
                <a:avLst/>
              </a:prstGeom>
              <a:solidFill>
                <a:schemeClr val="tx1"/>
              </a:solidFill>
              <a:ln w="22225">
                <a:solidFill>
                  <a:schemeClr val="tx1"/>
                </a:solidFill>
                <a:round/>
                <a:headEnd/>
                <a:tailEnd/>
              </a:ln>
              <a:effectLst/>
            </p:spPr>
            <p:txBody>
              <a:bodyPr wrap="none" anchor="ctr"/>
              <a:lstStyle/>
              <a:p>
                <a:endParaRPr lang="zh-CN" altLang="en-US">
                  <a:latin typeface="楷体" pitchFamily="49" charset="-122"/>
                  <a:ea typeface="楷体" pitchFamily="49" charset="-122"/>
                  <a:cs typeface="Times New Roman" pitchFamily="18" charset="0"/>
                </a:endParaRPr>
              </a:p>
            </p:txBody>
          </p:sp>
          <p:sp>
            <p:nvSpPr>
              <p:cNvPr id="74" name="Oval 83"/>
              <p:cNvSpPr>
                <a:spLocks noChangeAspect="1" noChangeArrowheads="1"/>
              </p:cNvSpPr>
              <p:nvPr/>
            </p:nvSpPr>
            <p:spPr bwMode="auto">
              <a:xfrm>
                <a:off x="6865370" y="5755028"/>
                <a:ext cx="54000" cy="54000"/>
              </a:xfrm>
              <a:prstGeom prst="ellipse">
                <a:avLst/>
              </a:prstGeom>
              <a:solidFill>
                <a:schemeClr val="tx1"/>
              </a:solidFill>
              <a:ln w="22225">
                <a:solidFill>
                  <a:schemeClr val="tx1"/>
                </a:solidFill>
                <a:round/>
                <a:headEnd/>
                <a:tailEnd/>
              </a:ln>
              <a:effectLst/>
            </p:spPr>
            <p:txBody>
              <a:bodyPr wrap="none" anchor="ctr"/>
              <a:lstStyle/>
              <a:p>
                <a:endParaRPr lang="zh-CN" altLang="en-US">
                  <a:latin typeface="楷体" pitchFamily="49" charset="-122"/>
                  <a:ea typeface="楷体" pitchFamily="49" charset="-122"/>
                  <a:cs typeface="Times New Roman" pitchFamily="18" charset="0"/>
                </a:endParaRPr>
              </a:p>
            </p:txBody>
          </p:sp>
          <p:sp>
            <p:nvSpPr>
              <p:cNvPr id="75" name="Oval 83"/>
              <p:cNvSpPr>
                <a:spLocks noChangeAspect="1" noChangeArrowheads="1"/>
              </p:cNvSpPr>
              <p:nvPr/>
            </p:nvSpPr>
            <p:spPr bwMode="auto">
              <a:xfrm>
                <a:off x="6865370" y="5918314"/>
                <a:ext cx="54000" cy="54000"/>
              </a:xfrm>
              <a:prstGeom prst="ellipse">
                <a:avLst/>
              </a:prstGeom>
              <a:solidFill>
                <a:schemeClr val="tx1"/>
              </a:solidFill>
              <a:ln w="22225">
                <a:solidFill>
                  <a:schemeClr val="tx1"/>
                </a:solidFill>
                <a:round/>
                <a:headEnd/>
                <a:tailEnd/>
              </a:ln>
              <a:effectLst/>
            </p:spPr>
            <p:txBody>
              <a:bodyPr wrap="none" anchor="ctr"/>
              <a:lstStyle/>
              <a:p>
                <a:endParaRPr lang="zh-CN" altLang="en-US">
                  <a:latin typeface="楷体" pitchFamily="49" charset="-122"/>
                  <a:ea typeface="楷体" pitchFamily="49" charset="-122"/>
                  <a:cs typeface="Times New Roman" pitchFamily="18" charset="0"/>
                </a:endParaRPr>
              </a:p>
            </p:txBody>
          </p:sp>
          <p:sp>
            <p:nvSpPr>
              <p:cNvPr id="76" name="Oval 83"/>
              <p:cNvSpPr>
                <a:spLocks noChangeAspect="1" noChangeArrowheads="1"/>
              </p:cNvSpPr>
              <p:nvPr/>
            </p:nvSpPr>
            <p:spPr bwMode="auto">
              <a:xfrm>
                <a:off x="6861606" y="6565124"/>
                <a:ext cx="54000" cy="54000"/>
              </a:xfrm>
              <a:prstGeom prst="ellipse">
                <a:avLst/>
              </a:prstGeom>
              <a:solidFill>
                <a:schemeClr val="tx1"/>
              </a:solidFill>
              <a:ln w="22225">
                <a:solidFill>
                  <a:schemeClr val="tx1"/>
                </a:solidFill>
                <a:round/>
                <a:headEnd/>
                <a:tailEnd/>
              </a:ln>
              <a:effectLst/>
            </p:spPr>
            <p:txBody>
              <a:bodyPr wrap="none" anchor="ctr"/>
              <a:lstStyle/>
              <a:p>
                <a:endParaRPr lang="zh-CN" altLang="en-US">
                  <a:latin typeface="楷体" pitchFamily="49" charset="-122"/>
                  <a:ea typeface="楷体" pitchFamily="49" charset="-122"/>
                  <a:cs typeface="Times New Roman" pitchFamily="18" charset="0"/>
                </a:endParaRPr>
              </a:p>
            </p:txBody>
          </p:sp>
          <p:sp>
            <p:nvSpPr>
              <p:cNvPr id="77" name="Oval 83"/>
              <p:cNvSpPr>
                <a:spLocks noChangeAspect="1" noChangeArrowheads="1"/>
              </p:cNvSpPr>
              <p:nvPr/>
            </p:nvSpPr>
            <p:spPr bwMode="auto">
              <a:xfrm>
                <a:off x="6865370" y="6073216"/>
                <a:ext cx="54000" cy="54000"/>
              </a:xfrm>
              <a:prstGeom prst="ellipse">
                <a:avLst/>
              </a:prstGeom>
              <a:solidFill>
                <a:schemeClr val="tx1"/>
              </a:solidFill>
              <a:ln w="22225">
                <a:solidFill>
                  <a:schemeClr val="tx1"/>
                </a:solidFill>
                <a:round/>
                <a:headEnd/>
                <a:tailEnd/>
              </a:ln>
              <a:effectLst/>
            </p:spPr>
            <p:txBody>
              <a:bodyPr wrap="none" anchor="ctr"/>
              <a:lstStyle/>
              <a:p>
                <a:endParaRPr lang="zh-CN" altLang="en-US">
                  <a:latin typeface="楷体" pitchFamily="49" charset="-122"/>
                  <a:ea typeface="楷体" pitchFamily="49" charset="-122"/>
                  <a:cs typeface="Times New Roman" pitchFamily="18" charset="0"/>
                </a:endParaRPr>
              </a:p>
            </p:txBody>
          </p:sp>
          <p:sp>
            <p:nvSpPr>
              <p:cNvPr id="78" name="Oval 83"/>
              <p:cNvSpPr>
                <a:spLocks noChangeAspect="1" noChangeArrowheads="1"/>
              </p:cNvSpPr>
              <p:nvPr/>
            </p:nvSpPr>
            <p:spPr bwMode="auto">
              <a:xfrm>
                <a:off x="6865370" y="6226426"/>
                <a:ext cx="54000" cy="54000"/>
              </a:xfrm>
              <a:prstGeom prst="ellipse">
                <a:avLst/>
              </a:prstGeom>
              <a:solidFill>
                <a:schemeClr val="tx1"/>
              </a:solidFill>
              <a:ln w="22225">
                <a:solidFill>
                  <a:schemeClr val="tx1"/>
                </a:solidFill>
                <a:round/>
                <a:headEnd/>
                <a:tailEnd/>
              </a:ln>
              <a:effectLst/>
            </p:spPr>
            <p:txBody>
              <a:bodyPr wrap="none" anchor="ctr"/>
              <a:lstStyle/>
              <a:p>
                <a:endParaRPr lang="zh-CN" altLang="en-US">
                  <a:latin typeface="楷体" pitchFamily="49" charset="-122"/>
                  <a:ea typeface="楷体" pitchFamily="49" charset="-122"/>
                  <a:cs typeface="Times New Roman" pitchFamily="18" charset="0"/>
                </a:endParaRPr>
              </a:p>
            </p:txBody>
          </p:sp>
          <p:sp>
            <p:nvSpPr>
              <p:cNvPr id="79" name="Oval 83"/>
              <p:cNvSpPr>
                <a:spLocks noChangeAspect="1" noChangeArrowheads="1"/>
              </p:cNvSpPr>
              <p:nvPr/>
            </p:nvSpPr>
            <p:spPr bwMode="auto">
              <a:xfrm>
                <a:off x="6865370" y="6389712"/>
                <a:ext cx="54000" cy="54000"/>
              </a:xfrm>
              <a:prstGeom prst="ellipse">
                <a:avLst/>
              </a:prstGeom>
              <a:solidFill>
                <a:schemeClr val="tx1"/>
              </a:solidFill>
              <a:ln w="22225">
                <a:solidFill>
                  <a:schemeClr val="tx1"/>
                </a:solidFill>
                <a:round/>
                <a:headEnd/>
                <a:tailEnd/>
              </a:ln>
              <a:effectLst/>
            </p:spPr>
            <p:txBody>
              <a:bodyPr wrap="none" anchor="ctr"/>
              <a:lstStyle/>
              <a:p>
                <a:endParaRPr lang="zh-CN" altLang="en-US">
                  <a:latin typeface="楷体" pitchFamily="49" charset="-122"/>
                  <a:ea typeface="楷体" pitchFamily="49" charset="-122"/>
                  <a:cs typeface="Times New Roman" pitchFamily="18" charset="0"/>
                </a:endParaRPr>
              </a:p>
            </p:txBody>
          </p:sp>
        </p:grpSp>
      </p:grpSp>
      <p:sp>
        <p:nvSpPr>
          <p:cNvPr id="28674" name="Rectangle 2"/>
          <p:cNvSpPr>
            <a:spLocks noGrp="1" noRot="1" noChangeArrowheads="1"/>
          </p:cNvSpPr>
          <p:nvPr>
            <p:ph type="title"/>
          </p:nvPr>
        </p:nvSpPr>
        <p:spPr>
          <a:xfrm>
            <a:off x="289918" y="642754"/>
            <a:ext cx="2913930" cy="553998"/>
          </a:xfr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marL="342900" lvl="0" indent="-342900" algn="l" fontAlgn="base">
              <a:spcBef>
                <a:spcPct val="50000"/>
              </a:spcBef>
              <a:spcAft>
                <a:spcPct val="0"/>
              </a:spcAft>
              <a:defRPr/>
            </a:pPr>
            <a:r>
              <a:rPr lang="zh-CN" altLang="en-US" sz="3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黑体" pitchFamily="49" charset="-122"/>
                <a:cs typeface="Times New Roman" pitchFamily="18" charset="0"/>
                <a:sym typeface="宋体" pitchFamily="2" charset="-122"/>
              </a:rPr>
              <a:t>电流产生的磁场</a:t>
            </a:r>
          </a:p>
        </p:txBody>
      </p:sp>
      <p:sp>
        <p:nvSpPr>
          <p:cNvPr id="87" name="Rectangle 3"/>
          <p:cNvSpPr txBox="1">
            <a:spLocks noRot="1" noChangeArrowheads="1"/>
          </p:cNvSpPr>
          <p:nvPr/>
        </p:nvSpPr>
        <p:spPr>
          <a:xfrm>
            <a:off x="3380522" y="1245518"/>
            <a:ext cx="3423726" cy="576064"/>
          </a:xfrm>
          <a:prstGeom prst="rect">
            <a:avLst/>
          </a:prstGeom>
          <a:noFill/>
        </p:spPr>
        <p:txBody>
          <a:bodyPr>
            <a:noAutofit/>
          </a:bodyPr>
          <a:lstStyle/>
          <a:p>
            <a:pPr lvl="0">
              <a:lnSpc>
                <a:spcPct val="125000"/>
              </a:lnSpc>
              <a:spcBef>
                <a:spcPct val="20000"/>
              </a:spcBef>
              <a:defRPr/>
            </a:pPr>
            <a:r>
              <a:rPr lang="zh-CN" altLang="en-US" sz="2600" b="1" dirty="0">
                <a:effectLst>
                  <a:outerShdw blurRad="38100" dist="38100" dir="2700000" algn="tl">
                    <a:srgbClr val="000000">
                      <a:alpha val="43137"/>
                    </a:srgbClr>
                  </a:outerShdw>
                </a:effectLst>
                <a:latin typeface="Times New Roman" pitchFamily="18" charset="0"/>
                <a:cs typeface="Times New Roman" pitchFamily="18" charset="0"/>
              </a:rPr>
              <a:t>安培定则（右手定则）</a:t>
            </a:r>
            <a:endParaRPr lang="en-US" altLang="zh-CN" sz="2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0" name="矩形 109"/>
          <p:cNvSpPr>
            <a:spLocks noChangeArrowheads="1"/>
          </p:cNvSpPr>
          <p:nvPr/>
        </p:nvSpPr>
        <p:spPr bwMode="auto">
          <a:xfrm>
            <a:off x="4143372" y="188640"/>
            <a:ext cx="1641475" cy="1173163"/>
          </a:xfrm>
          <a:prstGeom prst="rect">
            <a:avLst/>
          </a:prstGeom>
          <a:noFill/>
          <a:ln w="9525">
            <a:noFill/>
            <a:miter lim="800000"/>
            <a:headEnd/>
            <a:tailEnd/>
          </a:ln>
        </p:spPr>
        <p:txBody>
          <a:bodyPr>
            <a:spAutoFit/>
          </a:bodyPr>
          <a:lstStyle/>
          <a:p>
            <a:pPr eaLnBrk="1" hangingPunct="1">
              <a:lnSpc>
                <a:spcPct val="130000"/>
              </a:lnSpc>
            </a:pPr>
            <a:r>
              <a:rPr lang="zh-CN" altLang="en-US" sz="6000" b="1" dirty="0">
                <a:solidFill>
                  <a:srgbClr val="7030A0"/>
                </a:solidFill>
                <a:latin typeface="Times New Roman" pitchFamily="18" charset="0"/>
                <a:ea typeface="黑体" pitchFamily="49" charset="-122"/>
              </a:rPr>
              <a:t>*</a:t>
            </a:r>
            <a:r>
              <a:rPr lang="zh-CN" altLang="en-US" sz="6000" b="1" dirty="0">
                <a:solidFill>
                  <a:srgbClr val="00B050"/>
                </a:solidFill>
                <a:latin typeface="Times New Roman" pitchFamily="18" charset="0"/>
                <a:ea typeface="黑体" pitchFamily="49" charset="-122"/>
              </a:rPr>
              <a:t>*</a:t>
            </a:r>
            <a:r>
              <a:rPr lang="zh-CN" altLang="en-US" sz="6000" b="1" dirty="0">
                <a:solidFill>
                  <a:srgbClr val="FFC000"/>
                </a:solidFill>
                <a:latin typeface="Times New Roman" pitchFamily="18" charset="0"/>
                <a:ea typeface="黑体" pitchFamily="49" charset="-122"/>
              </a:rPr>
              <a:t>*</a:t>
            </a:r>
          </a:p>
        </p:txBody>
      </p:sp>
      <p:pic>
        <p:nvPicPr>
          <p:cNvPr id="85" name="Picture 4" descr="https://timgsa.baidu.com/timg?image&amp;quality=80&amp;size=b9999_10000&amp;sec=1495765764976&amp;di=ff83f3222bede858f4d17080aac63880&amp;imgtype=0&amp;src=http%3A%2F%2Fa.hiphotos.baidu.com%2Fzhidao%2Fwh%253D450%252C600%2Fsign%3Dafa9f384242dd42a5f5c09af360b7783%2Fb21bb051f81986184ef949694bed2e738ad4e6a5.jpg"/>
          <p:cNvPicPr>
            <a:picLocks noChangeAspect="1" noChangeArrowheads="1"/>
          </p:cNvPicPr>
          <p:nvPr/>
        </p:nvPicPr>
        <p:blipFill>
          <a:blip r:embed="rId3" cstate="print"/>
          <a:srcRect/>
          <a:stretch>
            <a:fillRect/>
          </a:stretch>
        </p:blipFill>
        <p:spPr bwMode="auto">
          <a:xfrm>
            <a:off x="323530" y="4581128"/>
            <a:ext cx="1552255" cy="1836000"/>
          </a:xfrm>
          <a:prstGeom prst="rect">
            <a:avLst/>
          </a:prstGeom>
          <a:noFill/>
        </p:spPr>
      </p:pic>
      <p:sp>
        <p:nvSpPr>
          <p:cNvPr id="118" name="Rectangle 3"/>
          <p:cNvSpPr txBox="1">
            <a:spLocks noRot="1" noChangeArrowheads="1"/>
          </p:cNvSpPr>
          <p:nvPr/>
        </p:nvSpPr>
        <p:spPr>
          <a:xfrm>
            <a:off x="284178" y="1865296"/>
            <a:ext cx="3783766" cy="576064"/>
          </a:xfrm>
          <a:prstGeom prst="rect">
            <a:avLst/>
          </a:prstGeom>
          <a:noFill/>
        </p:spPr>
        <p:txBody>
          <a:bodyPr>
            <a:noAutofit/>
          </a:bodyPr>
          <a:lstStyle/>
          <a:p>
            <a:pPr lvl="0">
              <a:lnSpc>
                <a:spcPct val="125000"/>
              </a:lnSpc>
              <a:spcBef>
                <a:spcPct val="20000"/>
              </a:spcBef>
              <a:buFont typeface="Wingdings" pitchFamily="2" charset="2"/>
              <a:buChar char="Ø"/>
              <a:defRPr/>
            </a:pPr>
            <a:r>
              <a:rPr lang="zh-CN" altLang="en-US" sz="2400" b="1" dirty="0">
                <a:effectLst>
                  <a:outerShdw blurRad="38100" dist="38100" dir="2700000" algn="tl">
                    <a:srgbClr val="000000">
                      <a:alpha val="43137"/>
                    </a:srgbClr>
                  </a:outerShdw>
                </a:effectLst>
                <a:latin typeface="Times New Roman" pitchFamily="18" charset="0"/>
                <a:cs typeface="Times New Roman" pitchFamily="18" charset="0"/>
              </a:rPr>
              <a:t> 直线电流的磁感线：</a:t>
            </a:r>
            <a:endParaRPr lang="en-US" altLang="zh-CN" sz="24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9" name="右箭头 118"/>
          <p:cNvSpPr/>
          <p:nvPr/>
        </p:nvSpPr>
        <p:spPr>
          <a:xfrm>
            <a:off x="2915816" y="1461542"/>
            <a:ext cx="396000" cy="216024"/>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pic>
        <p:nvPicPr>
          <p:cNvPr id="155654" name="Picture 6" descr="https://timgsa.baidu.com/timg?image&amp;quality=80&amp;size=b9999_10000&amp;sec=1495775450776&amp;di=61b08e68b6569ef6d07baa95010ec3ad&amp;imgtype=0&amp;src=http%3A%2F%2Fstatic.anoah.com%2Fuploads%2Fsltd%2Funknow%2Flkgzwlxx3-%2F436JccU0%2Fimage005.png"/>
          <p:cNvPicPr>
            <a:picLocks noChangeAspect="1" noChangeArrowheads="1"/>
          </p:cNvPicPr>
          <p:nvPr/>
        </p:nvPicPr>
        <p:blipFill>
          <a:blip r:embed="rId4" cstate="print"/>
          <a:srcRect r="52751"/>
          <a:stretch>
            <a:fillRect/>
          </a:stretch>
        </p:blipFill>
        <p:spPr bwMode="auto">
          <a:xfrm>
            <a:off x="2080293" y="4581128"/>
            <a:ext cx="1834709" cy="1836000"/>
          </a:xfrm>
          <a:prstGeom prst="rect">
            <a:avLst/>
          </a:prstGeom>
          <a:noFill/>
        </p:spPr>
      </p:pic>
      <p:sp>
        <p:nvSpPr>
          <p:cNvPr id="120" name="Rectangle 3"/>
          <p:cNvSpPr txBox="1">
            <a:spLocks noRot="1" noChangeArrowheads="1"/>
          </p:cNvSpPr>
          <p:nvPr/>
        </p:nvSpPr>
        <p:spPr>
          <a:xfrm>
            <a:off x="3347864" y="1880594"/>
            <a:ext cx="4320480" cy="576064"/>
          </a:xfrm>
          <a:prstGeom prst="rect">
            <a:avLst/>
          </a:prstGeom>
          <a:noFill/>
        </p:spPr>
        <p:txBody>
          <a:bodyPr>
            <a:noAutofit/>
          </a:bodyPr>
          <a:lstStyle/>
          <a:p>
            <a:pPr lvl="0">
              <a:lnSpc>
                <a:spcPct val="125000"/>
              </a:lnSpc>
              <a:spcBef>
                <a:spcPct val="20000"/>
              </a:spcBef>
              <a:defRPr/>
            </a:pPr>
            <a:r>
              <a:rPr lang="zh-CN" altLang="en-US" sz="2400" b="1" dirty="0">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rPr>
              <a:t>围绕导线的</a:t>
            </a:r>
            <a:r>
              <a:rPr lang="zh-CN" altLang="en-US" sz="2400" b="1" dirty="0">
                <a:solidFill>
                  <a:srgbClr val="390EF0"/>
                </a:solidFill>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rPr>
              <a:t>同心圆</a:t>
            </a:r>
            <a:r>
              <a:rPr lang="zh-CN" altLang="en-US" sz="2400" b="1" dirty="0">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rPr>
              <a:t>（不等距）</a:t>
            </a:r>
            <a:endParaRPr lang="en-US" altLang="zh-CN" sz="2400" b="1" dirty="0">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endParaRPr>
          </a:p>
        </p:txBody>
      </p:sp>
      <p:grpSp>
        <p:nvGrpSpPr>
          <p:cNvPr id="121" name="组合 120"/>
          <p:cNvGrpSpPr/>
          <p:nvPr/>
        </p:nvGrpSpPr>
        <p:grpSpPr>
          <a:xfrm>
            <a:off x="395536" y="2492896"/>
            <a:ext cx="4176464" cy="1944216"/>
            <a:chOff x="6876257" y="3270126"/>
            <a:chExt cx="4024593" cy="1944216"/>
          </a:xfrm>
        </p:grpSpPr>
        <p:sp>
          <p:nvSpPr>
            <p:cNvPr id="122" name="Rectangle 3"/>
            <p:cNvSpPr txBox="1">
              <a:spLocks noRot="1" noChangeArrowheads="1"/>
            </p:cNvSpPr>
            <p:nvPr/>
          </p:nvSpPr>
          <p:spPr>
            <a:xfrm>
              <a:off x="6876257" y="3270126"/>
              <a:ext cx="4024593" cy="1944216"/>
            </a:xfrm>
            <a:prstGeom prst="rect">
              <a:avLst/>
            </a:prstGeom>
            <a:noFill/>
          </p:spPr>
          <p:txBody>
            <a:bodyPr>
              <a:noAutofit/>
            </a:bodyPr>
            <a:lstStyle/>
            <a:p>
              <a:pPr lvl="0">
                <a:lnSpc>
                  <a:spcPct val="125000"/>
                </a:lnSpc>
                <a:spcBef>
                  <a:spcPct val="20000"/>
                </a:spcBef>
                <a:defRPr/>
              </a:pPr>
              <a:r>
                <a:rPr lang="zh-CN" alt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华文新魏" pitchFamily="2" charset="-122"/>
                  <a:ea typeface="华文新魏" pitchFamily="2" charset="-122"/>
                  <a:cs typeface="Times New Roman" pitchFamily="18" charset="0"/>
                </a:rPr>
                <a:t>判定法则：</a:t>
              </a:r>
              <a:endParaRPr lang="en-US" altLang="zh-CN"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华文新魏" pitchFamily="2" charset="-122"/>
                <a:ea typeface="华文新魏" pitchFamily="2" charset="-122"/>
                <a:cs typeface="Times New Roman" pitchFamily="18" charset="0"/>
              </a:endParaRPr>
            </a:p>
            <a:p>
              <a:pPr lvl="0">
                <a:lnSpc>
                  <a:spcPct val="125000"/>
                </a:lnSpc>
                <a:spcBef>
                  <a:spcPct val="20000"/>
                </a:spcBef>
                <a:defRPr/>
              </a:pPr>
              <a:r>
                <a:rPr lang="zh-CN" altLang="en-US" sz="2200" b="1" dirty="0">
                  <a:effectLst>
                    <a:outerShdw blurRad="38100" dist="38100" dir="2700000" algn="tl">
                      <a:srgbClr val="000000">
                        <a:alpha val="43137"/>
                      </a:srgbClr>
                    </a:outerShdw>
                  </a:effectLst>
                  <a:latin typeface="楷体" pitchFamily="49" charset="-122"/>
                  <a:ea typeface="楷体" pitchFamily="49" charset="-122"/>
                  <a:cs typeface="Times New Roman" pitchFamily="18" charset="0"/>
                </a:rPr>
                <a:t>右手握线，大拇指沿电流方向伸直，则四指弯曲方向即磁感线环绕方向</a:t>
              </a:r>
              <a:endParaRPr lang="en-US" altLang="zh-CN" sz="2200" b="1" dirty="0">
                <a:effectLst>
                  <a:outerShdw blurRad="38100" dist="38100" dir="2700000" algn="tl">
                    <a:srgbClr val="000000">
                      <a:alpha val="43137"/>
                    </a:srgbClr>
                  </a:outerShdw>
                </a:effectLst>
                <a:latin typeface="楷体" pitchFamily="49" charset="-122"/>
                <a:ea typeface="楷体" pitchFamily="49" charset="-122"/>
                <a:cs typeface="Times New Roman" pitchFamily="18" charset="0"/>
              </a:endParaRPr>
            </a:p>
          </p:txBody>
        </p:sp>
        <p:sp>
          <p:nvSpPr>
            <p:cNvPr id="123" name="矩形 122"/>
            <p:cNvSpPr/>
            <p:nvPr/>
          </p:nvSpPr>
          <p:spPr>
            <a:xfrm>
              <a:off x="6903793" y="3318892"/>
              <a:ext cx="3920073" cy="1800200"/>
            </a:xfrm>
            <a:prstGeom prst="rect">
              <a:avLst/>
            </a:prstGeom>
            <a:noFill/>
            <a:ln w="1587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4" name="组合 67"/>
          <p:cNvGrpSpPr/>
          <p:nvPr/>
        </p:nvGrpSpPr>
        <p:grpSpPr>
          <a:xfrm>
            <a:off x="3006874" y="4590653"/>
            <a:ext cx="1421110" cy="468000"/>
            <a:chOff x="3462843" y="2449160"/>
            <a:chExt cx="1421110" cy="468000"/>
          </a:xfrm>
        </p:grpSpPr>
        <p:sp>
          <p:nvSpPr>
            <p:cNvPr id="125" name="云形标注 124"/>
            <p:cNvSpPr/>
            <p:nvPr/>
          </p:nvSpPr>
          <p:spPr>
            <a:xfrm>
              <a:off x="3462843" y="2449160"/>
              <a:ext cx="1332000" cy="468000"/>
            </a:xfrm>
            <a:prstGeom prst="cloudCallout">
              <a:avLst>
                <a:gd name="adj1" fmla="val -24755"/>
                <a:gd name="adj2" fmla="val 95233"/>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华文楷体" pitchFamily="2" charset="-122"/>
                <a:ea typeface="华文楷体" pitchFamily="2" charset="-122"/>
              </a:endParaRPr>
            </a:p>
          </p:txBody>
        </p:sp>
        <p:sp>
          <p:nvSpPr>
            <p:cNvPr id="126" name="矩形 125"/>
            <p:cNvSpPr/>
            <p:nvPr/>
          </p:nvSpPr>
          <p:spPr>
            <a:xfrm>
              <a:off x="3506461" y="2467494"/>
              <a:ext cx="1377492" cy="369332"/>
            </a:xfrm>
            <a:prstGeom prst="rect">
              <a:avLst/>
            </a:prstGeom>
          </p:spPr>
          <p:txBody>
            <a:bodyPr wrap="square">
              <a:spAutoFit/>
            </a:bodyPr>
            <a:lstStyle/>
            <a:p>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楷体" pitchFamily="49" charset="-122"/>
                  <a:ea typeface="楷体" pitchFamily="49" charset="-122"/>
                </a:rPr>
                <a:t>磁感线分布</a:t>
              </a:r>
            </a:p>
          </p:txBody>
        </p:sp>
      </p:grpSp>
      <p:grpSp>
        <p:nvGrpSpPr>
          <p:cNvPr id="134" name="组合 133"/>
          <p:cNvGrpSpPr/>
          <p:nvPr/>
        </p:nvGrpSpPr>
        <p:grpSpPr>
          <a:xfrm>
            <a:off x="3854011" y="5157192"/>
            <a:ext cx="492443" cy="964679"/>
            <a:chOff x="3854011" y="5157192"/>
            <a:chExt cx="492443" cy="964679"/>
          </a:xfrm>
        </p:grpSpPr>
        <p:sp>
          <p:nvSpPr>
            <p:cNvPr id="132" name="矩形 131"/>
            <p:cNvSpPr/>
            <p:nvPr/>
          </p:nvSpPr>
          <p:spPr>
            <a:xfrm>
              <a:off x="3923928" y="5157192"/>
              <a:ext cx="360040" cy="936104"/>
            </a:xfrm>
            <a:prstGeom prst="rect">
              <a:avLst/>
            </a:prstGeom>
            <a:noFill/>
            <a:ln w="9525">
              <a:prstDash val="sysDash"/>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133" name="TextBox 132"/>
            <p:cNvSpPr txBox="1"/>
            <p:nvPr/>
          </p:nvSpPr>
          <p:spPr>
            <a:xfrm>
              <a:off x="3854011" y="5185767"/>
              <a:ext cx="492443" cy="936104"/>
            </a:xfrm>
            <a:prstGeom prst="rect">
              <a:avLst/>
            </a:prstGeom>
            <a:noFill/>
          </p:spPr>
          <p:txBody>
            <a:bodyPr vert="eaVert" wrap="square" rtlCol="0">
              <a:spAutoFit/>
            </a:bodyPr>
            <a:lstStyle/>
            <a:p>
              <a:r>
                <a:rPr lang="zh-CN" altLang="en-US" sz="2000" b="1" dirty="0">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rPr>
                <a:t>立体图</a:t>
              </a:r>
            </a:p>
          </p:txBody>
        </p:sp>
      </p:grpSp>
      <p:sp>
        <p:nvSpPr>
          <p:cNvPr id="153" name="Oval 12"/>
          <p:cNvSpPr>
            <a:spLocks noChangeArrowheads="1"/>
          </p:cNvSpPr>
          <p:nvPr/>
        </p:nvSpPr>
        <p:spPr bwMode="auto">
          <a:xfrm>
            <a:off x="7009386" y="3356992"/>
            <a:ext cx="71437" cy="71438"/>
          </a:xfrm>
          <a:prstGeom prst="ellipse">
            <a:avLst/>
          </a:prstGeom>
          <a:solidFill>
            <a:srgbClr val="390EF0"/>
          </a:solidFill>
          <a:ln w="9525">
            <a:solidFill>
              <a:srgbClr val="0070C0"/>
            </a:solidFill>
            <a:round/>
            <a:headEnd/>
            <a:tailEnd/>
          </a:ln>
          <a:effectLst/>
        </p:spPr>
        <p:txBody>
          <a:bodyPr wrap="none" anchor="ctr"/>
          <a:lstStyle/>
          <a:p>
            <a:endParaRPr lang="zh-CN" altLang="en-US" dirty="0">
              <a:solidFill>
                <a:srgbClr val="FF0000"/>
              </a:solidFill>
              <a:latin typeface="楷体" pitchFamily="49" charset="-122"/>
              <a:ea typeface="楷体" pitchFamily="49" charset="-122"/>
              <a:cs typeface="Times New Roman" pitchFamily="18" charset="0"/>
            </a:endParaRPr>
          </a:p>
        </p:txBody>
      </p:sp>
      <p:grpSp>
        <p:nvGrpSpPr>
          <p:cNvPr id="174" name="组合 173"/>
          <p:cNvGrpSpPr>
            <a:grpSpLocks noChangeAspect="1"/>
          </p:cNvGrpSpPr>
          <p:nvPr/>
        </p:nvGrpSpPr>
        <p:grpSpPr>
          <a:xfrm>
            <a:off x="6012384" y="2357714"/>
            <a:ext cx="2016000" cy="2016000"/>
            <a:chOff x="5813434" y="2357714"/>
            <a:chExt cx="2771999" cy="2771999"/>
          </a:xfrm>
        </p:grpSpPr>
        <p:grpSp>
          <p:nvGrpSpPr>
            <p:cNvPr id="155" name="Group 16"/>
            <p:cNvGrpSpPr>
              <a:grpSpLocks/>
            </p:cNvGrpSpPr>
            <p:nvPr/>
          </p:nvGrpSpPr>
          <p:grpSpPr bwMode="auto">
            <a:xfrm>
              <a:off x="6860928" y="3404464"/>
              <a:ext cx="720725" cy="720725"/>
              <a:chOff x="2491" y="1812"/>
              <a:chExt cx="454" cy="454"/>
            </a:xfrm>
          </p:grpSpPr>
          <p:sp>
            <p:nvSpPr>
              <p:cNvPr id="156" name="Oval 14"/>
              <p:cNvSpPr>
                <a:spLocks noChangeAspect="1" noChangeArrowheads="1"/>
              </p:cNvSpPr>
              <p:nvPr/>
            </p:nvSpPr>
            <p:spPr bwMode="auto">
              <a:xfrm>
                <a:off x="2491" y="1812"/>
                <a:ext cx="454" cy="454"/>
              </a:xfrm>
              <a:prstGeom prst="ellipse">
                <a:avLst/>
              </a:prstGeom>
              <a:noFill/>
              <a:ln w="9525">
                <a:solidFill>
                  <a:schemeClr val="tx1"/>
                </a:solidFill>
                <a:round/>
                <a:headEnd/>
                <a:tailEnd/>
              </a:ln>
              <a:effectLst/>
            </p:spPr>
            <p:txBody>
              <a:bodyPr wrap="none" anchor="ctr"/>
              <a:lstStyle/>
              <a:p>
                <a:endParaRPr lang="zh-CN" altLang="en-US">
                  <a:latin typeface="楷体" pitchFamily="49" charset="-122"/>
                  <a:ea typeface="楷体" pitchFamily="49" charset="-122"/>
                  <a:cs typeface="Times New Roman" pitchFamily="18" charset="0"/>
                </a:endParaRPr>
              </a:p>
            </p:txBody>
          </p:sp>
          <p:sp>
            <p:nvSpPr>
              <p:cNvPr id="157" name="Line 15"/>
              <p:cNvSpPr>
                <a:spLocks noChangeShapeType="1"/>
              </p:cNvSpPr>
              <p:nvPr/>
            </p:nvSpPr>
            <p:spPr bwMode="auto">
              <a:xfrm rot="20100000" flipV="1">
                <a:off x="2792" y="2237"/>
                <a:ext cx="68" cy="0"/>
              </a:xfrm>
              <a:prstGeom prst="line">
                <a:avLst/>
              </a:prstGeom>
              <a:noFill/>
              <a:ln w="25400">
                <a:solidFill>
                  <a:schemeClr val="tx1"/>
                </a:solidFill>
                <a:round/>
                <a:headEnd/>
                <a:tailEnd type="triangle" w="med" len="med"/>
              </a:ln>
              <a:effectLst/>
            </p:spPr>
            <p:txBody>
              <a:bodyPr/>
              <a:lstStyle/>
              <a:p>
                <a:endParaRPr lang="zh-CN" altLang="en-US">
                  <a:latin typeface="楷体" pitchFamily="49" charset="-122"/>
                  <a:ea typeface="楷体" pitchFamily="49" charset="-122"/>
                  <a:cs typeface="Times New Roman" pitchFamily="18" charset="0"/>
                </a:endParaRPr>
              </a:p>
            </p:txBody>
          </p:sp>
        </p:grpSp>
        <p:grpSp>
          <p:nvGrpSpPr>
            <p:cNvPr id="158" name="Group 17"/>
            <p:cNvGrpSpPr>
              <a:grpSpLocks/>
            </p:cNvGrpSpPr>
            <p:nvPr/>
          </p:nvGrpSpPr>
          <p:grpSpPr bwMode="auto">
            <a:xfrm>
              <a:off x="7027305" y="3570940"/>
              <a:ext cx="395719" cy="395718"/>
              <a:chOff x="2532" y="1856"/>
              <a:chExt cx="382" cy="382"/>
            </a:xfrm>
          </p:grpSpPr>
          <p:sp>
            <p:nvSpPr>
              <p:cNvPr id="159" name="Oval 18"/>
              <p:cNvSpPr>
                <a:spLocks noChangeArrowheads="1"/>
              </p:cNvSpPr>
              <p:nvPr/>
            </p:nvSpPr>
            <p:spPr bwMode="auto">
              <a:xfrm>
                <a:off x="2532" y="1856"/>
                <a:ext cx="382" cy="382"/>
              </a:xfrm>
              <a:prstGeom prst="ellipse">
                <a:avLst/>
              </a:prstGeom>
              <a:noFill/>
              <a:ln w="9525">
                <a:solidFill>
                  <a:schemeClr val="tx1"/>
                </a:solidFill>
                <a:round/>
                <a:headEnd/>
                <a:tailEnd/>
              </a:ln>
              <a:effectLst/>
            </p:spPr>
            <p:txBody>
              <a:bodyPr wrap="none" anchor="ctr"/>
              <a:lstStyle/>
              <a:p>
                <a:endParaRPr lang="zh-CN" altLang="en-US">
                  <a:latin typeface="楷体" pitchFamily="49" charset="-122"/>
                  <a:ea typeface="楷体" pitchFamily="49" charset="-122"/>
                  <a:cs typeface="Times New Roman" pitchFamily="18" charset="0"/>
                </a:endParaRPr>
              </a:p>
            </p:txBody>
          </p:sp>
          <p:sp>
            <p:nvSpPr>
              <p:cNvPr id="160" name="Line 19"/>
              <p:cNvSpPr>
                <a:spLocks noChangeShapeType="1"/>
              </p:cNvSpPr>
              <p:nvPr/>
            </p:nvSpPr>
            <p:spPr bwMode="auto">
              <a:xfrm rot="20220000" flipV="1">
                <a:off x="2789" y="2201"/>
                <a:ext cx="91" cy="0"/>
              </a:xfrm>
              <a:prstGeom prst="line">
                <a:avLst/>
              </a:prstGeom>
              <a:noFill/>
              <a:ln w="25400">
                <a:solidFill>
                  <a:schemeClr val="tx1"/>
                </a:solidFill>
                <a:round/>
                <a:headEnd/>
                <a:tailEnd type="triangle" w="med" len="med"/>
              </a:ln>
              <a:effectLst/>
            </p:spPr>
            <p:txBody>
              <a:bodyPr/>
              <a:lstStyle/>
              <a:p>
                <a:endParaRPr lang="zh-CN" altLang="en-US">
                  <a:latin typeface="楷体" pitchFamily="49" charset="-122"/>
                  <a:ea typeface="楷体" pitchFamily="49" charset="-122"/>
                  <a:cs typeface="Times New Roman" pitchFamily="18" charset="0"/>
                </a:endParaRPr>
              </a:p>
            </p:txBody>
          </p:sp>
        </p:grpSp>
        <p:grpSp>
          <p:nvGrpSpPr>
            <p:cNvPr id="161" name="Group 20"/>
            <p:cNvGrpSpPr>
              <a:grpSpLocks/>
            </p:cNvGrpSpPr>
            <p:nvPr/>
          </p:nvGrpSpPr>
          <p:grpSpPr bwMode="auto">
            <a:xfrm>
              <a:off x="5813434" y="2357714"/>
              <a:ext cx="2771999" cy="2771999"/>
              <a:chOff x="2376" y="1701"/>
              <a:chExt cx="676" cy="676"/>
            </a:xfrm>
          </p:grpSpPr>
          <p:sp>
            <p:nvSpPr>
              <p:cNvPr id="162" name="Oval 21"/>
              <p:cNvSpPr>
                <a:spLocks noChangeAspect="1" noChangeArrowheads="1"/>
              </p:cNvSpPr>
              <p:nvPr/>
            </p:nvSpPr>
            <p:spPr bwMode="auto">
              <a:xfrm>
                <a:off x="2376" y="1701"/>
                <a:ext cx="676" cy="676"/>
              </a:xfrm>
              <a:prstGeom prst="ellipse">
                <a:avLst/>
              </a:prstGeom>
              <a:noFill/>
              <a:ln w="9525">
                <a:solidFill>
                  <a:schemeClr val="tx1"/>
                </a:solidFill>
                <a:round/>
                <a:headEnd/>
                <a:tailEnd/>
              </a:ln>
              <a:effectLst/>
            </p:spPr>
            <p:txBody>
              <a:bodyPr wrap="none" anchor="ctr"/>
              <a:lstStyle/>
              <a:p>
                <a:endParaRPr lang="zh-CN" altLang="en-US">
                  <a:latin typeface="楷体" pitchFamily="49" charset="-122"/>
                  <a:ea typeface="楷体" pitchFamily="49" charset="-122"/>
                  <a:cs typeface="Times New Roman" pitchFamily="18" charset="0"/>
                </a:endParaRPr>
              </a:p>
            </p:txBody>
          </p:sp>
          <p:sp>
            <p:nvSpPr>
              <p:cNvPr id="163" name="Line 22"/>
              <p:cNvSpPr>
                <a:spLocks noChangeShapeType="1"/>
              </p:cNvSpPr>
              <p:nvPr/>
            </p:nvSpPr>
            <p:spPr bwMode="auto">
              <a:xfrm rot="20940000" flipV="1">
                <a:off x="2892" y="2316"/>
                <a:ext cx="26" cy="9"/>
              </a:xfrm>
              <a:prstGeom prst="line">
                <a:avLst/>
              </a:prstGeom>
              <a:noFill/>
              <a:ln w="25400">
                <a:solidFill>
                  <a:schemeClr val="tx1"/>
                </a:solidFill>
                <a:round/>
                <a:headEnd/>
                <a:tailEnd type="triangle" w="med" len="med"/>
              </a:ln>
              <a:effectLst/>
            </p:spPr>
            <p:txBody>
              <a:bodyPr/>
              <a:lstStyle/>
              <a:p>
                <a:endParaRPr lang="zh-CN" altLang="en-US">
                  <a:latin typeface="楷体" pitchFamily="49" charset="-122"/>
                  <a:ea typeface="楷体" pitchFamily="49" charset="-122"/>
                  <a:cs typeface="Times New Roman" pitchFamily="18" charset="0"/>
                </a:endParaRPr>
              </a:p>
            </p:txBody>
          </p:sp>
        </p:grpSp>
        <p:grpSp>
          <p:nvGrpSpPr>
            <p:cNvPr id="164" name="Group 23"/>
            <p:cNvGrpSpPr>
              <a:grpSpLocks/>
            </p:cNvGrpSpPr>
            <p:nvPr/>
          </p:nvGrpSpPr>
          <p:grpSpPr bwMode="auto">
            <a:xfrm>
              <a:off x="6299902" y="2836848"/>
              <a:ext cx="1834729" cy="1834729"/>
              <a:chOff x="2380" y="1703"/>
              <a:chExt cx="686" cy="686"/>
            </a:xfrm>
          </p:grpSpPr>
          <p:sp>
            <p:nvSpPr>
              <p:cNvPr id="165" name="Oval 24"/>
              <p:cNvSpPr>
                <a:spLocks noChangeAspect="1" noChangeArrowheads="1"/>
              </p:cNvSpPr>
              <p:nvPr/>
            </p:nvSpPr>
            <p:spPr bwMode="auto">
              <a:xfrm>
                <a:off x="2380" y="1703"/>
                <a:ext cx="686" cy="686"/>
              </a:xfrm>
              <a:prstGeom prst="ellipse">
                <a:avLst/>
              </a:prstGeom>
              <a:noFill/>
              <a:ln w="9525">
                <a:solidFill>
                  <a:schemeClr val="tx1"/>
                </a:solidFill>
                <a:round/>
                <a:headEnd/>
                <a:tailEnd/>
              </a:ln>
              <a:effectLst/>
            </p:spPr>
            <p:txBody>
              <a:bodyPr wrap="none" anchor="ctr"/>
              <a:lstStyle/>
              <a:p>
                <a:endParaRPr lang="zh-CN" altLang="en-US">
                  <a:latin typeface="楷体" pitchFamily="49" charset="-122"/>
                  <a:ea typeface="楷体" pitchFamily="49" charset="-122"/>
                  <a:cs typeface="Times New Roman" pitchFamily="18" charset="0"/>
                </a:endParaRPr>
              </a:p>
            </p:txBody>
          </p:sp>
          <p:sp>
            <p:nvSpPr>
              <p:cNvPr id="166" name="Line 25"/>
              <p:cNvSpPr>
                <a:spLocks noChangeShapeType="1"/>
              </p:cNvSpPr>
              <p:nvPr/>
            </p:nvSpPr>
            <p:spPr bwMode="auto">
              <a:xfrm rot="19860000" flipV="1">
                <a:off x="2880" y="2339"/>
                <a:ext cx="40" cy="0"/>
              </a:xfrm>
              <a:prstGeom prst="line">
                <a:avLst/>
              </a:prstGeom>
              <a:noFill/>
              <a:ln w="25400">
                <a:solidFill>
                  <a:schemeClr val="tx1"/>
                </a:solidFill>
                <a:round/>
                <a:headEnd/>
                <a:tailEnd type="triangle" w="med" len="med"/>
              </a:ln>
              <a:effectLst/>
            </p:spPr>
            <p:txBody>
              <a:bodyPr/>
              <a:lstStyle/>
              <a:p>
                <a:endParaRPr lang="zh-CN" altLang="en-US">
                  <a:latin typeface="楷体" pitchFamily="49" charset="-122"/>
                  <a:ea typeface="楷体" pitchFamily="49" charset="-122"/>
                  <a:cs typeface="Times New Roman" pitchFamily="18" charset="0"/>
                </a:endParaRPr>
              </a:p>
            </p:txBody>
          </p:sp>
        </p:grpSp>
        <p:grpSp>
          <p:nvGrpSpPr>
            <p:cNvPr id="171" name="Group 16"/>
            <p:cNvGrpSpPr>
              <a:grpSpLocks/>
            </p:cNvGrpSpPr>
            <p:nvPr/>
          </p:nvGrpSpPr>
          <p:grpSpPr bwMode="auto">
            <a:xfrm>
              <a:off x="6616463" y="3169522"/>
              <a:ext cx="1187454" cy="1187454"/>
              <a:chOff x="2241" y="1568"/>
              <a:chExt cx="748" cy="748"/>
            </a:xfrm>
          </p:grpSpPr>
          <p:sp>
            <p:nvSpPr>
              <p:cNvPr id="172" name="Oval 14"/>
              <p:cNvSpPr>
                <a:spLocks noChangeAspect="1" noChangeArrowheads="1"/>
              </p:cNvSpPr>
              <p:nvPr/>
            </p:nvSpPr>
            <p:spPr bwMode="auto">
              <a:xfrm>
                <a:off x="2241" y="1568"/>
                <a:ext cx="748" cy="748"/>
              </a:xfrm>
              <a:prstGeom prst="ellipse">
                <a:avLst/>
              </a:prstGeom>
              <a:noFill/>
              <a:ln w="9525">
                <a:solidFill>
                  <a:schemeClr val="tx1"/>
                </a:solidFill>
                <a:round/>
                <a:headEnd/>
                <a:tailEnd/>
              </a:ln>
              <a:effectLst/>
            </p:spPr>
            <p:txBody>
              <a:bodyPr wrap="none" anchor="ctr"/>
              <a:lstStyle/>
              <a:p>
                <a:endParaRPr lang="zh-CN" altLang="en-US">
                  <a:latin typeface="楷体" pitchFamily="49" charset="-122"/>
                  <a:ea typeface="楷体" pitchFamily="49" charset="-122"/>
                  <a:cs typeface="Times New Roman" pitchFamily="18" charset="0"/>
                </a:endParaRPr>
              </a:p>
            </p:txBody>
          </p:sp>
          <p:sp>
            <p:nvSpPr>
              <p:cNvPr id="173" name="Line 15"/>
              <p:cNvSpPr>
                <a:spLocks noChangeShapeType="1"/>
              </p:cNvSpPr>
              <p:nvPr/>
            </p:nvSpPr>
            <p:spPr bwMode="auto">
              <a:xfrm rot="19860000" flipV="1">
                <a:off x="2785" y="2252"/>
                <a:ext cx="68" cy="0"/>
              </a:xfrm>
              <a:prstGeom prst="line">
                <a:avLst/>
              </a:prstGeom>
              <a:noFill/>
              <a:ln w="25400">
                <a:solidFill>
                  <a:schemeClr val="tx1"/>
                </a:solidFill>
                <a:round/>
                <a:headEnd/>
                <a:tailEnd type="triangle" w="med" len="med"/>
              </a:ln>
              <a:effectLst/>
            </p:spPr>
            <p:txBody>
              <a:bodyPr/>
              <a:lstStyle/>
              <a:p>
                <a:endParaRPr lang="zh-CN" altLang="en-US">
                  <a:latin typeface="楷体" pitchFamily="49" charset="-122"/>
                  <a:ea typeface="楷体" pitchFamily="49" charset="-122"/>
                  <a:cs typeface="Times New Roman" pitchFamily="18" charset="0"/>
                </a:endParaRPr>
              </a:p>
            </p:txBody>
          </p:sp>
        </p:grpSp>
      </p:grpSp>
      <p:grpSp>
        <p:nvGrpSpPr>
          <p:cNvPr id="175" name="组合 174"/>
          <p:cNvGrpSpPr/>
          <p:nvPr/>
        </p:nvGrpSpPr>
        <p:grpSpPr>
          <a:xfrm>
            <a:off x="5148066" y="2752353"/>
            <a:ext cx="492443" cy="964679"/>
            <a:chOff x="3854013" y="5157192"/>
            <a:chExt cx="492443" cy="964679"/>
          </a:xfrm>
        </p:grpSpPr>
        <p:sp>
          <p:nvSpPr>
            <p:cNvPr id="176" name="矩形 175"/>
            <p:cNvSpPr/>
            <p:nvPr/>
          </p:nvSpPr>
          <p:spPr>
            <a:xfrm>
              <a:off x="3923928" y="5157192"/>
              <a:ext cx="360040" cy="936104"/>
            </a:xfrm>
            <a:prstGeom prst="rect">
              <a:avLst/>
            </a:prstGeom>
            <a:noFill/>
            <a:ln w="9525">
              <a:prstDash val="sysDash"/>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177" name="TextBox 176"/>
            <p:cNvSpPr txBox="1"/>
            <p:nvPr/>
          </p:nvSpPr>
          <p:spPr>
            <a:xfrm>
              <a:off x="3854013" y="5185767"/>
              <a:ext cx="492443" cy="936104"/>
            </a:xfrm>
            <a:prstGeom prst="rect">
              <a:avLst/>
            </a:prstGeom>
            <a:noFill/>
          </p:spPr>
          <p:txBody>
            <a:bodyPr vert="eaVert" wrap="square" rtlCol="0">
              <a:spAutoFit/>
            </a:bodyPr>
            <a:lstStyle/>
            <a:p>
              <a:r>
                <a:rPr lang="zh-CN" altLang="en-US" sz="2000" b="1" dirty="0">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rPr>
                <a:t>俯视图</a:t>
              </a:r>
            </a:p>
          </p:txBody>
        </p:sp>
      </p:grpSp>
      <p:grpSp>
        <p:nvGrpSpPr>
          <p:cNvPr id="168" name="组合 67"/>
          <p:cNvGrpSpPr/>
          <p:nvPr/>
        </p:nvGrpSpPr>
        <p:grpSpPr>
          <a:xfrm>
            <a:off x="7269028" y="2744976"/>
            <a:ext cx="892486" cy="468000"/>
            <a:chOff x="3506461" y="2430110"/>
            <a:chExt cx="892486" cy="468000"/>
          </a:xfrm>
        </p:grpSpPr>
        <p:sp>
          <p:nvSpPr>
            <p:cNvPr id="169" name="云形标注 168"/>
            <p:cNvSpPr/>
            <p:nvPr/>
          </p:nvSpPr>
          <p:spPr>
            <a:xfrm>
              <a:off x="3529518" y="2430110"/>
              <a:ext cx="792000" cy="468000"/>
            </a:xfrm>
            <a:prstGeom prst="cloudCallout">
              <a:avLst>
                <a:gd name="adj1" fmla="val -72174"/>
                <a:gd name="adj2" fmla="val 7836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华文楷体" pitchFamily="2" charset="-122"/>
                <a:ea typeface="华文楷体" pitchFamily="2" charset="-122"/>
              </a:endParaRPr>
            </a:p>
          </p:txBody>
        </p:sp>
        <p:sp>
          <p:nvSpPr>
            <p:cNvPr id="170" name="矩形 169"/>
            <p:cNvSpPr/>
            <p:nvPr/>
          </p:nvSpPr>
          <p:spPr>
            <a:xfrm>
              <a:off x="3506461" y="2467494"/>
              <a:ext cx="892486" cy="369332"/>
            </a:xfrm>
            <a:prstGeom prst="rect">
              <a:avLst/>
            </a:prstGeom>
          </p:spPr>
          <p:txBody>
            <a:bodyPr wrap="square">
              <a:spAutoFit/>
            </a:bodyPr>
            <a:lstStyle/>
            <a:p>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楷体" pitchFamily="49" charset="-122"/>
                  <a:cs typeface="Times New Roman" pitchFamily="18" charset="0"/>
                </a:rPr>
                <a:t>电流 </a:t>
              </a:r>
              <a:r>
                <a:rPr lang="en-US" altLang="zh-CN"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楷体" pitchFamily="49" charset="-122"/>
                  <a:cs typeface="Times New Roman" pitchFamily="18" charset="0"/>
                </a:rPr>
                <a:t>I</a:t>
              </a:r>
              <a:endParaRPr lang="zh-CN" altLang="en-US"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楷体" pitchFamily="49" charset="-122"/>
                <a:cs typeface="Times New Roman" pitchFamily="18" charset="0"/>
              </a:endParaRPr>
            </a:p>
          </p:txBody>
        </p:sp>
      </p:grpSp>
      <p:grpSp>
        <p:nvGrpSpPr>
          <p:cNvPr id="178" name="组合 67"/>
          <p:cNvGrpSpPr/>
          <p:nvPr/>
        </p:nvGrpSpPr>
        <p:grpSpPr>
          <a:xfrm>
            <a:off x="5508104" y="3789040"/>
            <a:ext cx="937284" cy="468000"/>
            <a:chOff x="3506461" y="2430110"/>
            <a:chExt cx="937284" cy="468000"/>
          </a:xfrm>
        </p:grpSpPr>
        <p:sp>
          <p:nvSpPr>
            <p:cNvPr id="179" name="云形标注 178"/>
            <p:cNvSpPr/>
            <p:nvPr/>
          </p:nvSpPr>
          <p:spPr>
            <a:xfrm>
              <a:off x="3507745" y="2430110"/>
              <a:ext cx="936000" cy="468000"/>
            </a:xfrm>
            <a:prstGeom prst="cloudCallout">
              <a:avLst>
                <a:gd name="adj1" fmla="val 42963"/>
                <a:gd name="adj2" fmla="val -65844"/>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华文楷体" pitchFamily="2" charset="-122"/>
                <a:ea typeface="华文楷体" pitchFamily="2" charset="-122"/>
              </a:endParaRPr>
            </a:p>
          </p:txBody>
        </p:sp>
        <p:sp>
          <p:nvSpPr>
            <p:cNvPr id="180" name="矩形 179"/>
            <p:cNvSpPr/>
            <p:nvPr/>
          </p:nvSpPr>
          <p:spPr>
            <a:xfrm>
              <a:off x="3506461" y="2467494"/>
              <a:ext cx="892486" cy="369332"/>
            </a:xfrm>
            <a:prstGeom prst="rect">
              <a:avLst/>
            </a:prstGeom>
          </p:spPr>
          <p:txBody>
            <a:bodyPr wrap="square">
              <a:spAutoFit/>
            </a:bodyPr>
            <a:lstStyle/>
            <a:p>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楷体" pitchFamily="49" charset="-122"/>
                  <a:cs typeface="Times New Roman" pitchFamily="18" charset="0"/>
                </a:rPr>
                <a:t>磁感线</a:t>
              </a:r>
            </a:p>
          </p:txBody>
        </p:sp>
      </p:grpSp>
      <p:cxnSp>
        <p:nvCxnSpPr>
          <p:cNvPr id="181" name="直接连接符 180"/>
          <p:cNvCxnSpPr/>
          <p:nvPr/>
        </p:nvCxnSpPr>
        <p:spPr>
          <a:xfrm>
            <a:off x="5004048" y="4509120"/>
            <a:ext cx="3780000" cy="0"/>
          </a:xfrm>
          <a:prstGeom prst="line">
            <a:avLst/>
          </a:prstGeom>
          <a:ln w="12700">
            <a:solidFill>
              <a:srgbClr val="7030A0"/>
            </a:solidFill>
            <a:prstDash val="sysDash"/>
          </a:ln>
        </p:spPr>
        <p:style>
          <a:lnRef idx="1">
            <a:schemeClr val="accent1"/>
          </a:lnRef>
          <a:fillRef idx="0">
            <a:schemeClr val="accent1"/>
          </a:fillRef>
          <a:effectRef idx="0">
            <a:schemeClr val="accent1"/>
          </a:effectRef>
          <a:fontRef idx="minor">
            <a:schemeClr val="tx1"/>
          </a:fontRef>
        </p:style>
      </p:cxnSp>
      <p:grpSp>
        <p:nvGrpSpPr>
          <p:cNvPr id="183" name="组合 182"/>
          <p:cNvGrpSpPr/>
          <p:nvPr/>
        </p:nvGrpSpPr>
        <p:grpSpPr>
          <a:xfrm>
            <a:off x="5148070" y="5013176"/>
            <a:ext cx="492443" cy="1291374"/>
            <a:chOff x="3854019" y="5146306"/>
            <a:chExt cx="492443" cy="1291374"/>
          </a:xfrm>
        </p:grpSpPr>
        <p:sp>
          <p:nvSpPr>
            <p:cNvPr id="184" name="矩形 183"/>
            <p:cNvSpPr/>
            <p:nvPr/>
          </p:nvSpPr>
          <p:spPr>
            <a:xfrm>
              <a:off x="3923928" y="5146306"/>
              <a:ext cx="360040" cy="1152000"/>
            </a:xfrm>
            <a:prstGeom prst="rect">
              <a:avLst/>
            </a:prstGeom>
            <a:noFill/>
            <a:ln w="9525">
              <a:prstDash val="sysDash"/>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185" name="TextBox 184"/>
            <p:cNvSpPr txBox="1"/>
            <p:nvPr/>
          </p:nvSpPr>
          <p:spPr>
            <a:xfrm>
              <a:off x="3854019" y="5185767"/>
              <a:ext cx="492443" cy="1251913"/>
            </a:xfrm>
            <a:prstGeom prst="rect">
              <a:avLst/>
            </a:prstGeom>
            <a:noFill/>
          </p:spPr>
          <p:txBody>
            <a:bodyPr vert="eaVert" wrap="square" rtlCol="0">
              <a:spAutoFit/>
            </a:bodyPr>
            <a:lstStyle/>
            <a:p>
              <a:r>
                <a:rPr lang="zh-CN" altLang="en-US" sz="2000" b="1" dirty="0">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rPr>
                <a:t>纵截面图</a:t>
              </a:r>
            </a:p>
          </p:txBody>
        </p:sp>
      </p:grpSp>
      <p:grpSp>
        <p:nvGrpSpPr>
          <p:cNvPr id="51" name="组合 50"/>
          <p:cNvGrpSpPr/>
          <p:nvPr/>
        </p:nvGrpSpPr>
        <p:grpSpPr>
          <a:xfrm>
            <a:off x="7020272" y="4689352"/>
            <a:ext cx="0" cy="2016000"/>
            <a:chOff x="7020272" y="4652739"/>
            <a:chExt cx="0" cy="1908000"/>
          </a:xfrm>
        </p:grpSpPr>
        <p:sp>
          <p:nvSpPr>
            <p:cNvPr id="49" name="Line 31"/>
            <p:cNvSpPr>
              <a:spLocks noChangeShapeType="1"/>
            </p:cNvSpPr>
            <p:nvPr/>
          </p:nvSpPr>
          <p:spPr bwMode="auto">
            <a:xfrm flipV="1">
              <a:off x="7020272" y="4652739"/>
              <a:ext cx="0" cy="1908000"/>
            </a:xfrm>
            <a:prstGeom prst="line">
              <a:avLst/>
            </a:prstGeom>
            <a:noFill/>
            <a:ln w="31750">
              <a:solidFill>
                <a:srgbClr val="390EF0"/>
              </a:solidFill>
              <a:round/>
              <a:headEnd/>
              <a:tailEnd/>
            </a:ln>
            <a:effectLst/>
          </p:spPr>
          <p:txBody>
            <a:bodyPr/>
            <a:lstStyle/>
            <a:p>
              <a:endParaRPr lang="zh-CN" altLang="en-US">
                <a:latin typeface="楷体" pitchFamily="49" charset="-122"/>
                <a:ea typeface="楷体" pitchFamily="49" charset="-122"/>
                <a:cs typeface="Times New Roman" pitchFamily="18" charset="0"/>
              </a:endParaRPr>
            </a:p>
          </p:txBody>
        </p:sp>
        <p:sp>
          <p:nvSpPr>
            <p:cNvPr id="50" name="Line 33"/>
            <p:cNvSpPr>
              <a:spLocks noChangeShapeType="1"/>
            </p:cNvSpPr>
            <p:nvPr/>
          </p:nvSpPr>
          <p:spPr bwMode="auto">
            <a:xfrm flipV="1">
              <a:off x="7020272" y="5301208"/>
              <a:ext cx="0" cy="647700"/>
            </a:xfrm>
            <a:prstGeom prst="line">
              <a:avLst/>
            </a:prstGeom>
            <a:noFill/>
            <a:ln w="31750">
              <a:solidFill>
                <a:srgbClr val="390EF0"/>
              </a:solidFill>
              <a:round/>
              <a:headEnd/>
              <a:tailEnd type="arrow" w="med" len="med"/>
            </a:ln>
            <a:effectLst/>
          </p:spPr>
          <p:txBody>
            <a:bodyPr/>
            <a:lstStyle/>
            <a:p>
              <a:endParaRPr lang="zh-CN" altLang="en-US">
                <a:latin typeface="楷体" pitchFamily="49" charset="-122"/>
                <a:ea typeface="楷体" pitchFamily="49" charset="-122"/>
                <a:cs typeface="Times New Roman" pitchFamily="18" charset="0"/>
              </a:endParaRPr>
            </a:p>
          </p:txBody>
        </p:sp>
      </p:grpSp>
      <p:grpSp>
        <p:nvGrpSpPr>
          <p:cNvPr id="53" name="组合 67"/>
          <p:cNvGrpSpPr/>
          <p:nvPr/>
        </p:nvGrpSpPr>
        <p:grpSpPr>
          <a:xfrm>
            <a:off x="7236296" y="4581128"/>
            <a:ext cx="892486" cy="468000"/>
            <a:chOff x="3506461" y="2430110"/>
            <a:chExt cx="892486" cy="468000"/>
          </a:xfrm>
        </p:grpSpPr>
        <p:sp>
          <p:nvSpPr>
            <p:cNvPr id="54" name="云形标注 53"/>
            <p:cNvSpPr/>
            <p:nvPr/>
          </p:nvSpPr>
          <p:spPr>
            <a:xfrm>
              <a:off x="3529518" y="2430110"/>
              <a:ext cx="792000" cy="468000"/>
            </a:xfrm>
            <a:prstGeom prst="cloudCallout">
              <a:avLst>
                <a:gd name="adj1" fmla="val -72174"/>
                <a:gd name="adj2" fmla="val 7836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华文楷体" pitchFamily="2" charset="-122"/>
                <a:ea typeface="华文楷体" pitchFamily="2" charset="-122"/>
              </a:endParaRPr>
            </a:p>
          </p:txBody>
        </p:sp>
        <p:sp>
          <p:nvSpPr>
            <p:cNvPr id="55" name="矩形 54"/>
            <p:cNvSpPr/>
            <p:nvPr/>
          </p:nvSpPr>
          <p:spPr>
            <a:xfrm>
              <a:off x="3506461" y="2467494"/>
              <a:ext cx="892486" cy="369332"/>
            </a:xfrm>
            <a:prstGeom prst="rect">
              <a:avLst/>
            </a:prstGeom>
          </p:spPr>
          <p:txBody>
            <a:bodyPr wrap="square">
              <a:spAutoFit/>
            </a:bodyPr>
            <a:lstStyle/>
            <a:p>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楷体" pitchFamily="49" charset="-122"/>
                  <a:cs typeface="Times New Roman" pitchFamily="18" charset="0"/>
                </a:rPr>
                <a:t>电流 </a:t>
              </a:r>
              <a:r>
                <a:rPr lang="en-US" altLang="zh-CN"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楷体" pitchFamily="49" charset="-122"/>
                  <a:cs typeface="Times New Roman" pitchFamily="18" charset="0"/>
                </a:rPr>
                <a:t>I</a:t>
              </a:r>
              <a:endParaRPr lang="zh-CN" altLang="en-US"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楷体" pitchFamily="49" charset="-122"/>
                <a:cs typeface="Times New Roman" pitchFamily="18" charset="0"/>
              </a:endParaRPr>
            </a:p>
          </p:txBody>
        </p:sp>
      </p:grpSp>
      <p:sp>
        <p:nvSpPr>
          <p:cNvPr id="56" name="TextBox 55"/>
          <p:cNvSpPr txBox="1"/>
          <p:nvPr/>
        </p:nvSpPr>
        <p:spPr>
          <a:xfrm>
            <a:off x="7031158" y="5445224"/>
            <a:ext cx="288032" cy="307777"/>
          </a:xfrm>
          <a:prstGeom prst="rect">
            <a:avLst/>
          </a:prstGeom>
          <a:noFill/>
        </p:spPr>
        <p:txBody>
          <a:bodyPr wrap="square" rtlCol="0">
            <a:spAutoFit/>
          </a:bodyPr>
          <a:lstStyle/>
          <a:p>
            <a:pPr algn="ctr"/>
            <a:r>
              <a:rPr lang="en-US" altLang="zh-CN" sz="1400" b="1" dirty="0">
                <a:latin typeface="Times New Roman" pitchFamily="18" charset="0"/>
                <a:cs typeface="Times New Roman" pitchFamily="18" charset="0"/>
              </a:rPr>
              <a:t>×</a:t>
            </a:r>
            <a:endParaRPr lang="zh-CN" altLang="en-US" sz="1400" b="1" dirty="0">
              <a:latin typeface="Times New Roman" pitchFamily="18" charset="0"/>
              <a:cs typeface="Times New Roman" pitchFamily="18" charset="0"/>
            </a:endParaRPr>
          </a:p>
        </p:txBody>
      </p:sp>
      <p:sp>
        <p:nvSpPr>
          <p:cNvPr id="73" name="Oval 83"/>
          <p:cNvSpPr>
            <a:spLocks noChangeAspect="1" noChangeArrowheads="1"/>
          </p:cNvSpPr>
          <p:nvPr/>
        </p:nvSpPr>
        <p:spPr bwMode="auto">
          <a:xfrm>
            <a:off x="6865800" y="5569160"/>
            <a:ext cx="54000" cy="54000"/>
          </a:xfrm>
          <a:prstGeom prst="ellipse">
            <a:avLst/>
          </a:prstGeom>
          <a:solidFill>
            <a:schemeClr val="tx1"/>
          </a:solidFill>
          <a:ln w="22225">
            <a:solidFill>
              <a:schemeClr val="tx1"/>
            </a:solidFill>
            <a:round/>
            <a:headEnd/>
            <a:tailEnd/>
          </a:ln>
          <a:effectLst/>
        </p:spPr>
        <p:txBody>
          <a:bodyPr wrap="none" anchor="ctr"/>
          <a:lstStyle/>
          <a:p>
            <a:endParaRPr lang="zh-CN" altLang="en-US">
              <a:latin typeface="楷体" pitchFamily="49" charset="-122"/>
              <a:ea typeface="楷体" pitchFamily="49" charset="-122"/>
              <a:cs typeface="Times New Roman" pitchFamily="18" charset="0"/>
            </a:endParaRPr>
          </a:p>
        </p:txBody>
      </p:sp>
      <p:grpSp>
        <p:nvGrpSpPr>
          <p:cNvPr id="144" name="组合 67"/>
          <p:cNvGrpSpPr/>
          <p:nvPr/>
        </p:nvGrpSpPr>
        <p:grpSpPr>
          <a:xfrm>
            <a:off x="5148064" y="6237312"/>
            <a:ext cx="937284" cy="468000"/>
            <a:chOff x="3506461" y="2430110"/>
            <a:chExt cx="937284" cy="468000"/>
          </a:xfrm>
        </p:grpSpPr>
        <p:sp>
          <p:nvSpPr>
            <p:cNvPr id="145" name="云形标注 144"/>
            <p:cNvSpPr/>
            <p:nvPr/>
          </p:nvSpPr>
          <p:spPr>
            <a:xfrm>
              <a:off x="3507745" y="2430110"/>
              <a:ext cx="936000" cy="468000"/>
            </a:xfrm>
            <a:prstGeom prst="cloudCallout">
              <a:avLst>
                <a:gd name="adj1" fmla="val 42963"/>
                <a:gd name="adj2" fmla="val -65844"/>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华文楷体" pitchFamily="2" charset="-122"/>
                <a:ea typeface="华文楷体" pitchFamily="2" charset="-122"/>
              </a:endParaRPr>
            </a:p>
          </p:txBody>
        </p:sp>
        <p:sp>
          <p:nvSpPr>
            <p:cNvPr id="146" name="矩形 145"/>
            <p:cNvSpPr/>
            <p:nvPr/>
          </p:nvSpPr>
          <p:spPr>
            <a:xfrm>
              <a:off x="3506461" y="2467494"/>
              <a:ext cx="892486" cy="369332"/>
            </a:xfrm>
            <a:prstGeom prst="rect">
              <a:avLst/>
            </a:prstGeom>
          </p:spPr>
          <p:txBody>
            <a:bodyPr wrap="square">
              <a:spAutoFit/>
            </a:bodyPr>
            <a:lstStyle/>
            <a:p>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楷体" pitchFamily="49" charset="-122"/>
                  <a:cs typeface="Times New Roman" pitchFamily="18" charset="0"/>
                </a:rPr>
                <a:t>磁感线</a:t>
              </a:r>
            </a:p>
          </p:txBody>
        </p:sp>
      </p:grpSp>
    </p:spTree>
    <p:extLst>
      <p:ext uri="{BB962C8B-B14F-4D97-AF65-F5344CB8AC3E}">
        <p14:creationId xmlns:p14="http://schemas.microsoft.com/office/powerpoint/2010/main" val="262043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diamond(in)">
                                      <p:cBhvr>
                                        <p:cTn id="7" dur="500"/>
                                        <p:tgtEl>
                                          <p:spTgt spid="28674"/>
                                        </p:tgtEl>
                                      </p:cBhvr>
                                    </p:animEffect>
                                  </p:childTnLst>
                                </p:cTn>
                              </p:par>
                            </p:childTnLst>
                          </p:cTn>
                        </p:par>
                        <p:par>
                          <p:cTn id="8" fill="hold">
                            <p:stCondLst>
                              <p:cond delay="500"/>
                            </p:stCondLst>
                            <p:childTnLst>
                              <p:par>
                                <p:cTn id="9" presetID="38" presetClass="entr" presetSubtype="0" accel="50000" fill="hold" grpId="0" nodeType="afterEffect">
                                  <p:stCondLst>
                                    <p:cond delay="0"/>
                                  </p:stCondLst>
                                  <p:iterate type="lt">
                                    <p:tmPct val="50000"/>
                                  </p:iterate>
                                  <p:childTnLst>
                                    <p:set>
                                      <p:cBhvr>
                                        <p:cTn id="10" dur="1" fill="hold">
                                          <p:stCondLst>
                                            <p:cond delay="0"/>
                                          </p:stCondLst>
                                        </p:cTn>
                                        <p:tgtEl>
                                          <p:spTgt spid="110"/>
                                        </p:tgtEl>
                                        <p:attrNameLst>
                                          <p:attrName>style.visibility</p:attrName>
                                        </p:attrNameLst>
                                      </p:cBhvr>
                                      <p:to>
                                        <p:strVal val="visible"/>
                                      </p:to>
                                    </p:set>
                                    <p:set>
                                      <p:cBhvr>
                                        <p:cTn id="11" dur="455" fill="hold">
                                          <p:stCondLst>
                                            <p:cond delay="0"/>
                                          </p:stCondLst>
                                        </p:cTn>
                                        <p:tgtEl>
                                          <p:spTgt spid="110"/>
                                        </p:tgtEl>
                                        <p:attrNameLst>
                                          <p:attrName>style.rotation</p:attrName>
                                        </p:attrNameLst>
                                      </p:cBhvr>
                                      <p:to>
                                        <p:strVal val="-45.0"/>
                                      </p:to>
                                    </p:set>
                                    <p:anim calcmode="lin" valueType="num">
                                      <p:cBhvr>
                                        <p:cTn id="12" dur="455" fill="hold">
                                          <p:stCondLst>
                                            <p:cond delay="455"/>
                                          </p:stCondLst>
                                        </p:cTn>
                                        <p:tgtEl>
                                          <p:spTgt spid="110"/>
                                        </p:tgtEl>
                                        <p:attrNameLst>
                                          <p:attrName>style.rotation</p:attrName>
                                        </p:attrNameLst>
                                      </p:cBhvr>
                                      <p:tavLst>
                                        <p:tav tm="0">
                                          <p:val>
                                            <p:fltVal val="-45"/>
                                          </p:val>
                                        </p:tav>
                                        <p:tav tm="69900">
                                          <p:val>
                                            <p:fltVal val="45"/>
                                          </p:val>
                                        </p:tav>
                                        <p:tav tm="100000">
                                          <p:val>
                                            <p:fltVal val="0"/>
                                          </p:val>
                                        </p:tav>
                                      </p:tavLst>
                                    </p:anim>
                                    <p:anim calcmode="lin" valueType="num">
                                      <p:cBhvr>
                                        <p:cTn id="13" dur="455" fill="hold">
                                          <p:stCondLst>
                                            <p:cond delay="0"/>
                                          </p:stCondLst>
                                        </p:cTn>
                                        <p:tgtEl>
                                          <p:spTgt spid="110"/>
                                        </p:tgtEl>
                                        <p:attrNameLst>
                                          <p:attrName>ppt_y</p:attrName>
                                        </p:attrNameLst>
                                      </p:cBhvr>
                                      <p:tavLst>
                                        <p:tav tm="0">
                                          <p:val>
                                            <p:strVal val="#ppt_y-1"/>
                                          </p:val>
                                        </p:tav>
                                        <p:tav tm="100000">
                                          <p:val>
                                            <p:strVal val="#ppt_y-(0.354*#ppt_w-0.172*#ppt_h)"/>
                                          </p:val>
                                        </p:tav>
                                      </p:tavLst>
                                    </p:anim>
                                    <p:anim calcmode="lin" valueType="num">
                                      <p:cBhvr>
                                        <p:cTn id="14" dur="156" decel="50000" autoRev="1" fill="hold">
                                          <p:stCondLst>
                                            <p:cond delay="455"/>
                                          </p:stCondLst>
                                        </p:cTn>
                                        <p:tgtEl>
                                          <p:spTgt spid="110"/>
                                        </p:tgtEl>
                                        <p:attrNameLst>
                                          <p:attrName>ppt_y</p:attrName>
                                        </p:attrNameLst>
                                      </p:cBhvr>
                                      <p:tavLst>
                                        <p:tav tm="0">
                                          <p:val>
                                            <p:strVal val="#ppt_y-(0.354*#ppt_w-0.172*#ppt_h)"/>
                                          </p:val>
                                        </p:tav>
                                        <p:tav tm="100000">
                                          <p:val>
                                            <p:strVal val="#ppt_y-(0.354*#ppt_w-0.172*#ppt_h)-#ppt_h/2"/>
                                          </p:val>
                                        </p:tav>
                                      </p:tavLst>
                                    </p:anim>
                                    <p:anim calcmode="lin" valueType="num">
                                      <p:cBhvr>
                                        <p:cTn id="15" dur="136" fill="hold">
                                          <p:stCondLst>
                                            <p:cond delay="864"/>
                                          </p:stCondLst>
                                        </p:cTn>
                                        <p:tgtEl>
                                          <p:spTgt spid="110"/>
                                        </p:tgtEl>
                                        <p:attrNameLst>
                                          <p:attrName>ppt_y</p:attrName>
                                        </p:attrNameLst>
                                      </p:cBhvr>
                                      <p:tavLst>
                                        <p:tav tm="0">
                                          <p:val>
                                            <p:strVal val="#ppt_y-(0.354*#ppt_w-0.172*#ppt_h)"/>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9"/>
                                        </p:tgtEl>
                                        <p:attrNameLst>
                                          <p:attrName>style.visibility</p:attrName>
                                        </p:attrNameLst>
                                      </p:cBhvr>
                                      <p:to>
                                        <p:strVal val="visible"/>
                                      </p:to>
                                    </p:set>
                                    <p:animEffect transition="in" filter="wipe(left)">
                                      <p:cBhvr>
                                        <p:cTn id="20" dur="500"/>
                                        <p:tgtEl>
                                          <p:spTgt spid="119"/>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8"/>
                                        </p:tgtEl>
                                        <p:attrNameLst>
                                          <p:attrName>style.visibility</p:attrName>
                                        </p:attrNameLst>
                                      </p:cBhvr>
                                      <p:to>
                                        <p:strVal val="visible"/>
                                      </p:to>
                                    </p:set>
                                    <p:animEffect transition="in" filter="wipe(left)">
                                      <p:cBhvr>
                                        <p:cTn id="29" dur="500"/>
                                        <p:tgtEl>
                                          <p:spTgt spid="118"/>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121"/>
                                        </p:tgtEl>
                                        <p:attrNameLst>
                                          <p:attrName>style.visibility</p:attrName>
                                        </p:attrNameLst>
                                      </p:cBhvr>
                                      <p:to>
                                        <p:strVal val="visible"/>
                                      </p:to>
                                    </p:set>
                                    <p:animEffect transition="in" filter="blinds(horizontal)">
                                      <p:cBhvr>
                                        <p:cTn id="34" dur="500"/>
                                        <p:tgtEl>
                                          <p:spTgt spid="121"/>
                                        </p:tgtEl>
                                      </p:cBhvr>
                                    </p:animEffect>
                                  </p:childTnLst>
                                </p:cTn>
                              </p:par>
                              <p:par>
                                <p:cTn id="35" presetID="3" presetClass="entr" presetSubtype="10" fill="hold" nodeType="withEffect">
                                  <p:stCondLst>
                                    <p:cond delay="0"/>
                                  </p:stCondLst>
                                  <p:childTnLst>
                                    <p:set>
                                      <p:cBhvr>
                                        <p:cTn id="36" dur="1" fill="hold">
                                          <p:stCondLst>
                                            <p:cond delay="0"/>
                                          </p:stCondLst>
                                        </p:cTn>
                                        <p:tgtEl>
                                          <p:spTgt spid="85"/>
                                        </p:tgtEl>
                                        <p:attrNameLst>
                                          <p:attrName>style.visibility</p:attrName>
                                        </p:attrNameLst>
                                      </p:cBhvr>
                                      <p:to>
                                        <p:strVal val="visible"/>
                                      </p:to>
                                    </p:set>
                                    <p:animEffect transition="in" filter="blinds(horizontal)">
                                      <p:cBhvr>
                                        <p:cTn id="37" dur="500"/>
                                        <p:tgtEl>
                                          <p:spTgt spid="85"/>
                                        </p:tgtEl>
                                      </p:cBhvr>
                                    </p:animEffect>
                                  </p:childTnLst>
                                </p:cTn>
                              </p:par>
                            </p:childTnLst>
                          </p:cTn>
                        </p:par>
                        <p:par>
                          <p:cTn id="38" fill="hold">
                            <p:stCondLst>
                              <p:cond delay="500"/>
                            </p:stCondLst>
                            <p:childTnLst>
                              <p:par>
                                <p:cTn id="39" presetID="3" presetClass="entr" presetSubtype="10" fill="hold" nodeType="afterEffect">
                                  <p:stCondLst>
                                    <p:cond delay="0"/>
                                  </p:stCondLst>
                                  <p:childTnLst>
                                    <p:set>
                                      <p:cBhvr>
                                        <p:cTn id="40" dur="1" fill="hold">
                                          <p:stCondLst>
                                            <p:cond delay="0"/>
                                          </p:stCondLst>
                                        </p:cTn>
                                        <p:tgtEl>
                                          <p:spTgt spid="155654"/>
                                        </p:tgtEl>
                                        <p:attrNameLst>
                                          <p:attrName>style.visibility</p:attrName>
                                        </p:attrNameLst>
                                      </p:cBhvr>
                                      <p:to>
                                        <p:strVal val="visible"/>
                                      </p:to>
                                    </p:set>
                                    <p:animEffect transition="in" filter="blinds(horizontal)">
                                      <p:cBhvr>
                                        <p:cTn id="41" dur="500"/>
                                        <p:tgtEl>
                                          <p:spTgt spid="155654"/>
                                        </p:tgtEl>
                                      </p:cBhvr>
                                    </p:animEffect>
                                  </p:childTnLst>
                                </p:cTn>
                              </p:par>
                              <p:par>
                                <p:cTn id="42" presetID="22" presetClass="entr" presetSubtype="1" fill="hold" nodeType="withEffect">
                                  <p:stCondLst>
                                    <p:cond delay="0"/>
                                  </p:stCondLst>
                                  <p:childTnLst>
                                    <p:set>
                                      <p:cBhvr>
                                        <p:cTn id="43" dur="1" fill="hold">
                                          <p:stCondLst>
                                            <p:cond delay="0"/>
                                          </p:stCondLst>
                                        </p:cTn>
                                        <p:tgtEl>
                                          <p:spTgt spid="134"/>
                                        </p:tgtEl>
                                        <p:attrNameLst>
                                          <p:attrName>style.visibility</p:attrName>
                                        </p:attrNameLst>
                                      </p:cBhvr>
                                      <p:to>
                                        <p:strVal val="visible"/>
                                      </p:to>
                                    </p:set>
                                    <p:animEffect transition="in" filter="wipe(up)">
                                      <p:cBhvr>
                                        <p:cTn id="44" dur="500"/>
                                        <p:tgtEl>
                                          <p:spTgt spid="134"/>
                                        </p:tgtEl>
                                      </p:cBhvr>
                                    </p:animEffect>
                                  </p:childTnLst>
                                </p:cTn>
                              </p:par>
                            </p:childTnLst>
                          </p:cTn>
                        </p:par>
                        <p:par>
                          <p:cTn id="45" fill="hold">
                            <p:stCondLst>
                              <p:cond delay="1000"/>
                            </p:stCondLst>
                            <p:childTnLst>
                              <p:par>
                                <p:cTn id="46" presetID="3" presetClass="entr" presetSubtype="10" fill="hold" nodeType="afterEffect">
                                  <p:stCondLst>
                                    <p:cond delay="0"/>
                                  </p:stCondLst>
                                  <p:childTnLst>
                                    <p:set>
                                      <p:cBhvr>
                                        <p:cTn id="47" dur="1" fill="hold">
                                          <p:stCondLst>
                                            <p:cond delay="0"/>
                                          </p:stCondLst>
                                        </p:cTn>
                                        <p:tgtEl>
                                          <p:spTgt spid="124"/>
                                        </p:tgtEl>
                                        <p:attrNameLst>
                                          <p:attrName>style.visibility</p:attrName>
                                        </p:attrNameLst>
                                      </p:cBhvr>
                                      <p:to>
                                        <p:strVal val="visible"/>
                                      </p:to>
                                    </p:set>
                                    <p:animEffect transition="in" filter="blinds(horizontal)">
                                      <p:cBhvr>
                                        <p:cTn id="48" dur="500"/>
                                        <p:tgtEl>
                                          <p:spTgt spid="12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20"/>
                                        </p:tgtEl>
                                        <p:attrNameLst>
                                          <p:attrName>style.visibility</p:attrName>
                                        </p:attrNameLst>
                                      </p:cBhvr>
                                      <p:to>
                                        <p:strVal val="visible"/>
                                      </p:to>
                                    </p:set>
                                    <p:animEffect transition="in" filter="wipe(left)">
                                      <p:cBhvr>
                                        <p:cTn id="53" dur="500"/>
                                        <p:tgtEl>
                                          <p:spTgt spid="12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175"/>
                                        </p:tgtEl>
                                        <p:attrNameLst>
                                          <p:attrName>style.visibility</p:attrName>
                                        </p:attrNameLst>
                                      </p:cBhvr>
                                      <p:to>
                                        <p:strVal val="visible"/>
                                      </p:to>
                                    </p:set>
                                    <p:animEffect transition="in" filter="wipe(up)">
                                      <p:cBhvr>
                                        <p:cTn id="58" dur="500"/>
                                        <p:tgtEl>
                                          <p:spTgt spid="175"/>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53"/>
                                        </p:tgtEl>
                                        <p:attrNameLst>
                                          <p:attrName>style.visibility</p:attrName>
                                        </p:attrNameLst>
                                      </p:cBhvr>
                                      <p:to>
                                        <p:strVal val="visible"/>
                                      </p:to>
                                    </p:set>
                                    <p:animEffect transition="in" filter="blinds(horizontal)">
                                      <p:cBhvr>
                                        <p:cTn id="63" dur="500"/>
                                        <p:tgtEl>
                                          <p:spTgt spid="153"/>
                                        </p:tgtEl>
                                      </p:cBhvr>
                                    </p:animEffect>
                                  </p:childTnLst>
                                </p:cTn>
                              </p:par>
                            </p:childTnLst>
                          </p:cTn>
                        </p:par>
                        <p:par>
                          <p:cTn id="64" fill="hold">
                            <p:stCondLst>
                              <p:cond delay="500"/>
                            </p:stCondLst>
                            <p:childTnLst>
                              <p:par>
                                <p:cTn id="65" presetID="3" presetClass="entr" presetSubtype="10" fill="hold" nodeType="afterEffect">
                                  <p:stCondLst>
                                    <p:cond delay="0"/>
                                  </p:stCondLst>
                                  <p:childTnLst>
                                    <p:set>
                                      <p:cBhvr>
                                        <p:cTn id="66" dur="1" fill="hold">
                                          <p:stCondLst>
                                            <p:cond delay="0"/>
                                          </p:stCondLst>
                                        </p:cTn>
                                        <p:tgtEl>
                                          <p:spTgt spid="168"/>
                                        </p:tgtEl>
                                        <p:attrNameLst>
                                          <p:attrName>style.visibility</p:attrName>
                                        </p:attrNameLst>
                                      </p:cBhvr>
                                      <p:to>
                                        <p:strVal val="visible"/>
                                      </p:to>
                                    </p:set>
                                    <p:animEffect transition="in" filter="blinds(horizontal)">
                                      <p:cBhvr>
                                        <p:cTn id="67" dur="500"/>
                                        <p:tgtEl>
                                          <p:spTgt spid="168"/>
                                        </p:tgtEl>
                                      </p:cBhvr>
                                    </p:animEffect>
                                  </p:childTnLst>
                                </p:cTn>
                              </p:par>
                            </p:childTnLst>
                          </p:cTn>
                        </p:par>
                      </p:childTnLst>
                    </p:cTn>
                  </p:par>
                  <p:par>
                    <p:cTn id="68" fill="hold">
                      <p:stCondLst>
                        <p:cond delay="indefinite"/>
                      </p:stCondLst>
                      <p:childTnLst>
                        <p:par>
                          <p:cTn id="69" fill="hold">
                            <p:stCondLst>
                              <p:cond delay="0"/>
                            </p:stCondLst>
                            <p:childTnLst>
                              <p:par>
                                <p:cTn id="70" presetID="23" presetClass="entr" presetSubtype="32" fill="hold" nodeType="clickEffect">
                                  <p:stCondLst>
                                    <p:cond delay="0"/>
                                  </p:stCondLst>
                                  <p:childTnLst>
                                    <p:set>
                                      <p:cBhvr>
                                        <p:cTn id="71" dur="1" fill="hold">
                                          <p:stCondLst>
                                            <p:cond delay="0"/>
                                          </p:stCondLst>
                                        </p:cTn>
                                        <p:tgtEl>
                                          <p:spTgt spid="174"/>
                                        </p:tgtEl>
                                        <p:attrNameLst>
                                          <p:attrName>style.visibility</p:attrName>
                                        </p:attrNameLst>
                                      </p:cBhvr>
                                      <p:to>
                                        <p:strVal val="visible"/>
                                      </p:to>
                                    </p:set>
                                    <p:anim calcmode="lin" valueType="num">
                                      <p:cBhvr>
                                        <p:cTn id="72" dur="500" fill="hold"/>
                                        <p:tgtEl>
                                          <p:spTgt spid="174"/>
                                        </p:tgtEl>
                                        <p:attrNameLst>
                                          <p:attrName>ppt_w</p:attrName>
                                        </p:attrNameLst>
                                      </p:cBhvr>
                                      <p:tavLst>
                                        <p:tav tm="0">
                                          <p:val>
                                            <p:strVal val="4*#ppt_w"/>
                                          </p:val>
                                        </p:tav>
                                        <p:tav tm="100000">
                                          <p:val>
                                            <p:strVal val="#ppt_w"/>
                                          </p:val>
                                        </p:tav>
                                      </p:tavLst>
                                    </p:anim>
                                    <p:anim calcmode="lin" valueType="num">
                                      <p:cBhvr>
                                        <p:cTn id="73" dur="500" fill="hold"/>
                                        <p:tgtEl>
                                          <p:spTgt spid="174"/>
                                        </p:tgtEl>
                                        <p:attrNameLst>
                                          <p:attrName>ppt_h</p:attrName>
                                        </p:attrNameLst>
                                      </p:cBhvr>
                                      <p:tavLst>
                                        <p:tav tm="0">
                                          <p:val>
                                            <p:strVal val="4*#ppt_h"/>
                                          </p:val>
                                        </p:tav>
                                        <p:tav tm="100000">
                                          <p:val>
                                            <p:strVal val="#ppt_h"/>
                                          </p:val>
                                        </p:tav>
                                      </p:tavLst>
                                    </p:anim>
                                  </p:childTnLst>
                                </p:cTn>
                              </p:par>
                            </p:childTnLst>
                          </p:cTn>
                        </p:par>
                        <p:par>
                          <p:cTn id="74" fill="hold">
                            <p:stCondLst>
                              <p:cond delay="500"/>
                            </p:stCondLst>
                            <p:childTnLst>
                              <p:par>
                                <p:cTn id="75" presetID="3" presetClass="entr" presetSubtype="10" fill="hold" nodeType="afterEffect">
                                  <p:stCondLst>
                                    <p:cond delay="0"/>
                                  </p:stCondLst>
                                  <p:childTnLst>
                                    <p:set>
                                      <p:cBhvr>
                                        <p:cTn id="76" dur="1" fill="hold">
                                          <p:stCondLst>
                                            <p:cond delay="0"/>
                                          </p:stCondLst>
                                        </p:cTn>
                                        <p:tgtEl>
                                          <p:spTgt spid="178"/>
                                        </p:tgtEl>
                                        <p:attrNameLst>
                                          <p:attrName>style.visibility</p:attrName>
                                        </p:attrNameLst>
                                      </p:cBhvr>
                                      <p:to>
                                        <p:strVal val="visible"/>
                                      </p:to>
                                    </p:set>
                                    <p:animEffect transition="in" filter="blinds(horizontal)">
                                      <p:cBhvr>
                                        <p:cTn id="77" dur="500"/>
                                        <p:tgtEl>
                                          <p:spTgt spid="178"/>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181"/>
                                        </p:tgtEl>
                                        <p:attrNameLst>
                                          <p:attrName>style.visibility</p:attrName>
                                        </p:attrNameLst>
                                      </p:cBhvr>
                                      <p:to>
                                        <p:strVal val="visible"/>
                                      </p:to>
                                    </p:set>
                                    <p:animEffect transition="in" filter="blinds(horizontal)">
                                      <p:cBhvr>
                                        <p:cTn id="82" dur="500"/>
                                        <p:tgtEl>
                                          <p:spTgt spid="181"/>
                                        </p:tgtEl>
                                      </p:cBhvr>
                                    </p:animEffect>
                                  </p:childTnLst>
                                </p:cTn>
                              </p:par>
                            </p:childTnLst>
                          </p:cTn>
                        </p:par>
                        <p:par>
                          <p:cTn id="83" fill="hold">
                            <p:stCondLst>
                              <p:cond delay="500"/>
                            </p:stCondLst>
                            <p:childTnLst>
                              <p:par>
                                <p:cTn id="84" presetID="22" presetClass="entr" presetSubtype="1" fill="hold"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wipe(up)">
                                      <p:cBhvr>
                                        <p:cTn id="86" dur="500"/>
                                        <p:tgtEl>
                                          <p:spTgt spid="183"/>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nodeType="clickEffect">
                                  <p:stCondLst>
                                    <p:cond delay="0"/>
                                  </p:stCondLst>
                                  <p:childTnLst>
                                    <p:set>
                                      <p:cBhvr>
                                        <p:cTn id="90" dur="1" fill="hold">
                                          <p:stCondLst>
                                            <p:cond delay="0"/>
                                          </p:stCondLst>
                                        </p:cTn>
                                        <p:tgtEl>
                                          <p:spTgt spid="51"/>
                                        </p:tgtEl>
                                        <p:attrNameLst>
                                          <p:attrName>style.visibility</p:attrName>
                                        </p:attrNameLst>
                                      </p:cBhvr>
                                      <p:to>
                                        <p:strVal val="visible"/>
                                      </p:to>
                                    </p:set>
                                    <p:animEffect transition="in" filter="wipe(down)">
                                      <p:cBhvr>
                                        <p:cTn id="91" dur="500"/>
                                        <p:tgtEl>
                                          <p:spTgt spid="51"/>
                                        </p:tgtEl>
                                      </p:cBhvr>
                                    </p:animEffect>
                                  </p:childTnLst>
                                </p:cTn>
                              </p:par>
                            </p:childTnLst>
                          </p:cTn>
                        </p:par>
                        <p:par>
                          <p:cTn id="92" fill="hold">
                            <p:stCondLst>
                              <p:cond delay="500"/>
                            </p:stCondLst>
                            <p:childTnLst>
                              <p:par>
                                <p:cTn id="93" presetID="3" presetClass="entr" presetSubtype="10" fill="hold" nodeType="afterEffect">
                                  <p:stCondLst>
                                    <p:cond delay="0"/>
                                  </p:stCondLst>
                                  <p:childTnLst>
                                    <p:set>
                                      <p:cBhvr>
                                        <p:cTn id="94" dur="1" fill="hold">
                                          <p:stCondLst>
                                            <p:cond delay="0"/>
                                          </p:stCondLst>
                                        </p:cTn>
                                        <p:tgtEl>
                                          <p:spTgt spid="53"/>
                                        </p:tgtEl>
                                        <p:attrNameLst>
                                          <p:attrName>style.visibility</p:attrName>
                                        </p:attrNameLst>
                                      </p:cBhvr>
                                      <p:to>
                                        <p:strVal val="visible"/>
                                      </p:to>
                                    </p:set>
                                    <p:animEffect transition="in" filter="blinds(horizontal)">
                                      <p:cBhvr>
                                        <p:cTn id="95" dur="500"/>
                                        <p:tgtEl>
                                          <p:spTgt spid="53"/>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blinds(horizontal)">
                                      <p:cBhvr>
                                        <p:cTn id="100" dur="500"/>
                                        <p:tgtEl>
                                          <p:spTgt spid="56"/>
                                        </p:tgtEl>
                                      </p:cBhvr>
                                    </p:animEffect>
                                  </p:childTnLst>
                                </p:cTn>
                              </p:par>
                            </p:childTnLst>
                          </p:cTn>
                        </p:par>
                        <p:par>
                          <p:cTn id="101" fill="hold">
                            <p:stCondLst>
                              <p:cond delay="500"/>
                            </p:stCondLst>
                            <p:childTnLst>
                              <p:par>
                                <p:cTn id="102" presetID="3" presetClass="entr" presetSubtype="10" fill="hold" grpId="0" nodeType="afterEffect">
                                  <p:stCondLst>
                                    <p:cond delay="0"/>
                                  </p:stCondLst>
                                  <p:childTnLst>
                                    <p:set>
                                      <p:cBhvr>
                                        <p:cTn id="103" dur="1" fill="hold">
                                          <p:stCondLst>
                                            <p:cond delay="0"/>
                                          </p:stCondLst>
                                        </p:cTn>
                                        <p:tgtEl>
                                          <p:spTgt spid="73"/>
                                        </p:tgtEl>
                                        <p:attrNameLst>
                                          <p:attrName>style.visibility</p:attrName>
                                        </p:attrNameLst>
                                      </p:cBhvr>
                                      <p:to>
                                        <p:strVal val="visible"/>
                                      </p:to>
                                    </p:set>
                                    <p:animEffect transition="in" filter="blinds(horizontal)">
                                      <p:cBhvr>
                                        <p:cTn id="104" dur="500"/>
                                        <p:tgtEl>
                                          <p:spTgt spid="73"/>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nodeType="clickEffect">
                                  <p:stCondLst>
                                    <p:cond delay="0"/>
                                  </p:stCondLst>
                                  <p:childTnLst>
                                    <p:set>
                                      <p:cBhvr>
                                        <p:cTn id="108" dur="1" fill="hold">
                                          <p:stCondLst>
                                            <p:cond delay="0"/>
                                          </p:stCondLst>
                                        </p:cTn>
                                        <p:tgtEl>
                                          <p:spTgt spid="143"/>
                                        </p:tgtEl>
                                        <p:attrNameLst>
                                          <p:attrName>style.visibility</p:attrName>
                                        </p:attrNameLst>
                                      </p:cBhvr>
                                      <p:to>
                                        <p:strVal val="visible"/>
                                      </p:to>
                                    </p:set>
                                    <p:animEffect transition="in" filter="blinds(horizontal)">
                                      <p:cBhvr>
                                        <p:cTn id="109" dur="500"/>
                                        <p:tgtEl>
                                          <p:spTgt spid="143"/>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nodeType="click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blinds(horizontal)">
                                      <p:cBhvr>
                                        <p:cTn id="114" dur="500"/>
                                        <p:tgtEl>
                                          <p:spTgt spid="105"/>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nodeType="clickEffect">
                                  <p:stCondLst>
                                    <p:cond delay="0"/>
                                  </p:stCondLst>
                                  <p:childTnLst>
                                    <p:set>
                                      <p:cBhvr>
                                        <p:cTn id="118" dur="1" fill="hold">
                                          <p:stCondLst>
                                            <p:cond delay="0"/>
                                          </p:stCondLst>
                                        </p:cTn>
                                        <p:tgtEl>
                                          <p:spTgt spid="129"/>
                                        </p:tgtEl>
                                        <p:attrNameLst>
                                          <p:attrName>style.visibility</p:attrName>
                                        </p:attrNameLst>
                                      </p:cBhvr>
                                      <p:to>
                                        <p:strVal val="visible"/>
                                      </p:to>
                                    </p:set>
                                    <p:animEffect transition="in" filter="blinds(horizontal)">
                                      <p:cBhvr>
                                        <p:cTn id="119" dur="500"/>
                                        <p:tgtEl>
                                          <p:spTgt spid="129"/>
                                        </p:tgtEl>
                                      </p:cBhvr>
                                    </p:animEffect>
                                  </p:childTnLst>
                                </p:cTn>
                              </p:par>
                            </p:childTnLst>
                          </p:cTn>
                        </p:par>
                        <p:par>
                          <p:cTn id="120" fill="hold">
                            <p:stCondLst>
                              <p:cond delay="500"/>
                            </p:stCondLst>
                            <p:childTnLst>
                              <p:par>
                                <p:cTn id="121" presetID="3" presetClass="entr" presetSubtype="10" fill="hold" nodeType="afterEffect">
                                  <p:stCondLst>
                                    <p:cond delay="0"/>
                                  </p:stCondLst>
                                  <p:childTnLst>
                                    <p:set>
                                      <p:cBhvr>
                                        <p:cTn id="122" dur="1" fill="hold">
                                          <p:stCondLst>
                                            <p:cond delay="0"/>
                                          </p:stCondLst>
                                        </p:cTn>
                                        <p:tgtEl>
                                          <p:spTgt spid="142"/>
                                        </p:tgtEl>
                                        <p:attrNameLst>
                                          <p:attrName>style.visibility</p:attrName>
                                        </p:attrNameLst>
                                      </p:cBhvr>
                                      <p:to>
                                        <p:strVal val="visible"/>
                                      </p:to>
                                    </p:set>
                                    <p:animEffect transition="in" filter="blinds(horizontal)">
                                      <p:cBhvr>
                                        <p:cTn id="123" dur="500"/>
                                        <p:tgtEl>
                                          <p:spTgt spid="142"/>
                                        </p:tgtEl>
                                      </p:cBhvr>
                                    </p:animEffect>
                                  </p:childTnLst>
                                </p:cTn>
                              </p:par>
                            </p:childTnLst>
                          </p:cTn>
                        </p:par>
                        <p:par>
                          <p:cTn id="124" fill="hold">
                            <p:stCondLst>
                              <p:cond delay="1000"/>
                            </p:stCondLst>
                            <p:childTnLst>
                              <p:par>
                                <p:cTn id="125" presetID="3" presetClass="entr" presetSubtype="10" fill="hold" nodeType="afterEffect">
                                  <p:stCondLst>
                                    <p:cond delay="0"/>
                                  </p:stCondLst>
                                  <p:childTnLst>
                                    <p:set>
                                      <p:cBhvr>
                                        <p:cTn id="126" dur="1" fill="hold">
                                          <p:stCondLst>
                                            <p:cond delay="0"/>
                                          </p:stCondLst>
                                        </p:cTn>
                                        <p:tgtEl>
                                          <p:spTgt spid="144"/>
                                        </p:tgtEl>
                                        <p:attrNameLst>
                                          <p:attrName>style.visibility</p:attrName>
                                        </p:attrNameLst>
                                      </p:cBhvr>
                                      <p:to>
                                        <p:strVal val="visible"/>
                                      </p:to>
                                    </p:set>
                                    <p:animEffect transition="in" filter="blinds(horizontal)">
                                      <p:cBhvr>
                                        <p:cTn id="127"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nimBg="1"/>
      <p:bldP spid="87" grpId="0"/>
      <p:bldP spid="110" grpId="0"/>
      <p:bldP spid="118" grpId="0"/>
      <p:bldP spid="119" grpId="0" animBg="1"/>
      <p:bldP spid="120" grpId="0"/>
      <p:bldP spid="153" grpId="0" animBg="1"/>
      <p:bldP spid="56" grpId="0"/>
      <p:bldP spid="7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7" name="组合 186"/>
          <p:cNvGrpSpPr/>
          <p:nvPr/>
        </p:nvGrpSpPr>
        <p:grpSpPr>
          <a:xfrm>
            <a:off x="6028740" y="3769294"/>
            <a:ext cx="2649391" cy="2612034"/>
            <a:chOff x="6028740" y="3516400"/>
            <a:chExt cx="2649391" cy="2612034"/>
          </a:xfrm>
        </p:grpSpPr>
        <p:sp>
          <p:nvSpPr>
            <p:cNvPr id="158" name="Oval 83"/>
            <p:cNvSpPr>
              <a:spLocks noChangeAspect="1" noChangeArrowheads="1"/>
            </p:cNvSpPr>
            <p:nvPr/>
          </p:nvSpPr>
          <p:spPr bwMode="auto">
            <a:xfrm>
              <a:off x="7020272" y="4581128"/>
              <a:ext cx="54000" cy="54000"/>
            </a:xfrm>
            <a:prstGeom prst="ellipse">
              <a:avLst/>
            </a:prstGeom>
            <a:solidFill>
              <a:schemeClr val="tx1"/>
            </a:solidFill>
            <a:ln w="22225">
              <a:solidFill>
                <a:schemeClr val="tx1"/>
              </a:solidFill>
              <a:round/>
              <a:headEnd/>
              <a:tailEnd/>
            </a:ln>
            <a:effectLst/>
          </p:spPr>
          <p:txBody>
            <a:bodyPr wrap="none" anchor="ctr"/>
            <a:lstStyle/>
            <a:p>
              <a:endParaRPr lang="zh-CN" altLang="en-US">
                <a:latin typeface="楷体" pitchFamily="49" charset="-122"/>
                <a:ea typeface="楷体" pitchFamily="49" charset="-122"/>
                <a:cs typeface="Times New Roman" pitchFamily="18" charset="0"/>
              </a:endParaRPr>
            </a:p>
          </p:txBody>
        </p:sp>
        <p:sp>
          <p:nvSpPr>
            <p:cNvPr id="160" name="Oval 83"/>
            <p:cNvSpPr>
              <a:spLocks noChangeAspect="1" noChangeArrowheads="1"/>
            </p:cNvSpPr>
            <p:nvPr/>
          </p:nvSpPr>
          <p:spPr bwMode="auto">
            <a:xfrm>
              <a:off x="6957789" y="4931643"/>
              <a:ext cx="54000" cy="54000"/>
            </a:xfrm>
            <a:prstGeom prst="ellipse">
              <a:avLst/>
            </a:prstGeom>
            <a:solidFill>
              <a:schemeClr val="tx1"/>
            </a:solidFill>
            <a:ln w="22225">
              <a:solidFill>
                <a:schemeClr val="tx1"/>
              </a:solidFill>
              <a:round/>
              <a:headEnd/>
              <a:tailEnd/>
            </a:ln>
            <a:effectLst/>
          </p:spPr>
          <p:txBody>
            <a:bodyPr wrap="none" anchor="ctr"/>
            <a:lstStyle/>
            <a:p>
              <a:endParaRPr lang="zh-CN" altLang="en-US">
                <a:latin typeface="楷体" pitchFamily="49" charset="-122"/>
                <a:ea typeface="楷体" pitchFamily="49" charset="-122"/>
                <a:cs typeface="Times New Roman" pitchFamily="18" charset="0"/>
              </a:endParaRPr>
            </a:p>
          </p:txBody>
        </p:sp>
        <p:sp>
          <p:nvSpPr>
            <p:cNvPr id="161" name="Oval 83"/>
            <p:cNvSpPr>
              <a:spLocks noChangeAspect="1" noChangeArrowheads="1"/>
            </p:cNvSpPr>
            <p:nvPr/>
          </p:nvSpPr>
          <p:spPr bwMode="auto">
            <a:xfrm>
              <a:off x="7452320" y="4509120"/>
              <a:ext cx="54000" cy="54000"/>
            </a:xfrm>
            <a:prstGeom prst="ellipse">
              <a:avLst/>
            </a:prstGeom>
            <a:solidFill>
              <a:schemeClr val="tx1"/>
            </a:solidFill>
            <a:ln w="22225">
              <a:solidFill>
                <a:schemeClr val="tx1"/>
              </a:solidFill>
              <a:round/>
              <a:headEnd/>
              <a:tailEnd/>
            </a:ln>
            <a:effectLst/>
          </p:spPr>
          <p:txBody>
            <a:bodyPr wrap="none" anchor="ctr"/>
            <a:lstStyle/>
            <a:p>
              <a:endParaRPr lang="zh-CN" altLang="en-US">
                <a:latin typeface="楷体" pitchFamily="49" charset="-122"/>
                <a:ea typeface="楷体" pitchFamily="49" charset="-122"/>
                <a:cs typeface="Times New Roman" pitchFamily="18" charset="0"/>
              </a:endParaRPr>
            </a:p>
          </p:txBody>
        </p:sp>
        <p:sp>
          <p:nvSpPr>
            <p:cNvPr id="162" name="Oval 83"/>
            <p:cNvSpPr>
              <a:spLocks noChangeAspect="1" noChangeArrowheads="1"/>
            </p:cNvSpPr>
            <p:nvPr/>
          </p:nvSpPr>
          <p:spPr bwMode="auto">
            <a:xfrm>
              <a:off x="7236296" y="5229200"/>
              <a:ext cx="54000" cy="54000"/>
            </a:xfrm>
            <a:prstGeom prst="ellipse">
              <a:avLst/>
            </a:prstGeom>
            <a:solidFill>
              <a:schemeClr val="tx1"/>
            </a:solidFill>
            <a:ln w="22225">
              <a:solidFill>
                <a:schemeClr val="tx1"/>
              </a:solidFill>
              <a:round/>
              <a:headEnd/>
              <a:tailEnd/>
            </a:ln>
            <a:effectLst/>
          </p:spPr>
          <p:txBody>
            <a:bodyPr wrap="none" anchor="ctr"/>
            <a:lstStyle/>
            <a:p>
              <a:endParaRPr lang="zh-CN" altLang="en-US">
                <a:latin typeface="楷体" pitchFamily="49" charset="-122"/>
                <a:ea typeface="楷体" pitchFamily="49" charset="-122"/>
                <a:cs typeface="Times New Roman" pitchFamily="18" charset="0"/>
              </a:endParaRPr>
            </a:p>
          </p:txBody>
        </p:sp>
        <p:sp>
          <p:nvSpPr>
            <p:cNvPr id="163" name="Oval 83"/>
            <p:cNvSpPr>
              <a:spLocks noChangeAspect="1" noChangeArrowheads="1"/>
            </p:cNvSpPr>
            <p:nvPr/>
          </p:nvSpPr>
          <p:spPr bwMode="auto">
            <a:xfrm>
              <a:off x="7649294" y="5051276"/>
              <a:ext cx="54000" cy="54000"/>
            </a:xfrm>
            <a:prstGeom prst="ellipse">
              <a:avLst/>
            </a:prstGeom>
            <a:solidFill>
              <a:schemeClr val="tx1"/>
            </a:solidFill>
            <a:ln w="22225">
              <a:solidFill>
                <a:schemeClr val="tx1"/>
              </a:solidFill>
              <a:round/>
              <a:headEnd/>
              <a:tailEnd/>
            </a:ln>
            <a:effectLst/>
          </p:spPr>
          <p:txBody>
            <a:bodyPr wrap="none" anchor="ctr"/>
            <a:lstStyle/>
            <a:p>
              <a:endParaRPr lang="zh-CN" altLang="en-US">
                <a:latin typeface="楷体" pitchFamily="49" charset="-122"/>
                <a:ea typeface="楷体" pitchFamily="49" charset="-122"/>
                <a:cs typeface="Times New Roman" pitchFamily="18" charset="0"/>
              </a:endParaRPr>
            </a:p>
          </p:txBody>
        </p:sp>
        <p:sp>
          <p:nvSpPr>
            <p:cNvPr id="164" name="Oval 83"/>
            <p:cNvSpPr>
              <a:spLocks noChangeAspect="1" noChangeArrowheads="1"/>
            </p:cNvSpPr>
            <p:nvPr/>
          </p:nvSpPr>
          <p:spPr bwMode="auto">
            <a:xfrm>
              <a:off x="7668344" y="4725144"/>
              <a:ext cx="54000" cy="54000"/>
            </a:xfrm>
            <a:prstGeom prst="ellipse">
              <a:avLst/>
            </a:prstGeom>
            <a:solidFill>
              <a:schemeClr val="tx1"/>
            </a:solidFill>
            <a:ln w="22225">
              <a:solidFill>
                <a:schemeClr val="tx1"/>
              </a:solidFill>
              <a:round/>
              <a:headEnd/>
              <a:tailEnd/>
            </a:ln>
            <a:effectLst/>
          </p:spPr>
          <p:txBody>
            <a:bodyPr wrap="none" anchor="ctr"/>
            <a:lstStyle/>
            <a:p>
              <a:endParaRPr lang="zh-CN" altLang="en-US">
                <a:latin typeface="楷体" pitchFamily="49" charset="-122"/>
                <a:ea typeface="楷体" pitchFamily="49" charset="-122"/>
                <a:cs typeface="Times New Roman" pitchFamily="18" charset="0"/>
              </a:endParaRPr>
            </a:p>
          </p:txBody>
        </p:sp>
        <p:sp>
          <p:nvSpPr>
            <p:cNvPr id="175" name="TextBox 174"/>
            <p:cNvSpPr txBox="1"/>
            <p:nvPr/>
          </p:nvSpPr>
          <p:spPr>
            <a:xfrm rot="20360567">
              <a:off x="8390099" y="4349515"/>
              <a:ext cx="288032" cy="307777"/>
            </a:xfrm>
            <a:prstGeom prst="rect">
              <a:avLst/>
            </a:prstGeom>
            <a:noFill/>
          </p:spPr>
          <p:txBody>
            <a:bodyPr wrap="square" rtlCol="0">
              <a:spAutoFit/>
            </a:bodyPr>
            <a:lstStyle/>
            <a:p>
              <a:pPr algn="ctr"/>
              <a:r>
                <a:rPr lang="en-US" altLang="zh-CN" sz="1400" b="1" dirty="0">
                  <a:latin typeface="Times New Roman" pitchFamily="18" charset="0"/>
                  <a:cs typeface="Times New Roman" pitchFamily="18" charset="0"/>
                </a:rPr>
                <a:t>×</a:t>
              </a:r>
              <a:endParaRPr lang="zh-CN" altLang="en-US" sz="1400" b="1" dirty="0">
                <a:latin typeface="Times New Roman" pitchFamily="18" charset="0"/>
                <a:cs typeface="Times New Roman" pitchFamily="18" charset="0"/>
              </a:endParaRPr>
            </a:p>
          </p:txBody>
        </p:sp>
        <p:sp>
          <p:nvSpPr>
            <p:cNvPr id="176" name="TextBox 175"/>
            <p:cNvSpPr txBox="1"/>
            <p:nvPr/>
          </p:nvSpPr>
          <p:spPr>
            <a:xfrm rot="392155">
              <a:off x="8332998" y="5100576"/>
              <a:ext cx="288032" cy="307777"/>
            </a:xfrm>
            <a:prstGeom prst="rect">
              <a:avLst/>
            </a:prstGeom>
            <a:noFill/>
          </p:spPr>
          <p:txBody>
            <a:bodyPr wrap="square" rtlCol="0">
              <a:spAutoFit/>
            </a:bodyPr>
            <a:lstStyle/>
            <a:p>
              <a:pPr algn="ctr"/>
              <a:r>
                <a:rPr lang="en-US" altLang="zh-CN" sz="1400" b="1" dirty="0">
                  <a:latin typeface="Times New Roman" pitchFamily="18" charset="0"/>
                  <a:cs typeface="Times New Roman" pitchFamily="18" charset="0"/>
                </a:rPr>
                <a:t>×</a:t>
              </a:r>
              <a:endParaRPr lang="zh-CN" altLang="en-US" sz="1400" b="1" dirty="0">
                <a:latin typeface="Times New Roman" pitchFamily="18" charset="0"/>
                <a:cs typeface="Times New Roman" pitchFamily="18" charset="0"/>
              </a:endParaRPr>
            </a:p>
          </p:txBody>
        </p:sp>
        <p:sp>
          <p:nvSpPr>
            <p:cNvPr id="177" name="TextBox 176"/>
            <p:cNvSpPr txBox="1"/>
            <p:nvPr/>
          </p:nvSpPr>
          <p:spPr>
            <a:xfrm rot="392155">
              <a:off x="7900949" y="5676642"/>
              <a:ext cx="288032" cy="307777"/>
            </a:xfrm>
            <a:prstGeom prst="rect">
              <a:avLst/>
            </a:prstGeom>
            <a:noFill/>
          </p:spPr>
          <p:txBody>
            <a:bodyPr wrap="square" rtlCol="0">
              <a:spAutoFit/>
            </a:bodyPr>
            <a:lstStyle/>
            <a:p>
              <a:pPr algn="ctr"/>
              <a:r>
                <a:rPr lang="en-US" altLang="zh-CN" sz="1400" b="1" dirty="0">
                  <a:latin typeface="Times New Roman" pitchFamily="18" charset="0"/>
                  <a:cs typeface="Times New Roman" pitchFamily="18" charset="0"/>
                </a:rPr>
                <a:t>×</a:t>
              </a:r>
              <a:endParaRPr lang="zh-CN" altLang="en-US" sz="1400" b="1" dirty="0">
                <a:latin typeface="Times New Roman" pitchFamily="18" charset="0"/>
                <a:cs typeface="Times New Roman" pitchFamily="18" charset="0"/>
              </a:endParaRPr>
            </a:p>
          </p:txBody>
        </p:sp>
        <p:sp>
          <p:nvSpPr>
            <p:cNvPr id="178" name="TextBox 177"/>
            <p:cNvSpPr txBox="1"/>
            <p:nvPr/>
          </p:nvSpPr>
          <p:spPr>
            <a:xfrm rot="392155">
              <a:off x="6282864" y="5513573"/>
              <a:ext cx="288032" cy="307777"/>
            </a:xfrm>
            <a:prstGeom prst="rect">
              <a:avLst/>
            </a:prstGeom>
            <a:noFill/>
          </p:spPr>
          <p:txBody>
            <a:bodyPr wrap="square" rtlCol="0">
              <a:spAutoFit/>
            </a:bodyPr>
            <a:lstStyle/>
            <a:p>
              <a:pPr algn="ctr"/>
              <a:r>
                <a:rPr lang="en-US" altLang="zh-CN" sz="1400" b="1" dirty="0">
                  <a:latin typeface="Times New Roman" pitchFamily="18" charset="0"/>
                  <a:cs typeface="Times New Roman" pitchFamily="18" charset="0"/>
                </a:rPr>
                <a:t>×</a:t>
              </a:r>
              <a:endParaRPr lang="zh-CN" altLang="en-US" sz="1400" b="1" dirty="0">
                <a:latin typeface="Times New Roman" pitchFamily="18" charset="0"/>
                <a:cs typeface="Times New Roman" pitchFamily="18" charset="0"/>
              </a:endParaRPr>
            </a:p>
          </p:txBody>
        </p:sp>
        <p:sp>
          <p:nvSpPr>
            <p:cNvPr id="179" name="TextBox 178"/>
            <p:cNvSpPr txBox="1"/>
            <p:nvPr/>
          </p:nvSpPr>
          <p:spPr>
            <a:xfrm rot="392155">
              <a:off x="7036852" y="5820657"/>
              <a:ext cx="288032" cy="307777"/>
            </a:xfrm>
            <a:prstGeom prst="rect">
              <a:avLst/>
            </a:prstGeom>
            <a:noFill/>
          </p:spPr>
          <p:txBody>
            <a:bodyPr wrap="square" rtlCol="0">
              <a:spAutoFit/>
            </a:bodyPr>
            <a:lstStyle/>
            <a:p>
              <a:pPr algn="ctr"/>
              <a:r>
                <a:rPr lang="en-US" altLang="zh-CN" sz="1400" b="1" dirty="0">
                  <a:latin typeface="Times New Roman" pitchFamily="18" charset="0"/>
                  <a:cs typeface="Times New Roman" pitchFamily="18" charset="0"/>
                </a:rPr>
                <a:t>×</a:t>
              </a:r>
              <a:endParaRPr lang="zh-CN" altLang="en-US" sz="1400" b="1" dirty="0">
                <a:latin typeface="Times New Roman" pitchFamily="18" charset="0"/>
                <a:cs typeface="Times New Roman" pitchFamily="18" charset="0"/>
              </a:endParaRPr>
            </a:p>
          </p:txBody>
        </p:sp>
        <p:sp>
          <p:nvSpPr>
            <p:cNvPr id="180" name="TextBox 179"/>
            <p:cNvSpPr txBox="1"/>
            <p:nvPr/>
          </p:nvSpPr>
          <p:spPr>
            <a:xfrm rot="392155">
              <a:off x="6028741" y="4236480"/>
              <a:ext cx="288032" cy="307777"/>
            </a:xfrm>
            <a:prstGeom prst="rect">
              <a:avLst/>
            </a:prstGeom>
            <a:noFill/>
          </p:spPr>
          <p:txBody>
            <a:bodyPr wrap="square" rtlCol="0">
              <a:spAutoFit/>
            </a:bodyPr>
            <a:lstStyle/>
            <a:p>
              <a:pPr algn="ctr"/>
              <a:r>
                <a:rPr lang="en-US" altLang="zh-CN" sz="1400" b="1" dirty="0">
                  <a:latin typeface="Times New Roman" pitchFamily="18" charset="0"/>
                  <a:cs typeface="Times New Roman" pitchFamily="18" charset="0"/>
                </a:rPr>
                <a:t>×</a:t>
              </a:r>
              <a:endParaRPr lang="zh-CN" altLang="en-US" sz="1400" b="1" dirty="0">
                <a:latin typeface="Times New Roman" pitchFamily="18" charset="0"/>
                <a:cs typeface="Times New Roman" pitchFamily="18" charset="0"/>
              </a:endParaRPr>
            </a:p>
          </p:txBody>
        </p:sp>
        <p:sp>
          <p:nvSpPr>
            <p:cNvPr id="181" name="TextBox 180"/>
            <p:cNvSpPr txBox="1"/>
            <p:nvPr/>
          </p:nvSpPr>
          <p:spPr>
            <a:xfrm rot="392155">
              <a:off x="6028740" y="4884552"/>
              <a:ext cx="288032" cy="307777"/>
            </a:xfrm>
            <a:prstGeom prst="rect">
              <a:avLst/>
            </a:prstGeom>
            <a:noFill/>
          </p:spPr>
          <p:txBody>
            <a:bodyPr wrap="square" rtlCol="0">
              <a:spAutoFit/>
            </a:bodyPr>
            <a:lstStyle/>
            <a:p>
              <a:pPr algn="ctr"/>
              <a:r>
                <a:rPr lang="en-US" altLang="zh-CN" sz="1400" b="1" dirty="0">
                  <a:latin typeface="Times New Roman" pitchFamily="18" charset="0"/>
                  <a:cs typeface="Times New Roman" pitchFamily="18" charset="0"/>
                </a:rPr>
                <a:t>×</a:t>
              </a:r>
              <a:endParaRPr lang="zh-CN" altLang="en-US" sz="1400" b="1" dirty="0">
                <a:latin typeface="Times New Roman" pitchFamily="18" charset="0"/>
                <a:cs typeface="Times New Roman" pitchFamily="18" charset="0"/>
              </a:endParaRPr>
            </a:p>
          </p:txBody>
        </p:sp>
        <p:sp>
          <p:nvSpPr>
            <p:cNvPr id="182" name="TextBox 181"/>
            <p:cNvSpPr txBox="1"/>
            <p:nvPr/>
          </p:nvSpPr>
          <p:spPr>
            <a:xfrm rot="392155">
              <a:off x="6517939" y="3675275"/>
              <a:ext cx="288032" cy="307777"/>
            </a:xfrm>
            <a:prstGeom prst="rect">
              <a:avLst/>
            </a:prstGeom>
            <a:noFill/>
          </p:spPr>
          <p:txBody>
            <a:bodyPr wrap="square" rtlCol="0">
              <a:spAutoFit/>
            </a:bodyPr>
            <a:lstStyle/>
            <a:p>
              <a:pPr algn="ctr"/>
              <a:r>
                <a:rPr lang="en-US" altLang="zh-CN" sz="1400" b="1" dirty="0">
                  <a:latin typeface="Times New Roman" pitchFamily="18" charset="0"/>
                  <a:cs typeface="Times New Roman" pitchFamily="18" charset="0"/>
                </a:rPr>
                <a:t>×</a:t>
              </a:r>
              <a:endParaRPr lang="zh-CN" altLang="en-US" sz="1400" b="1" dirty="0">
                <a:latin typeface="Times New Roman" pitchFamily="18" charset="0"/>
                <a:cs typeface="Times New Roman" pitchFamily="18" charset="0"/>
              </a:endParaRPr>
            </a:p>
          </p:txBody>
        </p:sp>
        <p:sp>
          <p:nvSpPr>
            <p:cNvPr id="183" name="TextBox 182"/>
            <p:cNvSpPr txBox="1"/>
            <p:nvPr/>
          </p:nvSpPr>
          <p:spPr>
            <a:xfrm rot="392155">
              <a:off x="7324885" y="3516400"/>
              <a:ext cx="288032" cy="307777"/>
            </a:xfrm>
            <a:prstGeom prst="rect">
              <a:avLst/>
            </a:prstGeom>
            <a:noFill/>
          </p:spPr>
          <p:txBody>
            <a:bodyPr wrap="square" rtlCol="0">
              <a:spAutoFit/>
            </a:bodyPr>
            <a:lstStyle/>
            <a:p>
              <a:pPr algn="ctr"/>
              <a:r>
                <a:rPr lang="en-US" altLang="zh-CN" sz="1400" b="1" dirty="0">
                  <a:latin typeface="Times New Roman" pitchFamily="18" charset="0"/>
                  <a:cs typeface="Times New Roman" pitchFamily="18" charset="0"/>
                </a:rPr>
                <a:t>×</a:t>
              </a:r>
              <a:endParaRPr lang="zh-CN" altLang="en-US" sz="1400" b="1" dirty="0">
                <a:latin typeface="Times New Roman" pitchFamily="18" charset="0"/>
                <a:cs typeface="Times New Roman" pitchFamily="18" charset="0"/>
              </a:endParaRPr>
            </a:p>
          </p:txBody>
        </p:sp>
        <p:sp>
          <p:nvSpPr>
            <p:cNvPr id="185" name="TextBox 184"/>
            <p:cNvSpPr txBox="1"/>
            <p:nvPr/>
          </p:nvSpPr>
          <p:spPr>
            <a:xfrm rot="392155">
              <a:off x="8039631" y="3751475"/>
              <a:ext cx="288032" cy="307777"/>
            </a:xfrm>
            <a:prstGeom prst="rect">
              <a:avLst/>
            </a:prstGeom>
            <a:noFill/>
          </p:spPr>
          <p:txBody>
            <a:bodyPr wrap="square" rtlCol="0">
              <a:spAutoFit/>
            </a:bodyPr>
            <a:lstStyle/>
            <a:p>
              <a:pPr algn="ctr"/>
              <a:r>
                <a:rPr lang="en-US" altLang="zh-CN" sz="1400" b="1" dirty="0">
                  <a:latin typeface="Times New Roman" pitchFamily="18" charset="0"/>
                  <a:cs typeface="Times New Roman" pitchFamily="18" charset="0"/>
                </a:rPr>
                <a:t>×</a:t>
              </a:r>
              <a:endParaRPr lang="zh-CN" altLang="en-US" sz="1400" b="1" dirty="0">
                <a:latin typeface="Times New Roman" pitchFamily="18" charset="0"/>
                <a:cs typeface="Times New Roman" pitchFamily="18" charset="0"/>
              </a:endParaRPr>
            </a:p>
          </p:txBody>
        </p:sp>
      </p:grpSp>
      <p:grpSp>
        <p:nvGrpSpPr>
          <p:cNvPr id="186" name="组合 185"/>
          <p:cNvGrpSpPr/>
          <p:nvPr/>
        </p:nvGrpSpPr>
        <p:grpSpPr>
          <a:xfrm>
            <a:off x="6291877" y="4014344"/>
            <a:ext cx="2100670" cy="2131217"/>
            <a:chOff x="6291877" y="3761450"/>
            <a:chExt cx="2100670" cy="2131217"/>
          </a:xfrm>
        </p:grpSpPr>
        <p:sp>
          <p:nvSpPr>
            <p:cNvPr id="147" name="TextBox 146"/>
            <p:cNvSpPr txBox="1"/>
            <p:nvPr/>
          </p:nvSpPr>
          <p:spPr>
            <a:xfrm rot="20839688">
              <a:off x="8104515" y="4590497"/>
              <a:ext cx="288032" cy="307777"/>
            </a:xfrm>
            <a:prstGeom prst="rect">
              <a:avLst/>
            </a:prstGeom>
            <a:noFill/>
          </p:spPr>
          <p:txBody>
            <a:bodyPr wrap="square" rtlCol="0">
              <a:spAutoFit/>
            </a:bodyPr>
            <a:lstStyle/>
            <a:p>
              <a:pPr algn="ctr"/>
              <a:r>
                <a:rPr lang="en-US" altLang="zh-CN" sz="1400" b="1" dirty="0">
                  <a:latin typeface="Times New Roman" pitchFamily="18" charset="0"/>
                  <a:cs typeface="Times New Roman" pitchFamily="18" charset="0"/>
                </a:rPr>
                <a:t>×</a:t>
              </a:r>
              <a:endParaRPr lang="zh-CN" altLang="en-US" sz="1400" b="1" dirty="0">
                <a:latin typeface="Times New Roman" pitchFamily="18" charset="0"/>
                <a:cs typeface="Times New Roman" pitchFamily="18" charset="0"/>
              </a:endParaRPr>
            </a:p>
          </p:txBody>
        </p:sp>
        <p:sp>
          <p:nvSpPr>
            <p:cNvPr id="148" name="Oval 83"/>
            <p:cNvSpPr>
              <a:spLocks noChangeAspect="1" noChangeArrowheads="1"/>
            </p:cNvSpPr>
            <p:nvPr/>
          </p:nvSpPr>
          <p:spPr bwMode="auto">
            <a:xfrm>
              <a:off x="7937326" y="4755361"/>
              <a:ext cx="54000" cy="54000"/>
            </a:xfrm>
            <a:prstGeom prst="ellipse">
              <a:avLst/>
            </a:prstGeom>
            <a:solidFill>
              <a:schemeClr val="tx1"/>
            </a:solidFill>
            <a:ln w="22225">
              <a:solidFill>
                <a:schemeClr val="tx1"/>
              </a:solidFill>
              <a:round/>
              <a:headEnd/>
              <a:tailEnd/>
            </a:ln>
            <a:effectLst/>
          </p:spPr>
          <p:txBody>
            <a:bodyPr wrap="none" anchor="ctr"/>
            <a:lstStyle/>
            <a:p>
              <a:endParaRPr lang="zh-CN" altLang="en-US">
                <a:latin typeface="楷体" pitchFamily="49" charset="-122"/>
                <a:ea typeface="楷体" pitchFamily="49" charset="-122"/>
                <a:cs typeface="Times New Roman" pitchFamily="18" charset="0"/>
              </a:endParaRPr>
            </a:p>
          </p:txBody>
        </p:sp>
        <p:sp>
          <p:nvSpPr>
            <p:cNvPr id="149" name="Oval 83"/>
            <p:cNvSpPr>
              <a:spLocks noChangeAspect="1" noChangeArrowheads="1"/>
            </p:cNvSpPr>
            <p:nvPr/>
          </p:nvSpPr>
          <p:spPr bwMode="auto">
            <a:xfrm>
              <a:off x="7884368" y="5084142"/>
              <a:ext cx="54000" cy="54000"/>
            </a:xfrm>
            <a:prstGeom prst="ellipse">
              <a:avLst/>
            </a:prstGeom>
            <a:solidFill>
              <a:schemeClr val="tx1"/>
            </a:solidFill>
            <a:ln w="22225">
              <a:solidFill>
                <a:schemeClr val="tx1"/>
              </a:solidFill>
              <a:round/>
              <a:headEnd/>
              <a:tailEnd/>
            </a:ln>
            <a:effectLst/>
          </p:spPr>
          <p:txBody>
            <a:bodyPr wrap="none" anchor="ctr"/>
            <a:lstStyle/>
            <a:p>
              <a:endParaRPr lang="zh-CN" altLang="en-US">
                <a:latin typeface="楷体" pitchFamily="49" charset="-122"/>
                <a:ea typeface="楷体" pitchFamily="49" charset="-122"/>
                <a:cs typeface="Times New Roman" pitchFamily="18" charset="0"/>
              </a:endParaRPr>
            </a:p>
          </p:txBody>
        </p:sp>
        <p:sp>
          <p:nvSpPr>
            <p:cNvPr id="150" name="Oval 83"/>
            <p:cNvSpPr>
              <a:spLocks noChangeAspect="1" noChangeArrowheads="1"/>
            </p:cNvSpPr>
            <p:nvPr/>
          </p:nvSpPr>
          <p:spPr bwMode="auto">
            <a:xfrm>
              <a:off x="7370787" y="5435699"/>
              <a:ext cx="54000" cy="54000"/>
            </a:xfrm>
            <a:prstGeom prst="ellipse">
              <a:avLst/>
            </a:prstGeom>
            <a:solidFill>
              <a:schemeClr val="tx1"/>
            </a:solidFill>
            <a:ln w="22225">
              <a:solidFill>
                <a:schemeClr val="tx1"/>
              </a:solidFill>
              <a:round/>
              <a:headEnd/>
              <a:tailEnd/>
            </a:ln>
            <a:effectLst/>
          </p:spPr>
          <p:txBody>
            <a:bodyPr wrap="none" anchor="ctr"/>
            <a:lstStyle/>
            <a:p>
              <a:endParaRPr lang="zh-CN" altLang="en-US">
                <a:latin typeface="楷体" pitchFamily="49" charset="-122"/>
                <a:ea typeface="楷体" pitchFamily="49" charset="-122"/>
                <a:cs typeface="Times New Roman" pitchFamily="18" charset="0"/>
              </a:endParaRPr>
            </a:p>
          </p:txBody>
        </p:sp>
        <p:sp>
          <p:nvSpPr>
            <p:cNvPr id="151" name="Oval 83"/>
            <p:cNvSpPr>
              <a:spLocks noChangeAspect="1" noChangeArrowheads="1"/>
            </p:cNvSpPr>
            <p:nvPr/>
          </p:nvSpPr>
          <p:spPr bwMode="auto">
            <a:xfrm>
              <a:off x="7668344" y="5301208"/>
              <a:ext cx="54000" cy="54000"/>
            </a:xfrm>
            <a:prstGeom prst="ellipse">
              <a:avLst/>
            </a:prstGeom>
            <a:solidFill>
              <a:schemeClr val="tx1"/>
            </a:solidFill>
            <a:ln w="22225">
              <a:solidFill>
                <a:schemeClr val="tx1"/>
              </a:solidFill>
              <a:round/>
              <a:headEnd/>
              <a:tailEnd/>
            </a:ln>
            <a:effectLst/>
          </p:spPr>
          <p:txBody>
            <a:bodyPr wrap="none" anchor="ctr"/>
            <a:lstStyle/>
            <a:p>
              <a:endParaRPr lang="zh-CN" altLang="en-US">
                <a:latin typeface="楷体" pitchFamily="49" charset="-122"/>
                <a:ea typeface="楷体" pitchFamily="49" charset="-122"/>
                <a:cs typeface="Times New Roman" pitchFamily="18" charset="0"/>
              </a:endParaRPr>
            </a:p>
          </p:txBody>
        </p:sp>
        <p:sp>
          <p:nvSpPr>
            <p:cNvPr id="152" name="Oval 83"/>
            <p:cNvSpPr>
              <a:spLocks noChangeAspect="1" noChangeArrowheads="1"/>
            </p:cNvSpPr>
            <p:nvPr/>
          </p:nvSpPr>
          <p:spPr bwMode="auto">
            <a:xfrm>
              <a:off x="6804248" y="5157192"/>
              <a:ext cx="54000" cy="54000"/>
            </a:xfrm>
            <a:prstGeom prst="ellipse">
              <a:avLst/>
            </a:prstGeom>
            <a:solidFill>
              <a:schemeClr val="tx1"/>
            </a:solidFill>
            <a:ln w="22225">
              <a:solidFill>
                <a:schemeClr val="tx1"/>
              </a:solidFill>
              <a:round/>
              <a:headEnd/>
              <a:tailEnd/>
            </a:ln>
            <a:effectLst/>
          </p:spPr>
          <p:txBody>
            <a:bodyPr wrap="none" anchor="ctr"/>
            <a:lstStyle/>
            <a:p>
              <a:endParaRPr lang="zh-CN" altLang="en-US">
                <a:latin typeface="楷体" pitchFamily="49" charset="-122"/>
                <a:ea typeface="楷体" pitchFamily="49" charset="-122"/>
                <a:cs typeface="Times New Roman" pitchFamily="18" charset="0"/>
              </a:endParaRPr>
            </a:p>
          </p:txBody>
        </p:sp>
        <p:sp>
          <p:nvSpPr>
            <p:cNvPr id="153" name="Oval 83"/>
            <p:cNvSpPr>
              <a:spLocks noChangeAspect="1" noChangeArrowheads="1"/>
            </p:cNvSpPr>
            <p:nvPr/>
          </p:nvSpPr>
          <p:spPr bwMode="auto">
            <a:xfrm>
              <a:off x="7029797" y="5373216"/>
              <a:ext cx="54000" cy="54000"/>
            </a:xfrm>
            <a:prstGeom prst="ellipse">
              <a:avLst/>
            </a:prstGeom>
            <a:solidFill>
              <a:schemeClr val="tx1"/>
            </a:solidFill>
            <a:ln w="22225">
              <a:solidFill>
                <a:schemeClr val="tx1"/>
              </a:solidFill>
              <a:round/>
              <a:headEnd/>
              <a:tailEnd/>
            </a:ln>
            <a:effectLst/>
          </p:spPr>
          <p:txBody>
            <a:bodyPr wrap="none" anchor="ctr"/>
            <a:lstStyle/>
            <a:p>
              <a:endParaRPr lang="zh-CN" altLang="en-US">
                <a:latin typeface="楷体" pitchFamily="49" charset="-122"/>
                <a:ea typeface="楷体" pitchFamily="49" charset="-122"/>
                <a:cs typeface="Times New Roman" pitchFamily="18" charset="0"/>
              </a:endParaRPr>
            </a:p>
          </p:txBody>
        </p:sp>
        <p:sp>
          <p:nvSpPr>
            <p:cNvPr id="154" name="Oval 83"/>
            <p:cNvSpPr>
              <a:spLocks noChangeAspect="1" noChangeArrowheads="1"/>
            </p:cNvSpPr>
            <p:nvPr/>
          </p:nvSpPr>
          <p:spPr bwMode="auto">
            <a:xfrm>
              <a:off x="6688807" y="4888210"/>
              <a:ext cx="54000" cy="54000"/>
            </a:xfrm>
            <a:prstGeom prst="ellipse">
              <a:avLst/>
            </a:prstGeom>
            <a:solidFill>
              <a:schemeClr val="tx1"/>
            </a:solidFill>
            <a:ln w="22225">
              <a:solidFill>
                <a:schemeClr val="tx1"/>
              </a:solidFill>
              <a:round/>
              <a:headEnd/>
              <a:tailEnd/>
            </a:ln>
            <a:effectLst/>
          </p:spPr>
          <p:txBody>
            <a:bodyPr wrap="none" anchor="ctr"/>
            <a:lstStyle/>
            <a:p>
              <a:endParaRPr lang="zh-CN" altLang="en-US">
                <a:latin typeface="楷体" pitchFamily="49" charset="-122"/>
                <a:ea typeface="楷体" pitchFamily="49" charset="-122"/>
                <a:cs typeface="Times New Roman" pitchFamily="18" charset="0"/>
              </a:endParaRPr>
            </a:p>
          </p:txBody>
        </p:sp>
        <p:sp>
          <p:nvSpPr>
            <p:cNvPr id="155" name="Oval 83"/>
            <p:cNvSpPr>
              <a:spLocks noChangeAspect="1" noChangeArrowheads="1"/>
            </p:cNvSpPr>
            <p:nvPr/>
          </p:nvSpPr>
          <p:spPr bwMode="auto">
            <a:xfrm>
              <a:off x="6750248" y="4528170"/>
              <a:ext cx="54000" cy="54000"/>
            </a:xfrm>
            <a:prstGeom prst="ellipse">
              <a:avLst/>
            </a:prstGeom>
            <a:solidFill>
              <a:schemeClr val="tx1"/>
            </a:solidFill>
            <a:ln w="22225">
              <a:solidFill>
                <a:schemeClr val="tx1"/>
              </a:solidFill>
              <a:round/>
              <a:headEnd/>
              <a:tailEnd/>
            </a:ln>
            <a:effectLst/>
          </p:spPr>
          <p:txBody>
            <a:bodyPr wrap="none" anchor="ctr"/>
            <a:lstStyle/>
            <a:p>
              <a:endParaRPr lang="zh-CN" altLang="en-US">
                <a:latin typeface="楷体" pitchFamily="49" charset="-122"/>
                <a:ea typeface="楷体" pitchFamily="49" charset="-122"/>
                <a:cs typeface="Times New Roman" pitchFamily="18" charset="0"/>
              </a:endParaRPr>
            </a:p>
          </p:txBody>
        </p:sp>
        <p:sp>
          <p:nvSpPr>
            <p:cNvPr id="156" name="Oval 83"/>
            <p:cNvSpPr>
              <a:spLocks noChangeAspect="1" noChangeArrowheads="1"/>
            </p:cNvSpPr>
            <p:nvPr/>
          </p:nvSpPr>
          <p:spPr bwMode="auto">
            <a:xfrm>
              <a:off x="6966272" y="4293096"/>
              <a:ext cx="54000" cy="54000"/>
            </a:xfrm>
            <a:prstGeom prst="ellipse">
              <a:avLst/>
            </a:prstGeom>
            <a:solidFill>
              <a:schemeClr val="tx1"/>
            </a:solidFill>
            <a:ln w="22225">
              <a:solidFill>
                <a:schemeClr val="tx1"/>
              </a:solidFill>
              <a:round/>
              <a:headEnd/>
              <a:tailEnd/>
            </a:ln>
            <a:effectLst/>
          </p:spPr>
          <p:txBody>
            <a:bodyPr wrap="none" anchor="ctr"/>
            <a:lstStyle/>
            <a:p>
              <a:endParaRPr lang="zh-CN" altLang="en-US">
                <a:latin typeface="楷体" pitchFamily="49" charset="-122"/>
                <a:ea typeface="楷体" pitchFamily="49" charset="-122"/>
                <a:cs typeface="Times New Roman" pitchFamily="18" charset="0"/>
              </a:endParaRPr>
            </a:p>
          </p:txBody>
        </p:sp>
        <p:sp>
          <p:nvSpPr>
            <p:cNvPr id="157" name="Oval 83"/>
            <p:cNvSpPr>
              <a:spLocks noChangeAspect="1" noChangeArrowheads="1"/>
            </p:cNvSpPr>
            <p:nvPr/>
          </p:nvSpPr>
          <p:spPr bwMode="auto">
            <a:xfrm>
              <a:off x="7254304" y="4168130"/>
              <a:ext cx="54000" cy="54000"/>
            </a:xfrm>
            <a:prstGeom prst="ellipse">
              <a:avLst/>
            </a:prstGeom>
            <a:solidFill>
              <a:schemeClr val="tx1"/>
            </a:solidFill>
            <a:ln w="22225">
              <a:solidFill>
                <a:schemeClr val="tx1"/>
              </a:solidFill>
              <a:round/>
              <a:headEnd/>
              <a:tailEnd/>
            </a:ln>
            <a:effectLst/>
          </p:spPr>
          <p:txBody>
            <a:bodyPr wrap="none" anchor="ctr"/>
            <a:lstStyle/>
            <a:p>
              <a:endParaRPr lang="zh-CN" altLang="en-US">
                <a:latin typeface="楷体" pitchFamily="49" charset="-122"/>
                <a:ea typeface="楷体" pitchFamily="49" charset="-122"/>
                <a:cs typeface="Times New Roman" pitchFamily="18" charset="0"/>
              </a:endParaRPr>
            </a:p>
          </p:txBody>
        </p:sp>
        <p:sp>
          <p:nvSpPr>
            <p:cNvPr id="159" name="Oval 83"/>
            <p:cNvSpPr>
              <a:spLocks noChangeAspect="1" noChangeArrowheads="1"/>
            </p:cNvSpPr>
            <p:nvPr/>
          </p:nvSpPr>
          <p:spPr bwMode="auto">
            <a:xfrm>
              <a:off x="7596336" y="4221088"/>
              <a:ext cx="54000" cy="54000"/>
            </a:xfrm>
            <a:prstGeom prst="ellipse">
              <a:avLst/>
            </a:prstGeom>
            <a:solidFill>
              <a:schemeClr val="tx1"/>
            </a:solidFill>
            <a:ln w="22225">
              <a:solidFill>
                <a:schemeClr val="tx1"/>
              </a:solidFill>
              <a:round/>
              <a:headEnd/>
              <a:tailEnd/>
            </a:ln>
            <a:effectLst/>
          </p:spPr>
          <p:txBody>
            <a:bodyPr wrap="none" anchor="ctr"/>
            <a:lstStyle/>
            <a:p>
              <a:endParaRPr lang="zh-CN" altLang="en-US">
                <a:latin typeface="楷体" pitchFamily="49" charset="-122"/>
                <a:ea typeface="楷体" pitchFamily="49" charset="-122"/>
                <a:cs typeface="Times New Roman" pitchFamily="18" charset="0"/>
              </a:endParaRPr>
            </a:p>
          </p:txBody>
        </p:sp>
        <p:sp>
          <p:nvSpPr>
            <p:cNvPr id="165" name="TextBox 164"/>
            <p:cNvSpPr txBox="1"/>
            <p:nvPr/>
          </p:nvSpPr>
          <p:spPr>
            <a:xfrm rot="19980000">
              <a:off x="7650503" y="3837649"/>
              <a:ext cx="288032" cy="307777"/>
            </a:xfrm>
            <a:prstGeom prst="rect">
              <a:avLst/>
            </a:prstGeom>
            <a:noFill/>
          </p:spPr>
          <p:txBody>
            <a:bodyPr wrap="square" rtlCol="0">
              <a:spAutoFit/>
            </a:bodyPr>
            <a:lstStyle/>
            <a:p>
              <a:pPr algn="ctr"/>
              <a:r>
                <a:rPr lang="en-US" altLang="zh-CN" sz="1400" b="1" dirty="0">
                  <a:latin typeface="Times New Roman" pitchFamily="18" charset="0"/>
                  <a:cs typeface="Times New Roman" pitchFamily="18" charset="0"/>
                </a:rPr>
                <a:t>×</a:t>
              </a:r>
              <a:endParaRPr lang="zh-CN" altLang="en-US" sz="1400" b="1" dirty="0">
                <a:latin typeface="Times New Roman" pitchFamily="18" charset="0"/>
                <a:cs typeface="Times New Roman" pitchFamily="18" charset="0"/>
              </a:endParaRPr>
            </a:p>
          </p:txBody>
        </p:sp>
        <p:sp>
          <p:nvSpPr>
            <p:cNvPr id="166" name="TextBox 165"/>
            <p:cNvSpPr txBox="1"/>
            <p:nvPr/>
          </p:nvSpPr>
          <p:spPr>
            <a:xfrm rot="19980000">
              <a:off x="7146448" y="3761450"/>
              <a:ext cx="288032" cy="307777"/>
            </a:xfrm>
            <a:prstGeom prst="rect">
              <a:avLst/>
            </a:prstGeom>
            <a:noFill/>
          </p:spPr>
          <p:txBody>
            <a:bodyPr wrap="square" rtlCol="0">
              <a:spAutoFit/>
            </a:bodyPr>
            <a:lstStyle/>
            <a:p>
              <a:pPr algn="ctr"/>
              <a:r>
                <a:rPr lang="en-US" altLang="zh-CN" sz="1400" b="1" dirty="0">
                  <a:latin typeface="Times New Roman" pitchFamily="18" charset="0"/>
                  <a:cs typeface="Times New Roman" pitchFamily="18" charset="0"/>
                </a:rPr>
                <a:t>×</a:t>
              </a:r>
              <a:endParaRPr lang="zh-CN" altLang="en-US" sz="1400" b="1" dirty="0">
                <a:latin typeface="Times New Roman" pitchFamily="18" charset="0"/>
                <a:cs typeface="Times New Roman" pitchFamily="18" charset="0"/>
              </a:endParaRPr>
            </a:p>
          </p:txBody>
        </p:sp>
        <p:sp>
          <p:nvSpPr>
            <p:cNvPr id="167" name="TextBox 166"/>
            <p:cNvSpPr txBox="1"/>
            <p:nvPr/>
          </p:nvSpPr>
          <p:spPr>
            <a:xfrm rot="17605833">
              <a:off x="8036417" y="5037763"/>
              <a:ext cx="288032" cy="307777"/>
            </a:xfrm>
            <a:prstGeom prst="rect">
              <a:avLst/>
            </a:prstGeom>
            <a:noFill/>
          </p:spPr>
          <p:txBody>
            <a:bodyPr wrap="square" rtlCol="0">
              <a:spAutoFit/>
            </a:bodyPr>
            <a:lstStyle/>
            <a:p>
              <a:pPr algn="ctr"/>
              <a:r>
                <a:rPr lang="en-US" altLang="zh-CN" sz="1400" b="1" dirty="0">
                  <a:latin typeface="Times New Roman" pitchFamily="18" charset="0"/>
                  <a:cs typeface="Times New Roman" pitchFamily="18" charset="0"/>
                </a:rPr>
                <a:t>×</a:t>
              </a:r>
              <a:endParaRPr lang="zh-CN" altLang="en-US" sz="1400" b="1" dirty="0">
                <a:latin typeface="Times New Roman" pitchFamily="18" charset="0"/>
                <a:cs typeface="Times New Roman" pitchFamily="18" charset="0"/>
              </a:endParaRPr>
            </a:p>
          </p:txBody>
        </p:sp>
        <p:sp>
          <p:nvSpPr>
            <p:cNvPr id="168" name="TextBox 167"/>
            <p:cNvSpPr txBox="1"/>
            <p:nvPr/>
          </p:nvSpPr>
          <p:spPr>
            <a:xfrm rot="19980000">
              <a:off x="7760612" y="5431350"/>
              <a:ext cx="288032" cy="307777"/>
            </a:xfrm>
            <a:prstGeom prst="rect">
              <a:avLst/>
            </a:prstGeom>
            <a:noFill/>
          </p:spPr>
          <p:txBody>
            <a:bodyPr wrap="square" rtlCol="0">
              <a:spAutoFit/>
            </a:bodyPr>
            <a:lstStyle/>
            <a:p>
              <a:pPr algn="ctr"/>
              <a:r>
                <a:rPr lang="en-US" altLang="zh-CN" sz="1400" b="1" dirty="0">
                  <a:latin typeface="Times New Roman" pitchFamily="18" charset="0"/>
                  <a:cs typeface="Times New Roman" pitchFamily="18" charset="0"/>
                </a:rPr>
                <a:t>×</a:t>
              </a:r>
              <a:endParaRPr lang="zh-CN" altLang="en-US" sz="1400" b="1" dirty="0">
                <a:latin typeface="Times New Roman" pitchFamily="18" charset="0"/>
                <a:cs typeface="Times New Roman" pitchFamily="18" charset="0"/>
              </a:endParaRPr>
            </a:p>
          </p:txBody>
        </p:sp>
        <p:sp>
          <p:nvSpPr>
            <p:cNvPr id="169" name="TextBox 168"/>
            <p:cNvSpPr txBox="1"/>
            <p:nvPr/>
          </p:nvSpPr>
          <p:spPr>
            <a:xfrm rot="19980000">
              <a:off x="7362471" y="5584890"/>
              <a:ext cx="288032" cy="307777"/>
            </a:xfrm>
            <a:prstGeom prst="rect">
              <a:avLst/>
            </a:prstGeom>
            <a:noFill/>
          </p:spPr>
          <p:txBody>
            <a:bodyPr wrap="square" rtlCol="0">
              <a:spAutoFit/>
            </a:bodyPr>
            <a:lstStyle/>
            <a:p>
              <a:pPr algn="ctr"/>
              <a:r>
                <a:rPr lang="en-US" altLang="zh-CN" sz="1400" b="1" dirty="0">
                  <a:latin typeface="Times New Roman" pitchFamily="18" charset="0"/>
                  <a:cs typeface="Times New Roman" pitchFamily="18" charset="0"/>
                </a:rPr>
                <a:t>×</a:t>
              </a:r>
              <a:endParaRPr lang="zh-CN" altLang="en-US" sz="1400" b="1" dirty="0">
                <a:latin typeface="Times New Roman" pitchFamily="18" charset="0"/>
                <a:cs typeface="Times New Roman" pitchFamily="18" charset="0"/>
              </a:endParaRPr>
            </a:p>
          </p:txBody>
        </p:sp>
        <p:sp>
          <p:nvSpPr>
            <p:cNvPr id="170" name="TextBox 169"/>
            <p:cNvSpPr txBox="1"/>
            <p:nvPr/>
          </p:nvSpPr>
          <p:spPr>
            <a:xfrm rot="12315803" flipV="1">
              <a:off x="6642396" y="3916860"/>
              <a:ext cx="375729" cy="307777"/>
            </a:xfrm>
            <a:prstGeom prst="rect">
              <a:avLst/>
            </a:prstGeom>
            <a:noFill/>
          </p:spPr>
          <p:txBody>
            <a:bodyPr wrap="square" rtlCol="0">
              <a:spAutoFit/>
            </a:bodyPr>
            <a:lstStyle/>
            <a:p>
              <a:pPr algn="ctr"/>
              <a:r>
                <a:rPr lang="en-US" altLang="zh-CN" sz="1400" b="1" dirty="0">
                  <a:latin typeface="Times New Roman" pitchFamily="18" charset="0"/>
                  <a:cs typeface="Times New Roman" pitchFamily="18" charset="0"/>
                </a:rPr>
                <a:t>×</a:t>
              </a:r>
              <a:endParaRPr lang="zh-CN" altLang="en-US" sz="1400" b="1" dirty="0">
                <a:latin typeface="Times New Roman" pitchFamily="18" charset="0"/>
                <a:cs typeface="Times New Roman" pitchFamily="18" charset="0"/>
              </a:endParaRPr>
            </a:p>
          </p:txBody>
        </p:sp>
        <p:sp>
          <p:nvSpPr>
            <p:cNvPr id="171" name="TextBox 170"/>
            <p:cNvSpPr txBox="1"/>
            <p:nvPr/>
          </p:nvSpPr>
          <p:spPr>
            <a:xfrm rot="19980000">
              <a:off x="6373518" y="4322197"/>
              <a:ext cx="286025" cy="307777"/>
            </a:xfrm>
            <a:prstGeom prst="rect">
              <a:avLst/>
            </a:prstGeom>
            <a:noFill/>
          </p:spPr>
          <p:txBody>
            <a:bodyPr wrap="square" rtlCol="0">
              <a:spAutoFit/>
            </a:bodyPr>
            <a:lstStyle/>
            <a:p>
              <a:pPr algn="ctr"/>
              <a:r>
                <a:rPr lang="en-US" altLang="zh-CN" sz="1400" b="1" dirty="0">
                  <a:latin typeface="Times New Roman" pitchFamily="18" charset="0"/>
                  <a:cs typeface="Times New Roman" pitchFamily="18" charset="0"/>
                </a:rPr>
                <a:t>×</a:t>
              </a:r>
              <a:endParaRPr lang="zh-CN" altLang="en-US" sz="1400" b="1" dirty="0">
                <a:latin typeface="Times New Roman" pitchFamily="18" charset="0"/>
                <a:cs typeface="Times New Roman" pitchFamily="18" charset="0"/>
              </a:endParaRPr>
            </a:p>
          </p:txBody>
        </p:sp>
        <p:sp>
          <p:nvSpPr>
            <p:cNvPr id="172" name="TextBox 171"/>
            <p:cNvSpPr txBox="1"/>
            <p:nvPr/>
          </p:nvSpPr>
          <p:spPr>
            <a:xfrm rot="21055401">
              <a:off x="6291877" y="4817187"/>
              <a:ext cx="288032" cy="307777"/>
            </a:xfrm>
            <a:prstGeom prst="rect">
              <a:avLst/>
            </a:prstGeom>
            <a:noFill/>
          </p:spPr>
          <p:txBody>
            <a:bodyPr wrap="square" rtlCol="0">
              <a:spAutoFit/>
            </a:bodyPr>
            <a:lstStyle/>
            <a:p>
              <a:pPr algn="ctr"/>
              <a:r>
                <a:rPr lang="en-US" altLang="zh-CN" sz="1400" b="1" dirty="0">
                  <a:latin typeface="Times New Roman" pitchFamily="18" charset="0"/>
                  <a:cs typeface="Times New Roman" pitchFamily="18" charset="0"/>
                </a:rPr>
                <a:t>×</a:t>
              </a:r>
              <a:endParaRPr lang="zh-CN" altLang="en-US" sz="1400" b="1" dirty="0">
                <a:latin typeface="Times New Roman" pitchFamily="18" charset="0"/>
                <a:cs typeface="Times New Roman" pitchFamily="18" charset="0"/>
              </a:endParaRPr>
            </a:p>
          </p:txBody>
        </p:sp>
        <p:sp>
          <p:nvSpPr>
            <p:cNvPr id="173" name="TextBox 172"/>
            <p:cNvSpPr txBox="1"/>
            <p:nvPr/>
          </p:nvSpPr>
          <p:spPr>
            <a:xfrm rot="21059848">
              <a:off x="6426368" y="5205801"/>
              <a:ext cx="288032" cy="307777"/>
            </a:xfrm>
            <a:prstGeom prst="rect">
              <a:avLst/>
            </a:prstGeom>
            <a:noFill/>
          </p:spPr>
          <p:txBody>
            <a:bodyPr wrap="square" rtlCol="0">
              <a:spAutoFit/>
            </a:bodyPr>
            <a:lstStyle/>
            <a:p>
              <a:pPr algn="ctr"/>
              <a:r>
                <a:rPr lang="en-US" altLang="zh-CN" sz="1400" b="1" dirty="0">
                  <a:latin typeface="Times New Roman" pitchFamily="18" charset="0"/>
                  <a:cs typeface="Times New Roman" pitchFamily="18" charset="0"/>
                </a:rPr>
                <a:t>×</a:t>
              </a:r>
              <a:endParaRPr lang="zh-CN" altLang="en-US" sz="1400" b="1" dirty="0">
                <a:latin typeface="Times New Roman" pitchFamily="18" charset="0"/>
                <a:cs typeface="Times New Roman" pitchFamily="18" charset="0"/>
              </a:endParaRPr>
            </a:p>
          </p:txBody>
        </p:sp>
        <p:sp>
          <p:nvSpPr>
            <p:cNvPr id="174" name="TextBox 173"/>
            <p:cNvSpPr txBox="1"/>
            <p:nvPr/>
          </p:nvSpPr>
          <p:spPr>
            <a:xfrm rot="19980000">
              <a:off x="6810791" y="5531933"/>
              <a:ext cx="288032" cy="307777"/>
            </a:xfrm>
            <a:prstGeom prst="rect">
              <a:avLst/>
            </a:prstGeom>
            <a:noFill/>
          </p:spPr>
          <p:txBody>
            <a:bodyPr wrap="square" rtlCol="0">
              <a:spAutoFit/>
            </a:bodyPr>
            <a:lstStyle/>
            <a:p>
              <a:pPr algn="ctr"/>
              <a:r>
                <a:rPr lang="en-US" altLang="zh-CN" sz="1400" b="1" dirty="0">
                  <a:latin typeface="Times New Roman" pitchFamily="18" charset="0"/>
                  <a:cs typeface="Times New Roman" pitchFamily="18" charset="0"/>
                </a:rPr>
                <a:t>×</a:t>
              </a:r>
              <a:endParaRPr lang="zh-CN" altLang="en-US" sz="1400" b="1" dirty="0">
                <a:latin typeface="Times New Roman" pitchFamily="18" charset="0"/>
                <a:cs typeface="Times New Roman" pitchFamily="18" charset="0"/>
              </a:endParaRPr>
            </a:p>
          </p:txBody>
        </p:sp>
      </p:grpSp>
      <p:sp>
        <p:nvSpPr>
          <p:cNvPr id="79" name="Rectangle 3"/>
          <p:cNvSpPr txBox="1">
            <a:spLocks noRot="1" noChangeArrowheads="1"/>
          </p:cNvSpPr>
          <p:nvPr/>
        </p:nvSpPr>
        <p:spPr>
          <a:xfrm>
            <a:off x="179512" y="692696"/>
            <a:ext cx="3888432" cy="576064"/>
          </a:xfrm>
          <a:prstGeom prst="rect">
            <a:avLst/>
          </a:prstGeom>
          <a:noFill/>
        </p:spPr>
        <p:txBody>
          <a:bodyPr>
            <a:noAutofit/>
          </a:bodyPr>
          <a:lstStyle/>
          <a:p>
            <a:pPr lvl="0">
              <a:lnSpc>
                <a:spcPct val="125000"/>
              </a:lnSpc>
              <a:spcBef>
                <a:spcPct val="20000"/>
              </a:spcBef>
              <a:buFont typeface="Wingdings" pitchFamily="2" charset="2"/>
              <a:buChar char="Ø"/>
              <a:defRPr/>
            </a:pPr>
            <a:r>
              <a:rPr lang="zh-CN" altLang="en-US" sz="2600" b="1" dirty="0">
                <a:effectLst>
                  <a:outerShdw blurRad="38100" dist="38100" dir="2700000" algn="tl">
                    <a:srgbClr val="000000">
                      <a:alpha val="43137"/>
                    </a:srgbClr>
                  </a:outerShdw>
                </a:effectLst>
                <a:latin typeface="Times New Roman" pitchFamily="18" charset="0"/>
                <a:cs typeface="Times New Roman" pitchFamily="18" charset="0"/>
              </a:rPr>
              <a:t> 环形电流的磁感线：</a:t>
            </a:r>
            <a:endParaRPr lang="en-US" altLang="zh-CN" sz="2600" b="1" i="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08908" name="Picture 12" descr="http://www.20xk.com/xzftp/ownb/20120428f/2014030512533939fzmsmv.files/image004.jpg"/>
          <p:cNvPicPr>
            <a:picLocks noChangeAspect="1" noChangeArrowheads="1"/>
          </p:cNvPicPr>
          <p:nvPr/>
        </p:nvPicPr>
        <p:blipFill>
          <a:blip r:embed="rId3" cstate="print">
            <a:lum bright="-20000" contrast="40000"/>
          </a:blip>
          <a:srcRect l="57883" t="12193" b="26840"/>
          <a:stretch>
            <a:fillRect/>
          </a:stretch>
        </p:blipFill>
        <p:spPr bwMode="auto">
          <a:xfrm>
            <a:off x="395536" y="4185950"/>
            <a:ext cx="1901912" cy="1584176"/>
          </a:xfrm>
          <a:prstGeom prst="rect">
            <a:avLst/>
          </a:prstGeom>
          <a:noFill/>
        </p:spPr>
      </p:pic>
      <p:grpSp>
        <p:nvGrpSpPr>
          <p:cNvPr id="86" name="组合 85"/>
          <p:cNvGrpSpPr/>
          <p:nvPr/>
        </p:nvGrpSpPr>
        <p:grpSpPr>
          <a:xfrm>
            <a:off x="467544" y="1484784"/>
            <a:ext cx="4464496" cy="2067197"/>
            <a:chOff x="6876258" y="3270126"/>
            <a:chExt cx="4302152" cy="2067197"/>
          </a:xfrm>
        </p:grpSpPr>
        <p:sp>
          <p:nvSpPr>
            <p:cNvPr id="88" name="Rectangle 3"/>
            <p:cNvSpPr txBox="1">
              <a:spLocks noRot="1" noChangeArrowheads="1"/>
            </p:cNvSpPr>
            <p:nvPr/>
          </p:nvSpPr>
          <p:spPr>
            <a:xfrm>
              <a:off x="6876258" y="3270126"/>
              <a:ext cx="4302152" cy="1944216"/>
            </a:xfrm>
            <a:prstGeom prst="rect">
              <a:avLst/>
            </a:prstGeom>
            <a:noFill/>
          </p:spPr>
          <p:txBody>
            <a:bodyPr>
              <a:noAutofit/>
            </a:bodyPr>
            <a:lstStyle/>
            <a:p>
              <a:pPr lvl="0">
                <a:lnSpc>
                  <a:spcPct val="125000"/>
                </a:lnSpc>
                <a:spcBef>
                  <a:spcPct val="20000"/>
                </a:spcBef>
                <a:defRPr/>
              </a:pPr>
              <a:r>
                <a:rPr lang="zh-CN" altLang="en-US" sz="2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华文新魏" pitchFamily="2" charset="-122"/>
                  <a:ea typeface="华文新魏" pitchFamily="2" charset="-122"/>
                  <a:cs typeface="Times New Roman" pitchFamily="18" charset="0"/>
                </a:rPr>
                <a:t>判定法则：</a:t>
              </a:r>
              <a:endParaRPr lang="en-US" altLang="zh-CN" sz="2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华文新魏" pitchFamily="2" charset="-122"/>
                <a:ea typeface="华文新魏" pitchFamily="2" charset="-122"/>
                <a:cs typeface="Times New Roman" pitchFamily="18" charset="0"/>
              </a:endParaRPr>
            </a:p>
            <a:p>
              <a:pPr lvl="0">
                <a:lnSpc>
                  <a:spcPct val="125000"/>
                </a:lnSpc>
                <a:spcBef>
                  <a:spcPct val="20000"/>
                </a:spcBef>
                <a:defRPr/>
              </a:pPr>
              <a:r>
                <a:rPr lang="zh-CN" altLang="en-US" sz="2400" b="1" dirty="0">
                  <a:effectLst>
                    <a:outerShdw blurRad="38100" dist="38100" dir="2700000" algn="tl">
                      <a:srgbClr val="000000">
                        <a:alpha val="43137"/>
                      </a:srgbClr>
                    </a:outerShdw>
                  </a:effectLst>
                  <a:latin typeface="楷体" pitchFamily="49" charset="-122"/>
                  <a:ea typeface="楷体" pitchFamily="49" charset="-122"/>
                  <a:cs typeface="Times New Roman" pitchFamily="18" charset="0"/>
                </a:rPr>
                <a:t>右手四指沿环形电流方向弯曲，伸直大拇指指向环形电流中心轴线的磁感线方向</a:t>
              </a:r>
              <a:endParaRPr lang="en-US" altLang="zh-CN" sz="2400" b="1" dirty="0">
                <a:effectLst>
                  <a:outerShdw blurRad="38100" dist="38100" dir="2700000" algn="tl">
                    <a:srgbClr val="000000">
                      <a:alpha val="43137"/>
                    </a:srgbClr>
                  </a:outerShdw>
                </a:effectLst>
                <a:latin typeface="楷体" pitchFamily="49" charset="-122"/>
                <a:ea typeface="楷体" pitchFamily="49" charset="-122"/>
                <a:cs typeface="Times New Roman" pitchFamily="18" charset="0"/>
              </a:endParaRPr>
            </a:p>
          </p:txBody>
        </p:sp>
        <p:sp>
          <p:nvSpPr>
            <p:cNvPr id="89" name="矩形 88"/>
            <p:cNvSpPr/>
            <p:nvPr/>
          </p:nvSpPr>
          <p:spPr>
            <a:xfrm>
              <a:off x="6903795" y="3318892"/>
              <a:ext cx="4066447" cy="2018431"/>
            </a:xfrm>
            <a:prstGeom prst="rect">
              <a:avLst/>
            </a:prstGeom>
            <a:noFill/>
            <a:ln w="1587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8916" name="AutoShape 20" descr="http://img3.imgtn.bdimg.com/it/u=1658916955,1230624782&amp;fm=23&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208918" name="AutoShape 22" descr="http://img3.imgtn.bdimg.com/it/u=1658916955,1230624782&amp;fm=23&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208920" name="AutoShape 24" descr="http://img3.imgtn.bdimg.com/it/u=1658916955,1230624782&amp;fm=23&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208922" name="AutoShape 26" descr="http://img3.imgtn.bdimg.com/it/u=1658916955,1230624782&amp;fm=23&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grpSp>
        <p:nvGrpSpPr>
          <p:cNvPr id="115" name="组合 114"/>
          <p:cNvGrpSpPr/>
          <p:nvPr/>
        </p:nvGrpSpPr>
        <p:grpSpPr>
          <a:xfrm>
            <a:off x="2915816" y="3933056"/>
            <a:ext cx="1207806" cy="2231330"/>
            <a:chOff x="2555776" y="3861048"/>
            <a:chExt cx="1008112" cy="1842632"/>
          </a:xfrm>
        </p:grpSpPr>
        <p:pic>
          <p:nvPicPr>
            <p:cNvPr id="98" name="Picture 28" descr="http://pansci.asia/wp-content/uploads/2013/10/AmpereRightHandRule2.jpg"/>
            <p:cNvPicPr>
              <a:picLocks noChangeAspect="1" noChangeArrowheads="1"/>
            </p:cNvPicPr>
            <p:nvPr/>
          </p:nvPicPr>
          <p:blipFill>
            <a:blip r:embed="rId4" cstate="print">
              <a:lum bright="-20000" contrast="40000"/>
              <a:extLst>
                <a:ext uri="{BEBA8EAE-BF5A-486C-A8C5-ECC9F3942E4B}">
                  <a14:imgProps xmlns:a14="http://schemas.microsoft.com/office/drawing/2010/main">
                    <a14:imgLayer r:embed="rId5">
                      <a14:imgEffect>
                        <a14:sharpenSoften amount="50000"/>
                      </a14:imgEffect>
                    </a14:imgLayer>
                  </a14:imgProps>
                </a:ext>
              </a:extLst>
            </a:blip>
            <a:srcRect t="29164" r="48299" b="7744"/>
            <a:stretch>
              <a:fillRect/>
            </a:stretch>
          </p:blipFill>
          <p:spPr bwMode="auto">
            <a:xfrm rot="16200000">
              <a:off x="2138516" y="4278308"/>
              <a:ext cx="1842632" cy="1008112"/>
            </a:xfrm>
            <a:prstGeom prst="rect">
              <a:avLst/>
            </a:prstGeom>
            <a:noFill/>
          </p:spPr>
        </p:pic>
        <p:sp>
          <p:nvSpPr>
            <p:cNvPr id="104" name="矩形 103"/>
            <p:cNvSpPr/>
            <p:nvPr/>
          </p:nvSpPr>
          <p:spPr>
            <a:xfrm>
              <a:off x="3124913" y="5510305"/>
              <a:ext cx="7200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TextBox 102"/>
            <p:cNvSpPr txBox="1"/>
            <p:nvPr/>
          </p:nvSpPr>
          <p:spPr>
            <a:xfrm>
              <a:off x="3066759" y="5417516"/>
              <a:ext cx="144016" cy="261610"/>
            </a:xfrm>
            <a:prstGeom prst="rect">
              <a:avLst/>
            </a:prstGeom>
            <a:noFill/>
          </p:spPr>
          <p:txBody>
            <a:bodyPr wrap="square" rtlCol="0">
              <a:spAutoFit/>
            </a:bodyPr>
            <a:lstStyle/>
            <a:p>
              <a:r>
                <a:rPr lang="en-US" altLang="zh-CN" sz="1100" b="1" i="1" dirty="0">
                  <a:latin typeface="Times New Roman" pitchFamily="18" charset="0"/>
                  <a:cs typeface="Times New Roman" pitchFamily="18" charset="0"/>
                </a:rPr>
                <a:t>I</a:t>
              </a:r>
              <a:endParaRPr lang="zh-CN" altLang="en-US" sz="1100" b="1" i="1" dirty="0">
                <a:latin typeface="Times New Roman" pitchFamily="18" charset="0"/>
                <a:cs typeface="Times New Roman" pitchFamily="18" charset="0"/>
              </a:endParaRPr>
            </a:p>
          </p:txBody>
        </p:sp>
      </p:grpSp>
      <p:grpSp>
        <p:nvGrpSpPr>
          <p:cNvPr id="117" name="组合 116"/>
          <p:cNvGrpSpPr/>
          <p:nvPr/>
        </p:nvGrpSpPr>
        <p:grpSpPr>
          <a:xfrm>
            <a:off x="5904148" y="1504279"/>
            <a:ext cx="2592288" cy="1852713"/>
            <a:chOff x="5904148" y="1268760"/>
            <a:chExt cx="2592288" cy="1852713"/>
          </a:xfrm>
        </p:grpSpPr>
        <p:pic>
          <p:nvPicPr>
            <p:cNvPr id="208924" name="Picture 28" descr="http://pansci.asia/wp-content/uploads/2013/10/AmpereRightHandRule2.jpg"/>
            <p:cNvPicPr>
              <a:picLocks noChangeAspect="1" noChangeArrowheads="1"/>
            </p:cNvPicPr>
            <p:nvPr/>
          </p:nvPicPr>
          <p:blipFill>
            <a:blip r:embed="rId6" cstate="print"/>
            <a:srcRect l="51135" r="20142" b="7744"/>
            <a:stretch>
              <a:fillRect/>
            </a:stretch>
          </p:blipFill>
          <p:spPr bwMode="auto">
            <a:xfrm rot="16200000">
              <a:off x="6300192" y="872716"/>
              <a:ext cx="1800200" cy="2592288"/>
            </a:xfrm>
            <a:prstGeom prst="rect">
              <a:avLst/>
            </a:prstGeom>
            <a:noFill/>
          </p:spPr>
        </p:pic>
        <p:sp>
          <p:nvSpPr>
            <p:cNvPr id="105" name="矩形 104"/>
            <p:cNvSpPr/>
            <p:nvPr/>
          </p:nvSpPr>
          <p:spPr>
            <a:xfrm>
              <a:off x="6999491" y="2908352"/>
              <a:ext cx="1080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TextBox 106"/>
            <p:cNvSpPr txBox="1"/>
            <p:nvPr/>
          </p:nvSpPr>
          <p:spPr>
            <a:xfrm>
              <a:off x="7208588" y="2859863"/>
              <a:ext cx="144016" cy="261610"/>
            </a:xfrm>
            <a:prstGeom prst="rect">
              <a:avLst/>
            </a:prstGeom>
            <a:noFill/>
          </p:spPr>
          <p:txBody>
            <a:bodyPr wrap="square" rtlCol="0">
              <a:spAutoFit/>
            </a:bodyPr>
            <a:lstStyle/>
            <a:p>
              <a:r>
                <a:rPr lang="en-US" altLang="zh-CN" sz="1100" b="1" i="1" dirty="0">
                  <a:latin typeface="Times New Roman" pitchFamily="18" charset="0"/>
                  <a:cs typeface="Times New Roman" pitchFamily="18" charset="0"/>
                </a:rPr>
                <a:t>I</a:t>
              </a:r>
              <a:endParaRPr lang="zh-CN" altLang="en-US" sz="1100" b="1" i="1" dirty="0">
                <a:latin typeface="Times New Roman" pitchFamily="18" charset="0"/>
                <a:cs typeface="Times New Roman" pitchFamily="18" charset="0"/>
              </a:endParaRPr>
            </a:p>
          </p:txBody>
        </p:sp>
        <p:sp>
          <p:nvSpPr>
            <p:cNvPr id="116" name="矩形 115"/>
            <p:cNvSpPr/>
            <p:nvPr/>
          </p:nvSpPr>
          <p:spPr>
            <a:xfrm>
              <a:off x="6046795" y="1469573"/>
              <a:ext cx="1080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23" name="直接连接符 122"/>
          <p:cNvCxnSpPr/>
          <p:nvPr/>
        </p:nvCxnSpPr>
        <p:spPr>
          <a:xfrm>
            <a:off x="5112480" y="3501008"/>
            <a:ext cx="3780000" cy="0"/>
          </a:xfrm>
          <a:prstGeom prst="line">
            <a:avLst/>
          </a:prstGeom>
          <a:ln w="12700">
            <a:solidFill>
              <a:srgbClr val="7030A0"/>
            </a:solidFill>
            <a:prstDash val="sysDash"/>
          </a:ln>
        </p:spPr>
        <p:style>
          <a:lnRef idx="1">
            <a:schemeClr val="accent1"/>
          </a:lnRef>
          <a:fillRef idx="0">
            <a:schemeClr val="accent1"/>
          </a:fillRef>
          <a:effectRef idx="0">
            <a:schemeClr val="accent1"/>
          </a:effectRef>
          <a:fontRef idx="minor">
            <a:schemeClr val="tx1"/>
          </a:fontRef>
        </p:style>
      </p:cxnSp>
      <p:grpSp>
        <p:nvGrpSpPr>
          <p:cNvPr id="127" name="组合 126"/>
          <p:cNvGrpSpPr/>
          <p:nvPr/>
        </p:nvGrpSpPr>
        <p:grpSpPr>
          <a:xfrm>
            <a:off x="5303693" y="1888257"/>
            <a:ext cx="492443" cy="964679"/>
            <a:chOff x="3854011" y="5157192"/>
            <a:chExt cx="492443" cy="964679"/>
          </a:xfrm>
        </p:grpSpPr>
        <p:sp>
          <p:nvSpPr>
            <p:cNvPr id="128" name="矩形 127"/>
            <p:cNvSpPr/>
            <p:nvPr/>
          </p:nvSpPr>
          <p:spPr>
            <a:xfrm>
              <a:off x="3923928" y="5157192"/>
              <a:ext cx="360040" cy="936104"/>
            </a:xfrm>
            <a:prstGeom prst="rect">
              <a:avLst/>
            </a:prstGeom>
            <a:noFill/>
            <a:ln w="9525">
              <a:prstDash val="sysDash"/>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129" name="TextBox 128"/>
            <p:cNvSpPr txBox="1"/>
            <p:nvPr/>
          </p:nvSpPr>
          <p:spPr>
            <a:xfrm>
              <a:off x="3854011" y="5185767"/>
              <a:ext cx="492443" cy="936104"/>
            </a:xfrm>
            <a:prstGeom prst="rect">
              <a:avLst/>
            </a:prstGeom>
            <a:noFill/>
          </p:spPr>
          <p:txBody>
            <a:bodyPr vert="eaVert" wrap="square" rtlCol="0">
              <a:spAutoFit/>
            </a:bodyPr>
            <a:lstStyle/>
            <a:p>
              <a:r>
                <a:rPr lang="zh-CN" altLang="en-US" sz="2000" b="1" dirty="0">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rPr>
                <a:t>立体图</a:t>
              </a:r>
            </a:p>
          </p:txBody>
        </p:sp>
      </p:grpSp>
      <p:grpSp>
        <p:nvGrpSpPr>
          <p:cNvPr id="130" name="组合 129"/>
          <p:cNvGrpSpPr/>
          <p:nvPr/>
        </p:nvGrpSpPr>
        <p:grpSpPr>
          <a:xfrm>
            <a:off x="5303695" y="4545990"/>
            <a:ext cx="492443" cy="1191589"/>
            <a:chOff x="3854017" y="5146306"/>
            <a:chExt cx="492443" cy="1191589"/>
          </a:xfrm>
        </p:grpSpPr>
        <p:sp>
          <p:nvSpPr>
            <p:cNvPr id="131" name="矩形 130"/>
            <p:cNvSpPr/>
            <p:nvPr/>
          </p:nvSpPr>
          <p:spPr>
            <a:xfrm>
              <a:off x="3923928" y="5146306"/>
              <a:ext cx="360040" cy="1188000"/>
            </a:xfrm>
            <a:prstGeom prst="rect">
              <a:avLst/>
            </a:prstGeom>
            <a:noFill/>
            <a:ln w="9525">
              <a:prstDash val="sysDash"/>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132" name="TextBox 131"/>
            <p:cNvSpPr txBox="1"/>
            <p:nvPr/>
          </p:nvSpPr>
          <p:spPr>
            <a:xfrm>
              <a:off x="3854017" y="5185767"/>
              <a:ext cx="492443" cy="1152128"/>
            </a:xfrm>
            <a:prstGeom prst="rect">
              <a:avLst/>
            </a:prstGeom>
            <a:noFill/>
          </p:spPr>
          <p:txBody>
            <a:bodyPr vert="eaVert" wrap="square" rtlCol="0">
              <a:spAutoFit/>
            </a:bodyPr>
            <a:lstStyle/>
            <a:p>
              <a:r>
                <a:rPr lang="zh-CN" altLang="en-US" sz="2000" b="1" dirty="0">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rPr>
                <a:t>横截面图</a:t>
              </a:r>
            </a:p>
          </p:txBody>
        </p:sp>
      </p:grpSp>
      <p:grpSp>
        <p:nvGrpSpPr>
          <p:cNvPr id="133" name="Group 20"/>
          <p:cNvGrpSpPr>
            <a:grpSpLocks/>
          </p:cNvGrpSpPr>
          <p:nvPr/>
        </p:nvGrpSpPr>
        <p:grpSpPr bwMode="auto">
          <a:xfrm>
            <a:off x="6588224" y="4329966"/>
            <a:ext cx="1512887" cy="1512888"/>
            <a:chOff x="2290" y="1434"/>
            <a:chExt cx="953" cy="953"/>
          </a:xfrm>
        </p:grpSpPr>
        <p:sp>
          <p:nvSpPr>
            <p:cNvPr id="134" name="Oval 18"/>
            <p:cNvSpPr>
              <a:spLocks noChangeArrowheads="1"/>
            </p:cNvSpPr>
            <p:nvPr/>
          </p:nvSpPr>
          <p:spPr bwMode="auto">
            <a:xfrm>
              <a:off x="2290" y="1434"/>
              <a:ext cx="953" cy="953"/>
            </a:xfrm>
            <a:prstGeom prst="ellipse">
              <a:avLst/>
            </a:prstGeom>
            <a:noFill/>
            <a:ln w="19050">
              <a:solidFill>
                <a:schemeClr val="accent5">
                  <a:lumMod val="75000"/>
                </a:schemeClr>
              </a:solidFill>
              <a:round/>
              <a:headEnd/>
              <a:tailEnd/>
            </a:ln>
            <a:effectLst/>
          </p:spPr>
          <p:txBody>
            <a:bodyPr wrap="none" anchor="ctr"/>
            <a:lstStyle/>
            <a:p>
              <a:endParaRPr lang="zh-CN" altLang="en-US"/>
            </a:p>
          </p:txBody>
        </p:sp>
        <p:sp>
          <p:nvSpPr>
            <p:cNvPr id="135" name="Line 19"/>
            <p:cNvSpPr>
              <a:spLocks noChangeShapeType="1"/>
            </p:cNvSpPr>
            <p:nvPr/>
          </p:nvSpPr>
          <p:spPr bwMode="auto">
            <a:xfrm rot="20040000" flipH="1" flipV="1">
              <a:off x="3188" y="1659"/>
              <a:ext cx="0" cy="68"/>
            </a:xfrm>
            <a:prstGeom prst="line">
              <a:avLst/>
            </a:prstGeom>
            <a:noFill/>
            <a:ln w="19050">
              <a:solidFill>
                <a:schemeClr val="accent5">
                  <a:lumMod val="75000"/>
                </a:schemeClr>
              </a:solidFill>
              <a:round/>
              <a:headEnd/>
              <a:tailEnd type="arrow" w="med" len="med"/>
            </a:ln>
            <a:effectLst/>
          </p:spPr>
          <p:txBody>
            <a:bodyPr/>
            <a:lstStyle/>
            <a:p>
              <a:endParaRPr lang="zh-CN" altLang="en-US"/>
            </a:p>
          </p:txBody>
        </p:sp>
      </p:grpSp>
      <p:sp>
        <p:nvSpPr>
          <p:cNvPr id="141" name="Oval 83"/>
          <p:cNvSpPr>
            <a:spLocks noChangeAspect="1" noChangeArrowheads="1"/>
          </p:cNvSpPr>
          <p:nvPr/>
        </p:nvSpPr>
        <p:spPr bwMode="auto">
          <a:xfrm>
            <a:off x="7331164" y="5091956"/>
            <a:ext cx="54000" cy="54000"/>
          </a:xfrm>
          <a:prstGeom prst="ellipse">
            <a:avLst/>
          </a:prstGeom>
          <a:solidFill>
            <a:schemeClr val="tx1"/>
          </a:solidFill>
          <a:ln w="22225">
            <a:solidFill>
              <a:schemeClr val="tx1"/>
            </a:solidFill>
            <a:round/>
            <a:headEnd/>
            <a:tailEnd/>
          </a:ln>
          <a:effectLst/>
        </p:spPr>
        <p:txBody>
          <a:bodyPr wrap="none" anchor="ctr"/>
          <a:lstStyle/>
          <a:p>
            <a:endParaRPr lang="zh-CN" altLang="en-US">
              <a:latin typeface="楷体" pitchFamily="49" charset="-122"/>
              <a:ea typeface="楷体" pitchFamily="49" charset="-122"/>
              <a:cs typeface="Times New Roman" pitchFamily="18" charset="0"/>
            </a:endParaRPr>
          </a:p>
        </p:txBody>
      </p:sp>
      <p:sp>
        <p:nvSpPr>
          <p:cNvPr id="142" name="TextBox 141"/>
          <p:cNvSpPr txBox="1"/>
          <p:nvPr/>
        </p:nvSpPr>
        <p:spPr>
          <a:xfrm rot="20462376">
            <a:off x="7976636" y="4449701"/>
            <a:ext cx="288032" cy="307777"/>
          </a:xfrm>
          <a:prstGeom prst="rect">
            <a:avLst/>
          </a:prstGeom>
          <a:noFill/>
        </p:spPr>
        <p:txBody>
          <a:bodyPr wrap="square" rtlCol="0">
            <a:spAutoFit/>
          </a:bodyPr>
          <a:lstStyle/>
          <a:p>
            <a:pPr algn="ctr"/>
            <a:r>
              <a:rPr lang="en-US" altLang="zh-CN" sz="1400" b="1" dirty="0">
                <a:latin typeface="Times New Roman" pitchFamily="18" charset="0"/>
                <a:cs typeface="Times New Roman" pitchFamily="18" charset="0"/>
              </a:rPr>
              <a:t>×</a:t>
            </a:r>
            <a:endParaRPr lang="zh-CN" altLang="en-US" sz="1400" b="1" dirty="0">
              <a:latin typeface="Times New Roman" pitchFamily="18" charset="0"/>
              <a:cs typeface="Times New Roman" pitchFamily="18" charset="0"/>
            </a:endParaRPr>
          </a:p>
        </p:txBody>
      </p:sp>
      <p:grpSp>
        <p:nvGrpSpPr>
          <p:cNvPr id="143" name="组合 67"/>
          <p:cNvGrpSpPr/>
          <p:nvPr/>
        </p:nvGrpSpPr>
        <p:grpSpPr>
          <a:xfrm>
            <a:off x="8138492" y="4142517"/>
            <a:ext cx="892486" cy="468000"/>
            <a:chOff x="3506461" y="2430110"/>
            <a:chExt cx="892486" cy="468000"/>
          </a:xfrm>
        </p:grpSpPr>
        <p:sp>
          <p:nvSpPr>
            <p:cNvPr id="144" name="云形标注 143"/>
            <p:cNvSpPr/>
            <p:nvPr/>
          </p:nvSpPr>
          <p:spPr>
            <a:xfrm>
              <a:off x="3529518" y="2430110"/>
              <a:ext cx="792000" cy="468000"/>
            </a:xfrm>
            <a:prstGeom prst="cloudCallout">
              <a:avLst>
                <a:gd name="adj1" fmla="val -57742"/>
                <a:gd name="adj2" fmla="val 68193"/>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华文楷体" pitchFamily="2" charset="-122"/>
                <a:ea typeface="华文楷体" pitchFamily="2" charset="-122"/>
              </a:endParaRPr>
            </a:p>
          </p:txBody>
        </p:sp>
        <p:sp>
          <p:nvSpPr>
            <p:cNvPr id="145" name="矩形 144"/>
            <p:cNvSpPr/>
            <p:nvPr/>
          </p:nvSpPr>
          <p:spPr>
            <a:xfrm>
              <a:off x="3506461" y="2467494"/>
              <a:ext cx="892486" cy="369332"/>
            </a:xfrm>
            <a:prstGeom prst="rect">
              <a:avLst/>
            </a:prstGeom>
          </p:spPr>
          <p:txBody>
            <a:bodyPr wrap="square">
              <a:spAutoFit/>
            </a:bodyPr>
            <a:lstStyle/>
            <a:p>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楷体" pitchFamily="49" charset="-122"/>
                  <a:cs typeface="Times New Roman" pitchFamily="18" charset="0"/>
                </a:rPr>
                <a:t>电流 </a:t>
              </a:r>
              <a:r>
                <a:rPr lang="en-US" altLang="zh-CN"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楷体" pitchFamily="49" charset="-122"/>
                  <a:cs typeface="Times New Roman" pitchFamily="18" charset="0"/>
                </a:rPr>
                <a:t>I</a:t>
              </a:r>
              <a:endParaRPr lang="zh-CN" altLang="en-US"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楷体" pitchFamily="49" charset="-122"/>
                <a:cs typeface="Times New Roman" pitchFamily="18" charset="0"/>
              </a:endParaRPr>
            </a:p>
          </p:txBody>
        </p:sp>
      </p:grpSp>
      <p:sp>
        <p:nvSpPr>
          <p:cNvPr id="146" name="Oval 83"/>
          <p:cNvSpPr>
            <a:spLocks noChangeAspect="1" noChangeArrowheads="1"/>
          </p:cNvSpPr>
          <p:nvPr/>
        </p:nvSpPr>
        <p:spPr bwMode="auto">
          <a:xfrm>
            <a:off x="7821885" y="4709056"/>
            <a:ext cx="54000" cy="54000"/>
          </a:xfrm>
          <a:prstGeom prst="ellipse">
            <a:avLst/>
          </a:prstGeom>
          <a:solidFill>
            <a:schemeClr val="tx1"/>
          </a:solidFill>
          <a:ln w="22225">
            <a:solidFill>
              <a:schemeClr val="tx1"/>
            </a:solidFill>
            <a:round/>
            <a:headEnd/>
            <a:tailEnd/>
          </a:ln>
          <a:effectLst/>
        </p:spPr>
        <p:txBody>
          <a:bodyPr wrap="none" anchor="ctr"/>
          <a:lstStyle/>
          <a:p>
            <a:endParaRPr lang="zh-CN" altLang="en-US">
              <a:latin typeface="楷体" pitchFamily="49" charset="-122"/>
              <a:ea typeface="楷体" pitchFamily="49" charset="-122"/>
              <a:cs typeface="Times New Roman" pitchFamily="18" charset="0"/>
            </a:endParaRPr>
          </a:p>
        </p:txBody>
      </p:sp>
      <p:grpSp>
        <p:nvGrpSpPr>
          <p:cNvPr id="188" name="组合 67"/>
          <p:cNvGrpSpPr/>
          <p:nvPr/>
        </p:nvGrpSpPr>
        <p:grpSpPr>
          <a:xfrm>
            <a:off x="5292080" y="5877272"/>
            <a:ext cx="937284" cy="468000"/>
            <a:chOff x="3506461" y="2430110"/>
            <a:chExt cx="937284" cy="468000"/>
          </a:xfrm>
        </p:grpSpPr>
        <p:sp>
          <p:nvSpPr>
            <p:cNvPr id="189" name="云形标注 188"/>
            <p:cNvSpPr/>
            <p:nvPr/>
          </p:nvSpPr>
          <p:spPr>
            <a:xfrm>
              <a:off x="3507745" y="2430110"/>
              <a:ext cx="936000" cy="468000"/>
            </a:xfrm>
            <a:prstGeom prst="cloudCallout">
              <a:avLst>
                <a:gd name="adj1" fmla="val 50494"/>
                <a:gd name="adj2" fmla="val -80091"/>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华文楷体" pitchFamily="2" charset="-122"/>
                <a:ea typeface="华文楷体" pitchFamily="2" charset="-122"/>
              </a:endParaRPr>
            </a:p>
          </p:txBody>
        </p:sp>
        <p:sp>
          <p:nvSpPr>
            <p:cNvPr id="190" name="矩形 189"/>
            <p:cNvSpPr/>
            <p:nvPr/>
          </p:nvSpPr>
          <p:spPr>
            <a:xfrm>
              <a:off x="3506461" y="2467494"/>
              <a:ext cx="892486" cy="369332"/>
            </a:xfrm>
            <a:prstGeom prst="rect">
              <a:avLst/>
            </a:prstGeom>
          </p:spPr>
          <p:txBody>
            <a:bodyPr wrap="square">
              <a:spAutoFit/>
            </a:bodyPr>
            <a:lstStyle/>
            <a:p>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楷体" pitchFamily="49" charset="-122"/>
                  <a:cs typeface="Times New Roman" pitchFamily="18" charset="0"/>
                </a:rPr>
                <a:t>磁感线</a:t>
              </a:r>
            </a:p>
          </p:txBody>
        </p:sp>
      </p:grpSp>
      <p:sp>
        <p:nvSpPr>
          <p:cNvPr id="82" name="矩形 81"/>
          <p:cNvSpPr>
            <a:spLocks noChangeArrowheads="1"/>
          </p:cNvSpPr>
          <p:nvPr/>
        </p:nvSpPr>
        <p:spPr bwMode="auto">
          <a:xfrm>
            <a:off x="3573467" y="188640"/>
            <a:ext cx="1641475" cy="1173163"/>
          </a:xfrm>
          <a:prstGeom prst="rect">
            <a:avLst/>
          </a:prstGeom>
          <a:noFill/>
          <a:ln w="9525">
            <a:noFill/>
            <a:miter lim="800000"/>
            <a:headEnd/>
            <a:tailEnd/>
          </a:ln>
        </p:spPr>
        <p:txBody>
          <a:bodyPr>
            <a:spAutoFit/>
          </a:bodyPr>
          <a:lstStyle/>
          <a:p>
            <a:pPr eaLnBrk="1" hangingPunct="1">
              <a:lnSpc>
                <a:spcPct val="130000"/>
              </a:lnSpc>
            </a:pPr>
            <a:r>
              <a:rPr lang="zh-CN" altLang="en-US" sz="6000" b="1" dirty="0">
                <a:solidFill>
                  <a:srgbClr val="7030A0"/>
                </a:solidFill>
                <a:latin typeface="Times New Roman" pitchFamily="18" charset="0"/>
                <a:ea typeface="黑体" pitchFamily="49" charset="-122"/>
              </a:rPr>
              <a:t>*</a:t>
            </a:r>
            <a:r>
              <a:rPr lang="zh-CN" altLang="en-US" sz="6000" b="1" dirty="0">
                <a:solidFill>
                  <a:srgbClr val="00B050"/>
                </a:solidFill>
                <a:latin typeface="Times New Roman" pitchFamily="18" charset="0"/>
                <a:ea typeface="黑体" pitchFamily="49" charset="-122"/>
              </a:rPr>
              <a:t>*</a:t>
            </a:r>
            <a:r>
              <a:rPr lang="zh-CN" altLang="en-US" sz="6000" b="1" dirty="0">
                <a:solidFill>
                  <a:srgbClr val="FFC000"/>
                </a:solidFill>
                <a:latin typeface="Times New Roman" pitchFamily="18" charset="0"/>
                <a:ea typeface="黑体" pitchFamily="49" charset="-122"/>
              </a:rPr>
              <a:t>*</a:t>
            </a:r>
          </a:p>
        </p:txBody>
      </p:sp>
      <p:pic>
        <p:nvPicPr>
          <p:cNvPr id="11" name="图片 10">
            <a:extLst>
              <a:ext uri="{FF2B5EF4-FFF2-40B4-BE49-F238E27FC236}">
                <a16:creationId xmlns:a16="http://schemas.microsoft.com/office/drawing/2014/main" id="{D68C6068-8A35-4BCF-9400-6120BAE2BE45}"/>
              </a:ext>
            </a:extLst>
          </p:cNvPr>
          <p:cNvPicPr>
            <a:picLocks noChangeAspect="1"/>
          </p:cNvPicPr>
          <p:nvPr/>
        </p:nvPicPr>
        <p:blipFill rotWithShape="1">
          <a:blip r:embed="rId7">
            <a:extLst>
              <a:ext uri="{BEBA8EAE-BF5A-486C-A8C5-ECC9F3942E4B}">
                <a14:imgProps xmlns:a14="http://schemas.microsoft.com/office/drawing/2010/main">
                  <a14:imgLayer r:embed="rId8">
                    <a14:imgEffect>
                      <a14:artisticPhotocopy/>
                    </a14:imgEffect>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4296" t="13293" r="3096" b="9666"/>
          <a:stretch/>
        </p:blipFill>
        <p:spPr>
          <a:xfrm>
            <a:off x="5676118" y="1444147"/>
            <a:ext cx="3156372" cy="2001455"/>
          </a:xfrm>
          <a:prstGeom prst="rect">
            <a:avLst/>
          </a:prstGeom>
          <a:ln>
            <a:noFill/>
          </a:ln>
          <a:effectLst>
            <a:softEdge rad="112500"/>
          </a:effectLst>
        </p:spPr>
      </p:pic>
      <p:grpSp>
        <p:nvGrpSpPr>
          <p:cNvPr id="136" name="组合 67"/>
          <p:cNvGrpSpPr/>
          <p:nvPr/>
        </p:nvGrpSpPr>
        <p:grpSpPr>
          <a:xfrm>
            <a:off x="7668344" y="1052736"/>
            <a:ext cx="937284" cy="468000"/>
            <a:chOff x="3506461" y="2430110"/>
            <a:chExt cx="937284" cy="468000"/>
          </a:xfrm>
        </p:grpSpPr>
        <p:sp>
          <p:nvSpPr>
            <p:cNvPr id="137" name="云形标注 136"/>
            <p:cNvSpPr/>
            <p:nvPr/>
          </p:nvSpPr>
          <p:spPr>
            <a:xfrm>
              <a:off x="3507745" y="2430110"/>
              <a:ext cx="936000" cy="468000"/>
            </a:xfrm>
            <a:prstGeom prst="cloudCallout">
              <a:avLst>
                <a:gd name="adj1" fmla="val 1116"/>
                <a:gd name="adj2" fmla="val 9904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华文楷体" pitchFamily="2" charset="-122"/>
                <a:ea typeface="华文楷体" pitchFamily="2" charset="-122"/>
              </a:endParaRPr>
            </a:p>
          </p:txBody>
        </p:sp>
        <p:sp>
          <p:nvSpPr>
            <p:cNvPr id="138" name="矩形 137"/>
            <p:cNvSpPr/>
            <p:nvPr/>
          </p:nvSpPr>
          <p:spPr>
            <a:xfrm>
              <a:off x="3506461" y="2467494"/>
              <a:ext cx="892486" cy="369332"/>
            </a:xfrm>
            <a:prstGeom prst="rect">
              <a:avLst/>
            </a:prstGeom>
          </p:spPr>
          <p:txBody>
            <a:bodyPr wrap="square">
              <a:spAutoFit/>
            </a:bodyPr>
            <a:lstStyle/>
            <a:p>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楷体" pitchFamily="49" charset="-122"/>
                  <a:cs typeface="Times New Roman" pitchFamily="18" charset="0"/>
                </a:rPr>
                <a:t>磁感线</a:t>
              </a:r>
            </a:p>
          </p:txBody>
        </p:sp>
      </p:grpSp>
      <p:pic>
        <p:nvPicPr>
          <p:cNvPr id="13" name="图片 12">
            <a:extLst>
              <a:ext uri="{FF2B5EF4-FFF2-40B4-BE49-F238E27FC236}">
                <a16:creationId xmlns:a16="http://schemas.microsoft.com/office/drawing/2014/main" id="{7CFB8225-B25C-4804-8179-AB5995F36236}"/>
              </a:ext>
            </a:extLst>
          </p:cNvPr>
          <p:cNvPicPr>
            <a:picLocks noChangeAspect="1"/>
          </p:cNvPicPr>
          <p:nvPr/>
        </p:nvPicPr>
        <p:blipFill>
          <a:blip r:embed="rId9" cstate="print">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tretch>
            <a:fillRect/>
          </a:stretch>
        </p:blipFill>
        <p:spPr>
          <a:xfrm>
            <a:off x="7092280" y="-3762"/>
            <a:ext cx="1986611" cy="1413805"/>
          </a:xfrm>
          <a:prstGeom prst="ellipse">
            <a:avLst/>
          </a:prstGeom>
          <a:ln>
            <a:noFill/>
          </a:ln>
          <a:effectLst>
            <a:softEdge rad="112500"/>
          </a:effectLst>
        </p:spPr>
      </p:pic>
    </p:spTree>
    <p:extLst>
      <p:ext uri="{BB962C8B-B14F-4D97-AF65-F5344CB8AC3E}">
        <p14:creationId xmlns:p14="http://schemas.microsoft.com/office/powerpoint/2010/main" val="262043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38" presetClass="entr" presetSubtype="0" accel="50000" fill="hold" grpId="0" nodeType="afterEffect">
                                  <p:stCondLst>
                                    <p:cond delay="0"/>
                                  </p:stCondLst>
                                  <p:iterate type="lt">
                                    <p:tmPct val="50000"/>
                                  </p:iterate>
                                  <p:childTnLst>
                                    <p:set>
                                      <p:cBhvr>
                                        <p:cTn id="10" dur="1" fill="hold">
                                          <p:stCondLst>
                                            <p:cond delay="0"/>
                                          </p:stCondLst>
                                        </p:cTn>
                                        <p:tgtEl>
                                          <p:spTgt spid="82"/>
                                        </p:tgtEl>
                                        <p:attrNameLst>
                                          <p:attrName>style.visibility</p:attrName>
                                        </p:attrNameLst>
                                      </p:cBhvr>
                                      <p:to>
                                        <p:strVal val="visible"/>
                                      </p:to>
                                    </p:set>
                                    <p:set>
                                      <p:cBhvr>
                                        <p:cTn id="11" dur="455" fill="hold">
                                          <p:stCondLst>
                                            <p:cond delay="0"/>
                                          </p:stCondLst>
                                        </p:cTn>
                                        <p:tgtEl>
                                          <p:spTgt spid="82"/>
                                        </p:tgtEl>
                                        <p:attrNameLst>
                                          <p:attrName>style.rotation</p:attrName>
                                        </p:attrNameLst>
                                      </p:cBhvr>
                                      <p:to>
                                        <p:strVal val="-45.0"/>
                                      </p:to>
                                    </p:set>
                                    <p:anim calcmode="lin" valueType="num">
                                      <p:cBhvr>
                                        <p:cTn id="12" dur="455" fill="hold">
                                          <p:stCondLst>
                                            <p:cond delay="455"/>
                                          </p:stCondLst>
                                        </p:cTn>
                                        <p:tgtEl>
                                          <p:spTgt spid="82"/>
                                        </p:tgtEl>
                                        <p:attrNameLst>
                                          <p:attrName>style.rotation</p:attrName>
                                        </p:attrNameLst>
                                      </p:cBhvr>
                                      <p:tavLst>
                                        <p:tav tm="0">
                                          <p:val>
                                            <p:fltVal val="-45"/>
                                          </p:val>
                                        </p:tav>
                                        <p:tav tm="69900">
                                          <p:val>
                                            <p:fltVal val="45"/>
                                          </p:val>
                                        </p:tav>
                                        <p:tav tm="100000">
                                          <p:val>
                                            <p:fltVal val="0"/>
                                          </p:val>
                                        </p:tav>
                                      </p:tavLst>
                                    </p:anim>
                                    <p:anim calcmode="lin" valueType="num">
                                      <p:cBhvr>
                                        <p:cTn id="13" dur="455" fill="hold">
                                          <p:stCondLst>
                                            <p:cond delay="0"/>
                                          </p:stCondLst>
                                        </p:cTn>
                                        <p:tgtEl>
                                          <p:spTgt spid="82"/>
                                        </p:tgtEl>
                                        <p:attrNameLst>
                                          <p:attrName>ppt_y</p:attrName>
                                        </p:attrNameLst>
                                      </p:cBhvr>
                                      <p:tavLst>
                                        <p:tav tm="0">
                                          <p:val>
                                            <p:strVal val="#ppt_y-1"/>
                                          </p:val>
                                        </p:tav>
                                        <p:tav tm="100000">
                                          <p:val>
                                            <p:strVal val="#ppt_y-(0.354*#ppt_w-0.172*#ppt_h)"/>
                                          </p:val>
                                        </p:tav>
                                      </p:tavLst>
                                    </p:anim>
                                    <p:anim calcmode="lin" valueType="num">
                                      <p:cBhvr>
                                        <p:cTn id="14" dur="156" decel="50000" autoRev="1" fill="hold">
                                          <p:stCondLst>
                                            <p:cond delay="455"/>
                                          </p:stCondLst>
                                        </p:cTn>
                                        <p:tgtEl>
                                          <p:spTgt spid="82"/>
                                        </p:tgtEl>
                                        <p:attrNameLst>
                                          <p:attrName>ppt_y</p:attrName>
                                        </p:attrNameLst>
                                      </p:cBhvr>
                                      <p:tavLst>
                                        <p:tav tm="0">
                                          <p:val>
                                            <p:strVal val="#ppt_y-(0.354*#ppt_w-0.172*#ppt_h)"/>
                                          </p:val>
                                        </p:tav>
                                        <p:tav tm="100000">
                                          <p:val>
                                            <p:strVal val="#ppt_y-(0.354*#ppt_w-0.172*#ppt_h)-#ppt_h/2"/>
                                          </p:val>
                                        </p:tav>
                                      </p:tavLst>
                                    </p:anim>
                                    <p:anim calcmode="lin" valueType="num">
                                      <p:cBhvr>
                                        <p:cTn id="15" dur="136" fill="hold">
                                          <p:stCondLst>
                                            <p:cond delay="864"/>
                                          </p:stCondLst>
                                        </p:cTn>
                                        <p:tgtEl>
                                          <p:spTgt spid="82"/>
                                        </p:tgtEl>
                                        <p:attrNameLst>
                                          <p:attrName>ppt_y</p:attrName>
                                        </p:attrNameLst>
                                      </p:cBhvr>
                                      <p:tavLst>
                                        <p:tav tm="0">
                                          <p:val>
                                            <p:strVal val="#ppt_y-(0.354*#ppt_w-0.172*#ppt_h)"/>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86"/>
                                        </p:tgtEl>
                                        <p:attrNameLst>
                                          <p:attrName>style.visibility</p:attrName>
                                        </p:attrNameLst>
                                      </p:cBhvr>
                                      <p:to>
                                        <p:strVal val="visible"/>
                                      </p:to>
                                    </p:set>
                                    <p:animEffect transition="in" filter="blinds(horizontal)">
                                      <p:cBhvr>
                                        <p:cTn id="20" dur="500"/>
                                        <p:tgtEl>
                                          <p:spTgt spid="86"/>
                                        </p:tgtEl>
                                      </p:cBhvr>
                                    </p:animEffect>
                                  </p:childTnLst>
                                </p:cTn>
                              </p:par>
                            </p:childTnLst>
                          </p:cTn>
                        </p:par>
                        <p:par>
                          <p:cTn id="21" fill="hold">
                            <p:stCondLst>
                              <p:cond delay="500"/>
                            </p:stCondLst>
                            <p:childTnLst>
                              <p:par>
                                <p:cTn id="22" presetID="3" presetClass="entr" presetSubtype="10" fill="hold" nodeType="afterEffect">
                                  <p:stCondLst>
                                    <p:cond delay="0"/>
                                  </p:stCondLst>
                                  <p:childTnLst>
                                    <p:set>
                                      <p:cBhvr>
                                        <p:cTn id="23" dur="1" fill="hold">
                                          <p:stCondLst>
                                            <p:cond delay="0"/>
                                          </p:stCondLst>
                                        </p:cTn>
                                        <p:tgtEl>
                                          <p:spTgt spid="208908"/>
                                        </p:tgtEl>
                                        <p:attrNameLst>
                                          <p:attrName>style.visibility</p:attrName>
                                        </p:attrNameLst>
                                      </p:cBhvr>
                                      <p:to>
                                        <p:strVal val="visible"/>
                                      </p:to>
                                    </p:set>
                                    <p:animEffect transition="in" filter="blinds(horizontal)">
                                      <p:cBhvr>
                                        <p:cTn id="24" dur="500"/>
                                        <p:tgtEl>
                                          <p:spTgt spid="208908"/>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15"/>
                                        </p:tgtEl>
                                        <p:attrNameLst>
                                          <p:attrName>style.visibility</p:attrName>
                                        </p:attrNameLst>
                                      </p:cBhvr>
                                      <p:to>
                                        <p:strVal val="visible"/>
                                      </p:to>
                                    </p:set>
                                    <p:animEffect transition="in" filter="blinds(horizontal)">
                                      <p:cBhvr>
                                        <p:cTn id="29" dur="500"/>
                                        <p:tgtEl>
                                          <p:spTgt spid="1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27"/>
                                        </p:tgtEl>
                                        <p:attrNameLst>
                                          <p:attrName>style.visibility</p:attrName>
                                        </p:attrNameLst>
                                      </p:cBhvr>
                                      <p:to>
                                        <p:strVal val="visible"/>
                                      </p:to>
                                    </p:set>
                                    <p:animEffect transition="in" filter="wipe(up)">
                                      <p:cBhvr>
                                        <p:cTn id="34" dur="500"/>
                                        <p:tgtEl>
                                          <p:spTgt spid="127"/>
                                        </p:tgtEl>
                                      </p:cBhvr>
                                    </p:animEffect>
                                  </p:childTnLst>
                                </p:cTn>
                              </p:par>
                            </p:childTnLst>
                          </p:cTn>
                        </p:par>
                        <p:par>
                          <p:cTn id="35" fill="hold">
                            <p:stCondLst>
                              <p:cond delay="500"/>
                            </p:stCondLst>
                            <p:childTnLst>
                              <p:par>
                                <p:cTn id="36" presetID="3" presetClass="entr" presetSubtype="10" fill="hold" nodeType="afterEffect">
                                  <p:stCondLst>
                                    <p:cond delay="0"/>
                                  </p:stCondLst>
                                  <p:childTnLst>
                                    <p:set>
                                      <p:cBhvr>
                                        <p:cTn id="37" dur="1" fill="hold">
                                          <p:stCondLst>
                                            <p:cond delay="0"/>
                                          </p:stCondLst>
                                        </p:cTn>
                                        <p:tgtEl>
                                          <p:spTgt spid="117"/>
                                        </p:tgtEl>
                                        <p:attrNameLst>
                                          <p:attrName>style.visibility</p:attrName>
                                        </p:attrNameLst>
                                      </p:cBhvr>
                                      <p:to>
                                        <p:strVal val="visible"/>
                                      </p:to>
                                    </p:set>
                                    <p:animEffect transition="in" filter="blinds(horizontal)">
                                      <p:cBhvr>
                                        <p:cTn id="38" dur="500"/>
                                        <p:tgtEl>
                                          <p:spTgt spid="117"/>
                                        </p:tgtEl>
                                      </p:cBhvr>
                                    </p:animEffect>
                                  </p:childTnLst>
                                </p:cTn>
                              </p:par>
                              <p:par>
                                <p:cTn id="39" presetID="3" presetClass="entr" presetSubtype="10" fill="hold" nodeType="withEffect">
                                  <p:stCondLst>
                                    <p:cond delay="0"/>
                                  </p:stCondLst>
                                  <p:childTnLst>
                                    <p:set>
                                      <p:cBhvr>
                                        <p:cTn id="40" dur="1" fill="hold">
                                          <p:stCondLst>
                                            <p:cond delay="0"/>
                                          </p:stCondLst>
                                        </p:cTn>
                                        <p:tgtEl>
                                          <p:spTgt spid="136"/>
                                        </p:tgtEl>
                                        <p:attrNameLst>
                                          <p:attrName>style.visibility</p:attrName>
                                        </p:attrNameLst>
                                      </p:cBhvr>
                                      <p:to>
                                        <p:strVal val="visible"/>
                                      </p:to>
                                    </p:set>
                                    <p:animEffect transition="in" filter="blinds(horizontal)">
                                      <p:cBhvr>
                                        <p:cTn id="41" dur="500"/>
                                        <p:tgtEl>
                                          <p:spTgt spid="136"/>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randombar(horizontal)">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123"/>
                                        </p:tgtEl>
                                        <p:attrNameLst>
                                          <p:attrName>style.visibility</p:attrName>
                                        </p:attrNameLst>
                                      </p:cBhvr>
                                      <p:to>
                                        <p:strVal val="visible"/>
                                      </p:to>
                                    </p:set>
                                    <p:animEffect transition="in" filter="blinds(horizontal)">
                                      <p:cBhvr>
                                        <p:cTn id="51" dur="500"/>
                                        <p:tgtEl>
                                          <p:spTgt spid="123"/>
                                        </p:tgtEl>
                                      </p:cBhvr>
                                    </p:animEffect>
                                  </p:childTnLst>
                                </p:cTn>
                              </p:par>
                            </p:childTnLst>
                          </p:cTn>
                        </p:par>
                        <p:par>
                          <p:cTn id="52" fill="hold">
                            <p:stCondLst>
                              <p:cond delay="500"/>
                            </p:stCondLst>
                            <p:childTnLst>
                              <p:par>
                                <p:cTn id="53" presetID="22" presetClass="entr" presetSubtype="1" fill="hold" nodeType="afterEffect">
                                  <p:stCondLst>
                                    <p:cond delay="0"/>
                                  </p:stCondLst>
                                  <p:childTnLst>
                                    <p:set>
                                      <p:cBhvr>
                                        <p:cTn id="54" dur="1" fill="hold">
                                          <p:stCondLst>
                                            <p:cond delay="0"/>
                                          </p:stCondLst>
                                        </p:cTn>
                                        <p:tgtEl>
                                          <p:spTgt spid="130"/>
                                        </p:tgtEl>
                                        <p:attrNameLst>
                                          <p:attrName>style.visibility</p:attrName>
                                        </p:attrNameLst>
                                      </p:cBhvr>
                                      <p:to>
                                        <p:strVal val="visible"/>
                                      </p:to>
                                    </p:set>
                                    <p:animEffect transition="in" filter="wipe(up)">
                                      <p:cBhvr>
                                        <p:cTn id="55" dur="500"/>
                                        <p:tgtEl>
                                          <p:spTgt spid="130"/>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133"/>
                                        </p:tgtEl>
                                        <p:attrNameLst>
                                          <p:attrName>style.visibility</p:attrName>
                                        </p:attrNameLst>
                                      </p:cBhvr>
                                      <p:to>
                                        <p:strVal val="visible"/>
                                      </p:to>
                                    </p:set>
                                    <p:animEffect transition="in" filter="blinds(horizontal)">
                                      <p:cBhvr>
                                        <p:cTn id="60" dur="500"/>
                                        <p:tgtEl>
                                          <p:spTgt spid="133"/>
                                        </p:tgtEl>
                                      </p:cBhvr>
                                    </p:animEffect>
                                  </p:childTnLst>
                                </p:cTn>
                              </p:par>
                            </p:childTnLst>
                          </p:cTn>
                        </p:par>
                        <p:par>
                          <p:cTn id="61" fill="hold">
                            <p:stCondLst>
                              <p:cond delay="500"/>
                            </p:stCondLst>
                            <p:childTnLst>
                              <p:par>
                                <p:cTn id="62" presetID="3" presetClass="entr" presetSubtype="10" fill="hold" nodeType="afterEffect">
                                  <p:stCondLst>
                                    <p:cond delay="0"/>
                                  </p:stCondLst>
                                  <p:childTnLst>
                                    <p:set>
                                      <p:cBhvr>
                                        <p:cTn id="63" dur="1" fill="hold">
                                          <p:stCondLst>
                                            <p:cond delay="0"/>
                                          </p:stCondLst>
                                        </p:cTn>
                                        <p:tgtEl>
                                          <p:spTgt spid="143"/>
                                        </p:tgtEl>
                                        <p:attrNameLst>
                                          <p:attrName>style.visibility</p:attrName>
                                        </p:attrNameLst>
                                      </p:cBhvr>
                                      <p:to>
                                        <p:strVal val="visible"/>
                                      </p:to>
                                    </p:set>
                                    <p:animEffect transition="in" filter="blinds(horizontal)">
                                      <p:cBhvr>
                                        <p:cTn id="64" dur="500"/>
                                        <p:tgtEl>
                                          <p:spTgt spid="143"/>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141"/>
                                        </p:tgtEl>
                                        <p:attrNameLst>
                                          <p:attrName>style.visibility</p:attrName>
                                        </p:attrNameLst>
                                      </p:cBhvr>
                                      <p:to>
                                        <p:strVal val="visible"/>
                                      </p:to>
                                    </p:set>
                                    <p:animEffect transition="in" filter="blinds(horizontal)">
                                      <p:cBhvr>
                                        <p:cTn id="69" dur="500"/>
                                        <p:tgtEl>
                                          <p:spTgt spid="141"/>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142"/>
                                        </p:tgtEl>
                                        <p:attrNameLst>
                                          <p:attrName>style.visibility</p:attrName>
                                        </p:attrNameLst>
                                      </p:cBhvr>
                                      <p:to>
                                        <p:strVal val="visible"/>
                                      </p:to>
                                    </p:set>
                                    <p:animEffect transition="in" filter="blinds(horizontal)">
                                      <p:cBhvr>
                                        <p:cTn id="74" dur="500"/>
                                        <p:tgtEl>
                                          <p:spTgt spid="142"/>
                                        </p:tgtEl>
                                      </p:cBhvr>
                                    </p:animEffect>
                                  </p:childTnLst>
                                </p:cTn>
                              </p:par>
                            </p:childTnLst>
                          </p:cTn>
                        </p:par>
                        <p:par>
                          <p:cTn id="75" fill="hold">
                            <p:stCondLst>
                              <p:cond delay="500"/>
                            </p:stCondLst>
                            <p:childTnLst>
                              <p:par>
                                <p:cTn id="76" presetID="3" presetClass="entr" presetSubtype="10" fill="hold" grpId="0"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blinds(horizontal)">
                                      <p:cBhvr>
                                        <p:cTn id="78" dur="500"/>
                                        <p:tgtEl>
                                          <p:spTgt spid="146"/>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nodeType="clickEffect">
                                  <p:stCondLst>
                                    <p:cond delay="0"/>
                                  </p:stCondLst>
                                  <p:childTnLst>
                                    <p:set>
                                      <p:cBhvr>
                                        <p:cTn id="82" dur="1" fill="hold">
                                          <p:stCondLst>
                                            <p:cond delay="0"/>
                                          </p:stCondLst>
                                        </p:cTn>
                                        <p:tgtEl>
                                          <p:spTgt spid="186"/>
                                        </p:tgtEl>
                                        <p:attrNameLst>
                                          <p:attrName>style.visibility</p:attrName>
                                        </p:attrNameLst>
                                      </p:cBhvr>
                                      <p:to>
                                        <p:strVal val="visible"/>
                                      </p:to>
                                    </p:set>
                                    <p:animEffect transition="in" filter="blinds(horizontal)">
                                      <p:cBhvr>
                                        <p:cTn id="83" dur="500"/>
                                        <p:tgtEl>
                                          <p:spTgt spid="186"/>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nodeType="clickEffect">
                                  <p:stCondLst>
                                    <p:cond delay="0"/>
                                  </p:stCondLst>
                                  <p:childTnLst>
                                    <p:set>
                                      <p:cBhvr>
                                        <p:cTn id="87" dur="1" fill="hold">
                                          <p:stCondLst>
                                            <p:cond delay="0"/>
                                          </p:stCondLst>
                                        </p:cTn>
                                        <p:tgtEl>
                                          <p:spTgt spid="187"/>
                                        </p:tgtEl>
                                        <p:attrNameLst>
                                          <p:attrName>style.visibility</p:attrName>
                                        </p:attrNameLst>
                                      </p:cBhvr>
                                      <p:to>
                                        <p:strVal val="visible"/>
                                      </p:to>
                                    </p:set>
                                    <p:animEffect transition="in" filter="blinds(horizontal)">
                                      <p:cBhvr>
                                        <p:cTn id="88" dur="500"/>
                                        <p:tgtEl>
                                          <p:spTgt spid="187"/>
                                        </p:tgtEl>
                                      </p:cBhvr>
                                    </p:animEffect>
                                  </p:childTnLst>
                                </p:cTn>
                              </p:par>
                            </p:childTnLst>
                          </p:cTn>
                        </p:par>
                        <p:par>
                          <p:cTn id="89" fill="hold">
                            <p:stCondLst>
                              <p:cond delay="500"/>
                            </p:stCondLst>
                            <p:childTnLst>
                              <p:par>
                                <p:cTn id="90" presetID="3" presetClass="entr" presetSubtype="10" fill="hold" nodeType="afterEffect">
                                  <p:stCondLst>
                                    <p:cond delay="0"/>
                                  </p:stCondLst>
                                  <p:childTnLst>
                                    <p:set>
                                      <p:cBhvr>
                                        <p:cTn id="91" dur="1" fill="hold">
                                          <p:stCondLst>
                                            <p:cond delay="0"/>
                                          </p:stCondLst>
                                        </p:cTn>
                                        <p:tgtEl>
                                          <p:spTgt spid="188"/>
                                        </p:tgtEl>
                                        <p:attrNameLst>
                                          <p:attrName>style.visibility</p:attrName>
                                        </p:attrNameLst>
                                      </p:cBhvr>
                                      <p:to>
                                        <p:strVal val="visible"/>
                                      </p:to>
                                    </p:set>
                                    <p:animEffect transition="in" filter="blinds(horizontal)">
                                      <p:cBhvr>
                                        <p:cTn id="92" dur="500"/>
                                        <p:tgtEl>
                                          <p:spTgt spid="188"/>
                                        </p:tgtEl>
                                      </p:cBhvr>
                                    </p:animEffect>
                                  </p:childTnLst>
                                </p:cTn>
                              </p:par>
                            </p:childTnLst>
                          </p:cTn>
                        </p:par>
                      </p:childTnLst>
                    </p:cTn>
                  </p:par>
                  <p:par>
                    <p:cTn id="93" fill="hold">
                      <p:stCondLst>
                        <p:cond delay="indefinite"/>
                      </p:stCondLst>
                      <p:childTnLst>
                        <p:par>
                          <p:cTn id="94" fill="hold">
                            <p:stCondLst>
                              <p:cond delay="0"/>
                            </p:stCondLst>
                            <p:childTnLst>
                              <p:par>
                                <p:cTn id="95" presetID="14" presetClass="entr" presetSubtype="10" fill="hold" nodeType="click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randombar(horizontal)">
                                      <p:cBhvr>
                                        <p:cTn id="9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141" grpId="0" animBg="1"/>
      <p:bldP spid="142" grpId="0"/>
      <p:bldP spid="146" grpId="0" animBg="1"/>
      <p:bldP spid="8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3"/>
          <p:cNvSpPr txBox="1">
            <a:spLocks noRot="1" noChangeArrowheads="1"/>
          </p:cNvSpPr>
          <p:nvPr/>
        </p:nvSpPr>
        <p:spPr>
          <a:xfrm>
            <a:off x="179512" y="692696"/>
            <a:ext cx="3888432" cy="576064"/>
          </a:xfrm>
          <a:prstGeom prst="rect">
            <a:avLst/>
          </a:prstGeom>
          <a:noFill/>
        </p:spPr>
        <p:txBody>
          <a:bodyPr>
            <a:noAutofit/>
          </a:bodyPr>
          <a:lstStyle/>
          <a:p>
            <a:pPr lvl="0">
              <a:lnSpc>
                <a:spcPct val="125000"/>
              </a:lnSpc>
              <a:spcBef>
                <a:spcPct val="20000"/>
              </a:spcBef>
              <a:buFont typeface="Wingdings" pitchFamily="2" charset="2"/>
              <a:buChar char="Ø"/>
              <a:defRPr/>
            </a:pPr>
            <a:r>
              <a:rPr lang="zh-CN" altLang="en-US" sz="2600" b="1" dirty="0">
                <a:effectLst>
                  <a:outerShdw blurRad="38100" dist="38100" dir="2700000" algn="tl">
                    <a:srgbClr val="000000">
                      <a:alpha val="43137"/>
                    </a:srgbClr>
                  </a:outerShdw>
                </a:effectLst>
                <a:latin typeface="Times New Roman" pitchFamily="18" charset="0"/>
                <a:cs typeface="Times New Roman" pitchFamily="18" charset="0"/>
              </a:rPr>
              <a:t> 通电螺线管的磁感线：</a:t>
            </a:r>
            <a:endParaRPr lang="en-US" altLang="zh-CN" sz="2600" b="1" i="1" dirty="0">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4" name="组合 85"/>
          <p:cNvGrpSpPr/>
          <p:nvPr/>
        </p:nvGrpSpPr>
        <p:grpSpPr>
          <a:xfrm>
            <a:off x="467545" y="1628800"/>
            <a:ext cx="4248473" cy="2088232"/>
            <a:chOff x="6876258" y="3270126"/>
            <a:chExt cx="4093984" cy="2088232"/>
          </a:xfrm>
        </p:grpSpPr>
        <p:sp>
          <p:nvSpPr>
            <p:cNvPr id="88" name="Rectangle 3"/>
            <p:cNvSpPr txBox="1">
              <a:spLocks noRot="1" noChangeArrowheads="1"/>
            </p:cNvSpPr>
            <p:nvPr/>
          </p:nvSpPr>
          <p:spPr>
            <a:xfrm>
              <a:off x="6876258" y="3270126"/>
              <a:ext cx="4093983" cy="2088232"/>
            </a:xfrm>
            <a:prstGeom prst="rect">
              <a:avLst/>
            </a:prstGeom>
            <a:noFill/>
          </p:spPr>
          <p:txBody>
            <a:bodyPr>
              <a:noAutofit/>
            </a:bodyPr>
            <a:lstStyle/>
            <a:p>
              <a:pPr lvl="0">
                <a:lnSpc>
                  <a:spcPct val="125000"/>
                </a:lnSpc>
                <a:spcBef>
                  <a:spcPct val="20000"/>
                </a:spcBef>
                <a:defRPr/>
              </a:pPr>
              <a:r>
                <a:rPr lang="zh-CN" altLang="en-US" sz="2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华文新魏" pitchFamily="2" charset="-122"/>
                  <a:cs typeface="Times New Roman" pitchFamily="18" charset="0"/>
                </a:rPr>
                <a:t>判定法则：</a:t>
              </a:r>
              <a:endParaRPr lang="en-US" altLang="zh-CN" sz="2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华文新魏" pitchFamily="2" charset="-122"/>
                <a:cs typeface="Times New Roman" pitchFamily="18" charset="0"/>
              </a:endParaRPr>
            </a:p>
            <a:p>
              <a:pPr lvl="0">
                <a:lnSpc>
                  <a:spcPct val="125000"/>
                </a:lnSpc>
                <a:spcBef>
                  <a:spcPct val="20000"/>
                </a:spcBef>
                <a:defRPr/>
              </a:pPr>
              <a:r>
                <a:rPr lang="zh-CN" altLang="en-US" sz="2400" b="1" dirty="0">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rPr>
                <a:t>右手握管，四指沿电流方向弯曲，伸直大拇指指向通电螺线管</a:t>
              </a:r>
              <a:r>
                <a:rPr lang="en-US" altLang="zh-CN" sz="2400" b="1" dirty="0">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rPr>
                <a:t>N</a:t>
              </a:r>
              <a:r>
                <a:rPr lang="zh-CN" altLang="en-US" sz="2400" b="1" dirty="0">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rPr>
                <a:t>极方向</a:t>
              </a:r>
              <a:endParaRPr lang="en-US" altLang="zh-CN" sz="2400" b="1" dirty="0">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endParaRPr>
            </a:p>
          </p:txBody>
        </p:sp>
        <p:sp>
          <p:nvSpPr>
            <p:cNvPr id="89" name="矩形 88"/>
            <p:cNvSpPr/>
            <p:nvPr/>
          </p:nvSpPr>
          <p:spPr>
            <a:xfrm>
              <a:off x="6903795" y="3318892"/>
              <a:ext cx="4066447" cy="2039466"/>
            </a:xfrm>
            <a:prstGeom prst="rect">
              <a:avLst/>
            </a:prstGeom>
            <a:noFill/>
            <a:ln w="1587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8916" name="AutoShape 20" descr="http://img3.imgtn.bdimg.com/it/u=1658916955,1230624782&amp;fm=23&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208918" name="AutoShape 22" descr="http://img3.imgtn.bdimg.com/it/u=1658916955,1230624782&amp;fm=23&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208920" name="AutoShape 24" descr="http://img3.imgtn.bdimg.com/it/u=1658916955,1230624782&amp;fm=23&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208922" name="AutoShape 26" descr="http://img3.imgtn.bdimg.com/it/u=1658916955,1230624782&amp;fm=23&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cxnSp>
        <p:nvCxnSpPr>
          <p:cNvPr id="123" name="直接连接符 122"/>
          <p:cNvCxnSpPr/>
          <p:nvPr/>
        </p:nvCxnSpPr>
        <p:spPr>
          <a:xfrm>
            <a:off x="5112480" y="3933056"/>
            <a:ext cx="3780000" cy="0"/>
          </a:xfrm>
          <a:prstGeom prst="line">
            <a:avLst/>
          </a:prstGeom>
          <a:ln w="12700">
            <a:solidFill>
              <a:srgbClr val="7030A0"/>
            </a:solidFill>
            <a:prstDash val="sysDash"/>
          </a:ln>
        </p:spPr>
        <p:style>
          <a:lnRef idx="1">
            <a:schemeClr val="accent1"/>
          </a:lnRef>
          <a:fillRef idx="0">
            <a:schemeClr val="accent1"/>
          </a:fillRef>
          <a:effectRef idx="0">
            <a:schemeClr val="accent1"/>
          </a:effectRef>
          <a:fontRef idx="minor">
            <a:schemeClr val="tx1"/>
          </a:fontRef>
        </p:style>
      </p:cxnSp>
      <p:sp>
        <p:nvSpPr>
          <p:cNvPr id="240642" name="AutoShape 2" descr="http://img0.imgtn.bdimg.com/it/u=2383439656,1525653320&amp;fm=214&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240644" name="AutoShape 4" descr="http://img0.imgtn.bdimg.com/it/u=2383439656,1525653320&amp;fm=214&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92" name="TextBox 91"/>
          <p:cNvSpPr txBox="1"/>
          <p:nvPr/>
        </p:nvSpPr>
        <p:spPr>
          <a:xfrm>
            <a:off x="3569588" y="4894891"/>
            <a:ext cx="288032" cy="307777"/>
          </a:xfrm>
          <a:prstGeom prst="rect">
            <a:avLst/>
          </a:prstGeom>
          <a:noFill/>
        </p:spPr>
        <p:txBody>
          <a:bodyPr wrap="square" rtlCol="0">
            <a:spAutoFit/>
          </a:bodyPr>
          <a:lstStyle/>
          <a:p>
            <a:r>
              <a:rPr lang="en-US" altLang="zh-CN" sz="1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N</a:t>
            </a:r>
            <a:endParaRPr lang="zh-CN" altLang="en-US" sz="1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93" name="TextBox 92"/>
          <p:cNvSpPr txBox="1"/>
          <p:nvPr/>
        </p:nvSpPr>
        <p:spPr>
          <a:xfrm>
            <a:off x="1214414" y="4894891"/>
            <a:ext cx="288032" cy="307777"/>
          </a:xfrm>
          <a:prstGeom prst="rect">
            <a:avLst/>
          </a:prstGeom>
          <a:noFill/>
        </p:spPr>
        <p:txBody>
          <a:bodyPr wrap="square" rtlCol="0">
            <a:spAutoFit/>
          </a:bodyPr>
          <a:lstStyle/>
          <a:p>
            <a:r>
              <a:rPr lang="en-US" altLang="zh-CN" sz="1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a:t>
            </a:r>
            <a:endParaRPr lang="zh-CN" altLang="en-US" sz="1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96" name="Picture 3"/>
          <p:cNvPicPr>
            <a:picLocks noChangeAspect="1" noChangeArrowheads="1"/>
          </p:cNvPicPr>
          <p:nvPr/>
        </p:nvPicPr>
        <p:blipFill>
          <a:blip r:embed="rId3" cstate="print">
            <a:clrChange>
              <a:clrFrom>
                <a:srgbClr val="FFFFFF"/>
              </a:clrFrom>
              <a:clrTo>
                <a:srgbClr val="FFFFFF">
                  <a:alpha val="0"/>
                </a:srgbClr>
              </a:clrTo>
            </a:clrChange>
          </a:blip>
          <a:srcRect l="9908" t="-485" r="11588" b="33203"/>
          <a:stretch>
            <a:fillRect/>
          </a:stretch>
        </p:blipFill>
        <p:spPr bwMode="auto">
          <a:xfrm>
            <a:off x="5796136" y="1196752"/>
            <a:ext cx="2411760" cy="1152128"/>
          </a:xfrm>
          <a:prstGeom prst="rect">
            <a:avLst/>
          </a:prstGeom>
          <a:solidFill>
            <a:schemeClr val="bg1"/>
          </a:solidFill>
        </p:spPr>
      </p:pic>
      <p:grpSp>
        <p:nvGrpSpPr>
          <p:cNvPr id="9" name="组合 67"/>
          <p:cNvGrpSpPr/>
          <p:nvPr/>
        </p:nvGrpSpPr>
        <p:grpSpPr>
          <a:xfrm>
            <a:off x="7884368" y="728752"/>
            <a:ext cx="937284" cy="468000"/>
            <a:chOff x="3506461" y="2430110"/>
            <a:chExt cx="937284" cy="468000"/>
          </a:xfrm>
        </p:grpSpPr>
        <p:sp>
          <p:nvSpPr>
            <p:cNvPr id="137" name="云形标注 136"/>
            <p:cNvSpPr/>
            <p:nvPr/>
          </p:nvSpPr>
          <p:spPr>
            <a:xfrm>
              <a:off x="3507745" y="2430110"/>
              <a:ext cx="936000" cy="468000"/>
            </a:xfrm>
            <a:prstGeom prst="cloudCallout">
              <a:avLst>
                <a:gd name="adj1" fmla="val -33969"/>
                <a:gd name="adj2" fmla="val 8476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华文楷体" pitchFamily="2" charset="-122"/>
                <a:ea typeface="华文楷体" pitchFamily="2" charset="-122"/>
              </a:endParaRPr>
            </a:p>
          </p:txBody>
        </p:sp>
        <p:sp>
          <p:nvSpPr>
            <p:cNvPr id="138" name="矩形 137"/>
            <p:cNvSpPr/>
            <p:nvPr/>
          </p:nvSpPr>
          <p:spPr>
            <a:xfrm>
              <a:off x="3506461" y="2467494"/>
              <a:ext cx="892486" cy="369332"/>
            </a:xfrm>
            <a:prstGeom prst="rect">
              <a:avLst/>
            </a:prstGeom>
          </p:spPr>
          <p:txBody>
            <a:bodyPr wrap="square">
              <a:spAutoFit/>
            </a:bodyPr>
            <a:lstStyle/>
            <a:p>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楷体" pitchFamily="49" charset="-122"/>
                  <a:cs typeface="Times New Roman" pitchFamily="18" charset="0"/>
                </a:rPr>
                <a:t>磁感线</a:t>
              </a:r>
            </a:p>
          </p:txBody>
        </p:sp>
      </p:grpSp>
      <p:pic>
        <p:nvPicPr>
          <p:cNvPr id="101" name="Picture 6" descr="未命名"/>
          <p:cNvPicPr>
            <a:picLocks noChangeAspect="1" noChangeArrowheads="1"/>
          </p:cNvPicPr>
          <p:nvPr/>
        </p:nvPicPr>
        <p:blipFill>
          <a:blip r:embed="rId4" cstate="print"/>
          <a:srcRect t="7868" r="49678" b="33034"/>
          <a:stretch>
            <a:fillRect/>
          </a:stretch>
        </p:blipFill>
        <p:spPr bwMode="auto">
          <a:xfrm rot="10800000">
            <a:off x="5868145" y="2499872"/>
            <a:ext cx="2304256" cy="1361176"/>
          </a:xfrm>
          <a:prstGeom prst="rect">
            <a:avLst/>
          </a:prstGeom>
          <a:solidFill>
            <a:srgbClr val="00CCFF">
              <a:alpha val="31000"/>
            </a:srgbClr>
          </a:solidFill>
        </p:spPr>
      </p:pic>
      <p:sp>
        <p:nvSpPr>
          <p:cNvPr id="240648" name="AutoShape 8" descr="http://img1.imgtn.bdimg.com/it/u=3857324521,215134950&amp;fm=23&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240650" name="AutoShape 10" descr="http://img1.imgtn.bdimg.com/it/u=3857324521,215134950&amp;fm=23&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97" name="矩形 96"/>
          <p:cNvSpPr>
            <a:spLocks noChangeArrowheads="1"/>
          </p:cNvSpPr>
          <p:nvPr/>
        </p:nvSpPr>
        <p:spPr bwMode="auto">
          <a:xfrm>
            <a:off x="3929058" y="188640"/>
            <a:ext cx="1641475" cy="1173163"/>
          </a:xfrm>
          <a:prstGeom prst="rect">
            <a:avLst/>
          </a:prstGeom>
          <a:noFill/>
          <a:ln w="9525">
            <a:noFill/>
            <a:miter lim="800000"/>
            <a:headEnd/>
            <a:tailEnd/>
          </a:ln>
        </p:spPr>
        <p:txBody>
          <a:bodyPr>
            <a:spAutoFit/>
          </a:bodyPr>
          <a:lstStyle/>
          <a:p>
            <a:pPr eaLnBrk="1" hangingPunct="1">
              <a:lnSpc>
                <a:spcPct val="130000"/>
              </a:lnSpc>
            </a:pPr>
            <a:r>
              <a:rPr lang="zh-CN" altLang="en-US" sz="6000" b="1" dirty="0">
                <a:solidFill>
                  <a:srgbClr val="7030A0"/>
                </a:solidFill>
                <a:latin typeface="Times New Roman" pitchFamily="18" charset="0"/>
                <a:ea typeface="黑体" pitchFamily="49" charset="-122"/>
              </a:rPr>
              <a:t>*</a:t>
            </a:r>
            <a:r>
              <a:rPr lang="zh-CN" altLang="en-US" sz="6000" b="1" dirty="0">
                <a:solidFill>
                  <a:srgbClr val="00B050"/>
                </a:solidFill>
                <a:latin typeface="Times New Roman" pitchFamily="18" charset="0"/>
                <a:ea typeface="黑体" pitchFamily="49" charset="-122"/>
              </a:rPr>
              <a:t>*</a:t>
            </a:r>
            <a:r>
              <a:rPr lang="zh-CN" altLang="en-US" sz="6000" b="1" dirty="0">
                <a:solidFill>
                  <a:srgbClr val="FFC000"/>
                </a:solidFill>
                <a:latin typeface="Times New Roman" pitchFamily="18" charset="0"/>
                <a:ea typeface="黑体" pitchFamily="49" charset="-122"/>
              </a:rPr>
              <a:t>*</a:t>
            </a:r>
          </a:p>
        </p:txBody>
      </p:sp>
      <p:grpSp>
        <p:nvGrpSpPr>
          <p:cNvPr id="129" name="组合 128"/>
          <p:cNvGrpSpPr/>
          <p:nvPr/>
        </p:nvGrpSpPr>
        <p:grpSpPr>
          <a:xfrm>
            <a:off x="1500166" y="4581128"/>
            <a:ext cx="2071702" cy="1385333"/>
            <a:chOff x="1500166" y="4643446"/>
            <a:chExt cx="2071702" cy="1385333"/>
          </a:xfrm>
        </p:grpSpPr>
        <p:pic>
          <p:nvPicPr>
            <p:cNvPr id="6146" name="Picture 2" descr="http://www.3dmxku.com/w/uploads/img_4_3776520547D2100270199_21.jpg"/>
            <p:cNvPicPr>
              <a:picLocks noChangeAspect="1" noChangeArrowheads="1"/>
            </p:cNvPicPr>
            <p:nvPr/>
          </p:nvPicPr>
          <p:blipFill>
            <a:blip r:embed="rId5" cstate="print">
              <a:lum bright="-20000" contrast="40000"/>
            </a:blip>
            <a:srcRect/>
            <a:stretch>
              <a:fillRect/>
            </a:stretch>
          </p:blipFill>
          <p:spPr bwMode="auto">
            <a:xfrm>
              <a:off x="1500166" y="4643446"/>
              <a:ext cx="2071702" cy="1385333"/>
            </a:xfrm>
            <a:prstGeom prst="rect">
              <a:avLst/>
            </a:prstGeom>
            <a:noFill/>
          </p:spPr>
        </p:pic>
        <p:cxnSp>
          <p:nvCxnSpPr>
            <p:cNvPr id="99" name="直接箭头连接符 98"/>
            <p:cNvCxnSpPr/>
            <p:nvPr/>
          </p:nvCxnSpPr>
          <p:spPr>
            <a:xfrm rot="5400000" flipH="1" flipV="1">
              <a:off x="1696712" y="5643274"/>
              <a:ext cx="180000" cy="1588"/>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直接箭头连接符 99"/>
            <p:cNvCxnSpPr/>
            <p:nvPr/>
          </p:nvCxnSpPr>
          <p:spPr>
            <a:xfrm rot="-5400000" flipH="1" flipV="1">
              <a:off x="2792097" y="5632768"/>
              <a:ext cx="180000" cy="1588"/>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直接箭头连接符 102"/>
            <p:cNvCxnSpPr/>
            <p:nvPr/>
          </p:nvCxnSpPr>
          <p:spPr>
            <a:xfrm rot="-5400000" flipH="1" flipV="1">
              <a:off x="2025324" y="5118420"/>
              <a:ext cx="180000" cy="1588"/>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直接箭头连接符 103"/>
            <p:cNvCxnSpPr/>
            <p:nvPr/>
          </p:nvCxnSpPr>
          <p:spPr>
            <a:xfrm rot="-5400000" flipH="1" flipV="1">
              <a:off x="2187250" y="5113657"/>
              <a:ext cx="180000" cy="1588"/>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直接箭头连接符 104"/>
            <p:cNvCxnSpPr/>
            <p:nvPr/>
          </p:nvCxnSpPr>
          <p:spPr>
            <a:xfrm rot="-5400000" flipH="1" flipV="1">
              <a:off x="2334887" y="5113657"/>
              <a:ext cx="180000" cy="1588"/>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直接箭头连接符 106"/>
            <p:cNvCxnSpPr/>
            <p:nvPr/>
          </p:nvCxnSpPr>
          <p:spPr>
            <a:xfrm rot="-5400000" flipH="1" flipV="1">
              <a:off x="2487287" y="5113657"/>
              <a:ext cx="180000" cy="1588"/>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6" name="矩形 115"/>
            <p:cNvSpPr/>
            <p:nvPr/>
          </p:nvSpPr>
          <p:spPr>
            <a:xfrm>
              <a:off x="1562078" y="4894740"/>
              <a:ext cx="214314"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矩形 127"/>
            <p:cNvSpPr/>
            <p:nvPr/>
          </p:nvSpPr>
          <p:spPr>
            <a:xfrm>
              <a:off x="3000364" y="4867286"/>
              <a:ext cx="214314"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1" name="组合 129"/>
          <p:cNvGrpSpPr/>
          <p:nvPr/>
        </p:nvGrpSpPr>
        <p:grpSpPr>
          <a:xfrm>
            <a:off x="5000628" y="4545990"/>
            <a:ext cx="492443" cy="1191589"/>
            <a:chOff x="3854021" y="5146306"/>
            <a:chExt cx="492443" cy="1191589"/>
          </a:xfrm>
        </p:grpSpPr>
        <p:sp>
          <p:nvSpPr>
            <p:cNvPr id="182" name="矩形 181"/>
            <p:cNvSpPr/>
            <p:nvPr/>
          </p:nvSpPr>
          <p:spPr>
            <a:xfrm>
              <a:off x="3923928" y="5146306"/>
              <a:ext cx="360040" cy="1188000"/>
            </a:xfrm>
            <a:prstGeom prst="rect">
              <a:avLst/>
            </a:prstGeom>
            <a:noFill/>
            <a:ln w="9525">
              <a:prstDash val="sysDash"/>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183" name="TextBox 182"/>
            <p:cNvSpPr txBox="1"/>
            <p:nvPr/>
          </p:nvSpPr>
          <p:spPr>
            <a:xfrm>
              <a:off x="3854021" y="5185767"/>
              <a:ext cx="492443" cy="1152128"/>
            </a:xfrm>
            <a:prstGeom prst="rect">
              <a:avLst/>
            </a:prstGeom>
            <a:noFill/>
          </p:spPr>
          <p:txBody>
            <a:bodyPr vert="eaVert" wrap="square" rtlCol="0">
              <a:spAutoFit/>
            </a:bodyPr>
            <a:lstStyle/>
            <a:p>
              <a:r>
                <a:rPr lang="zh-CN" altLang="en-US" sz="2000" b="1" dirty="0">
                  <a:effectLst>
                    <a:outerShdw blurRad="38100" dist="38100" dir="2700000" algn="tl">
                      <a:srgbClr val="000000">
                        <a:alpha val="43137"/>
                      </a:srgbClr>
                    </a:outerShdw>
                  </a:effectLst>
                  <a:latin typeface="Times New Roman" pitchFamily="18" charset="0"/>
                  <a:ea typeface="楷体" pitchFamily="49" charset="-122"/>
                  <a:cs typeface="Times New Roman" pitchFamily="18" charset="0"/>
                </a:rPr>
                <a:t>纵截面图</a:t>
              </a:r>
            </a:p>
          </p:txBody>
        </p:sp>
      </p:grpSp>
      <p:grpSp>
        <p:nvGrpSpPr>
          <p:cNvPr id="185" name="组合 67"/>
          <p:cNvGrpSpPr/>
          <p:nvPr/>
        </p:nvGrpSpPr>
        <p:grpSpPr>
          <a:xfrm>
            <a:off x="7912947" y="4077072"/>
            <a:ext cx="892486" cy="468000"/>
            <a:chOff x="3506461" y="2430110"/>
            <a:chExt cx="892486" cy="468000"/>
          </a:xfrm>
        </p:grpSpPr>
        <p:sp>
          <p:nvSpPr>
            <p:cNvPr id="198" name="云形标注 197"/>
            <p:cNvSpPr/>
            <p:nvPr/>
          </p:nvSpPr>
          <p:spPr>
            <a:xfrm>
              <a:off x="3529518" y="2430110"/>
              <a:ext cx="792000" cy="468000"/>
            </a:xfrm>
            <a:prstGeom prst="cloudCallout">
              <a:avLst>
                <a:gd name="adj1" fmla="val -57742"/>
                <a:gd name="adj2" fmla="val 68193"/>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华文楷体" pitchFamily="2" charset="-122"/>
                <a:ea typeface="华文楷体" pitchFamily="2" charset="-122"/>
              </a:endParaRPr>
            </a:p>
          </p:txBody>
        </p:sp>
        <p:sp>
          <p:nvSpPr>
            <p:cNvPr id="199" name="矩形 198"/>
            <p:cNvSpPr/>
            <p:nvPr/>
          </p:nvSpPr>
          <p:spPr>
            <a:xfrm>
              <a:off x="3506461" y="2467494"/>
              <a:ext cx="892486" cy="369332"/>
            </a:xfrm>
            <a:prstGeom prst="rect">
              <a:avLst/>
            </a:prstGeom>
          </p:spPr>
          <p:txBody>
            <a:bodyPr wrap="square">
              <a:spAutoFit/>
            </a:bodyPr>
            <a:lstStyle/>
            <a:p>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楷体" pitchFamily="49" charset="-122"/>
                  <a:cs typeface="Times New Roman" pitchFamily="18" charset="0"/>
                </a:rPr>
                <a:t>电流 </a:t>
              </a:r>
              <a:r>
                <a:rPr lang="en-US" altLang="zh-CN"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楷体" pitchFamily="49" charset="-122"/>
                  <a:cs typeface="Times New Roman" pitchFamily="18" charset="0"/>
                </a:rPr>
                <a:t>I</a:t>
              </a:r>
              <a:endParaRPr lang="zh-CN" altLang="en-US"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楷体" pitchFamily="49" charset="-122"/>
                <a:cs typeface="Times New Roman" pitchFamily="18" charset="0"/>
              </a:endParaRPr>
            </a:p>
          </p:txBody>
        </p:sp>
      </p:grpSp>
      <p:sp>
        <p:nvSpPr>
          <p:cNvPr id="206" name="矩形 205"/>
          <p:cNvSpPr/>
          <p:nvPr/>
        </p:nvSpPr>
        <p:spPr>
          <a:xfrm>
            <a:off x="5736653" y="4839664"/>
            <a:ext cx="2592000" cy="684000"/>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4" name="组合 293"/>
          <p:cNvGrpSpPr/>
          <p:nvPr/>
        </p:nvGrpSpPr>
        <p:grpSpPr>
          <a:xfrm>
            <a:off x="5715008" y="5487713"/>
            <a:ext cx="2571768" cy="317551"/>
            <a:chOff x="5715008" y="5487713"/>
            <a:chExt cx="2571768" cy="317551"/>
          </a:xfrm>
        </p:grpSpPr>
        <p:grpSp>
          <p:nvGrpSpPr>
            <p:cNvPr id="244" name="组合 105"/>
            <p:cNvGrpSpPr/>
            <p:nvPr/>
          </p:nvGrpSpPr>
          <p:grpSpPr>
            <a:xfrm>
              <a:off x="6717201" y="5497487"/>
              <a:ext cx="288032" cy="307777"/>
              <a:chOff x="7710531" y="5555675"/>
              <a:chExt cx="288032" cy="307777"/>
            </a:xfrm>
          </p:grpSpPr>
          <p:sp>
            <p:nvSpPr>
              <p:cNvPr id="260" name="TextBox 259"/>
              <p:cNvSpPr txBox="1"/>
              <p:nvPr/>
            </p:nvSpPr>
            <p:spPr>
              <a:xfrm>
                <a:off x="7710531" y="5555675"/>
                <a:ext cx="288032" cy="307777"/>
              </a:xfrm>
              <a:prstGeom prst="rect">
                <a:avLst/>
              </a:prstGeom>
              <a:noFill/>
            </p:spPr>
            <p:txBody>
              <a:bodyPr wrap="square" rtlCol="0">
                <a:spAutoFit/>
              </a:bodyPr>
              <a:lstStyle/>
              <a:p>
                <a:pPr algn="ctr"/>
                <a:r>
                  <a:rPr lang="en-US" altLang="zh-CN" sz="1400" b="1" dirty="0">
                    <a:solidFill>
                      <a:schemeClr val="accent5">
                        <a:lumMod val="75000"/>
                      </a:schemeClr>
                    </a:solidFill>
                    <a:latin typeface="Times New Roman" pitchFamily="18" charset="0"/>
                    <a:cs typeface="Times New Roman" pitchFamily="18" charset="0"/>
                  </a:rPr>
                  <a:t>×</a:t>
                </a:r>
                <a:endParaRPr lang="zh-CN" altLang="en-US" sz="1400" b="1" dirty="0">
                  <a:solidFill>
                    <a:schemeClr val="accent5">
                      <a:lumMod val="75000"/>
                    </a:schemeClr>
                  </a:solidFill>
                  <a:latin typeface="Times New Roman" pitchFamily="18" charset="0"/>
                  <a:cs typeface="Times New Roman" pitchFamily="18" charset="0"/>
                </a:endParaRPr>
              </a:p>
            </p:txBody>
          </p:sp>
          <p:sp>
            <p:nvSpPr>
              <p:cNvPr id="261" name="椭圆 260"/>
              <p:cNvSpPr>
                <a:spLocks noChangeAspect="1"/>
              </p:cNvSpPr>
              <p:nvPr/>
            </p:nvSpPr>
            <p:spPr>
              <a:xfrm>
                <a:off x="7740352" y="5589240"/>
                <a:ext cx="216000" cy="216000"/>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5" name="组合 110"/>
            <p:cNvGrpSpPr/>
            <p:nvPr/>
          </p:nvGrpSpPr>
          <p:grpSpPr>
            <a:xfrm>
              <a:off x="7029616" y="5492600"/>
              <a:ext cx="288032" cy="307777"/>
              <a:chOff x="7710531" y="5555675"/>
              <a:chExt cx="288032" cy="307777"/>
            </a:xfrm>
          </p:grpSpPr>
          <p:sp>
            <p:nvSpPr>
              <p:cNvPr id="258" name="TextBox 257"/>
              <p:cNvSpPr txBox="1"/>
              <p:nvPr/>
            </p:nvSpPr>
            <p:spPr>
              <a:xfrm>
                <a:off x="7710531" y="5555675"/>
                <a:ext cx="288032" cy="307777"/>
              </a:xfrm>
              <a:prstGeom prst="rect">
                <a:avLst/>
              </a:prstGeom>
              <a:noFill/>
            </p:spPr>
            <p:txBody>
              <a:bodyPr wrap="square" rtlCol="0">
                <a:spAutoFit/>
              </a:bodyPr>
              <a:lstStyle/>
              <a:p>
                <a:pPr algn="ctr"/>
                <a:r>
                  <a:rPr lang="en-US" altLang="zh-CN" sz="1400" b="1" dirty="0">
                    <a:solidFill>
                      <a:schemeClr val="accent5">
                        <a:lumMod val="75000"/>
                      </a:schemeClr>
                    </a:solidFill>
                    <a:latin typeface="Times New Roman" pitchFamily="18" charset="0"/>
                    <a:cs typeface="Times New Roman" pitchFamily="18" charset="0"/>
                  </a:rPr>
                  <a:t>×</a:t>
                </a:r>
                <a:endParaRPr lang="zh-CN" altLang="en-US" sz="1400" b="1" dirty="0">
                  <a:solidFill>
                    <a:schemeClr val="accent5">
                      <a:lumMod val="75000"/>
                    </a:schemeClr>
                  </a:solidFill>
                  <a:latin typeface="Times New Roman" pitchFamily="18" charset="0"/>
                  <a:cs typeface="Times New Roman" pitchFamily="18" charset="0"/>
                </a:endParaRPr>
              </a:p>
            </p:txBody>
          </p:sp>
          <p:sp>
            <p:nvSpPr>
              <p:cNvPr id="259" name="椭圆 258"/>
              <p:cNvSpPr>
                <a:spLocks noChangeAspect="1"/>
              </p:cNvSpPr>
              <p:nvPr/>
            </p:nvSpPr>
            <p:spPr>
              <a:xfrm>
                <a:off x="7740352" y="5589240"/>
                <a:ext cx="216000" cy="216000"/>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6" name="组合 138"/>
            <p:cNvGrpSpPr/>
            <p:nvPr/>
          </p:nvGrpSpPr>
          <p:grpSpPr>
            <a:xfrm>
              <a:off x="6044746" y="5492600"/>
              <a:ext cx="288032" cy="307777"/>
              <a:chOff x="7710531" y="5555675"/>
              <a:chExt cx="288032" cy="307777"/>
            </a:xfrm>
          </p:grpSpPr>
          <p:sp>
            <p:nvSpPr>
              <p:cNvPr id="256" name="TextBox 255"/>
              <p:cNvSpPr txBox="1"/>
              <p:nvPr/>
            </p:nvSpPr>
            <p:spPr>
              <a:xfrm>
                <a:off x="7710531" y="5555675"/>
                <a:ext cx="288032" cy="307777"/>
              </a:xfrm>
              <a:prstGeom prst="rect">
                <a:avLst/>
              </a:prstGeom>
              <a:noFill/>
            </p:spPr>
            <p:txBody>
              <a:bodyPr wrap="square" rtlCol="0">
                <a:spAutoFit/>
              </a:bodyPr>
              <a:lstStyle/>
              <a:p>
                <a:pPr algn="ctr"/>
                <a:r>
                  <a:rPr lang="en-US" altLang="zh-CN" sz="1400" b="1" dirty="0">
                    <a:solidFill>
                      <a:schemeClr val="accent5">
                        <a:lumMod val="75000"/>
                      </a:schemeClr>
                    </a:solidFill>
                    <a:latin typeface="Times New Roman" pitchFamily="18" charset="0"/>
                    <a:cs typeface="Times New Roman" pitchFamily="18" charset="0"/>
                  </a:rPr>
                  <a:t>×</a:t>
                </a:r>
                <a:endParaRPr lang="zh-CN" altLang="en-US" sz="1400" b="1" dirty="0">
                  <a:solidFill>
                    <a:schemeClr val="accent5">
                      <a:lumMod val="75000"/>
                    </a:schemeClr>
                  </a:solidFill>
                  <a:latin typeface="Times New Roman" pitchFamily="18" charset="0"/>
                  <a:cs typeface="Times New Roman" pitchFamily="18" charset="0"/>
                </a:endParaRPr>
              </a:p>
            </p:txBody>
          </p:sp>
          <p:sp>
            <p:nvSpPr>
              <p:cNvPr id="257" name="椭圆 256"/>
              <p:cNvSpPr>
                <a:spLocks noChangeAspect="1"/>
              </p:cNvSpPr>
              <p:nvPr/>
            </p:nvSpPr>
            <p:spPr>
              <a:xfrm>
                <a:off x="7740352" y="5589240"/>
                <a:ext cx="216000" cy="216000"/>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7" name="组合 183"/>
            <p:cNvGrpSpPr/>
            <p:nvPr/>
          </p:nvGrpSpPr>
          <p:grpSpPr>
            <a:xfrm>
              <a:off x="6376211" y="5487713"/>
              <a:ext cx="288032" cy="307777"/>
              <a:chOff x="7710531" y="5555675"/>
              <a:chExt cx="288032" cy="307777"/>
            </a:xfrm>
          </p:grpSpPr>
          <p:sp>
            <p:nvSpPr>
              <p:cNvPr id="254" name="TextBox 253"/>
              <p:cNvSpPr txBox="1"/>
              <p:nvPr/>
            </p:nvSpPr>
            <p:spPr>
              <a:xfrm>
                <a:off x="7710531" y="5555675"/>
                <a:ext cx="288032" cy="307777"/>
              </a:xfrm>
              <a:prstGeom prst="rect">
                <a:avLst/>
              </a:prstGeom>
              <a:noFill/>
            </p:spPr>
            <p:txBody>
              <a:bodyPr wrap="square" rtlCol="0">
                <a:spAutoFit/>
              </a:bodyPr>
              <a:lstStyle/>
              <a:p>
                <a:pPr algn="ctr"/>
                <a:r>
                  <a:rPr lang="en-US" altLang="zh-CN" sz="1400" b="1" dirty="0">
                    <a:solidFill>
                      <a:schemeClr val="accent5">
                        <a:lumMod val="75000"/>
                      </a:schemeClr>
                    </a:solidFill>
                    <a:latin typeface="Times New Roman" pitchFamily="18" charset="0"/>
                    <a:cs typeface="Times New Roman" pitchFamily="18" charset="0"/>
                  </a:rPr>
                  <a:t>×</a:t>
                </a:r>
                <a:endParaRPr lang="zh-CN" altLang="en-US" sz="1400" b="1" dirty="0">
                  <a:solidFill>
                    <a:schemeClr val="accent5">
                      <a:lumMod val="75000"/>
                    </a:schemeClr>
                  </a:solidFill>
                  <a:latin typeface="Times New Roman" pitchFamily="18" charset="0"/>
                  <a:cs typeface="Times New Roman" pitchFamily="18" charset="0"/>
                </a:endParaRPr>
              </a:p>
            </p:txBody>
          </p:sp>
          <p:sp>
            <p:nvSpPr>
              <p:cNvPr id="255" name="椭圆 254"/>
              <p:cNvSpPr>
                <a:spLocks noChangeAspect="1"/>
              </p:cNvSpPr>
              <p:nvPr/>
            </p:nvSpPr>
            <p:spPr>
              <a:xfrm>
                <a:off x="7740352" y="5589240"/>
                <a:ext cx="216000" cy="216000"/>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8" name="组合 187"/>
            <p:cNvGrpSpPr/>
            <p:nvPr/>
          </p:nvGrpSpPr>
          <p:grpSpPr>
            <a:xfrm>
              <a:off x="7331365" y="5492849"/>
              <a:ext cx="288032" cy="307777"/>
              <a:chOff x="7710531" y="5565200"/>
              <a:chExt cx="288032" cy="307777"/>
            </a:xfrm>
          </p:grpSpPr>
          <p:sp>
            <p:nvSpPr>
              <p:cNvPr id="252" name="TextBox 251"/>
              <p:cNvSpPr txBox="1"/>
              <p:nvPr/>
            </p:nvSpPr>
            <p:spPr>
              <a:xfrm>
                <a:off x="7710531" y="5565200"/>
                <a:ext cx="288032" cy="307777"/>
              </a:xfrm>
              <a:prstGeom prst="rect">
                <a:avLst/>
              </a:prstGeom>
              <a:noFill/>
            </p:spPr>
            <p:txBody>
              <a:bodyPr wrap="square" rtlCol="0">
                <a:spAutoFit/>
              </a:bodyPr>
              <a:lstStyle/>
              <a:p>
                <a:pPr algn="ctr"/>
                <a:r>
                  <a:rPr lang="en-US" altLang="zh-CN" sz="1400" b="1" dirty="0">
                    <a:solidFill>
                      <a:schemeClr val="accent5">
                        <a:lumMod val="75000"/>
                      </a:schemeClr>
                    </a:solidFill>
                    <a:latin typeface="Times New Roman" pitchFamily="18" charset="0"/>
                    <a:cs typeface="Times New Roman" pitchFamily="18" charset="0"/>
                  </a:rPr>
                  <a:t>×</a:t>
                </a:r>
                <a:endParaRPr lang="zh-CN" altLang="en-US" sz="1400" b="1" dirty="0">
                  <a:solidFill>
                    <a:schemeClr val="accent5">
                      <a:lumMod val="75000"/>
                    </a:schemeClr>
                  </a:solidFill>
                  <a:latin typeface="Times New Roman" pitchFamily="18" charset="0"/>
                  <a:cs typeface="Times New Roman" pitchFamily="18" charset="0"/>
                </a:endParaRPr>
              </a:p>
            </p:txBody>
          </p:sp>
          <p:sp>
            <p:nvSpPr>
              <p:cNvPr id="253" name="椭圆 252"/>
              <p:cNvSpPr>
                <a:spLocks noChangeAspect="1"/>
              </p:cNvSpPr>
              <p:nvPr/>
            </p:nvSpPr>
            <p:spPr>
              <a:xfrm>
                <a:off x="7740352" y="5598765"/>
                <a:ext cx="216000" cy="216000"/>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9" name="组合 192"/>
            <p:cNvGrpSpPr/>
            <p:nvPr/>
          </p:nvGrpSpPr>
          <p:grpSpPr>
            <a:xfrm>
              <a:off x="7672355" y="5487962"/>
              <a:ext cx="288032" cy="307777"/>
              <a:chOff x="7710531" y="5565200"/>
              <a:chExt cx="288032" cy="307777"/>
            </a:xfrm>
          </p:grpSpPr>
          <p:sp>
            <p:nvSpPr>
              <p:cNvPr id="250" name="TextBox 249"/>
              <p:cNvSpPr txBox="1"/>
              <p:nvPr/>
            </p:nvSpPr>
            <p:spPr>
              <a:xfrm>
                <a:off x="7710531" y="5565200"/>
                <a:ext cx="288032" cy="307777"/>
              </a:xfrm>
              <a:prstGeom prst="rect">
                <a:avLst/>
              </a:prstGeom>
              <a:noFill/>
            </p:spPr>
            <p:txBody>
              <a:bodyPr wrap="square" rtlCol="0">
                <a:spAutoFit/>
              </a:bodyPr>
              <a:lstStyle/>
              <a:p>
                <a:pPr algn="ctr"/>
                <a:r>
                  <a:rPr lang="en-US" altLang="zh-CN" sz="1400" b="1" dirty="0">
                    <a:solidFill>
                      <a:schemeClr val="accent5">
                        <a:lumMod val="75000"/>
                      </a:schemeClr>
                    </a:solidFill>
                    <a:latin typeface="Times New Roman" pitchFamily="18" charset="0"/>
                    <a:cs typeface="Times New Roman" pitchFamily="18" charset="0"/>
                  </a:rPr>
                  <a:t>×</a:t>
                </a:r>
                <a:endParaRPr lang="zh-CN" altLang="en-US" sz="1400" b="1" dirty="0">
                  <a:solidFill>
                    <a:schemeClr val="accent5">
                      <a:lumMod val="75000"/>
                    </a:schemeClr>
                  </a:solidFill>
                  <a:latin typeface="Times New Roman" pitchFamily="18" charset="0"/>
                  <a:cs typeface="Times New Roman" pitchFamily="18" charset="0"/>
                </a:endParaRPr>
              </a:p>
            </p:txBody>
          </p:sp>
          <p:sp>
            <p:nvSpPr>
              <p:cNvPr id="251" name="椭圆 250"/>
              <p:cNvSpPr>
                <a:spLocks noChangeAspect="1"/>
              </p:cNvSpPr>
              <p:nvPr/>
            </p:nvSpPr>
            <p:spPr>
              <a:xfrm>
                <a:off x="7740352" y="5598765"/>
                <a:ext cx="216000" cy="216000"/>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2" name="组合 192"/>
            <p:cNvGrpSpPr/>
            <p:nvPr/>
          </p:nvGrpSpPr>
          <p:grpSpPr>
            <a:xfrm>
              <a:off x="7998744" y="5491177"/>
              <a:ext cx="288032" cy="307777"/>
              <a:chOff x="7710531" y="5565200"/>
              <a:chExt cx="288032" cy="307777"/>
            </a:xfrm>
          </p:grpSpPr>
          <p:sp>
            <p:nvSpPr>
              <p:cNvPr id="283" name="TextBox 282"/>
              <p:cNvSpPr txBox="1"/>
              <p:nvPr/>
            </p:nvSpPr>
            <p:spPr>
              <a:xfrm>
                <a:off x="7710531" y="5565200"/>
                <a:ext cx="288032" cy="307777"/>
              </a:xfrm>
              <a:prstGeom prst="rect">
                <a:avLst/>
              </a:prstGeom>
              <a:noFill/>
            </p:spPr>
            <p:txBody>
              <a:bodyPr wrap="square" rtlCol="0">
                <a:spAutoFit/>
              </a:bodyPr>
              <a:lstStyle/>
              <a:p>
                <a:pPr algn="ctr"/>
                <a:r>
                  <a:rPr lang="en-US" altLang="zh-CN" sz="1400" b="1" dirty="0">
                    <a:solidFill>
                      <a:schemeClr val="accent5">
                        <a:lumMod val="75000"/>
                      </a:schemeClr>
                    </a:solidFill>
                    <a:latin typeface="Times New Roman" pitchFamily="18" charset="0"/>
                    <a:cs typeface="Times New Roman" pitchFamily="18" charset="0"/>
                  </a:rPr>
                  <a:t>×</a:t>
                </a:r>
                <a:endParaRPr lang="zh-CN" altLang="en-US" sz="1400" b="1" dirty="0">
                  <a:solidFill>
                    <a:schemeClr val="accent5">
                      <a:lumMod val="75000"/>
                    </a:schemeClr>
                  </a:solidFill>
                  <a:latin typeface="Times New Roman" pitchFamily="18" charset="0"/>
                  <a:cs typeface="Times New Roman" pitchFamily="18" charset="0"/>
                </a:endParaRPr>
              </a:p>
            </p:txBody>
          </p:sp>
          <p:sp>
            <p:nvSpPr>
              <p:cNvPr id="284" name="椭圆 283"/>
              <p:cNvSpPr>
                <a:spLocks noChangeAspect="1"/>
              </p:cNvSpPr>
              <p:nvPr/>
            </p:nvSpPr>
            <p:spPr>
              <a:xfrm>
                <a:off x="7740352" y="5598765"/>
                <a:ext cx="216000" cy="216000"/>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5" name="组合 138"/>
            <p:cNvGrpSpPr/>
            <p:nvPr/>
          </p:nvGrpSpPr>
          <p:grpSpPr>
            <a:xfrm>
              <a:off x="5715008" y="5491177"/>
              <a:ext cx="288032" cy="307777"/>
              <a:chOff x="7710531" y="5555675"/>
              <a:chExt cx="288032" cy="307777"/>
            </a:xfrm>
          </p:grpSpPr>
          <p:sp>
            <p:nvSpPr>
              <p:cNvPr id="286" name="TextBox 285"/>
              <p:cNvSpPr txBox="1"/>
              <p:nvPr/>
            </p:nvSpPr>
            <p:spPr>
              <a:xfrm>
                <a:off x="7710531" y="5555675"/>
                <a:ext cx="288032" cy="307777"/>
              </a:xfrm>
              <a:prstGeom prst="rect">
                <a:avLst/>
              </a:prstGeom>
              <a:noFill/>
            </p:spPr>
            <p:txBody>
              <a:bodyPr wrap="square" rtlCol="0">
                <a:spAutoFit/>
              </a:bodyPr>
              <a:lstStyle/>
              <a:p>
                <a:pPr algn="ctr"/>
                <a:r>
                  <a:rPr lang="en-US" altLang="zh-CN" sz="1400" b="1" dirty="0">
                    <a:solidFill>
                      <a:schemeClr val="accent5">
                        <a:lumMod val="75000"/>
                      </a:schemeClr>
                    </a:solidFill>
                    <a:latin typeface="Times New Roman" pitchFamily="18" charset="0"/>
                    <a:cs typeface="Times New Roman" pitchFamily="18" charset="0"/>
                  </a:rPr>
                  <a:t>×</a:t>
                </a:r>
                <a:endParaRPr lang="zh-CN" altLang="en-US" sz="1400" b="1" dirty="0">
                  <a:solidFill>
                    <a:schemeClr val="accent5">
                      <a:lumMod val="75000"/>
                    </a:schemeClr>
                  </a:solidFill>
                  <a:latin typeface="Times New Roman" pitchFamily="18" charset="0"/>
                  <a:cs typeface="Times New Roman" pitchFamily="18" charset="0"/>
                </a:endParaRPr>
              </a:p>
            </p:txBody>
          </p:sp>
          <p:sp>
            <p:nvSpPr>
              <p:cNvPr id="287" name="椭圆 286"/>
              <p:cNvSpPr>
                <a:spLocks noChangeAspect="1"/>
              </p:cNvSpPr>
              <p:nvPr/>
            </p:nvSpPr>
            <p:spPr>
              <a:xfrm>
                <a:off x="7740352" y="5589240"/>
                <a:ext cx="216000" cy="216000"/>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95" name="组合 294"/>
          <p:cNvGrpSpPr/>
          <p:nvPr/>
        </p:nvGrpSpPr>
        <p:grpSpPr>
          <a:xfrm>
            <a:off x="5776921" y="4609703"/>
            <a:ext cx="2457467" cy="230693"/>
            <a:chOff x="5776921" y="4609703"/>
            <a:chExt cx="2457467" cy="230693"/>
          </a:xfrm>
        </p:grpSpPr>
        <p:grpSp>
          <p:nvGrpSpPr>
            <p:cNvPr id="208" name="组合 108"/>
            <p:cNvGrpSpPr/>
            <p:nvPr/>
          </p:nvGrpSpPr>
          <p:grpSpPr>
            <a:xfrm>
              <a:off x="6737497" y="4609703"/>
              <a:ext cx="216000" cy="216000"/>
              <a:chOff x="7730827" y="4609703"/>
              <a:chExt cx="216000" cy="216000"/>
            </a:xfrm>
          </p:grpSpPr>
          <p:sp>
            <p:nvSpPr>
              <p:cNvPr id="241" name="Oval 83"/>
              <p:cNvSpPr>
                <a:spLocks noChangeAspect="1" noChangeArrowheads="1"/>
              </p:cNvSpPr>
              <p:nvPr/>
            </p:nvSpPr>
            <p:spPr bwMode="auto">
              <a:xfrm>
                <a:off x="7812360" y="4699531"/>
                <a:ext cx="54000" cy="54000"/>
              </a:xfrm>
              <a:prstGeom prst="ellipse">
                <a:avLst/>
              </a:prstGeom>
              <a:solidFill>
                <a:schemeClr val="accent5">
                  <a:lumMod val="75000"/>
                </a:schemeClr>
              </a:solidFill>
              <a:ln w="22225">
                <a:noFill/>
                <a:round/>
                <a:headEnd/>
                <a:tailEnd/>
              </a:ln>
              <a:effectLst/>
            </p:spPr>
            <p:txBody>
              <a:bodyPr wrap="none" anchor="ctr"/>
              <a:lstStyle/>
              <a:p>
                <a:endParaRPr lang="zh-CN" altLang="en-US">
                  <a:latin typeface="楷体" pitchFamily="49" charset="-122"/>
                  <a:ea typeface="楷体" pitchFamily="49" charset="-122"/>
                  <a:cs typeface="Times New Roman" pitchFamily="18" charset="0"/>
                </a:endParaRPr>
              </a:p>
            </p:txBody>
          </p:sp>
          <p:sp>
            <p:nvSpPr>
              <p:cNvPr id="242" name="椭圆 241"/>
              <p:cNvSpPr>
                <a:spLocks noChangeAspect="1"/>
              </p:cNvSpPr>
              <p:nvPr/>
            </p:nvSpPr>
            <p:spPr>
              <a:xfrm>
                <a:off x="7730827" y="4609703"/>
                <a:ext cx="216000" cy="216000"/>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9" name="组合 113"/>
            <p:cNvGrpSpPr/>
            <p:nvPr/>
          </p:nvGrpSpPr>
          <p:grpSpPr>
            <a:xfrm>
              <a:off x="7049912" y="4614341"/>
              <a:ext cx="216000" cy="216000"/>
              <a:chOff x="7730827" y="4609703"/>
              <a:chExt cx="216000" cy="216000"/>
            </a:xfrm>
          </p:grpSpPr>
          <p:sp>
            <p:nvSpPr>
              <p:cNvPr id="239" name="Oval 83"/>
              <p:cNvSpPr>
                <a:spLocks noChangeAspect="1" noChangeArrowheads="1"/>
              </p:cNvSpPr>
              <p:nvPr/>
            </p:nvSpPr>
            <p:spPr bwMode="auto">
              <a:xfrm>
                <a:off x="7812360" y="4699531"/>
                <a:ext cx="54000" cy="54000"/>
              </a:xfrm>
              <a:prstGeom prst="ellipse">
                <a:avLst/>
              </a:prstGeom>
              <a:solidFill>
                <a:schemeClr val="accent5">
                  <a:lumMod val="75000"/>
                </a:schemeClr>
              </a:solidFill>
              <a:ln w="22225">
                <a:noFill/>
                <a:round/>
                <a:headEnd/>
                <a:tailEnd/>
              </a:ln>
              <a:effectLst/>
            </p:spPr>
            <p:txBody>
              <a:bodyPr wrap="none" anchor="ctr"/>
              <a:lstStyle/>
              <a:p>
                <a:endParaRPr lang="zh-CN" altLang="en-US">
                  <a:latin typeface="楷体" pitchFamily="49" charset="-122"/>
                  <a:ea typeface="楷体" pitchFamily="49" charset="-122"/>
                  <a:cs typeface="Times New Roman" pitchFamily="18" charset="0"/>
                </a:endParaRPr>
              </a:p>
            </p:txBody>
          </p:sp>
          <p:sp>
            <p:nvSpPr>
              <p:cNvPr id="240" name="椭圆 239"/>
              <p:cNvSpPr>
                <a:spLocks noChangeAspect="1"/>
              </p:cNvSpPr>
              <p:nvPr/>
            </p:nvSpPr>
            <p:spPr>
              <a:xfrm>
                <a:off x="7730827" y="4609703"/>
                <a:ext cx="216000" cy="216000"/>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0" name="组合 117"/>
            <p:cNvGrpSpPr/>
            <p:nvPr/>
          </p:nvGrpSpPr>
          <p:grpSpPr>
            <a:xfrm>
              <a:off x="7369489" y="4610422"/>
              <a:ext cx="216000" cy="216000"/>
              <a:chOff x="7730827" y="4609703"/>
              <a:chExt cx="216000" cy="216000"/>
            </a:xfrm>
          </p:grpSpPr>
          <p:sp>
            <p:nvSpPr>
              <p:cNvPr id="237" name="Oval 83"/>
              <p:cNvSpPr>
                <a:spLocks noChangeAspect="1" noChangeArrowheads="1"/>
              </p:cNvSpPr>
              <p:nvPr/>
            </p:nvSpPr>
            <p:spPr bwMode="auto">
              <a:xfrm>
                <a:off x="7812360" y="4699531"/>
                <a:ext cx="54000" cy="54000"/>
              </a:xfrm>
              <a:prstGeom prst="ellipse">
                <a:avLst/>
              </a:prstGeom>
              <a:solidFill>
                <a:schemeClr val="accent5">
                  <a:lumMod val="75000"/>
                </a:schemeClr>
              </a:solidFill>
              <a:ln w="22225">
                <a:noFill/>
                <a:round/>
                <a:headEnd/>
                <a:tailEnd/>
              </a:ln>
              <a:effectLst/>
            </p:spPr>
            <p:txBody>
              <a:bodyPr wrap="none" anchor="ctr"/>
              <a:lstStyle/>
              <a:p>
                <a:endParaRPr lang="zh-CN" altLang="en-US">
                  <a:latin typeface="楷体" pitchFamily="49" charset="-122"/>
                  <a:ea typeface="楷体" pitchFamily="49" charset="-122"/>
                  <a:cs typeface="Times New Roman" pitchFamily="18" charset="0"/>
                </a:endParaRPr>
              </a:p>
            </p:txBody>
          </p:sp>
          <p:sp>
            <p:nvSpPr>
              <p:cNvPr id="238" name="椭圆 237"/>
              <p:cNvSpPr>
                <a:spLocks noChangeAspect="1"/>
              </p:cNvSpPr>
              <p:nvPr/>
            </p:nvSpPr>
            <p:spPr>
              <a:xfrm>
                <a:off x="7730827" y="4609703"/>
                <a:ext cx="216000" cy="216000"/>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1" name="组合 120"/>
            <p:cNvGrpSpPr/>
            <p:nvPr/>
          </p:nvGrpSpPr>
          <p:grpSpPr>
            <a:xfrm>
              <a:off x="7681904" y="4615060"/>
              <a:ext cx="216000" cy="216000"/>
              <a:chOff x="7730827" y="4609703"/>
              <a:chExt cx="216000" cy="216000"/>
            </a:xfrm>
          </p:grpSpPr>
          <p:sp>
            <p:nvSpPr>
              <p:cNvPr id="235" name="Oval 83"/>
              <p:cNvSpPr>
                <a:spLocks noChangeAspect="1" noChangeArrowheads="1"/>
              </p:cNvSpPr>
              <p:nvPr/>
            </p:nvSpPr>
            <p:spPr bwMode="auto">
              <a:xfrm>
                <a:off x="7812360" y="4699531"/>
                <a:ext cx="54000" cy="54000"/>
              </a:xfrm>
              <a:prstGeom prst="ellipse">
                <a:avLst/>
              </a:prstGeom>
              <a:solidFill>
                <a:schemeClr val="accent5">
                  <a:lumMod val="75000"/>
                </a:schemeClr>
              </a:solidFill>
              <a:ln w="22225">
                <a:noFill/>
                <a:round/>
                <a:headEnd/>
                <a:tailEnd/>
              </a:ln>
              <a:effectLst/>
            </p:spPr>
            <p:txBody>
              <a:bodyPr wrap="none" anchor="ctr"/>
              <a:lstStyle/>
              <a:p>
                <a:endParaRPr lang="zh-CN" altLang="en-US">
                  <a:latin typeface="楷体" pitchFamily="49" charset="-122"/>
                  <a:ea typeface="楷体" pitchFamily="49" charset="-122"/>
                  <a:cs typeface="Times New Roman" pitchFamily="18" charset="0"/>
                </a:endParaRPr>
              </a:p>
            </p:txBody>
          </p:sp>
          <p:sp>
            <p:nvSpPr>
              <p:cNvPr id="236" name="椭圆 235"/>
              <p:cNvSpPr>
                <a:spLocks noChangeAspect="1"/>
              </p:cNvSpPr>
              <p:nvPr/>
            </p:nvSpPr>
            <p:spPr>
              <a:xfrm>
                <a:off x="7730827" y="4609703"/>
                <a:ext cx="216000" cy="216000"/>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2" name="组合 124"/>
            <p:cNvGrpSpPr/>
            <p:nvPr/>
          </p:nvGrpSpPr>
          <p:grpSpPr>
            <a:xfrm>
              <a:off x="6088179" y="4610422"/>
              <a:ext cx="216000" cy="216000"/>
              <a:chOff x="7730827" y="4609703"/>
              <a:chExt cx="216000" cy="216000"/>
            </a:xfrm>
          </p:grpSpPr>
          <p:sp>
            <p:nvSpPr>
              <p:cNvPr id="221" name="Oval 83"/>
              <p:cNvSpPr>
                <a:spLocks noChangeAspect="1" noChangeArrowheads="1"/>
              </p:cNvSpPr>
              <p:nvPr/>
            </p:nvSpPr>
            <p:spPr bwMode="auto">
              <a:xfrm>
                <a:off x="7812360" y="4699531"/>
                <a:ext cx="54000" cy="54000"/>
              </a:xfrm>
              <a:prstGeom prst="ellipse">
                <a:avLst/>
              </a:prstGeom>
              <a:solidFill>
                <a:schemeClr val="accent5">
                  <a:lumMod val="75000"/>
                </a:schemeClr>
              </a:solidFill>
              <a:ln w="22225">
                <a:noFill/>
                <a:round/>
                <a:headEnd/>
                <a:tailEnd/>
              </a:ln>
              <a:effectLst/>
            </p:spPr>
            <p:txBody>
              <a:bodyPr wrap="none" anchor="ctr"/>
              <a:lstStyle/>
              <a:p>
                <a:endParaRPr lang="zh-CN" altLang="en-US">
                  <a:latin typeface="楷体" pitchFamily="49" charset="-122"/>
                  <a:ea typeface="楷体" pitchFamily="49" charset="-122"/>
                  <a:cs typeface="Times New Roman" pitchFamily="18" charset="0"/>
                </a:endParaRPr>
              </a:p>
            </p:txBody>
          </p:sp>
          <p:sp>
            <p:nvSpPr>
              <p:cNvPr id="222" name="椭圆 221"/>
              <p:cNvSpPr>
                <a:spLocks noChangeAspect="1"/>
              </p:cNvSpPr>
              <p:nvPr/>
            </p:nvSpPr>
            <p:spPr>
              <a:xfrm>
                <a:off x="7730827" y="4609703"/>
                <a:ext cx="216000" cy="216000"/>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3" name="组合 129"/>
            <p:cNvGrpSpPr/>
            <p:nvPr/>
          </p:nvGrpSpPr>
          <p:grpSpPr>
            <a:xfrm>
              <a:off x="6419644" y="4615060"/>
              <a:ext cx="216000" cy="216000"/>
              <a:chOff x="7730827" y="4609703"/>
              <a:chExt cx="216000" cy="216000"/>
            </a:xfrm>
          </p:grpSpPr>
          <p:sp>
            <p:nvSpPr>
              <p:cNvPr id="214" name="Oval 83"/>
              <p:cNvSpPr>
                <a:spLocks noChangeAspect="1" noChangeArrowheads="1"/>
              </p:cNvSpPr>
              <p:nvPr/>
            </p:nvSpPr>
            <p:spPr bwMode="auto">
              <a:xfrm>
                <a:off x="7812360" y="4699531"/>
                <a:ext cx="54000" cy="54000"/>
              </a:xfrm>
              <a:prstGeom prst="ellipse">
                <a:avLst/>
              </a:prstGeom>
              <a:solidFill>
                <a:schemeClr val="accent5">
                  <a:lumMod val="75000"/>
                </a:schemeClr>
              </a:solidFill>
              <a:ln w="22225">
                <a:noFill/>
                <a:round/>
                <a:headEnd/>
                <a:tailEnd/>
              </a:ln>
              <a:effectLst/>
            </p:spPr>
            <p:txBody>
              <a:bodyPr wrap="none" anchor="ctr"/>
              <a:lstStyle/>
              <a:p>
                <a:endParaRPr lang="zh-CN" altLang="en-US">
                  <a:latin typeface="楷体" pitchFamily="49" charset="-122"/>
                  <a:ea typeface="楷体" pitchFamily="49" charset="-122"/>
                  <a:cs typeface="Times New Roman" pitchFamily="18" charset="0"/>
                </a:endParaRPr>
              </a:p>
            </p:txBody>
          </p:sp>
          <p:sp>
            <p:nvSpPr>
              <p:cNvPr id="220" name="椭圆 219"/>
              <p:cNvSpPr>
                <a:spLocks noChangeAspect="1"/>
              </p:cNvSpPr>
              <p:nvPr/>
            </p:nvSpPr>
            <p:spPr>
              <a:xfrm>
                <a:off x="7730827" y="4609703"/>
                <a:ext cx="216000" cy="216000"/>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8" name="组合 124"/>
            <p:cNvGrpSpPr/>
            <p:nvPr/>
          </p:nvGrpSpPr>
          <p:grpSpPr>
            <a:xfrm>
              <a:off x="5776921" y="4622710"/>
              <a:ext cx="216000" cy="216000"/>
              <a:chOff x="7730827" y="4609703"/>
              <a:chExt cx="216000" cy="216000"/>
            </a:xfrm>
          </p:grpSpPr>
          <p:sp>
            <p:nvSpPr>
              <p:cNvPr id="289" name="Oval 83"/>
              <p:cNvSpPr>
                <a:spLocks noChangeAspect="1" noChangeArrowheads="1"/>
              </p:cNvSpPr>
              <p:nvPr/>
            </p:nvSpPr>
            <p:spPr bwMode="auto">
              <a:xfrm>
                <a:off x="7812360" y="4699531"/>
                <a:ext cx="54000" cy="54000"/>
              </a:xfrm>
              <a:prstGeom prst="ellipse">
                <a:avLst/>
              </a:prstGeom>
              <a:solidFill>
                <a:schemeClr val="accent5">
                  <a:lumMod val="75000"/>
                </a:schemeClr>
              </a:solidFill>
              <a:ln w="22225">
                <a:noFill/>
                <a:round/>
                <a:headEnd/>
                <a:tailEnd/>
              </a:ln>
              <a:effectLst/>
            </p:spPr>
            <p:txBody>
              <a:bodyPr wrap="none" anchor="ctr"/>
              <a:lstStyle/>
              <a:p>
                <a:endParaRPr lang="zh-CN" altLang="en-US">
                  <a:latin typeface="楷体" pitchFamily="49" charset="-122"/>
                  <a:ea typeface="楷体" pitchFamily="49" charset="-122"/>
                  <a:cs typeface="Times New Roman" pitchFamily="18" charset="0"/>
                </a:endParaRPr>
              </a:p>
            </p:txBody>
          </p:sp>
          <p:sp>
            <p:nvSpPr>
              <p:cNvPr id="290" name="椭圆 289"/>
              <p:cNvSpPr>
                <a:spLocks noChangeAspect="1"/>
              </p:cNvSpPr>
              <p:nvPr/>
            </p:nvSpPr>
            <p:spPr>
              <a:xfrm>
                <a:off x="7730827" y="4609703"/>
                <a:ext cx="216000" cy="216000"/>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1" name="组合 120"/>
            <p:cNvGrpSpPr/>
            <p:nvPr/>
          </p:nvGrpSpPr>
          <p:grpSpPr>
            <a:xfrm>
              <a:off x="8018388" y="4624396"/>
              <a:ext cx="216000" cy="216000"/>
              <a:chOff x="7730827" y="4609703"/>
              <a:chExt cx="216000" cy="216000"/>
            </a:xfrm>
          </p:grpSpPr>
          <p:sp>
            <p:nvSpPr>
              <p:cNvPr id="292" name="Oval 83"/>
              <p:cNvSpPr>
                <a:spLocks noChangeAspect="1" noChangeArrowheads="1"/>
              </p:cNvSpPr>
              <p:nvPr/>
            </p:nvSpPr>
            <p:spPr bwMode="auto">
              <a:xfrm>
                <a:off x="7812360" y="4699531"/>
                <a:ext cx="54000" cy="54000"/>
              </a:xfrm>
              <a:prstGeom prst="ellipse">
                <a:avLst/>
              </a:prstGeom>
              <a:solidFill>
                <a:schemeClr val="accent5">
                  <a:lumMod val="75000"/>
                </a:schemeClr>
              </a:solidFill>
              <a:ln w="22225">
                <a:noFill/>
                <a:round/>
                <a:headEnd/>
                <a:tailEnd/>
              </a:ln>
              <a:effectLst/>
            </p:spPr>
            <p:txBody>
              <a:bodyPr wrap="none" anchor="ctr"/>
              <a:lstStyle/>
              <a:p>
                <a:endParaRPr lang="zh-CN" altLang="en-US">
                  <a:latin typeface="楷体" pitchFamily="49" charset="-122"/>
                  <a:ea typeface="楷体" pitchFamily="49" charset="-122"/>
                  <a:cs typeface="Times New Roman" pitchFamily="18" charset="0"/>
                </a:endParaRPr>
              </a:p>
            </p:txBody>
          </p:sp>
          <p:sp>
            <p:nvSpPr>
              <p:cNvPr id="293" name="椭圆 292"/>
              <p:cNvSpPr>
                <a:spLocks noChangeAspect="1"/>
              </p:cNvSpPr>
              <p:nvPr/>
            </p:nvSpPr>
            <p:spPr>
              <a:xfrm>
                <a:off x="7730827" y="4609703"/>
                <a:ext cx="216000" cy="216000"/>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96" name="组合 295"/>
          <p:cNvGrpSpPr/>
          <p:nvPr/>
        </p:nvGrpSpPr>
        <p:grpSpPr>
          <a:xfrm>
            <a:off x="5686433" y="5032226"/>
            <a:ext cx="2689500" cy="298698"/>
            <a:chOff x="5982395" y="5032226"/>
            <a:chExt cx="2689500" cy="298698"/>
          </a:xfrm>
        </p:grpSpPr>
        <p:grpSp>
          <p:nvGrpSpPr>
            <p:cNvPr id="297" name="组合 201"/>
            <p:cNvGrpSpPr/>
            <p:nvPr/>
          </p:nvGrpSpPr>
          <p:grpSpPr>
            <a:xfrm rot="10800000">
              <a:off x="5983634" y="5184625"/>
              <a:ext cx="2684118" cy="0"/>
              <a:chOff x="5832272" y="5085184"/>
              <a:chExt cx="2684118" cy="0"/>
            </a:xfrm>
          </p:grpSpPr>
          <p:sp>
            <p:nvSpPr>
              <p:cNvPr id="304" name="Line 150"/>
              <p:cNvSpPr>
                <a:spLocks noChangeShapeType="1"/>
              </p:cNvSpPr>
              <p:nvPr/>
            </p:nvSpPr>
            <p:spPr bwMode="auto">
              <a:xfrm flipH="1">
                <a:off x="7076390" y="5085184"/>
                <a:ext cx="1440000" cy="0"/>
              </a:xfrm>
              <a:prstGeom prst="line">
                <a:avLst/>
              </a:prstGeom>
              <a:noFill/>
              <a:ln w="22225">
                <a:solidFill>
                  <a:schemeClr val="tx1"/>
                </a:solidFill>
                <a:round/>
                <a:headEnd/>
                <a:tailEnd type="triangle" w="med" len="med"/>
              </a:ln>
              <a:effectLst/>
            </p:spPr>
            <p:txBody>
              <a:bodyPr/>
              <a:lstStyle/>
              <a:p>
                <a:endParaRPr lang="zh-CN" altLang="en-US"/>
              </a:p>
            </p:txBody>
          </p:sp>
          <p:sp>
            <p:nvSpPr>
              <p:cNvPr id="305" name="Line 152"/>
              <p:cNvSpPr>
                <a:spLocks noChangeShapeType="1"/>
              </p:cNvSpPr>
              <p:nvPr/>
            </p:nvSpPr>
            <p:spPr bwMode="auto">
              <a:xfrm flipH="1">
                <a:off x="5832272" y="5085184"/>
                <a:ext cx="1404000" cy="0"/>
              </a:xfrm>
              <a:prstGeom prst="line">
                <a:avLst/>
              </a:prstGeom>
              <a:noFill/>
              <a:ln w="22225">
                <a:solidFill>
                  <a:schemeClr val="tx1"/>
                </a:solidFill>
                <a:round/>
                <a:headEnd/>
                <a:tailEnd/>
              </a:ln>
              <a:effectLst/>
            </p:spPr>
            <p:txBody>
              <a:bodyPr/>
              <a:lstStyle/>
              <a:p>
                <a:endParaRPr lang="zh-CN" altLang="en-US"/>
              </a:p>
            </p:txBody>
          </p:sp>
        </p:grpSp>
        <p:grpSp>
          <p:nvGrpSpPr>
            <p:cNvPr id="298" name="组合 216"/>
            <p:cNvGrpSpPr/>
            <p:nvPr/>
          </p:nvGrpSpPr>
          <p:grpSpPr>
            <a:xfrm rot="10800000">
              <a:off x="5987777" y="5032226"/>
              <a:ext cx="2684118" cy="0"/>
              <a:chOff x="5832272" y="5085184"/>
              <a:chExt cx="2684118" cy="0"/>
            </a:xfrm>
          </p:grpSpPr>
          <p:sp>
            <p:nvSpPr>
              <p:cNvPr id="302" name="Line 150"/>
              <p:cNvSpPr>
                <a:spLocks noChangeShapeType="1"/>
              </p:cNvSpPr>
              <p:nvPr/>
            </p:nvSpPr>
            <p:spPr bwMode="auto">
              <a:xfrm flipH="1">
                <a:off x="7076390" y="5085184"/>
                <a:ext cx="1440000" cy="0"/>
              </a:xfrm>
              <a:prstGeom prst="line">
                <a:avLst/>
              </a:prstGeom>
              <a:noFill/>
              <a:ln w="22225">
                <a:solidFill>
                  <a:schemeClr val="tx1"/>
                </a:solidFill>
                <a:round/>
                <a:headEnd/>
                <a:tailEnd type="triangle" w="med" len="med"/>
              </a:ln>
              <a:effectLst/>
            </p:spPr>
            <p:txBody>
              <a:bodyPr/>
              <a:lstStyle/>
              <a:p>
                <a:endParaRPr lang="zh-CN" altLang="en-US"/>
              </a:p>
            </p:txBody>
          </p:sp>
          <p:sp>
            <p:nvSpPr>
              <p:cNvPr id="303" name="Line 152"/>
              <p:cNvSpPr>
                <a:spLocks noChangeShapeType="1"/>
              </p:cNvSpPr>
              <p:nvPr/>
            </p:nvSpPr>
            <p:spPr bwMode="auto">
              <a:xfrm flipH="1">
                <a:off x="5832272" y="5085184"/>
                <a:ext cx="1404000" cy="0"/>
              </a:xfrm>
              <a:prstGeom prst="line">
                <a:avLst/>
              </a:prstGeom>
              <a:noFill/>
              <a:ln w="22225">
                <a:solidFill>
                  <a:schemeClr val="tx1"/>
                </a:solidFill>
                <a:round/>
                <a:headEnd/>
                <a:tailEnd/>
              </a:ln>
              <a:effectLst/>
            </p:spPr>
            <p:txBody>
              <a:bodyPr/>
              <a:lstStyle/>
              <a:p>
                <a:endParaRPr lang="zh-CN" altLang="en-US"/>
              </a:p>
            </p:txBody>
          </p:sp>
        </p:grpSp>
        <p:grpSp>
          <p:nvGrpSpPr>
            <p:cNvPr id="299" name="组合 222"/>
            <p:cNvGrpSpPr/>
            <p:nvPr/>
          </p:nvGrpSpPr>
          <p:grpSpPr>
            <a:xfrm rot="10800000">
              <a:off x="5982395" y="5330924"/>
              <a:ext cx="2684118" cy="0"/>
              <a:chOff x="5832272" y="5085184"/>
              <a:chExt cx="2684118" cy="0"/>
            </a:xfrm>
          </p:grpSpPr>
          <p:sp>
            <p:nvSpPr>
              <p:cNvPr id="300" name="Line 150"/>
              <p:cNvSpPr>
                <a:spLocks noChangeShapeType="1"/>
              </p:cNvSpPr>
              <p:nvPr/>
            </p:nvSpPr>
            <p:spPr bwMode="auto">
              <a:xfrm flipH="1">
                <a:off x="7076390" y="5085184"/>
                <a:ext cx="1440000" cy="0"/>
              </a:xfrm>
              <a:prstGeom prst="line">
                <a:avLst/>
              </a:prstGeom>
              <a:noFill/>
              <a:ln w="22225">
                <a:solidFill>
                  <a:schemeClr val="tx1"/>
                </a:solidFill>
                <a:round/>
                <a:headEnd/>
                <a:tailEnd type="triangle" w="med" len="med"/>
              </a:ln>
              <a:effectLst/>
            </p:spPr>
            <p:txBody>
              <a:bodyPr/>
              <a:lstStyle/>
              <a:p>
                <a:endParaRPr lang="zh-CN" altLang="en-US"/>
              </a:p>
            </p:txBody>
          </p:sp>
          <p:sp>
            <p:nvSpPr>
              <p:cNvPr id="301" name="Line 152"/>
              <p:cNvSpPr>
                <a:spLocks noChangeShapeType="1"/>
              </p:cNvSpPr>
              <p:nvPr/>
            </p:nvSpPr>
            <p:spPr bwMode="auto">
              <a:xfrm flipH="1">
                <a:off x="5832272" y="5085184"/>
                <a:ext cx="1404000" cy="0"/>
              </a:xfrm>
              <a:prstGeom prst="line">
                <a:avLst/>
              </a:prstGeom>
              <a:noFill/>
              <a:ln w="22225">
                <a:solidFill>
                  <a:schemeClr val="tx1"/>
                </a:solidFill>
                <a:round/>
                <a:headEnd/>
                <a:tailEnd/>
              </a:ln>
              <a:effectLst/>
            </p:spPr>
            <p:txBody>
              <a:bodyPr/>
              <a:lstStyle/>
              <a:p>
                <a:endParaRPr lang="zh-CN" altLang="en-US"/>
              </a:p>
            </p:txBody>
          </p:sp>
        </p:grpSp>
      </p:grpSp>
      <p:grpSp>
        <p:nvGrpSpPr>
          <p:cNvPr id="306" name="组合 67"/>
          <p:cNvGrpSpPr/>
          <p:nvPr/>
        </p:nvGrpSpPr>
        <p:grpSpPr>
          <a:xfrm>
            <a:off x="7715272" y="5738829"/>
            <a:ext cx="1313426" cy="468000"/>
            <a:chOff x="3792731" y="2482036"/>
            <a:chExt cx="1313426" cy="468000"/>
          </a:xfrm>
        </p:grpSpPr>
        <p:sp>
          <p:nvSpPr>
            <p:cNvPr id="307" name="云形标注 306"/>
            <p:cNvSpPr/>
            <p:nvPr/>
          </p:nvSpPr>
          <p:spPr>
            <a:xfrm>
              <a:off x="3872656" y="2482036"/>
              <a:ext cx="1152000" cy="468000"/>
            </a:xfrm>
            <a:prstGeom prst="cloudCallout">
              <a:avLst>
                <a:gd name="adj1" fmla="val -11793"/>
                <a:gd name="adj2" fmla="val -128537"/>
              </a:avLst>
            </a:prstGeom>
            <a:solidFill>
              <a:srgbClr val="00B0F0">
                <a:alpha val="67000"/>
              </a:srgb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华文楷体" pitchFamily="2" charset="-122"/>
                <a:ea typeface="华文楷体" pitchFamily="2" charset="-122"/>
              </a:endParaRPr>
            </a:p>
          </p:txBody>
        </p:sp>
        <p:sp>
          <p:nvSpPr>
            <p:cNvPr id="308" name="矩形 307"/>
            <p:cNvSpPr/>
            <p:nvPr/>
          </p:nvSpPr>
          <p:spPr>
            <a:xfrm>
              <a:off x="3792731" y="2491834"/>
              <a:ext cx="1313426" cy="400110"/>
            </a:xfrm>
            <a:prstGeom prst="rect">
              <a:avLst/>
            </a:prstGeom>
          </p:spPr>
          <p:txBody>
            <a:bodyPr wrap="square">
              <a:spAutoFit/>
            </a:bodyPr>
            <a:lstStyle/>
            <a:p>
              <a:pPr algn="ct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华文新魏" pitchFamily="2" charset="-122"/>
                  <a:ea typeface="华文新魏" pitchFamily="2" charset="-122"/>
                </a:rPr>
                <a:t>匀强磁场</a:t>
              </a:r>
            </a:p>
          </p:txBody>
        </p:sp>
      </p:grpSp>
      <p:grpSp>
        <p:nvGrpSpPr>
          <p:cNvPr id="309" name="组合 308"/>
          <p:cNvGrpSpPr/>
          <p:nvPr/>
        </p:nvGrpSpPr>
        <p:grpSpPr>
          <a:xfrm>
            <a:off x="5698977" y="4646294"/>
            <a:ext cx="2664000" cy="1070675"/>
            <a:chOff x="6012160" y="4643571"/>
            <a:chExt cx="2664000" cy="1070675"/>
          </a:xfrm>
        </p:grpSpPr>
        <p:grpSp>
          <p:nvGrpSpPr>
            <p:cNvPr id="310" name="组合 225"/>
            <p:cNvGrpSpPr/>
            <p:nvPr/>
          </p:nvGrpSpPr>
          <p:grpSpPr>
            <a:xfrm>
              <a:off x="6012160" y="5454749"/>
              <a:ext cx="2664000" cy="259497"/>
              <a:chOff x="6012160" y="5598765"/>
              <a:chExt cx="2664000" cy="259497"/>
            </a:xfrm>
          </p:grpSpPr>
          <p:sp>
            <p:nvSpPr>
              <p:cNvPr id="314" name="弧形 313"/>
              <p:cNvSpPr/>
              <p:nvPr/>
            </p:nvSpPr>
            <p:spPr>
              <a:xfrm>
                <a:off x="6012160" y="5606262"/>
                <a:ext cx="2664000" cy="252000"/>
              </a:xfrm>
              <a:prstGeom prst="arc">
                <a:avLst>
                  <a:gd name="adj1" fmla="val 10764514"/>
                  <a:gd name="adj2" fmla="val 31507"/>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5" name="Line 174"/>
              <p:cNvSpPr>
                <a:spLocks noChangeShapeType="1"/>
              </p:cNvSpPr>
              <p:nvPr/>
            </p:nvSpPr>
            <p:spPr bwMode="auto">
              <a:xfrm>
                <a:off x="7317829" y="5598765"/>
                <a:ext cx="107950" cy="0"/>
              </a:xfrm>
              <a:prstGeom prst="line">
                <a:avLst/>
              </a:prstGeom>
              <a:noFill/>
              <a:ln w="3175">
                <a:solidFill>
                  <a:schemeClr val="tx1"/>
                </a:solidFill>
                <a:round/>
                <a:headEnd/>
                <a:tailEnd type="triangle" w="med" len="med"/>
              </a:ln>
              <a:effectLst/>
            </p:spPr>
            <p:txBody>
              <a:bodyPr/>
              <a:lstStyle/>
              <a:p>
                <a:endParaRPr lang="zh-CN" altLang="en-US"/>
              </a:p>
            </p:txBody>
          </p:sp>
        </p:grpSp>
        <p:grpSp>
          <p:nvGrpSpPr>
            <p:cNvPr id="311" name="组合 226"/>
            <p:cNvGrpSpPr/>
            <p:nvPr/>
          </p:nvGrpSpPr>
          <p:grpSpPr>
            <a:xfrm>
              <a:off x="6012160" y="4643571"/>
              <a:ext cx="2664000" cy="252000"/>
              <a:chOff x="6012160" y="5966262"/>
              <a:chExt cx="2664000" cy="252000"/>
            </a:xfrm>
          </p:grpSpPr>
          <p:sp>
            <p:nvSpPr>
              <p:cNvPr id="312" name="弧形 311"/>
              <p:cNvSpPr/>
              <p:nvPr/>
            </p:nvSpPr>
            <p:spPr>
              <a:xfrm rot="10800000">
                <a:off x="6012160" y="5966262"/>
                <a:ext cx="2664000" cy="252000"/>
              </a:xfrm>
              <a:prstGeom prst="arc">
                <a:avLst>
                  <a:gd name="adj1" fmla="val 10755735"/>
                  <a:gd name="adj2" fmla="val 39178"/>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3" name="Line 174"/>
              <p:cNvSpPr>
                <a:spLocks noChangeShapeType="1"/>
              </p:cNvSpPr>
              <p:nvPr/>
            </p:nvSpPr>
            <p:spPr bwMode="auto">
              <a:xfrm>
                <a:off x="7327354" y="6208737"/>
                <a:ext cx="107950" cy="0"/>
              </a:xfrm>
              <a:prstGeom prst="line">
                <a:avLst/>
              </a:prstGeom>
              <a:noFill/>
              <a:ln w="3175">
                <a:solidFill>
                  <a:schemeClr val="tx1"/>
                </a:solidFill>
                <a:round/>
                <a:headEnd/>
                <a:tailEnd type="triangle" w="med" len="med"/>
              </a:ln>
              <a:effectLst/>
            </p:spPr>
            <p:txBody>
              <a:bodyPr/>
              <a:lstStyle/>
              <a:p>
                <a:endParaRPr lang="zh-CN" altLang="en-US"/>
              </a:p>
            </p:txBody>
          </p:sp>
        </p:grpSp>
      </p:grpSp>
      <p:grpSp>
        <p:nvGrpSpPr>
          <p:cNvPr id="316" name="组合 67"/>
          <p:cNvGrpSpPr/>
          <p:nvPr/>
        </p:nvGrpSpPr>
        <p:grpSpPr>
          <a:xfrm>
            <a:off x="5000628" y="5786454"/>
            <a:ext cx="937284" cy="468000"/>
            <a:chOff x="3506461" y="2430110"/>
            <a:chExt cx="937284" cy="468000"/>
          </a:xfrm>
        </p:grpSpPr>
        <p:sp>
          <p:nvSpPr>
            <p:cNvPr id="317" name="云形标注 316"/>
            <p:cNvSpPr/>
            <p:nvPr/>
          </p:nvSpPr>
          <p:spPr>
            <a:xfrm>
              <a:off x="3507745" y="2430110"/>
              <a:ext cx="936000" cy="468000"/>
            </a:xfrm>
            <a:prstGeom prst="cloudCallout">
              <a:avLst>
                <a:gd name="adj1" fmla="val 19965"/>
                <a:gd name="adj2" fmla="val -12690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华文楷体" pitchFamily="2" charset="-122"/>
                <a:ea typeface="华文楷体" pitchFamily="2" charset="-122"/>
              </a:endParaRPr>
            </a:p>
          </p:txBody>
        </p:sp>
        <p:sp>
          <p:nvSpPr>
            <p:cNvPr id="318" name="矩形 317"/>
            <p:cNvSpPr/>
            <p:nvPr/>
          </p:nvSpPr>
          <p:spPr>
            <a:xfrm>
              <a:off x="3506461" y="2467494"/>
              <a:ext cx="892486" cy="369332"/>
            </a:xfrm>
            <a:prstGeom prst="rect">
              <a:avLst/>
            </a:prstGeom>
          </p:spPr>
          <p:txBody>
            <a:bodyPr wrap="square">
              <a:spAutoFit/>
            </a:bodyPr>
            <a:lstStyle/>
            <a:p>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楷体" pitchFamily="49" charset="-122"/>
                  <a:cs typeface="Times New Roman" pitchFamily="18" charset="0"/>
                </a:rPr>
                <a:t>磁感线</a:t>
              </a:r>
            </a:p>
          </p:txBody>
        </p:sp>
      </p:grpSp>
    </p:spTree>
    <p:extLst>
      <p:ext uri="{BB962C8B-B14F-4D97-AF65-F5344CB8AC3E}">
        <p14:creationId xmlns:p14="http://schemas.microsoft.com/office/powerpoint/2010/main" val="262043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38" presetClass="entr" presetSubtype="0" accel="50000" fill="hold" grpId="0" nodeType="afterEffect">
                                  <p:stCondLst>
                                    <p:cond delay="0"/>
                                  </p:stCondLst>
                                  <p:iterate type="lt">
                                    <p:tmPct val="50000"/>
                                  </p:iterate>
                                  <p:childTnLst>
                                    <p:set>
                                      <p:cBhvr>
                                        <p:cTn id="10" dur="1" fill="hold">
                                          <p:stCondLst>
                                            <p:cond delay="0"/>
                                          </p:stCondLst>
                                        </p:cTn>
                                        <p:tgtEl>
                                          <p:spTgt spid="97"/>
                                        </p:tgtEl>
                                        <p:attrNameLst>
                                          <p:attrName>style.visibility</p:attrName>
                                        </p:attrNameLst>
                                      </p:cBhvr>
                                      <p:to>
                                        <p:strVal val="visible"/>
                                      </p:to>
                                    </p:set>
                                    <p:set>
                                      <p:cBhvr>
                                        <p:cTn id="11" dur="455" fill="hold">
                                          <p:stCondLst>
                                            <p:cond delay="0"/>
                                          </p:stCondLst>
                                        </p:cTn>
                                        <p:tgtEl>
                                          <p:spTgt spid="97"/>
                                        </p:tgtEl>
                                        <p:attrNameLst>
                                          <p:attrName>style.rotation</p:attrName>
                                        </p:attrNameLst>
                                      </p:cBhvr>
                                      <p:to>
                                        <p:strVal val="-45.0"/>
                                      </p:to>
                                    </p:set>
                                    <p:anim calcmode="lin" valueType="num">
                                      <p:cBhvr>
                                        <p:cTn id="12" dur="455" fill="hold">
                                          <p:stCondLst>
                                            <p:cond delay="455"/>
                                          </p:stCondLst>
                                        </p:cTn>
                                        <p:tgtEl>
                                          <p:spTgt spid="97"/>
                                        </p:tgtEl>
                                        <p:attrNameLst>
                                          <p:attrName>style.rotation</p:attrName>
                                        </p:attrNameLst>
                                      </p:cBhvr>
                                      <p:tavLst>
                                        <p:tav tm="0">
                                          <p:val>
                                            <p:fltVal val="-45"/>
                                          </p:val>
                                        </p:tav>
                                        <p:tav tm="69900">
                                          <p:val>
                                            <p:fltVal val="45"/>
                                          </p:val>
                                        </p:tav>
                                        <p:tav tm="100000">
                                          <p:val>
                                            <p:fltVal val="0"/>
                                          </p:val>
                                        </p:tav>
                                      </p:tavLst>
                                    </p:anim>
                                    <p:anim calcmode="lin" valueType="num">
                                      <p:cBhvr>
                                        <p:cTn id="13" dur="455" fill="hold">
                                          <p:stCondLst>
                                            <p:cond delay="0"/>
                                          </p:stCondLst>
                                        </p:cTn>
                                        <p:tgtEl>
                                          <p:spTgt spid="97"/>
                                        </p:tgtEl>
                                        <p:attrNameLst>
                                          <p:attrName>ppt_y</p:attrName>
                                        </p:attrNameLst>
                                      </p:cBhvr>
                                      <p:tavLst>
                                        <p:tav tm="0">
                                          <p:val>
                                            <p:strVal val="#ppt_y-1"/>
                                          </p:val>
                                        </p:tav>
                                        <p:tav tm="100000">
                                          <p:val>
                                            <p:strVal val="#ppt_y-(0.354*#ppt_w-0.172*#ppt_h)"/>
                                          </p:val>
                                        </p:tav>
                                      </p:tavLst>
                                    </p:anim>
                                    <p:anim calcmode="lin" valueType="num">
                                      <p:cBhvr>
                                        <p:cTn id="14" dur="156" decel="50000" autoRev="1" fill="hold">
                                          <p:stCondLst>
                                            <p:cond delay="455"/>
                                          </p:stCondLst>
                                        </p:cTn>
                                        <p:tgtEl>
                                          <p:spTgt spid="97"/>
                                        </p:tgtEl>
                                        <p:attrNameLst>
                                          <p:attrName>ppt_y</p:attrName>
                                        </p:attrNameLst>
                                      </p:cBhvr>
                                      <p:tavLst>
                                        <p:tav tm="0">
                                          <p:val>
                                            <p:strVal val="#ppt_y-(0.354*#ppt_w-0.172*#ppt_h)"/>
                                          </p:val>
                                        </p:tav>
                                        <p:tav tm="100000">
                                          <p:val>
                                            <p:strVal val="#ppt_y-(0.354*#ppt_w-0.172*#ppt_h)-#ppt_h/2"/>
                                          </p:val>
                                        </p:tav>
                                      </p:tavLst>
                                    </p:anim>
                                    <p:anim calcmode="lin" valueType="num">
                                      <p:cBhvr>
                                        <p:cTn id="15" dur="136" fill="hold">
                                          <p:stCondLst>
                                            <p:cond delay="864"/>
                                          </p:stCondLst>
                                        </p:cTn>
                                        <p:tgtEl>
                                          <p:spTgt spid="97"/>
                                        </p:tgtEl>
                                        <p:attrNameLst>
                                          <p:attrName>ppt_y</p:attrName>
                                        </p:attrNameLst>
                                      </p:cBhvr>
                                      <p:tavLst>
                                        <p:tav tm="0">
                                          <p:val>
                                            <p:strVal val="#ppt_y-(0.354*#ppt_w-0.172*#ppt_h)"/>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par>
                                <p:cTn id="21" presetID="3" presetClass="entr" presetSubtype="10" fill="hold" nodeType="withEffect">
                                  <p:stCondLst>
                                    <p:cond delay="0"/>
                                  </p:stCondLst>
                                  <p:childTnLst>
                                    <p:set>
                                      <p:cBhvr>
                                        <p:cTn id="22" dur="1" fill="hold">
                                          <p:stCondLst>
                                            <p:cond delay="0"/>
                                          </p:stCondLst>
                                        </p:cTn>
                                        <p:tgtEl>
                                          <p:spTgt spid="129"/>
                                        </p:tgtEl>
                                        <p:attrNameLst>
                                          <p:attrName>style.visibility</p:attrName>
                                        </p:attrNameLst>
                                      </p:cBhvr>
                                      <p:to>
                                        <p:strVal val="visible"/>
                                      </p:to>
                                    </p:set>
                                    <p:animEffect transition="in" filter="blinds(horizontal)">
                                      <p:cBhvr>
                                        <p:cTn id="23" dur="500"/>
                                        <p:tgtEl>
                                          <p:spTgt spid="129"/>
                                        </p:tgtEl>
                                      </p:cBhvr>
                                    </p:animEffect>
                                  </p:childTnLst>
                                </p:cTn>
                              </p:par>
                            </p:childTnLst>
                          </p:cTn>
                        </p:par>
                        <p:par>
                          <p:cTn id="24" fill="hold">
                            <p:stCondLst>
                              <p:cond delay="500"/>
                            </p:stCondLst>
                            <p:childTnLst>
                              <p:par>
                                <p:cTn id="25" presetID="3" presetClass="entr" presetSubtype="10" fill="hold" grpId="0" nodeType="afterEffect">
                                  <p:stCondLst>
                                    <p:cond delay="0"/>
                                  </p:stCondLst>
                                  <p:childTnLst>
                                    <p:set>
                                      <p:cBhvr>
                                        <p:cTn id="26" dur="1" fill="hold">
                                          <p:stCondLst>
                                            <p:cond delay="0"/>
                                          </p:stCondLst>
                                        </p:cTn>
                                        <p:tgtEl>
                                          <p:spTgt spid="92"/>
                                        </p:tgtEl>
                                        <p:attrNameLst>
                                          <p:attrName>style.visibility</p:attrName>
                                        </p:attrNameLst>
                                      </p:cBhvr>
                                      <p:to>
                                        <p:strVal val="visible"/>
                                      </p:to>
                                    </p:set>
                                    <p:animEffect transition="in" filter="blinds(horizontal)">
                                      <p:cBhvr>
                                        <p:cTn id="27" dur="500"/>
                                        <p:tgtEl>
                                          <p:spTgt spid="92"/>
                                        </p:tgtEl>
                                      </p:cBhvr>
                                    </p:animEffect>
                                  </p:childTnLst>
                                </p:cTn>
                              </p:par>
                            </p:childTnLst>
                          </p:cTn>
                        </p:par>
                        <p:par>
                          <p:cTn id="28" fill="hold">
                            <p:stCondLst>
                              <p:cond delay="1000"/>
                            </p:stCondLst>
                            <p:childTnLst>
                              <p:par>
                                <p:cTn id="29" presetID="3" presetClass="entr" presetSubtype="10" fill="hold" grpId="0" nodeType="afterEffect">
                                  <p:stCondLst>
                                    <p:cond delay="0"/>
                                  </p:stCondLst>
                                  <p:childTnLst>
                                    <p:set>
                                      <p:cBhvr>
                                        <p:cTn id="30" dur="1" fill="hold">
                                          <p:stCondLst>
                                            <p:cond delay="0"/>
                                          </p:stCondLst>
                                        </p:cTn>
                                        <p:tgtEl>
                                          <p:spTgt spid="93"/>
                                        </p:tgtEl>
                                        <p:attrNameLst>
                                          <p:attrName>style.visibility</p:attrName>
                                        </p:attrNameLst>
                                      </p:cBhvr>
                                      <p:to>
                                        <p:strVal val="visible"/>
                                      </p:to>
                                    </p:set>
                                    <p:animEffect transition="in" filter="blinds(horizontal)">
                                      <p:cBhvr>
                                        <p:cTn id="31" dur="500"/>
                                        <p:tgtEl>
                                          <p:spTgt spid="93"/>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96"/>
                                        </p:tgtEl>
                                        <p:attrNameLst>
                                          <p:attrName>style.visibility</p:attrName>
                                        </p:attrNameLst>
                                      </p:cBhvr>
                                      <p:to>
                                        <p:strVal val="visible"/>
                                      </p:to>
                                    </p:set>
                                    <p:animEffect transition="in" filter="blinds(horizontal)">
                                      <p:cBhvr>
                                        <p:cTn id="36" dur="500"/>
                                        <p:tgtEl>
                                          <p:spTgt spid="96"/>
                                        </p:tgtEl>
                                      </p:cBhvr>
                                    </p:animEffect>
                                  </p:childTnLst>
                                </p:cTn>
                              </p:par>
                            </p:childTnLst>
                          </p:cTn>
                        </p:par>
                        <p:par>
                          <p:cTn id="37" fill="hold">
                            <p:stCondLst>
                              <p:cond delay="500"/>
                            </p:stCondLst>
                            <p:childTnLst>
                              <p:par>
                                <p:cTn id="38" presetID="3" presetClass="entr" presetSubtype="10"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linds(horizontal)">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01"/>
                                        </p:tgtEl>
                                        <p:attrNameLst>
                                          <p:attrName>style.visibility</p:attrName>
                                        </p:attrNameLst>
                                      </p:cBhvr>
                                      <p:to>
                                        <p:strVal val="visible"/>
                                      </p:to>
                                    </p:set>
                                    <p:animEffect transition="in" filter="blinds(horizontal)">
                                      <p:cBhvr>
                                        <p:cTn id="45" dur="500"/>
                                        <p:tgtEl>
                                          <p:spTgt spid="101"/>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123"/>
                                        </p:tgtEl>
                                        <p:attrNameLst>
                                          <p:attrName>style.visibility</p:attrName>
                                        </p:attrNameLst>
                                      </p:cBhvr>
                                      <p:to>
                                        <p:strVal val="visible"/>
                                      </p:to>
                                    </p:set>
                                    <p:animEffect transition="in" filter="blinds(horizontal)">
                                      <p:cBhvr>
                                        <p:cTn id="50" dur="500"/>
                                        <p:tgtEl>
                                          <p:spTgt spid="123"/>
                                        </p:tgtEl>
                                      </p:cBhvr>
                                    </p:animEffect>
                                  </p:childTnLst>
                                </p:cTn>
                              </p:par>
                            </p:childTnLst>
                          </p:cTn>
                        </p:par>
                        <p:par>
                          <p:cTn id="51" fill="hold">
                            <p:stCondLst>
                              <p:cond delay="500"/>
                            </p:stCondLst>
                            <p:childTnLst>
                              <p:par>
                                <p:cTn id="52" presetID="22" presetClass="entr" presetSubtype="1" fill="hold" nodeType="afterEffect">
                                  <p:stCondLst>
                                    <p:cond delay="0"/>
                                  </p:stCondLst>
                                  <p:childTnLst>
                                    <p:set>
                                      <p:cBhvr>
                                        <p:cTn id="53" dur="1" fill="hold">
                                          <p:stCondLst>
                                            <p:cond delay="0"/>
                                          </p:stCondLst>
                                        </p:cTn>
                                        <p:tgtEl>
                                          <p:spTgt spid="181"/>
                                        </p:tgtEl>
                                        <p:attrNameLst>
                                          <p:attrName>style.visibility</p:attrName>
                                        </p:attrNameLst>
                                      </p:cBhvr>
                                      <p:to>
                                        <p:strVal val="visible"/>
                                      </p:to>
                                    </p:set>
                                    <p:animEffect transition="in" filter="wipe(up)">
                                      <p:cBhvr>
                                        <p:cTn id="54" dur="500"/>
                                        <p:tgtEl>
                                          <p:spTgt spid="181"/>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206"/>
                                        </p:tgtEl>
                                        <p:attrNameLst>
                                          <p:attrName>style.visibility</p:attrName>
                                        </p:attrNameLst>
                                      </p:cBhvr>
                                      <p:to>
                                        <p:strVal val="visible"/>
                                      </p:to>
                                    </p:set>
                                    <p:animEffect transition="in" filter="blinds(horizontal)">
                                      <p:cBhvr>
                                        <p:cTn id="59" dur="500"/>
                                        <p:tgtEl>
                                          <p:spTgt spid="206"/>
                                        </p:tgtEl>
                                      </p:cBhvr>
                                    </p:animEffect>
                                  </p:childTnLst>
                                </p:cTn>
                              </p:par>
                            </p:childTnLst>
                          </p:cTn>
                        </p:par>
                        <p:par>
                          <p:cTn id="60" fill="hold">
                            <p:stCondLst>
                              <p:cond delay="500"/>
                            </p:stCondLst>
                            <p:childTnLst>
                              <p:par>
                                <p:cTn id="61" presetID="3" presetClass="entr" presetSubtype="10" fill="hold" nodeType="afterEffect">
                                  <p:stCondLst>
                                    <p:cond delay="0"/>
                                  </p:stCondLst>
                                  <p:childTnLst>
                                    <p:set>
                                      <p:cBhvr>
                                        <p:cTn id="62" dur="1" fill="hold">
                                          <p:stCondLst>
                                            <p:cond delay="0"/>
                                          </p:stCondLst>
                                        </p:cTn>
                                        <p:tgtEl>
                                          <p:spTgt spid="294"/>
                                        </p:tgtEl>
                                        <p:attrNameLst>
                                          <p:attrName>style.visibility</p:attrName>
                                        </p:attrNameLst>
                                      </p:cBhvr>
                                      <p:to>
                                        <p:strVal val="visible"/>
                                      </p:to>
                                    </p:set>
                                    <p:animEffect transition="in" filter="blinds(horizontal)">
                                      <p:cBhvr>
                                        <p:cTn id="63" dur="500"/>
                                        <p:tgtEl>
                                          <p:spTgt spid="294"/>
                                        </p:tgtEl>
                                      </p:cBhvr>
                                    </p:animEffect>
                                  </p:childTnLst>
                                </p:cTn>
                              </p:par>
                              <p:par>
                                <p:cTn id="64" presetID="3" presetClass="entr" presetSubtype="10" fill="hold" nodeType="withEffect">
                                  <p:stCondLst>
                                    <p:cond delay="0"/>
                                  </p:stCondLst>
                                  <p:childTnLst>
                                    <p:set>
                                      <p:cBhvr>
                                        <p:cTn id="65" dur="1" fill="hold">
                                          <p:stCondLst>
                                            <p:cond delay="0"/>
                                          </p:stCondLst>
                                        </p:cTn>
                                        <p:tgtEl>
                                          <p:spTgt spid="295"/>
                                        </p:tgtEl>
                                        <p:attrNameLst>
                                          <p:attrName>style.visibility</p:attrName>
                                        </p:attrNameLst>
                                      </p:cBhvr>
                                      <p:to>
                                        <p:strVal val="visible"/>
                                      </p:to>
                                    </p:set>
                                    <p:animEffect transition="in" filter="blinds(horizontal)">
                                      <p:cBhvr>
                                        <p:cTn id="66" dur="500"/>
                                        <p:tgtEl>
                                          <p:spTgt spid="295"/>
                                        </p:tgtEl>
                                      </p:cBhvr>
                                    </p:animEffect>
                                  </p:childTnLst>
                                </p:cTn>
                              </p:par>
                            </p:childTnLst>
                          </p:cTn>
                        </p:par>
                        <p:par>
                          <p:cTn id="67" fill="hold">
                            <p:stCondLst>
                              <p:cond delay="1000"/>
                            </p:stCondLst>
                            <p:childTnLst>
                              <p:par>
                                <p:cTn id="68" presetID="3" presetClass="entr" presetSubtype="10" fill="hold" nodeType="afterEffect">
                                  <p:stCondLst>
                                    <p:cond delay="0"/>
                                  </p:stCondLst>
                                  <p:childTnLst>
                                    <p:set>
                                      <p:cBhvr>
                                        <p:cTn id="69" dur="1" fill="hold">
                                          <p:stCondLst>
                                            <p:cond delay="0"/>
                                          </p:stCondLst>
                                        </p:cTn>
                                        <p:tgtEl>
                                          <p:spTgt spid="185"/>
                                        </p:tgtEl>
                                        <p:attrNameLst>
                                          <p:attrName>style.visibility</p:attrName>
                                        </p:attrNameLst>
                                      </p:cBhvr>
                                      <p:to>
                                        <p:strVal val="visible"/>
                                      </p:to>
                                    </p:set>
                                    <p:animEffect transition="in" filter="blinds(horizontal)">
                                      <p:cBhvr>
                                        <p:cTn id="70" dur="500"/>
                                        <p:tgtEl>
                                          <p:spTgt spid="185"/>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296"/>
                                        </p:tgtEl>
                                        <p:attrNameLst>
                                          <p:attrName>style.visibility</p:attrName>
                                        </p:attrNameLst>
                                      </p:cBhvr>
                                      <p:to>
                                        <p:strVal val="visible"/>
                                      </p:to>
                                    </p:set>
                                    <p:animEffect transition="in" filter="wipe(left)">
                                      <p:cBhvr>
                                        <p:cTn id="75" dur="500"/>
                                        <p:tgtEl>
                                          <p:spTgt spid="296"/>
                                        </p:tgtEl>
                                      </p:cBhvr>
                                    </p:animEffect>
                                  </p:childTnLst>
                                </p:cTn>
                              </p:par>
                            </p:childTnLst>
                          </p:cTn>
                        </p:par>
                        <p:par>
                          <p:cTn id="76" fill="hold">
                            <p:stCondLst>
                              <p:cond delay="500"/>
                            </p:stCondLst>
                            <p:childTnLst>
                              <p:par>
                                <p:cTn id="77" presetID="3" presetClass="entr" presetSubtype="10" fill="hold" nodeType="afterEffect">
                                  <p:stCondLst>
                                    <p:cond delay="0"/>
                                  </p:stCondLst>
                                  <p:childTnLst>
                                    <p:set>
                                      <p:cBhvr>
                                        <p:cTn id="78" dur="1" fill="hold">
                                          <p:stCondLst>
                                            <p:cond delay="0"/>
                                          </p:stCondLst>
                                        </p:cTn>
                                        <p:tgtEl>
                                          <p:spTgt spid="306"/>
                                        </p:tgtEl>
                                        <p:attrNameLst>
                                          <p:attrName>style.visibility</p:attrName>
                                        </p:attrNameLst>
                                      </p:cBhvr>
                                      <p:to>
                                        <p:strVal val="visible"/>
                                      </p:to>
                                    </p:set>
                                    <p:animEffect transition="in" filter="blinds(horizontal)">
                                      <p:cBhvr>
                                        <p:cTn id="79" dur="500"/>
                                        <p:tgtEl>
                                          <p:spTgt spid="306"/>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309"/>
                                        </p:tgtEl>
                                        <p:attrNameLst>
                                          <p:attrName>style.visibility</p:attrName>
                                        </p:attrNameLst>
                                      </p:cBhvr>
                                      <p:to>
                                        <p:strVal val="visible"/>
                                      </p:to>
                                    </p:set>
                                    <p:animEffect transition="in" filter="wipe(left)">
                                      <p:cBhvr>
                                        <p:cTn id="84" dur="500"/>
                                        <p:tgtEl>
                                          <p:spTgt spid="309"/>
                                        </p:tgtEl>
                                      </p:cBhvr>
                                    </p:animEffect>
                                  </p:childTnLst>
                                </p:cTn>
                              </p:par>
                            </p:childTnLst>
                          </p:cTn>
                        </p:par>
                        <p:par>
                          <p:cTn id="85" fill="hold">
                            <p:stCondLst>
                              <p:cond delay="500"/>
                            </p:stCondLst>
                            <p:childTnLst>
                              <p:par>
                                <p:cTn id="86" presetID="3" presetClass="entr" presetSubtype="10" fill="hold" nodeType="afterEffect">
                                  <p:stCondLst>
                                    <p:cond delay="0"/>
                                  </p:stCondLst>
                                  <p:childTnLst>
                                    <p:set>
                                      <p:cBhvr>
                                        <p:cTn id="87" dur="1" fill="hold">
                                          <p:stCondLst>
                                            <p:cond delay="0"/>
                                          </p:stCondLst>
                                        </p:cTn>
                                        <p:tgtEl>
                                          <p:spTgt spid="316"/>
                                        </p:tgtEl>
                                        <p:attrNameLst>
                                          <p:attrName>style.visibility</p:attrName>
                                        </p:attrNameLst>
                                      </p:cBhvr>
                                      <p:to>
                                        <p:strVal val="visible"/>
                                      </p:to>
                                    </p:set>
                                    <p:animEffect transition="in" filter="blinds(horizontal)">
                                      <p:cBhvr>
                                        <p:cTn id="88" dur="500"/>
                                        <p:tgtEl>
                                          <p:spTgt spid="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92" grpId="0"/>
      <p:bldP spid="93" grpId="0"/>
      <p:bldP spid="97" grpId="0"/>
      <p:bldP spid="20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57300" y="620688"/>
            <a:ext cx="8845182" cy="5851602"/>
          </a:xfrm>
          <a:prstGeom prst="rect">
            <a:avLst/>
          </a:prstGeom>
          <a:noFill/>
          <a:ln w="19050" cap="flat" cmpd="sng">
            <a:solidFill>
              <a:srgbClr val="00B0F0"/>
            </a:solidFill>
            <a:prstDash val="sysDash"/>
            <a:miter lim="800000"/>
            <a:headEnd/>
            <a:tailEnd/>
          </a:ln>
          <a:effectLst/>
        </p:spPr>
        <p:txBody>
          <a:bodyPr wrap="square">
            <a:spAutoFit/>
          </a:bodyPr>
          <a:lstStyle/>
          <a:p>
            <a:pPr lvl="0" fontAlgn="base">
              <a:lnSpc>
                <a:spcPct val="125000"/>
              </a:lnSpc>
              <a:spcBef>
                <a:spcPct val="0"/>
              </a:spcBef>
              <a:spcAft>
                <a:spcPct val="0"/>
              </a:spcAft>
            </a:pPr>
            <a:r>
              <a:rPr lang="en-US" altLang="zh-CN" sz="2200" b="1" dirty="0">
                <a:latin typeface="Times New Roman" pitchFamily="18" charset="0"/>
                <a:ea typeface="楷体" pitchFamily="49" charset="-122"/>
                <a:cs typeface="Times New Roman" pitchFamily="18" charset="0"/>
              </a:rPr>
              <a:t>【</a:t>
            </a:r>
            <a:r>
              <a:rPr lang="zh-CN" altLang="en-US" sz="2200" b="1" dirty="0">
                <a:latin typeface="Times New Roman" pitchFamily="18" charset="0"/>
                <a:ea typeface="楷体" pitchFamily="49" charset="-122"/>
                <a:cs typeface="Times New Roman" pitchFamily="18" charset="0"/>
              </a:rPr>
              <a:t>例</a:t>
            </a:r>
            <a:r>
              <a:rPr lang="en-US" altLang="zh-CN" sz="2200" b="1" dirty="0">
                <a:latin typeface="Times New Roman" pitchFamily="18" charset="0"/>
                <a:ea typeface="楷体" pitchFamily="49" charset="-122"/>
                <a:cs typeface="Times New Roman" pitchFamily="18" charset="0"/>
              </a:rPr>
              <a:t>1】1820</a:t>
            </a:r>
            <a:r>
              <a:rPr lang="zh-CN" altLang="en-US" sz="2200" b="1" dirty="0">
                <a:latin typeface="Times New Roman" pitchFamily="18" charset="0"/>
                <a:ea typeface="楷体" pitchFamily="49" charset="-122"/>
                <a:cs typeface="Times New Roman" pitchFamily="18" charset="0"/>
              </a:rPr>
              <a:t>年，丹麦物理学家奥斯特在一次关于电和磁的演讲中偶然观察到一种现象，这便是著名的奥斯特实验，奥斯特实验揭示了（       ）</a:t>
            </a:r>
            <a:endParaRPr lang="en-US" altLang="zh-CN" sz="2200" b="1" dirty="0">
              <a:latin typeface="Times New Roman" pitchFamily="18" charset="0"/>
              <a:ea typeface="楷体" pitchFamily="49" charset="-122"/>
              <a:cs typeface="Times New Roman" pitchFamily="18" charset="0"/>
            </a:endParaRPr>
          </a:p>
          <a:p>
            <a:pPr lvl="0" fontAlgn="base">
              <a:lnSpc>
                <a:spcPct val="125000"/>
              </a:lnSpc>
              <a:spcBef>
                <a:spcPct val="0"/>
              </a:spcBef>
              <a:spcAft>
                <a:spcPct val="0"/>
              </a:spcAft>
            </a:pPr>
            <a:r>
              <a:rPr lang="en-US" altLang="zh-CN" sz="2200" b="1" dirty="0">
                <a:latin typeface="Times New Roman" pitchFamily="18" charset="0"/>
                <a:ea typeface="楷体" pitchFamily="49" charset="-122"/>
                <a:cs typeface="Times New Roman" pitchFamily="18" charset="0"/>
              </a:rPr>
              <a:t>A</a:t>
            </a:r>
            <a:r>
              <a:rPr lang="zh-CN" altLang="en-US" sz="2200" b="1" dirty="0">
                <a:latin typeface="Times New Roman" pitchFamily="18" charset="0"/>
                <a:ea typeface="楷体" pitchFamily="49" charset="-122"/>
                <a:cs typeface="Times New Roman" pitchFamily="18" charset="0"/>
              </a:rPr>
              <a:t>．磁场的存在</a:t>
            </a:r>
            <a:r>
              <a:rPr lang="en-US" altLang="zh-CN" sz="2200" b="1" dirty="0">
                <a:latin typeface="Times New Roman" pitchFamily="18" charset="0"/>
                <a:ea typeface="楷体" pitchFamily="49" charset="-122"/>
                <a:cs typeface="Times New Roman" pitchFamily="18" charset="0"/>
              </a:rPr>
              <a:t>                                 B</a:t>
            </a:r>
            <a:r>
              <a:rPr lang="zh-CN" altLang="en-US" sz="2200" b="1" dirty="0">
                <a:latin typeface="Times New Roman" pitchFamily="18" charset="0"/>
                <a:ea typeface="楷体" pitchFamily="49" charset="-122"/>
                <a:cs typeface="Times New Roman" pitchFamily="18" charset="0"/>
              </a:rPr>
              <a:t>．磁场具有方向性</a:t>
            </a:r>
            <a:r>
              <a:rPr lang="en-US" altLang="zh-CN" sz="2200" b="1" dirty="0">
                <a:latin typeface="Times New Roman" pitchFamily="18" charset="0"/>
                <a:ea typeface="楷体" pitchFamily="49" charset="-122"/>
                <a:cs typeface="Times New Roman" pitchFamily="18" charset="0"/>
              </a:rPr>
              <a:t/>
            </a:r>
            <a:br>
              <a:rPr lang="en-US" altLang="zh-CN" sz="2200" b="1" dirty="0">
                <a:latin typeface="Times New Roman" pitchFamily="18" charset="0"/>
                <a:ea typeface="楷体" pitchFamily="49" charset="-122"/>
                <a:cs typeface="Times New Roman" pitchFamily="18" charset="0"/>
              </a:rPr>
            </a:br>
            <a:r>
              <a:rPr lang="en-US" altLang="zh-CN" sz="2200" b="1" dirty="0">
                <a:latin typeface="Times New Roman" pitchFamily="18" charset="0"/>
                <a:ea typeface="楷体" pitchFamily="49" charset="-122"/>
                <a:cs typeface="Times New Roman" pitchFamily="18" charset="0"/>
              </a:rPr>
              <a:t>C</a:t>
            </a:r>
            <a:r>
              <a:rPr lang="zh-CN" altLang="en-US" sz="2200" b="1" dirty="0">
                <a:latin typeface="Times New Roman" pitchFamily="18" charset="0"/>
                <a:ea typeface="楷体" pitchFamily="49" charset="-122"/>
                <a:cs typeface="Times New Roman" pitchFamily="18" charset="0"/>
              </a:rPr>
              <a:t>．通电导线周围存在磁场</a:t>
            </a:r>
            <a:r>
              <a:rPr lang="en-US" altLang="zh-CN" sz="2200" b="1" i="1" dirty="0">
                <a:latin typeface="Times New Roman" pitchFamily="18" charset="0"/>
                <a:ea typeface="楷体" pitchFamily="49" charset="-122"/>
                <a:cs typeface="Times New Roman" pitchFamily="18" charset="0"/>
              </a:rPr>
              <a:t>             </a:t>
            </a:r>
            <a:r>
              <a:rPr lang="en-US" altLang="zh-CN" sz="2200" b="1" dirty="0">
                <a:latin typeface="Times New Roman" pitchFamily="18" charset="0"/>
                <a:ea typeface="楷体" pitchFamily="49" charset="-122"/>
                <a:cs typeface="Times New Roman" pitchFamily="18" charset="0"/>
              </a:rPr>
              <a:t>D</a:t>
            </a:r>
            <a:r>
              <a:rPr lang="zh-CN" altLang="en-US" sz="2200" b="1" dirty="0">
                <a:latin typeface="Times New Roman" pitchFamily="18" charset="0"/>
                <a:ea typeface="楷体" pitchFamily="49" charset="-122"/>
                <a:cs typeface="Times New Roman" pitchFamily="18" charset="0"/>
              </a:rPr>
              <a:t>．磁体间有相互作用</a:t>
            </a:r>
            <a:endParaRPr lang="en-US" altLang="zh-CN" sz="2400" b="1" dirty="0">
              <a:latin typeface="Times New Roman" pitchFamily="18" charset="0"/>
              <a:ea typeface="楷体" pitchFamily="49" charset="-122"/>
              <a:cs typeface="Times New Roman" pitchFamily="18" charset="0"/>
            </a:endParaRPr>
          </a:p>
          <a:p>
            <a:pPr lvl="0" fontAlgn="base">
              <a:lnSpc>
                <a:spcPct val="125000"/>
              </a:lnSpc>
              <a:spcBef>
                <a:spcPct val="0"/>
              </a:spcBef>
              <a:spcAft>
                <a:spcPct val="0"/>
              </a:spcAft>
            </a:pPr>
            <a:endParaRPr lang="en-US" altLang="zh-CN" sz="1100" b="1" dirty="0">
              <a:latin typeface="Times New Roman" pitchFamily="18" charset="0"/>
              <a:ea typeface="楷体" pitchFamily="49" charset="-122"/>
              <a:cs typeface="Times New Roman" pitchFamily="18" charset="0"/>
            </a:endParaRPr>
          </a:p>
          <a:p>
            <a:pPr lvl="0" fontAlgn="base">
              <a:lnSpc>
                <a:spcPct val="125000"/>
              </a:lnSpc>
              <a:spcBef>
                <a:spcPct val="0"/>
              </a:spcBef>
              <a:spcAft>
                <a:spcPct val="0"/>
              </a:spcAft>
            </a:pPr>
            <a:endParaRPr lang="en-US" altLang="zh-CN" sz="1100" b="1" dirty="0">
              <a:latin typeface="Times New Roman" pitchFamily="18" charset="0"/>
              <a:ea typeface="楷体" pitchFamily="49" charset="-122"/>
              <a:cs typeface="Times New Roman" pitchFamily="18" charset="0"/>
            </a:endParaRPr>
          </a:p>
          <a:p>
            <a:pPr lvl="0" fontAlgn="base">
              <a:lnSpc>
                <a:spcPct val="125000"/>
              </a:lnSpc>
              <a:spcBef>
                <a:spcPct val="0"/>
              </a:spcBef>
              <a:spcAft>
                <a:spcPct val="0"/>
              </a:spcAft>
            </a:pPr>
            <a:endParaRPr lang="en-US" altLang="zh-CN" sz="1100" b="1" dirty="0">
              <a:latin typeface="Times New Roman" pitchFamily="18" charset="0"/>
              <a:ea typeface="楷体" pitchFamily="49" charset="-122"/>
              <a:cs typeface="Times New Roman" pitchFamily="18" charset="0"/>
            </a:endParaRPr>
          </a:p>
          <a:p>
            <a:pPr lvl="0" fontAlgn="base">
              <a:lnSpc>
                <a:spcPct val="125000"/>
              </a:lnSpc>
              <a:spcBef>
                <a:spcPct val="0"/>
              </a:spcBef>
              <a:spcAft>
                <a:spcPct val="0"/>
              </a:spcAft>
            </a:pPr>
            <a:endParaRPr lang="en-US" altLang="zh-CN" sz="1100" b="1" dirty="0">
              <a:latin typeface="Times New Roman" pitchFamily="18" charset="0"/>
              <a:ea typeface="楷体" pitchFamily="49" charset="-122"/>
              <a:cs typeface="Times New Roman" pitchFamily="18" charset="0"/>
            </a:endParaRPr>
          </a:p>
          <a:p>
            <a:pPr lvl="0" fontAlgn="base">
              <a:lnSpc>
                <a:spcPct val="125000"/>
              </a:lnSpc>
              <a:spcBef>
                <a:spcPct val="0"/>
              </a:spcBef>
              <a:spcAft>
                <a:spcPct val="0"/>
              </a:spcAft>
            </a:pPr>
            <a:endParaRPr lang="en-US" altLang="zh-CN" sz="1100" b="1" dirty="0">
              <a:latin typeface="Times New Roman" pitchFamily="18" charset="0"/>
              <a:ea typeface="楷体" pitchFamily="49" charset="-122"/>
              <a:cs typeface="Times New Roman" pitchFamily="18" charset="0"/>
            </a:endParaRPr>
          </a:p>
          <a:p>
            <a:pPr lvl="0" fontAlgn="base">
              <a:lnSpc>
                <a:spcPct val="125000"/>
              </a:lnSpc>
              <a:spcBef>
                <a:spcPct val="0"/>
              </a:spcBef>
              <a:spcAft>
                <a:spcPct val="0"/>
              </a:spcAft>
            </a:pPr>
            <a:endParaRPr lang="en-US" altLang="zh-CN" sz="1100" b="1" dirty="0">
              <a:latin typeface="Times New Roman" pitchFamily="18" charset="0"/>
              <a:ea typeface="楷体" pitchFamily="49" charset="-122"/>
              <a:cs typeface="Times New Roman" pitchFamily="18" charset="0"/>
            </a:endParaRPr>
          </a:p>
          <a:p>
            <a:pPr lvl="0" fontAlgn="base">
              <a:lnSpc>
                <a:spcPct val="125000"/>
              </a:lnSpc>
              <a:spcBef>
                <a:spcPct val="0"/>
              </a:spcBef>
              <a:spcAft>
                <a:spcPct val="0"/>
              </a:spcAft>
            </a:pPr>
            <a:endParaRPr lang="en-US" altLang="zh-CN" sz="1100" b="1" dirty="0">
              <a:latin typeface="Times New Roman" pitchFamily="18" charset="0"/>
              <a:ea typeface="楷体" pitchFamily="49" charset="-122"/>
              <a:cs typeface="Times New Roman" pitchFamily="18" charset="0"/>
            </a:endParaRPr>
          </a:p>
          <a:p>
            <a:pPr lvl="0" fontAlgn="base">
              <a:lnSpc>
                <a:spcPct val="125000"/>
              </a:lnSpc>
              <a:spcBef>
                <a:spcPct val="0"/>
              </a:spcBef>
              <a:spcAft>
                <a:spcPct val="0"/>
              </a:spcAft>
            </a:pPr>
            <a:endParaRPr lang="en-US" altLang="zh-CN" sz="2400" b="1" dirty="0">
              <a:latin typeface="Times New Roman" pitchFamily="18" charset="0"/>
              <a:ea typeface="楷体" pitchFamily="49" charset="-122"/>
              <a:cs typeface="Times New Roman" pitchFamily="18" charset="0"/>
            </a:endParaRPr>
          </a:p>
          <a:p>
            <a:pPr lvl="0" fontAlgn="base">
              <a:lnSpc>
                <a:spcPct val="125000"/>
              </a:lnSpc>
              <a:spcBef>
                <a:spcPct val="0"/>
              </a:spcBef>
              <a:spcAft>
                <a:spcPct val="0"/>
              </a:spcAft>
            </a:pPr>
            <a:endParaRPr lang="en-US" altLang="zh-CN" sz="2400" b="1" dirty="0">
              <a:latin typeface="Times New Roman" pitchFamily="18" charset="0"/>
              <a:ea typeface="楷体" pitchFamily="49" charset="-122"/>
              <a:cs typeface="Times New Roman" pitchFamily="18" charset="0"/>
            </a:endParaRPr>
          </a:p>
          <a:p>
            <a:pPr marL="514350" indent="-514350" algn="just">
              <a:spcBef>
                <a:spcPct val="50000"/>
              </a:spcBef>
            </a:pPr>
            <a:endParaRPr lang="en-US" altLang="zh-CN" sz="2400" b="1" dirty="0">
              <a:latin typeface="Times New Roman" pitchFamily="18" charset="0"/>
              <a:ea typeface="楷体" pitchFamily="49" charset="-122"/>
              <a:cs typeface="Times New Roman" pitchFamily="18" charset="0"/>
            </a:endParaRPr>
          </a:p>
          <a:p>
            <a:pPr marL="514350" indent="-514350" algn="just">
              <a:spcBef>
                <a:spcPct val="50000"/>
              </a:spcBef>
            </a:pPr>
            <a:endParaRPr lang="en-US" altLang="zh-CN" sz="2400" b="1" dirty="0">
              <a:latin typeface="Times New Roman" pitchFamily="18" charset="0"/>
              <a:ea typeface="楷体" pitchFamily="49" charset="-122"/>
              <a:cs typeface="Times New Roman" pitchFamily="18" charset="0"/>
            </a:endParaRPr>
          </a:p>
          <a:p>
            <a:pPr marL="514350" indent="-514350" algn="just">
              <a:spcBef>
                <a:spcPct val="50000"/>
              </a:spcBef>
            </a:pPr>
            <a:endParaRPr lang="zh-CN" altLang="en-US" sz="2400" b="1" dirty="0">
              <a:latin typeface="Times New Roman" pitchFamily="18" charset="0"/>
              <a:ea typeface="楷体" pitchFamily="49" charset="-122"/>
              <a:cs typeface="Times New Roman" pitchFamily="18" charset="0"/>
            </a:endParaRPr>
          </a:p>
        </p:txBody>
      </p:sp>
      <p:sp>
        <p:nvSpPr>
          <p:cNvPr id="3" name="矩形 2"/>
          <p:cNvSpPr/>
          <p:nvPr/>
        </p:nvSpPr>
        <p:spPr>
          <a:xfrm>
            <a:off x="207728" y="2478238"/>
            <a:ext cx="8864866" cy="2165208"/>
          </a:xfrm>
          <a:prstGeom prst="rect">
            <a:avLst/>
          </a:prstGeom>
        </p:spPr>
        <p:txBody>
          <a:bodyPr wrap="square">
            <a:spAutoFit/>
          </a:bodyPr>
          <a:lstStyle/>
          <a:p>
            <a:pPr lvl="0" fontAlgn="base">
              <a:lnSpc>
                <a:spcPct val="125000"/>
              </a:lnSpc>
              <a:spcBef>
                <a:spcPct val="0"/>
              </a:spcBef>
              <a:spcAft>
                <a:spcPct val="0"/>
              </a:spcAft>
            </a:pPr>
            <a:r>
              <a:rPr lang="en-US" altLang="zh-CN" sz="2200" b="1" dirty="0">
                <a:latin typeface="Times New Roman" pitchFamily="18" charset="0"/>
                <a:ea typeface="楷体" pitchFamily="49" charset="-122"/>
                <a:cs typeface="Times New Roman" pitchFamily="18" charset="0"/>
              </a:rPr>
              <a:t>【</a:t>
            </a:r>
            <a:r>
              <a:rPr lang="zh-CN" altLang="en-US" sz="2200" b="1" dirty="0">
                <a:latin typeface="Times New Roman" pitchFamily="18" charset="0"/>
                <a:ea typeface="楷体" pitchFamily="49" charset="-122"/>
                <a:cs typeface="Times New Roman" pitchFamily="18" charset="0"/>
              </a:rPr>
              <a:t>例</a:t>
            </a:r>
            <a:r>
              <a:rPr lang="en-US" altLang="zh-CN" sz="2200" b="1" dirty="0">
                <a:latin typeface="Times New Roman" pitchFamily="18" charset="0"/>
                <a:ea typeface="楷体" pitchFamily="49" charset="-122"/>
                <a:cs typeface="Times New Roman" pitchFamily="18" charset="0"/>
              </a:rPr>
              <a:t>2】</a:t>
            </a:r>
            <a:r>
              <a:rPr lang="zh-CN" altLang="en-US" sz="2200" b="1" dirty="0">
                <a:latin typeface="Times New Roman" pitchFamily="18" charset="0"/>
                <a:ea typeface="楷体" pitchFamily="49" charset="-122"/>
                <a:cs typeface="Times New Roman" pitchFamily="18" charset="0"/>
              </a:rPr>
              <a:t>关于电场线和磁感线，下列说法中正确的是（       ）</a:t>
            </a:r>
            <a:endParaRPr lang="en-US" altLang="zh-CN" sz="2200" b="1" dirty="0">
              <a:latin typeface="Times New Roman" pitchFamily="18" charset="0"/>
              <a:ea typeface="楷体" pitchFamily="49" charset="-122"/>
              <a:cs typeface="Times New Roman" pitchFamily="18" charset="0"/>
            </a:endParaRPr>
          </a:p>
          <a:p>
            <a:pPr lvl="0" fontAlgn="base">
              <a:lnSpc>
                <a:spcPct val="125000"/>
              </a:lnSpc>
              <a:spcBef>
                <a:spcPct val="0"/>
              </a:spcBef>
              <a:spcAft>
                <a:spcPct val="0"/>
              </a:spcAft>
            </a:pPr>
            <a:r>
              <a:rPr lang="en-US" altLang="zh-CN" sz="2200" b="1" dirty="0">
                <a:latin typeface="Times New Roman" pitchFamily="18" charset="0"/>
                <a:ea typeface="楷体" pitchFamily="49" charset="-122"/>
                <a:cs typeface="Times New Roman" pitchFamily="18" charset="0"/>
              </a:rPr>
              <a:t>A</a:t>
            </a:r>
            <a:r>
              <a:rPr lang="zh-CN" altLang="en-US" sz="2200" b="1" dirty="0">
                <a:latin typeface="Times New Roman" pitchFamily="18" charset="0"/>
                <a:ea typeface="楷体" pitchFamily="49" charset="-122"/>
                <a:cs typeface="Times New Roman" pitchFamily="18" charset="0"/>
              </a:rPr>
              <a:t>．电场线和磁感线都是闭合曲线</a:t>
            </a:r>
            <a:r>
              <a:rPr lang="en-US" altLang="zh-CN" sz="2200" b="1" dirty="0">
                <a:latin typeface="Times New Roman" pitchFamily="18" charset="0"/>
                <a:ea typeface="楷体" pitchFamily="49" charset="-122"/>
                <a:cs typeface="Times New Roman" pitchFamily="18" charset="0"/>
              </a:rPr>
              <a:t/>
            </a:r>
            <a:br>
              <a:rPr lang="en-US" altLang="zh-CN" sz="2200" b="1" dirty="0">
                <a:latin typeface="Times New Roman" pitchFamily="18" charset="0"/>
                <a:ea typeface="楷体" pitchFamily="49" charset="-122"/>
                <a:cs typeface="Times New Roman" pitchFamily="18" charset="0"/>
              </a:rPr>
            </a:br>
            <a:r>
              <a:rPr lang="en-US" altLang="zh-CN" sz="2200" b="1" dirty="0">
                <a:latin typeface="Times New Roman" pitchFamily="18" charset="0"/>
                <a:ea typeface="楷体" pitchFamily="49" charset="-122"/>
                <a:cs typeface="Times New Roman" pitchFamily="18" charset="0"/>
              </a:rPr>
              <a:t>B</a:t>
            </a:r>
            <a:r>
              <a:rPr lang="zh-CN" altLang="en-US" sz="2200" b="1" dirty="0">
                <a:latin typeface="Times New Roman" pitchFamily="18" charset="0"/>
                <a:ea typeface="楷体" pitchFamily="49" charset="-122"/>
                <a:cs typeface="Times New Roman" pitchFamily="18" charset="0"/>
              </a:rPr>
              <a:t>．磁感线从磁体</a:t>
            </a:r>
            <a:r>
              <a:rPr lang="en-US" altLang="zh-CN" sz="2200" b="1" dirty="0">
                <a:latin typeface="Times New Roman" pitchFamily="18" charset="0"/>
                <a:ea typeface="楷体" pitchFamily="49" charset="-122"/>
                <a:cs typeface="Times New Roman" pitchFamily="18" charset="0"/>
              </a:rPr>
              <a:t>N</a:t>
            </a:r>
            <a:r>
              <a:rPr lang="zh-CN" altLang="en-US" sz="2200" b="1" dirty="0">
                <a:latin typeface="Times New Roman" pitchFamily="18" charset="0"/>
                <a:ea typeface="楷体" pitchFamily="49" charset="-122"/>
                <a:cs typeface="Times New Roman" pitchFamily="18" charset="0"/>
              </a:rPr>
              <a:t>极发出，终止于</a:t>
            </a:r>
            <a:r>
              <a:rPr lang="en-US" altLang="zh-CN" sz="2200" b="1" dirty="0">
                <a:latin typeface="Times New Roman" pitchFamily="18" charset="0"/>
                <a:ea typeface="楷体" pitchFamily="49" charset="-122"/>
                <a:cs typeface="Times New Roman" pitchFamily="18" charset="0"/>
              </a:rPr>
              <a:t>S</a:t>
            </a:r>
            <a:r>
              <a:rPr lang="zh-CN" altLang="en-US" sz="2200" b="1" dirty="0">
                <a:latin typeface="Times New Roman" pitchFamily="18" charset="0"/>
                <a:ea typeface="楷体" pitchFamily="49" charset="-122"/>
                <a:cs typeface="Times New Roman" pitchFamily="18" charset="0"/>
              </a:rPr>
              <a:t>极</a:t>
            </a:r>
            <a:r>
              <a:rPr lang="en-US" altLang="zh-CN" sz="2200" b="1" dirty="0">
                <a:latin typeface="Times New Roman" pitchFamily="18" charset="0"/>
                <a:ea typeface="楷体" pitchFamily="49" charset="-122"/>
                <a:cs typeface="Times New Roman" pitchFamily="18" charset="0"/>
              </a:rPr>
              <a:t/>
            </a:r>
            <a:br>
              <a:rPr lang="en-US" altLang="zh-CN" sz="2200" b="1" dirty="0">
                <a:latin typeface="Times New Roman" pitchFamily="18" charset="0"/>
                <a:ea typeface="楷体" pitchFamily="49" charset="-122"/>
                <a:cs typeface="Times New Roman" pitchFamily="18" charset="0"/>
              </a:rPr>
            </a:br>
            <a:r>
              <a:rPr lang="en-US" altLang="zh-CN" sz="2200" b="1" dirty="0">
                <a:latin typeface="Times New Roman" pitchFamily="18" charset="0"/>
                <a:ea typeface="楷体" pitchFamily="49" charset="-122"/>
                <a:cs typeface="Times New Roman" pitchFamily="18" charset="0"/>
              </a:rPr>
              <a:t>C</a:t>
            </a:r>
            <a:r>
              <a:rPr lang="zh-CN" altLang="en-US" sz="2200" b="1" dirty="0">
                <a:latin typeface="Times New Roman" pitchFamily="18" charset="0"/>
                <a:ea typeface="楷体" pitchFamily="49" charset="-122"/>
                <a:cs typeface="Times New Roman" pitchFamily="18" charset="0"/>
              </a:rPr>
              <a:t>．电场线和磁感线都不能相交</a:t>
            </a:r>
            <a:r>
              <a:rPr lang="en-US" altLang="zh-CN" sz="2200" b="1" i="1" dirty="0">
                <a:latin typeface="Times New Roman" pitchFamily="18" charset="0"/>
                <a:ea typeface="楷体" pitchFamily="49" charset="-122"/>
                <a:cs typeface="Times New Roman" pitchFamily="18" charset="0"/>
              </a:rPr>
              <a:t/>
            </a:r>
            <a:br>
              <a:rPr lang="en-US" altLang="zh-CN" sz="2200" b="1" i="1" dirty="0">
                <a:latin typeface="Times New Roman" pitchFamily="18" charset="0"/>
                <a:ea typeface="楷体" pitchFamily="49" charset="-122"/>
                <a:cs typeface="Times New Roman" pitchFamily="18" charset="0"/>
              </a:rPr>
            </a:br>
            <a:r>
              <a:rPr lang="en-US" altLang="zh-CN" sz="2200" b="1" dirty="0">
                <a:latin typeface="Times New Roman" pitchFamily="18" charset="0"/>
                <a:ea typeface="楷体" pitchFamily="49" charset="-122"/>
                <a:cs typeface="Times New Roman" pitchFamily="18" charset="0"/>
              </a:rPr>
              <a:t>D</a:t>
            </a:r>
            <a:r>
              <a:rPr lang="zh-CN" altLang="en-US" sz="2200" b="1" dirty="0">
                <a:latin typeface="Times New Roman" pitchFamily="18" charset="0"/>
                <a:ea typeface="楷体" pitchFamily="49" charset="-122"/>
                <a:cs typeface="Times New Roman" pitchFamily="18" charset="0"/>
              </a:rPr>
              <a:t>．电场线和磁感线都是现实中存在的</a:t>
            </a:r>
            <a:endParaRPr lang="en-US" altLang="zh-CN" sz="2400" b="1" dirty="0">
              <a:latin typeface="Times New Roman" pitchFamily="18" charset="0"/>
              <a:ea typeface="楷体" pitchFamily="49" charset="-122"/>
              <a:cs typeface="Times New Roman" pitchFamily="18" charset="0"/>
            </a:endParaRPr>
          </a:p>
        </p:txBody>
      </p:sp>
      <p:sp>
        <p:nvSpPr>
          <p:cNvPr id="4" name="Text Box 9"/>
          <p:cNvSpPr txBox="1">
            <a:spLocks noChangeArrowheads="1"/>
          </p:cNvSpPr>
          <p:nvPr/>
        </p:nvSpPr>
        <p:spPr bwMode="auto">
          <a:xfrm>
            <a:off x="8454238" y="1071020"/>
            <a:ext cx="517074" cy="430887"/>
          </a:xfrm>
          <a:prstGeom prst="rect">
            <a:avLst/>
          </a:prstGeom>
          <a:noFill/>
          <a:ln w="9525">
            <a:noFill/>
            <a:miter lim="800000"/>
            <a:headEnd/>
            <a:tailEnd/>
          </a:ln>
          <a:effectLst/>
        </p:spPr>
        <p:txBody>
          <a:bodyPr wrap="square">
            <a:spAutoFit/>
          </a:bodyPr>
          <a:lstStyle/>
          <a:p>
            <a:pPr>
              <a:spcBef>
                <a:spcPct val="50000"/>
              </a:spcBef>
            </a:pPr>
            <a:r>
              <a:rPr lang="en-US" altLang="zh-CN" sz="2200" b="1" dirty="0">
                <a:solidFill>
                  <a:srgbClr val="C00000"/>
                </a:solidFill>
                <a:latin typeface="Times New Roman" pitchFamily="18" charset="0"/>
                <a:ea typeface="黑体" pitchFamily="49" charset="-122"/>
                <a:cs typeface="Times New Roman" pitchFamily="18" charset="0"/>
              </a:rPr>
              <a:t>C</a:t>
            </a:r>
            <a:r>
              <a:rPr lang="zh-CN" altLang="en-US" sz="2200" b="1" dirty="0">
                <a:latin typeface="Times New Roman" pitchFamily="18" charset="0"/>
                <a:ea typeface="楷体" pitchFamily="49" charset="-122"/>
                <a:cs typeface="Times New Roman" pitchFamily="18" charset="0"/>
              </a:rPr>
              <a:t> </a:t>
            </a:r>
            <a:endParaRPr lang="en-US" altLang="zh-CN" sz="2200" b="1" dirty="0">
              <a:solidFill>
                <a:srgbClr val="C00000"/>
              </a:solidFill>
              <a:latin typeface="Times New Roman" pitchFamily="18" charset="0"/>
              <a:ea typeface="黑体" pitchFamily="49" charset="-122"/>
              <a:cs typeface="Times New Roman" pitchFamily="18" charset="0"/>
            </a:endParaRPr>
          </a:p>
        </p:txBody>
      </p:sp>
      <p:sp>
        <p:nvSpPr>
          <p:cNvPr id="5" name="Text Box 9"/>
          <p:cNvSpPr txBox="1">
            <a:spLocks noChangeArrowheads="1"/>
          </p:cNvSpPr>
          <p:nvPr/>
        </p:nvSpPr>
        <p:spPr bwMode="auto">
          <a:xfrm>
            <a:off x="6939670" y="2497288"/>
            <a:ext cx="409578" cy="430887"/>
          </a:xfrm>
          <a:prstGeom prst="rect">
            <a:avLst/>
          </a:prstGeom>
          <a:noFill/>
          <a:ln w="9525">
            <a:noFill/>
            <a:miter lim="800000"/>
            <a:headEnd/>
            <a:tailEnd/>
          </a:ln>
          <a:effectLst/>
        </p:spPr>
        <p:txBody>
          <a:bodyPr wrap="square">
            <a:spAutoFit/>
          </a:bodyPr>
          <a:lstStyle/>
          <a:p>
            <a:pPr eaLnBrk="1" hangingPunct="1">
              <a:spcBef>
                <a:spcPct val="50000"/>
              </a:spcBef>
            </a:pPr>
            <a:r>
              <a:rPr lang="en-US" altLang="zh-CN" sz="2200" b="1" dirty="0">
                <a:solidFill>
                  <a:srgbClr val="C00000"/>
                </a:solidFill>
                <a:latin typeface="Times New Roman" pitchFamily="18" charset="0"/>
                <a:ea typeface="黑体" pitchFamily="49" charset="-122"/>
                <a:cs typeface="Times New Roman" pitchFamily="18" charset="0"/>
              </a:rPr>
              <a:t>C</a:t>
            </a:r>
          </a:p>
        </p:txBody>
      </p:sp>
      <p:sp>
        <p:nvSpPr>
          <p:cNvPr id="27" name="矩形 26"/>
          <p:cNvSpPr/>
          <p:nvPr/>
        </p:nvSpPr>
        <p:spPr>
          <a:xfrm>
            <a:off x="179512" y="4676616"/>
            <a:ext cx="6178438" cy="1785104"/>
          </a:xfrm>
          <a:prstGeom prst="rect">
            <a:avLst/>
          </a:prstGeom>
        </p:spPr>
        <p:txBody>
          <a:bodyPr wrap="square">
            <a:spAutoFit/>
          </a:bodyPr>
          <a:lstStyle/>
          <a:p>
            <a:pPr lvl="0" fontAlgn="base">
              <a:lnSpc>
                <a:spcPct val="125000"/>
              </a:lnSpc>
              <a:spcBef>
                <a:spcPct val="0"/>
              </a:spcBef>
              <a:spcAft>
                <a:spcPct val="0"/>
              </a:spcAft>
            </a:pPr>
            <a:r>
              <a:rPr lang="en-US" altLang="zh-CN" sz="2200" b="1" dirty="0">
                <a:latin typeface="Times New Roman" pitchFamily="18" charset="0"/>
                <a:ea typeface="楷体" pitchFamily="49" charset="-122"/>
                <a:cs typeface="Times New Roman" pitchFamily="18" charset="0"/>
              </a:rPr>
              <a:t>【</a:t>
            </a:r>
            <a:r>
              <a:rPr lang="zh-CN" altLang="en-US" sz="2200" b="1" dirty="0">
                <a:latin typeface="Times New Roman" pitchFamily="18" charset="0"/>
                <a:ea typeface="楷体" pitchFamily="49" charset="-122"/>
                <a:cs typeface="Times New Roman" pitchFamily="18" charset="0"/>
              </a:rPr>
              <a:t>例</a:t>
            </a:r>
            <a:r>
              <a:rPr lang="en-US" altLang="zh-CN" sz="2200" b="1" dirty="0">
                <a:latin typeface="Times New Roman" pitchFamily="18" charset="0"/>
                <a:ea typeface="楷体" pitchFamily="49" charset="-122"/>
                <a:cs typeface="Times New Roman" pitchFamily="18" charset="0"/>
              </a:rPr>
              <a:t>3】</a:t>
            </a:r>
            <a:r>
              <a:rPr lang="zh-CN" altLang="en-US" sz="2200" b="1" dirty="0">
                <a:latin typeface="Times New Roman" pitchFamily="18" charset="0"/>
                <a:ea typeface="楷体" pitchFamily="49" charset="-122"/>
                <a:cs typeface="Times New Roman" pitchFamily="18" charset="0"/>
              </a:rPr>
              <a:t>如图所示，可自由转动的小磁针静止时，靠近螺线管的是小磁针的</a:t>
            </a:r>
            <a:r>
              <a:rPr lang="en-US" altLang="zh-CN" sz="2200" b="1" dirty="0">
                <a:latin typeface="Times New Roman" pitchFamily="18" charset="0"/>
                <a:ea typeface="楷体" pitchFamily="49" charset="-122"/>
                <a:cs typeface="Times New Roman" pitchFamily="18" charset="0"/>
              </a:rPr>
              <a:t>_____</a:t>
            </a:r>
            <a:r>
              <a:rPr lang="zh-CN" altLang="en-US" sz="2200" b="1" dirty="0">
                <a:latin typeface="Times New Roman" pitchFamily="18" charset="0"/>
                <a:ea typeface="楷体" pitchFamily="49" charset="-122"/>
                <a:cs typeface="Times New Roman" pitchFamily="18" charset="0"/>
              </a:rPr>
              <a:t>极，若将小磁针放到该通电螺线管内部，小磁针</a:t>
            </a:r>
            <a:r>
              <a:rPr lang="en-US" altLang="zh-CN" sz="2200" b="1" dirty="0">
                <a:latin typeface="Times New Roman" pitchFamily="18" charset="0"/>
                <a:ea typeface="楷体" pitchFamily="49" charset="-122"/>
                <a:cs typeface="Times New Roman" pitchFamily="18" charset="0"/>
              </a:rPr>
              <a:t>N</a:t>
            </a:r>
            <a:r>
              <a:rPr lang="zh-CN" altLang="en-US" sz="2200" b="1" dirty="0">
                <a:latin typeface="Times New Roman" pitchFamily="18" charset="0"/>
                <a:ea typeface="楷体" pitchFamily="49" charset="-122"/>
                <a:cs typeface="Times New Roman" pitchFamily="18" charset="0"/>
              </a:rPr>
              <a:t>极指向与图示位置时的指向</a:t>
            </a:r>
            <a:r>
              <a:rPr lang="en-US" altLang="zh-CN" sz="2200" b="1" dirty="0">
                <a:latin typeface="Times New Roman" pitchFamily="18" charset="0"/>
                <a:ea typeface="楷体" pitchFamily="49" charset="-122"/>
                <a:cs typeface="Times New Roman" pitchFamily="18" charset="0"/>
              </a:rPr>
              <a:t>______</a:t>
            </a:r>
            <a:r>
              <a:rPr lang="zh-CN" altLang="en-US" sz="2200" b="1" dirty="0">
                <a:latin typeface="Times New Roman" pitchFamily="18" charset="0"/>
                <a:ea typeface="楷体" pitchFamily="49" charset="-122"/>
                <a:cs typeface="Times New Roman" pitchFamily="18" charset="0"/>
              </a:rPr>
              <a:t>（填“相同”</a:t>
            </a:r>
            <a:r>
              <a:rPr lang="en-US" altLang="zh-CN" sz="2200" b="1" dirty="0">
                <a:latin typeface="Times New Roman" pitchFamily="18" charset="0"/>
                <a:ea typeface="楷体" pitchFamily="49" charset="-122"/>
                <a:cs typeface="Times New Roman" pitchFamily="18" charset="0"/>
              </a:rPr>
              <a:t>or</a:t>
            </a:r>
            <a:r>
              <a:rPr lang="zh-CN" altLang="en-US" sz="2200" b="1" dirty="0">
                <a:latin typeface="Times New Roman" pitchFamily="18" charset="0"/>
                <a:ea typeface="楷体" pitchFamily="49" charset="-122"/>
                <a:cs typeface="Times New Roman" pitchFamily="18" charset="0"/>
              </a:rPr>
              <a:t>“相反”）</a:t>
            </a:r>
            <a:endParaRPr lang="en-US" altLang="zh-CN" sz="2200" b="1" dirty="0">
              <a:latin typeface="Times New Roman" pitchFamily="18" charset="0"/>
              <a:ea typeface="楷体" pitchFamily="49" charset="-122"/>
              <a:cs typeface="Times New Roman" pitchFamily="18" charset="0"/>
            </a:endParaRPr>
          </a:p>
        </p:txBody>
      </p:sp>
      <p:sp>
        <p:nvSpPr>
          <p:cNvPr id="28" name="Text Box 9"/>
          <p:cNvSpPr txBox="1">
            <a:spLocks noChangeArrowheads="1"/>
          </p:cNvSpPr>
          <p:nvPr/>
        </p:nvSpPr>
        <p:spPr bwMode="auto">
          <a:xfrm>
            <a:off x="8726810" y="4986562"/>
            <a:ext cx="345790" cy="307777"/>
          </a:xfrm>
          <a:prstGeom prst="rect">
            <a:avLst/>
          </a:prstGeom>
          <a:noFill/>
          <a:ln w="9525">
            <a:noFill/>
            <a:miter lim="800000"/>
            <a:headEnd/>
            <a:tailEnd/>
          </a:ln>
          <a:effectLst/>
        </p:spPr>
        <p:txBody>
          <a:bodyPr wrap="square">
            <a:spAutoFit/>
          </a:bodyPr>
          <a:lstStyle/>
          <a:p>
            <a:pPr eaLnBrk="1" hangingPunct="1">
              <a:spcBef>
                <a:spcPct val="50000"/>
              </a:spcBef>
            </a:pPr>
            <a:r>
              <a:rPr lang="en-US" altLang="zh-CN" sz="1400" b="1" i="1" dirty="0">
                <a:solidFill>
                  <a:srgbClr val="C00000"/>
                </a:solidFill>
                <a:latin typeface="Times New Roman" pitchFamily="18" charset="0"/>
                <a:ea typeface="黑体" pitchFamily="49" charset="-122"/>
                <a:cs typeface="Times New Roman" pitchFamily="18" charset="0"/>
              </a:rPr>
              <a:t>N</a:t>
            </a:r>
          </a:p>
        </p:txBody>
      </p:sp>
      <p:grpSp>
        <p:nvGrpSpPr>
          <p:cNvPr id="9" name="组合 8"/>
          <p:cNvGrpSpPr>
            <a:grpSpLocks noChangeAspect="1"/>
          </p:cNvGrpSpPr>
          <p:nvPr/>
        </p:nvGrpSpPr>
        <p:grpSpPr>
          <a:xfrm>
            <a:off x="6210311" y="4869160"/>
            <a:ext cx="2538731" cy="1116000"/>
            <a:chOff x="3553903" y="4414838"/>
            <a:chExt cx="2710071" cy="1191320"/>
          </a:xfrm>
        </p:grpSpPr>
        <p:grpSp>
          <p:nvGrpSpPr>
            <p:cNvPr id="10" name="组合 22"/>
            <p:cNvGrpSpPr/>
            <p:nvPr/>
          </p:nvGrpSpPr>
          <p:grpSpPr>
            <a:xfrm>
              <a:off x="4355975" y="4414838"/>
              <a:ext cx="1907999" cy="1191320"/>
              <a:chOff x="4355975" y="4414838"/>
              <a:chExt cx="1907999" cy="1191320"/>
            </a:xfrm>
          </p:grpSpPr>
          <p:sp>
            <p:nvSpPr>
              <p:cNvPr id="21" name="矩形 20"/>
              <p:cNvSpPr/>
              <p:nvPr/>
            </p:nvSpPr>
            <p:spPr>
              <a:xfrm>
                <a:off x="4355975" y="4498951"/>
                <a:ext cx="1907999" cy="42272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4524375" y="4424363"/>
                <a:ext cx="276225" cy="577849"/>
              </a:xfrm>
              <a:custGeom>
                <a:avLst/>
                <a:gdLst>
                  <a:gd name="connsiteX0" fmla="*/ 0 w 276225"/>
                  <a:gd name="connsiteY0" fmla="*/ 71437 h 577849"/>
                  <a:gd name="connsiteX1" fmla="*/ 38100 w 276225"/>
                  <a:gd name="connsiteY1" fmla="*/ 23812 h 577849"/>
                  <a:gd name="connsiteX2" fmla="*/ 95250 w 276225"/>
                  <a:gd name="connsiteY2" fmla="*/ 80962 h 577849"/>
                  <a:gd name="connsiteX3" fmla="*/ 209550 w 276225"/>
                  <a:gd name="connsiteY3" fmla="*/ 509587 h 577849"/>
                  <a:gd name="connsiteX4" fmla="*/ 276225 w 276225"/>
                  <a:gd name="connsiteY4" fmla="*/ 490537 h 577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225" h="577849">
                    <a:moveTo>
                      <a:pt x="0" y="71437"/>
                    </a:moveTo>
                    <a:cubicBezTo>
                      <a:pt x="11112" y="46831"/>
                      <a:pt x="22225" y="22225"/>
                      <a:pt x="38100" y="23812"/>
                    </a:cubicBezTo>
                    <a:cubicBezTo>
                      <a:pt x="53975" y="25400"/>
                      <a:pt x="66675" y="0"/>
                      <a:pt x="95250" y="80962"/>
                    </a:cubicBezTo>
                    <a:cubicBezTo>
                      <a:pt x="123825" y="161925"/>
                      <a:pt x="179388" y="441325"/>
                      <a:pt x="209550" y="509587"/>
                    </a:cubicBezTo>
                    <a:cubicBezTo>
                      <a:pt x="239712" y="577849"/>
                      <a:pt x="257968" y="534193"/>
                      <a:pt x="276225" y="490537"/>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任意多边形 22"/>
              <p:cNvSpPr/>
              <p:nvPr/>
            </p:nvSpPr>
            <p:spPr>
              <a:xfrm>
                <a:off x="4714875" y="4425802"/>
                <a:ext cx="276225" cy="577849"/>
              </a:xfrm>
              <a:custGeom>
                <a:avLst/>
                <a:gdLst>
                  <a:gd name="connsiteX0" fmla="*/ 0 w 276225"/>
                  <a:gd name="connsiteY0" fmla="*/ 71437 h 577849"/>
                  <a:gd name="connsiteX1" fmla="*/ 38100 w 276225"/>
                  <a:gd name="connsiteY1" fmla="*/ 23812 h 577849"/>
                  <a:gd name="connsiteX2" fmla="*/ 95250 w 276225"/>
                  <a:gd name="connsiteY2" fmla="*/ 80962 h 577849"/>
                  <a:gd name="connsiteX3" fmla="*/ 209550 w 276225"/>
                  <a:gd name="connsiteY3" fmla="*/ 509587 h 577849"/>
                  <a:gd name="connsiteX4" fmla="*/ 276225 w 276225"/>
                  <a:gd name="connsiteY4" fmla="*/ 490537 h 577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225" h="577849">
                    <a:moveTo>
                      <a:pt x="0" y="71437"/>
                    </a:moveTo>
                    <a:cubicBezTo>
                      <a:pt x="11112" y="46831"/>
                      <a:pt x="22225" y="22225"/>
                      <a:pt x="38100" y="23812"/>
                    </a:cubicBezTo>
                    <a:cubicBezTo>
                      <a:pt x="53975" y="25400"/>
                      <a:pt x="66675" y="0"/>
                      <a:pt x="95250" y="80962"/>
                    </a:cubicBezTo>
                    <a:cubicBezTo>
                      <a:pt x="123825" y="161925"/>
                      <a:pt x="179388" y="441325"/>
                      <a:pt x="209550" y="509587"/>
                    </a:cubicBezTo>
                    <a:cubicBezTo>
                      <a:pt x="239712" y="577849"/>
                      <a:pt x="257968" y="534193"/>
                      <a:pt x="276225" y="490537"/>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任意多边形 23"/>
              <p:cNvSpPr/>
              <p:nvPr/>
            </p:nvSpPr>
            <p:spPr>
              <a:xfrm>
                <a:off x="4897363" y="4414838"/>
                <a:ext cx="276225" cy="577849"/>
              </a:xfrm>
              <a:custGeom>
                <a:avLst/>
                <a:gdLst>
                  <a:gd name="connsiteX0" fmla="*/ 0 w 276225"/>
                  <a:gd name="connsiteY0" fmla="*/ 71437 h 577849"/>
                  <a:gd name="connsiteX1" fmla="*/ 38100 w 276225"/>
                  <a:gd name="connsiteY1" fmla="*/ 23812 h 577849"/>
                  <a:gd name="connsiteX2" fmla="*/ 95250 w 276225"/>
                  <a:gd name="connsiteY2" fmla="*/ 80962 h 577849"/>
                  <a:gd name="connsiteX3" fmla="*/ 209550 w 276225"/>
                  <a:gd name="connsiteY3" fmla="*/ 509587 h 577849"/>
                  <a:gd name="connsiteX4" fmla="*/ 276225 w 276225"/>
                  <a:gd name="connsiteY4" fmla="*/ 490537 h 577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225" h="577849">
                    <a:moveTo>
                      <a:pt x="0" y="71437"/>
                    </a:moveTo>
                    <a:cubicBezTo>
                      <a:pt x="11112" y="46831"/>
                      <a:pt x="22225" y="22225"/>
                      <a:pt x="38100" y="23812"/>
                    </a:cubicBezTo>
                    <a:cubicBezTo>
                      <a:pt x="53975" y="25400"/>
                      <a:pt x="66675" y="0"/>
                      <a:pt x="95250" y="80962"/>
                    </a:cubicBezTo>
                    <a:cubicBezTo>
                      <a:pt x="123825" y="161925"/>
                      <a:pt x="179388" y="441325"/>
                      <a:pt x="209550" y="509587"/>
                    </a:cubicBezTo>
                    <a:cubicBezTo>
                      <a:pt x="239712" y="577849"/>
                      <a:pt x="257968" y="534193"/>
                      <a:pt x="276225" y="490537"/>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任意多边形 24"/>
              <p:cNvSpPr/>
              <p:nvPr/>
            </p:nvSpPr>
            <p:spPr>
              <a:xfrm>
                <a:off x="5087863" y="4416277"/>
                <a:ext cx="276225" cy="577849"/>
              </a:xfrm>
              <a:custGeom>
                <a:avLst/>
                <a:gdLst>
                  <a:gd name="connsiteX0" fmla="*/ 0 w 276225"/>
                  <a:gd name="connsiteY0" fmla="*/ 71437 h 577849"/>
                  <a:gd name="connsiteX1" fmla="*/ 38100 w 276225"/>
                  <a:gd name="connsiteY1" fmla="*/ 23812 h 577849"/>
                  <a:gd name="connsiteX2" fmla="*/ 95250 w 276225"/>
                  <a:gd name="connsiteY2" fmla="*/ 80962 h 577849"/>
                  <a:gd name="connsiteX3" fmla="*/ 209550 w 276225"/>
                  <a:gd name="connsiteY3" fmla="*/ 509587 h 577849"/>
                  <a:gd name="connsiteX4" fmla="*/ 276225 w 276225"/>
                  <a:gd name="connsiteY4" fmla="*/ 490537 h 577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225" h="577849">
                    <a:moveTo>
                      <a:pt x="0" y="71437"/>
                    </a:moveTo>
                    <a:cubicBezTo>
                      <a:pt x="11112" y="46831"/>
                      <a:pt x="22225" y="22225"/>
                      <a:pt x="38100" y="23812"/>
                    </a:cubicBezTo>
                    <a:cubicBezTo>
                      <a:pt x="53975" y="25400"/>
                      <a:pt x="66675" y="0"/>
                      <a:pt x="95250" y="80962"/>
                    </a:cubicBezTo>
                    <a:cubicBezTo>
                      <a:pt x="123825" y="161925"/>
                      <a:pt x="179388" y="441325"/>
                      <a:pt x="209550" y="509587"/>
                    </a:cubicBezTo>
                    <a:cubicBezTo>
                      <a:pt x="239712" y="577849"/>
                      <a:pt x="257968" y="534193"/>
                      <a:pt x="276225" y="490537"/>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任意多边形 25"/>
              <p:cNvSpPr/>
              <p:nvPr/>
            </p:nvSpPr>
            <p:spPr>
              <a:xfrm>
                <a:off x="5257403" y="4424363"/>
                <a:ext cx="276225" cy="577849"/>
              </a:xfrm>
              <a:custGeom>
                <a:avLst/>
                <a:gdLst>
                  <a:gd name="connsiteX0" fmla="*/ 0 w 276225"/>
                  <a:gd name="connsiteY0" fmla="*/ 71437 h 577849"/>
                  <a:gd name="connsiteX1" fmla="*/ 38100 w 276225"/>
                  <a:gd name="connsiteY1" fmla="*/ 23812 h 577849"/>
                  <a:gd name="connsiteX2" fmla="*/ 95250 w 276225"/>
                  <a:gd name="connsiteY2" fmla="*/ 80962 h 577849"/>
                  <a:gd name="connsiteX3" fmla="*/ 209550 w 276225"/>
                  <a:gd name="connsiteY3" fmla="*/ 509587 h 577849"/>
                  <a:gd name="connsiteX4" fmla="*/ 276225 w 276225"/>
                  <a:gd name="connsiteY4" fmla="*/ 490537 h 577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225" h="577849">
                    <a:moveTo>
                      <a:pt x="0" y="71437"/>
                    </a:moveTo>
                    <a:cubicBezTo>
                      <a:pt x="11112" y="46831"/>
                      <a:pt x="22225" y="22225"/>
                      <a:pt x="38100" y="23812"/>
                    </a:cubicBezTo>
                    <a:cubicBezTo>
                      <a:pt x="53975" y="25400"/>
                      <a:pt x="66675" y="0"/>
                      <a:pt x="95250" y="80962"/>
                    </a:cubicBezTo>
                    <a:cubicBezTo>
                      <a:pt x="123825" y="161925"/>
                      <a:pt x="179388" y="441325"/>
                      <a:pt x="209550" y="509587"/>
                    </a:cubicBezTo>
                    <a:cubicBezTo>
                      <a:pt x="239712" y="577849"/>
                      <a:pt x="257968" y="534193"/>
                      <a:pt x="276225" y="490537"/>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9" name="任意多边形 28"/>
              <p:cNvSpPr/>
              <p:nvPr/>
            </p:nvSpPr>
            <p:spPr>
              <a:xfrm>
                <a:off x="5447903" y="4425802"/>
                <a:ext cx="276225" cy="577849"/>
              </a:xfrm>
              <a:custGeom>
                <a:avLst/>
                <a:gdLst>
                  <a:gd name="connsiteX0" fmla="*/ 0 w 276225"/>
                  <a:gd name="connsiteY0" fmla="*/ 71437 h 577849"/>
                  <a:gd name="connsiteX1" fmla="*/ 38100 w 276225"/>
                  <a:gd name="connsiteY1" fmla="*/ 23812 h 577849"/>
                  <a:gd name="connsiteX2" fmla="*/ 95250 w 276225"/>
                  <a:gd name="connsiteY2" fmla="*/ 80962 h 577849"/>
                  <a:gd name="connsiteX3" fmla="*/ 209550 w 276225"/>
                  <a:gd name="connsiteY3" fmla="*/ 509587 h 577849"/>
                  <a:gd name="connsiteX4" fmla="*/ 276225 w 276225"/>
                  <a:gd name="connsiteY4" fmla="*/ 490537 h 577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225" h="577849">
                    <a:moveTo>
                      <a:pt x="0" y="71437"/>
                    </a:moveTo>
                    <a:cubicBezTo>
                      <a:pt x="11112" y="46831"/>
                      <a:pt x="22225" y="22225"/>
                      <a:pt x="38100" y="23812"/>
                    </a:cubicBezTo>
                    <a:cubicBezTo>
                      <a:pt x="53975" y="25400"/>
                      <a:pt x="66675" y="0"/>
                      <a:pt x="95250" y="80962"/>
                    </a:cubicBezTo>
                    <a:cubicBezTo>
                      <a:pt x="123825" y="161925"/>
                      <a:pt x="179388" y="441325"/>
                      <a:pt x="209550" y="509587"/>
                    </a:cubicBezTo>
                    <a:cubicBezTo>
                      <a:pt x="239712" y="577849"/>
                      <a:pt x="257968" y="534193"/>
                      <a:pt x="276225" y="490537"/>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0" name="任意多边形 29"/>
              <p:cNvSpPr/>
              <p:nvPr/>
            </p:nvSpPr>
            <p:spPr>
              <a:xfrm>
                <a:off x="5617443" y="4424363"/>
                <a:ext cx="276225" cy="577849"/>
              </a:xfrm>
              <a:custGeom>
                <a:avLst/>
                <a:gdLst>
                  <a:gd name="connsiteX0" fmla="*/ 0 w 276225"/>
                  <a:gd name="connsiteY0" fmla="*/ 71437 h 577849"/>
                  <a:gd name="connsiteX1" fmla="*/ 38100 w 276225"/>
                  <a:gd name="connsiteY1" fmla="*/ 23812 h 577849"/>
                  <a:gd name="connsiteX2" fmla="*/ 95250 w 276225"/>
                  <a:gd name="connsiteY2" fmla="*/ 80962 h 577849"/>
                  <a:gd name="connsiteX3" fmla="*/ 209550 w 276225"/>
                  <a:gd name="connsiteY3" fmla="*/ 509587 h 577849"/>
                  <a:gd name="connsiteX4" fmla="*/ 276225 w 276225"/>
                  <a:gd name="connsiteY4" fmla="*/ 490537 h 577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225" h="577849">
                    <a:moveTo>
                      <a:pt x="0" y="71437"/>
                    </a:moveTo>
                    <a:cubicBezTo>
                      <a:pt x="11112" y="46831"/>
                      <a:pt x="22225" y="22225"/>
                      <a:pt x="38100" y="23812"/>
                    </a:cubicBezTo>
                    <a:cubicBezTo>
                      <a:pt x="53975" y="25400"/>
                      <a:pt x="66675" y="0"/>
                      <a:pt x="95250" y="80962"/>
                    </a:cubicBezTo>
                    <a:cubicBezTo>
                      <a:pt x="123825" y="161925"/>
                      <a:pt x="179388" y="441325"/>
                      <a:pt x="209550" y="509587"/>
                    </a:cubicBezTo>
                    <a:cubicBezTo>
                      <a:pt x="239712" y="577849"/>
                      <a:pt x="257968" y="534193"/>
                      <a:pt x="276225" y="490537"/>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任意多边形 30"/>
              <p:cNvSpPr/>
              <p:nvPr/>
            </p:nvSpPr>
            <p:spPr>
              <a:xfrm>
                <a:off x="5807943" y="4425802"/>
                <a:ext cx="276225" cy="577849"/>
              </a:xfrm>
              <a:custGeom>
                <a:avLst/>
                <a:gdLst>
                  <a:gd name="connsiteX0" fmla="*/ 0 w 276225"/>
                  <a:gd name="connsiteY0" fmla="*/ 71437 h 577849"/>
                  <a:gd name="connsiteX1" fmla="*/ 38100 w 276225"/>
                  <a:gd name="connsiteY1" fmla="*/ 23812 h 577849"/>
                  <a:gd name="connsiteX2" fmla="*/ 95250 w 276225"/>
                  <a:gd name="connsiteY2" fmla="*/ 80962 h 577849"/>
                  <a:gd name="connsiteX3" fmla="*/ 209550 w 276225"/>
                  <a:gd name="connsiteY3" fmla="*/ 509587 h 577849"/>
                  <a:gd name="connsiteX4" fmla="*/ 276225 w 276225"/>
                  <a:gd name="connsiteY4" fmla="*/ 490537 h 577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225" h="577849">
                    <a:moveTo>
                      <a:pt x="0" y="71437"/>
                    </a:moveTo>
                    <a:cubicBezTo>
                      <a:pt x="11112" y="46831"/>
                      <a:pt x="22225" y="22225"/>
                      <a:pt x="38100" y="23812"/>
                    </a:cubicBezTo>
                    <a:cubicBezTo>
                      <a:pt x="53975" y="25400"/>
                      <a:pt x="66675" y="0"/>
                      <a:pt x="95250" y="80962"/>
                    </a:cubicBezTo>
                    <a:cubicBezTo>
                      <a:pt x="123825" y="161925"/>
                      <a:pt x="179388" y="441325"/>
                      <a:pt x="209550" y="509587"/>
                    </a:cubicBezTo>
                    <a:cubicBezTo>
                      <a:pt x="239712" y="577849"/>
                      <a:pt x="257968" y="534193"/>
                      <a:pt x="276225" y="490537"/>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2" name="任意多边形 31"/>
              <p:cNvSpPr/>
              <p:nvPr/>
            </p:nvSpPr>
            <p:spPr>
              <a:xfrm>
                <a:off x="6115050" y="4416425"/>
                <a:ext cx="57150" cy="1080000"/>
              </a:xfrm>
              <a:custGeom>
                <a:avLst/>
                <a:gdLst>
                  <a:gd name="connsiteX0" fmla="*/ 0 w 57150"/>
                  <a:gd name="connsiteY0" fmla="*/ 79375 h 1296987"/>
                  <a:gd name="connsiteX1" fmla="*/ 47625 w 57150"/>
                  <a:gd name="connsiteY1" fmla="*/ 41275 h 1296987"/>
                  <a:gd name="connsiteX2" fmla="*/ 57150 w 57150"/>
                  <a:gd name="connsiteY2" fmla="*/ 327025 h 1296987"/>
                  <a:gd name="connsiteX3" fmla="*/ 47625 w 57150"/>
                  <a:gd name="connsiteY3" fmla="*/ 1155700 h 1296987"/>
                  <a:gd name="connsiteX4" fmla="*/ 47625 w 57150"/>
                  <a:gd name="connsiteY4" fmla="*/ 1174750 h 1296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1296987">
                    <a:moveTo>
                      <a:pt x="0" y="79375"/>
                    </a:moveTo>
                    <a:cubicBezTo>
                      <a:pt x="19050" y="39687"/>
                      <a:pt x="38100" y="0"/>
                      <a:pt x="47625" y="41275"/>
                    </a:cubicBezTo>
                    <a:cubicBezTo>
                      <a:pt x="57150" y="82550"/>
                      <a:pt x="57150" y="141288"/>
                      <a:pt x="57150" y="327025"/>
                    </a:cubicBezTo>
                    <a:cubicBezTo>
                      <a:pt x="57150" y="512762"/>
                      <a:pt x="49212" y="1014413"/>
                      <a:pt x="47625" y="1155700"/>
                    </a:cubicBezTo>
                    <a:cubicBezTo>
                      <a:pt x="46038" y="1296987"/>
                      <a:pt x="46831" y="1235868"/>
                      <a:pt x="47625" y="117475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33" name="直接连接符 32"/>
              <p:cNvCxnSpPr/>
              <p:nvPr/>
            </p:nvCxnSpPr>
            <p:spPr>
              <a:xfrm>
                <a:off x="4528567" y="4897735"/>
                <a:ext cx="0" cy="57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4528567" y="5454749"/>
                <a:ext cx="75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5287888" y="5282158"/>
                <a:ext cx="0" cy="324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5364088" y="5344665"/>
                <a:ext cx="0" cy="216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5364192" y="5454749"/>
                <a:ext cx="7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组合 34"/>
            <p:cNvGrpSpPr>
              <a:grpSpLocks noChangeAspect="1"/>
            </p:cNvGrpSpPr>
            <p:nvPr/>
          </p:nvGrpSpPr>
          <p:grpSpPr>
            <a:xfrm>
              <a:off x="3553903" y="4609691"/>
              <a:ext cx="416330" cy="304677"/>
              <a:chOff x="3061724" y="4653134"/>
              <a:chExt cx="492028" cy="360073"/>
            </a:xfrm>
          </p:grpSpPr>
          <p:sp>
            <p:nvSpPr>
              <p:cNvPr id="12" name="等腰三角形 11"/>
              <p:cNvSpPr/>
              <p:nvPr/>
            </p:nvSpPr>
            <p:spPr>
              <a:xfrm rot="5400000">
                <a:off x="3336297" y="4617140"/>
                <a:ext cx="144017" cy="216024"/>
              </a:xfrm>
              <a:prstGeom prst="triangle">
                <a:avLst/>
              </a:prstGeom>
              <a:solidFill>
                <a:schemeClr val="tx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rot="16200000">
                <a:off x="3121761" y="4617130"/>
                <a:ext cx="144015" cy="216024"/>
              </a:xfrm>
              <a:prstGeom prst="triangl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a:off x="3296099" y="4797154"/>
                <a:ext cx="0" cy="12763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085753" y="4931661"/>
                <a:ext cx="46799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3446346" y="4931670"/>
                <a:ext cx="72007" cy="7200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3061724" y="4931661"/>
                <a:ext cx="72009" cy="7200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3141177" y="4941192"/>
                <a:ext cx="72009" cy="7200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3239056" y="4941198"/>
                <a:ext cx="72009" cy="7200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3341922" y="4941198"/>
                <a:ext cx="72009" cy="7200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39" name="直接箭头连接符 38"/>
          <p:cNvCxnSpPr/>
          <p:nvPr/>
        </p:nvCxnSpPr>
        <p:spPr>
          <a:xfrm rot="5400000">
            <a:off x="8605771" y="5554702"/>
            <a:ext cx="108000"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rot="-5400000">
            <a:off x="7066042" y="5507117"/>
            <a:ext cx="108000"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a:off x="7255922" y="5062519"/>
            <a:ext cx="1206684" cy="130665"/>
            <a:chOff x="7327354" y="5062519"/>
            <a:chExt cx="1206684" cy="130665"/>
          </a:xfrm>
        </p:grpSpPr>
        <p:cxnSp>
          <p:nvCxnSpPr>
            <p:cNvPr id="38" name="直接箭头连接符 37"/>
            <p:cNvCxnSpPr/>
            <p:nvPr/>
          </p:nvCxnSpPr>
          <p:spPr>
            <a:xfrm rot="4560000">
              <a:off x="7273354" y="5139184"/>
              <a:ext cx="108000"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rot="4560000">
              <a:off x="7449607" y="5124470"/>
              <a:ext cx="108000"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rot="4560000">
              <a:off x="7625860" y="5124470"/>
              <a:ext cx="108000"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rot="4560000">
              <a:off x="7795647" y="5131233"/>
              <a:ext cx="108000"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rot="4560000">
              <a:off x="7963949" y="5116519"/>
              <a:ext cx="108000"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rot="4560000">
              <a:off x="8140202" y="5116519"/>
              <a:ext cx="108000"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rot="4560000">
              <a:off x="8303785" y="5131233"/>
              <a:ext cx="108000"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rot="4560000">
              <a:off x="8480038" y="5116519"/>
              <a:ext cx="108000"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50" name="Text Box 9"/>
          <p:cNvSpPr txBox="1">
            <a:spLocks noChangeArrowheads="1"/>
          </p:cNvSpPr>
          <p:nvPr/>
        </p:nvSpPr>
        <p:spPr bwMode="auto">
          <a:xfrm>
            <a:off x="6691293" y="4986683"/>
            <a:ext cx="336266" cy="307777"/>
          </a:xfrm>
          <a:prstGeom prst="rect">
            <a:avLst/>
          </a:prstGeom>
          <a:noFill/>
          <a:ln w="9525">
            <a:noFill/>
            <a:miter lim="800000"/>
            <a:headEnd/>
            <a:tailEnd/>
          </a:ln>
          <a:effectLst/>
        </p:spPr>
        <p:txBody>
          <a:bodyPr wrap="square">
            <a:spAutoFit/>
          </a:bodyPr>
          <a:lstStyle/>
          <a:p>
            <a:pPr eaLnBrk="1" hangingPunct="1">
              <a:spcBef>
                <a:spcPct val="50000"/>
              </a:spcBef>
            </a:pPr>
            <a:r>
              <a:rPr lang="en-US" altLang="zh-CN" sz="1400" b="1" i="1" dirty="0">
                <a:solidFill>
                  <a:srgbClr val="C00000"/>
                </a:solidFill>
                <a:latin typeface="Times New Roman" pitchFamily="18" charset="0"/>
                <a:ea typeface="黑体" pitchFamily="49" charset="-122"/>
                <a:cs typeface="Times New Roman" pitchFamily="18" charset="0"/>
              </a:rPr>
              <a:t>S</a:t>
            </a:r>
          </a:p>
        </p:txBody>
      </p:sp>
      <p:sp>
        <p:nvSpPr>
          <p:cNvPr id="51" name="Text Box 9"/>
          <p:cNvSpPr txBox="1">
            <a:spLocks noChangeArrowheads="1"/>
          </p:cNvSpPr>
          <p:nvPr/>
        </p:nvSpPr>
        <p:spPr bwMode="auto">
          <a:xfrm>
            <a:off x="3524283" y="5143511"/>
            <a:ext cx="428628" cy="430887"/>
          </a:xfrm>
          <a:prstGeom prst="rect">
            <a:avLst/>
          </a:prstGeom>
          <a:noFill/>
          <a:ln w="9525">
            <a:noFill/>
            <a:miter lim="800000"/>
            <a:headEnd/>
            <a:tailEnd/>
          </a:ln>
          <a:effectLst/>
        </p:spPr>
        <p:txBody>
          <a:bodyPr wrap="square">
            <a:spAutoFit/>
          </a:bodyPr>
          <a:lstStyle/>
          <a:p>
            <a:pPr eaLnBrk="1" hangingPunct="1">
              <a:spcBef>
                <a:spcPct val="50000"/>
              </a:spcBef>
            </a:pPr>
            <a:r>
              <a:rPr lang="en-US" altLang="zh-CN" sz="2200" b="1" i="1" dirty="0">
                <a:solidFill>
                  <a:srgbClr val="C00000"/>
                </a:solidFill>
                <a:latin typeface="Times New Roman" pitchFamily="18" charset="0"/>
                <a:ea typeface="黑体" pitchFamily="49" charset="-122"/>
                <a:cs typeface="Times New Roman" pitchFamily="18" charset="0"/>
              </a:rPr>
              <a:t>N</a:t>
            </a:r>
          </a:p>
        </p:txBody>
      </p:sp>
      <p:sp>
        <p:nvSpPr>
          <p:cNvPr id="52" name="Text Box 9"/>
          <p:cNvSpPr txBox="1">
            <a:spLocks noChangeArrowheads="1"/>
          </p:cNvSpPr>
          <p:nvPr/>
        </p:nvSpPr>
        <p:spPr bwMode="auto">
          <a:xfrm>
            <a:off x="2000111" y="5961133"/>
            <a:ext cx="785818" cy="430887"/>
          </a:xfrm>
          <a:prstGeom prst="rect">
            <a:avLst/>
          </a:prstGeom>
          <a:noFill/>
          <a:ln w="9525">
            <a:noFill/>
            <a:miter lim="800000"/>
            <a:headEnd/>
            <a:tailEnd/>
          </a:ln>
          <a:effectLst/>
        </p:spPr>
        <p:txBody>
          <a:bodyPr wrap="square">
            <a:spAutoFit/>
          </a:bodyPr>
          <a:lstStyle/>
          <a:p>
            <a:pPr eaLnBrk="1" hangingPunct="1">
              <a:spcBef>
                <a:spcPct val="50000"/>
              </a:spcBef>
            </a:pPr>
            <a:r>
              <a:rPr lang="zh-CN" altLang="en-US" sz="2200" b="1" dirty="0">
                <a:solidFill>
                  <a:srgbClr val="C00000"/>
                </a:solidFill>
                <a:latin typeface="楷体" pitchFamily="49" charset="-122"/>
                <a:ea typeface="楷体" pitchFamily="49" charset="-122"/>
                <a:cs typeface="Times New Roman" pitchFamily="18" charset="0"/>
              </a:rPr>
              <a:t>相同</a:t>
            </a:r>
            <a:endParaRPr lang="en-US" altLang="zh-CN" sz="2200" b="1" dirty="0">
              <a:solidFill>
                <a:srgbClr val="C00000"/>
              </a:solidFill>
              <a:latin typeface="楷体" pitchFamily="49" charset="-122"/>
              <a:ea typeface="楷体" pitchFamily="49"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linds(horizontal)">
                                      <p:cBhvr>
                                        <p:cTn id="27" dur="500"/>
                                        <p:tgtEl>
                                          <p:spTgt spid="27"/>
                                        </p:tgtEl>
                                      </p:cBhvr>
                                    </p:animEffect>
                                  </p:childTnLst>
                                </p:cTn>
                              </p:par>
                              <p:par>
                                <p:cTn id="28" presetID="3" presetClass="entr" presetSubtype="1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blinds(horizontal)">
                                      <p:cBhvr>
                                        <p:cTn id="35" dur="500"/>
                                        <p:tgtEl>
                                          <p:spTgt spid="40"/>
                                        </p:tgtEl>
                                      </p:cBhvr>
                                    </p:animEffect>
                                  </p:childTnLst>
                                </p:cTn>
                              </p:par>
                              <p:par>
                                <p:cTn id="36" presetID="3" presetClass="entr" presetSubtype="10" fill="hold"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blinds(horizontal)">
                                      <p:cBhvr>
                                        <p:cTn id="38" dur="500"/>
                                        <p:tgtEl>
                                          <p:spTgt spid="39"/>
                                        </p:tgtEl>
                                      </p:cBhvr>
                                    </p:animEffect>
                                  </p:childTnLst>
                                </p:cTn>
                              </p:par>
                              <p:par>
                                <p:cTn id="39" presetID="3" presetClass="entr" presetSubtype="10" fill="hold" nodeType="with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blinds(horizontal)">
                                      <p:cBhvr>
                                        <p:cTn id="41" dur="500"/>
                                        <p:tgtEl>
                                          <p:spTgt spid="49"/>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blinds(horizontal)">
                                      <p:cBhvr>
                                        <p:cTn id="46" dur="500"/>
                                        <p:tgtEl>
                                          <p:spTgt spid="28"/>
                                        </p:tgtEl>
                                      </p:cBhvr>
                                    </p:animEffect>
                                  </p:childTnLst>
                                </p:cTn>
                              </p:par>
                            </p:childTnLst>
                          </p:cTn>
                        </p:par>
                        <p:par>
                          <p:cTn id="47" fill="hold">
                            <p:stCondLst>
                              <p:cond delay="500"/>
                            </p:stCondLst>
                            <p:childTnLst>
                              <p:par>
                                <p:cTn id="48" presetID="3" presetClass="entr" presetSubtype="10" fill="hold" grpId="0"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blinds(horizontal)">
                                      <p:cBhvr>
                                        <p:cTn id="50" dur="500"/>
                                        <p:tgtEl>
                                          <p:spTgt spid="50"/>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blinds(horizontal)">
                                      <p:cBhvr>
                                        <p:cTn id="55" dur="500"/>
                                        <p:tgtEl>
                                          <p:spTgt spid="51"/>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52"/>
                                        </p:tgtEl>
                                        <p:attrNameLst>
                                          <p:attrName>style.visibility</p:attrName>
                                        </p:attrNameLst>
                                      </p:cBhvr>
                                      <p:to>
                                        <p:strVal val="visible"/>
                                      </p:to>
                                    </p:set>
                                    <p:animEffect transition="in" filter="blinds(horizontal)">
                                      <p:cBhvr>
                                        <p:cTn id="6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0"/>
      <p:bldP spid="3" grpId="0"/>
      <p:bldP spid="4" grpId="0"/>
      <p:bldP spid="5" grpId="0"/>
      <p:bldP spid="27" grpId="0"/>
      <p:bldP spid="28" grpId="0"/>
      <p:bldP spid="50" grpId="0"/>
      <p:bldP spid="51" grpId="0"/>
      <p:bldP spid="52"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15597</TotalTime>
  <Words>753</Words>
  <Application>Microsoft Office PowerPoint</Application>
  <PresentationFormat>全屏显示(4:3)</PresentationFormat>
  <Paragraphs>190</Paragraphs>
  <Slides>11</Slides>
  <Notes>9</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11</vt:i4>
      </vt:variant>
    </vt:vector>
  </HeadingPairs>
  <TitlesOfParts>
    <vt:vector size="21" baseType="lpstr">
      <vt:lpstr>黑体</vt:lpstr>
      <vt:lpstr>华文楷体</vt:lpstr>
      <vt:lpstr>华文新魏</vt:lpstr>
      <vt:lpstr>楷体</vt:lpstr>
      <vt:lpstr>宋体</vt:lpstr>
      <vt:lpstr>Arial</vt:lpstr>
      <vt:lpstr>Calibri</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电流产生的磁场</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zhangyu</dc:creator>
  <cp:lastModifiedBy>admin</cp:lastModifiedBy>
  <cp:revision>775</cp:revision>
  <dcterms:created xsi:type="dcterms:W3CDTF">2014-10-19T02:03:18Z</dcterms:created>
  <dcterms:modified xsi:type="dcterms:W3CDTF">2019-06-10T02:52:41Z</dcterms:modified>
</cp:coreProperties>
</file>