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5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794"/>
  </p:normalViewPr>
  <p:slideViewPr>
    <p:cSldViewPr snapToGrid="0" snapToObjects="1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270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150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0.png"/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A3FFF-4316-5A4F-A838-C12DBAD04A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第七节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化学计量学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9E8568-5FFC-E446-9E09-E9DC307E04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0F0BF2BA-0FE0-1141-BC00-D1C2ED1D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"/>
    </mc:Choice>
    <mc:Fallback xmlns="">
      <p:transition spd="slow" advTm="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36E34A-294D-7E47-B089-9C78B0EB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2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A31783E-A854-534D-A8EA-3A76E8C39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1588" y="2391057"/>
                <a:ext cx="4826001" cy="419548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en" altLang="zh-CN" dirty="0"/>
                  <a:t>(AP 2018)When 70. g of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" altLang="zh-CN" dirty="0"/>
                  <a:t>(s) (molar mass 35 g/mol) reacts with 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" altLang="zh-CN" dirty="0"/>
                  <a:t>(g), 8.0 g of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𝐿𝑖𝐻</m:t>
                    </m:r>
                  </m:oMath>
                </a14:m>
                <a:r>
                  <a:rPr kumimoji="1" lang="en" altLang="zh-CN" dirty="0"/>
                  <a:t>(s) is produced. The percent yield is closest to </a:t>
                </a:r>
              </a:p>
              <a:p>
                <a:r>
                  <a:rPr lang="en" altLang="zh-CN" dirty="0"/>
                  <a:t>(A) 17% </a:t>
                </a:r>
              </a:p>
              <a:p>
                <a:r>
                  <a:rPr lang="en" altLang="zh-CN" dirty="0"/>
                  <a:t>(B) 25% </a:t>
                </a:r>
              </a:p>
              <a:p>
                <a:r>
                  <a:rPr lang="en" altLang="zh-CN" dirty="0"/>
                  <a:t>(C) 50.% </a:t>
                </a:r>
              </a:p>
              <a:p>
                <a:r>
                  <a:rPr lang="en" altLang="zh-CN" dirty="0"/>
                  <a:t>(D) 100%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A31783E-A854-534D-A8EA-3A76E8C39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1588" y="2391057"/>
                <a:ext cx="4826001" cy="4195481"/>
              </a:xfrm>
              <a:blipFill>
                <a:blip r:embed="rId5"/>
                <a:stretch>
                  <a:fillRect l="-1047" t="-906" r="-2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EA5A029-AB61-BA45-976B-820FC3AB1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88" y="1537335"/>
            <a:ext cx="5824637" cy="631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62CF073-3063-E740-BFF4-5C3C49CFBEFE}"/>
                  </a:ext>
                </a:extLst>
              </p:cNvPr>
              <p:cNvSpPr/>
              <p:nvPr/>
            </p:nvSpPr>
            <p:spPr>
              <a:xfrm>
                <a:off x="6929438" y="571500"/>
                <a:ext cx="5043487" cy="601503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/>
                  <a:t>Percentage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yield=</a:t>
                </a:r>
                <a:r>
                  <a:rPr kumimoji="1" lang="zh-CN" altLang="en-US" dirty="0"/>
                  <a:t>实际产量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kumimoji="1" lang="zh-CN" altLang="en-US" dirty="0"/>
                  <a:t>理论产量。</a:t>
                </a:r>
                <a:endParaRPr kumimoji="1" lang="en-US" altLang="zh-CN" dirty="0"/>
              </a:p>
              <a:p>
                <a:pPr algn="ctr"/>
                <a:r>
                  <a:rPr kumimoji="1" lang="zh-CN" altLang="en-US" dirty="0"/>
                  <a:t>实际产量是</a:t>
                </a:r>
                <a:r>
                  <a:rPr kumimoji="1" lang="en-US" altLang="zh-CN" dirty="0"/>
                  <a:t>8g</a:t>
                </a:r>
                <a:r>
                  <a:rPr kumimoji="1" lang="zh-CN" altLang="en-US" dirty="0"/>
                  <a:t>，理论产率得看化学方程式，已知氢气过量，只需算出氮化锂的摩尔数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n=m/</a:t>
                </a:r>
                <a:r>
                  <a:rPr kumimoji="1" lang="en-US" altLang="zh-CN" dirty="0" err="1">
                    <a:solidFill>
                      <a:schemeClr val="bg1"/>
                    </a:solidFill>
                  </a:rPr>
                  <a:t>Mr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=2mol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，因此理论生成氢化锂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4mol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，理论产量是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32g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，</a:t>
                </a:r>
                <a:r>
                  <a:rPr kumimoji="1" lang="en-US" altLang="zh-CN" dirty="0"/>
                  <a:t> Percentage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yield=25%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62CF073-3063-E740-BFF4-5C3C49CFB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38" y="571500"/>
                <a:ext cx="5043487" cy="6015038"/>
              </a:xfrm>
              <a:prstGeom prst="rect">
                <a:avLst/>
              </a:prstGeom>
              <a:blipFill>
                <a:blip r:embed="rId7"/>
                <a:stretch>
                  <a:fillRect l="-1003" r="-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椭圆 6">
            <a:extLst>
              <a:ext uri="{FF2B5EF4-FFF2-40B4-BE49-F238E27FC236}">
                <a16:creationId xmlns:a16="http://schemas.microsoft.com/office/drawing/2014/main" id="{470A76A3-B8E5-8042-9891-702489B5394A}"/>
              </a:ext>
            </a:extLst>
          </p:cNvPr>
          <p:cNvSpPr/>
          <p:nvPr/>
        </p:nvSpPr>
        <p:spPr>
          <a:xfrm>
            <a:off x="1196565" y="4162860"/>
            <a:ext cx="460785" cy="437715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43AC0DD-7CF8-9442-B8D0-5A943AA0D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5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37"/>
    </mc:Choice>
    <mc:Fallback xmlns="">
      <p:transition spd="slow" advTm="19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A0DF5B-9251-EA48-AF7A-9AE76F88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08" y="262890"/>
            <a:ext cx="4041058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原子质量单位</a:t>
            </a:r>
            <a:r>
              <a:rPr kumimoji="1" lang="en-US" altLang="zh-CN" sz="3600" dirty="0">
                <a:solidFill>
                  <a:srgbClr val="EBEBEB"/>
                </a:solidFill>
              </a:rPr>
              <a:t>—atomic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mass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unit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4B13A5-2546-F145-8D9B-7FA7A298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89" y="2340159"/>
            <a:ext cx="3361968" cy="5003180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摩尔数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物质的量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定义</a:t>
            </a:r>
            <a:r>
              <a:rPr kumimoji="1" lang="en-US" altLang="zh-CN" dirty="0">
                <a:solidFill>
                  <a:srgbClr val="FFFFFF"/>
                </a:solidFill>
              </a:rPr>
              <a:t>—1mol</a:t>
            </a:r>
            <a:r>
              <a:rPr kumimoji="1" lang="zh-CN" altLang="en-US" dirty="0">
                <a:solidFill>
                  <a:srgbClr val="FFFFFF"/>
                </a:solidFill>
              </a:rPr>
              <a:t>碳</a:t>
            </a:r>
            <a:r>
              <a:rPr kumimoji="1" lang="en-US" altLang="zh-CN" dirty="0">
                <a:solidFill>
                  <a:srgbClr val="FFFFFF"/>
                </a:solidFill>
              </a:rPr>
              <a:t>12</a:t>
            </a:r>
            <a:r>
              <a:rPr kumimoji="1" lang="zh-CN" altLang="en-US" dirty="0">
                <a:solidFill>
                  <a:srgbClr val="FFFFFF"/>
                </a:solidFill>
              </a:rPr>
              <a:t>质量为</a:t>
            </a:r>
            <a:r>
              <a:rPr kumimoji="1" lang="en-US" altLang="zh-CN" dirty="0">
                <a:solidFill>
                  <a:srgbClr val="FFFFFF"/>
                </a:solidFill>
              </a:rPr>
              <a:t>12g</a:t>
            </a:r>
          </a:p>
          <a:p>
            <a:r>
              <a:rPr kumimoji="1" lang="zh-CN" altLang="en-US" dirty="0">
                <a:solidFill>
                  <a:srgbClr val="FFFFFF"/>
                </a:solidFill>
              </a:rPr>
              <a:t>以碳</a:t>
            </a:r>
            <a:r>
              <a:rPr kumimoji="1" lang="en-US" altLang="zh-CN" dirty="0">
                <a:solidFill>
                  <a:srgbClr val="FFFFFF"/>
                </a:solidFill>
              </a:rPr>
              <a:t>12——</a:t>
            </a:r>
            <a:r>
              <a:rPr kumimoji="1" lang="zh-CN" altLang="en-US" dirty="0">
                <a:solidFill>
                  <a:srgbClr val="FFFFFF"/>
                </a:solidFill>
              </a:rPr>
              <a:t>碳质量的</a:t>
            </a:r>
            <a:r>
              <a:rPr kumimoji="1" lang="en-US" altLang="zh-CN" dirty="0">
                <a:solidFill>
                  <a:srgbClr val="FFFFFF"/>
                </a:solidFill>
              </a:rPr>
              <a:t>1/12</a:t>
            </a:r>
            <a:r>
              <a:rPr kumimoji="1" lang="zh-CN" altLang="en-US" dirty="0">
                <a:solidFill>
                  <a:srgbClr val="FFFFFF"/>
                </a:solidFill>
              </a:rPr>
              <a:t>为原子质量单位（</a:t>
            </a:r>
            <a:r>
              <a:rPr kumimoji="1" lang="en-US" altLang="zh-CN" dirty="0">
                <a:solidFill>
                  <a:srgbClr val="FFFFFF"/>
                </a:solidFill>
              </a:rPr>
              <a:t>amu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为标准，用仪器测量出被测元素和碳</a:t>
            </a:r>
            <a:r>
              <a:rPr kumimoji="1" lang="en-US" altLang="zh-CN" dirty="0">
                <a:solidFill>
                  <a:srgbClr val="FFFFFF"/>
                </a:solidFill>
              </a:rPr>
              <a:t>12</a:t>
            </a:r>
            <a:r>
              <a:rPr kumimoji="1" lang="zh-CN" altLang="en-US" dirty="0">
                <a:solidFill>
                  <a:srgbClr val="FFFFFF"/>
                </a:solidFill>
              </a:rPr>
              <a:t>的比值，乘以</a:t>
            </a:r>
            <a:r>
              <a:rPr kumimoji="1" lang="en-US" altLang="zh-CN" dirty="0">
                <a:solidFill>
                  <a:srgbClr val="FFFFFF"/>
                </a:solidFill>
              </a:rPr>
              <a:t>12</a:t>
            </a:r>
            <a:r>
              <a:rPr kumimoji="1" lang="zh-CN" altLang="en-US" dirty="0">
                <a:solidFill>
                  <a:srgbClr val="FFFFFF"/>
                </a:solidFill>
              </a:rPr>
              <a:t>就是该元素的原子质量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6" name="图片 5" descr="图片包含 文本&#10;&#10;描述已自动生成">
            <a:extLst>
              <a:ext uri="{FF2B5EF4-FFF2-40B4-BE49-F238E27FC236}">
                <a16:creationId xmlns:a16="http://schemas.microsoft.com/office/drawing/2014/main" id="{71478DBC-0B70-0E4E-8D9B-69B16726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374" y="3296225"/>
            <a:ext cx="5333995" cy="1142999"/>
          </a:xfrm>
          <a:prstGeom prst="rect">
            <a:avLst/>
          </a:prstGeom>
        </p:spPr>
      </p:pic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5739B2BD-671C-054A-866D-957CC5CA3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191" y="2016252"/>
            <a:ext cx="2742360" cy="9243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AE5BF7C-2045-8B46-A096-1F9BDEB5A95B}"/>
              </a:ext>
            </a:extLst>
          </p:cNvPr>
          <p:cNvSpPr txBox="1"/>
          <p:nvPr/>
        </p:nvSpPr>
        <p:spPr>
          <a:xfrm>
            <a:off x="6286500" y="4657083"/>
            <a:ext cx="415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测量碳</a:t>
            </a:r>
            <a:r>
              <a:rPr kumimoji="1" lang="en-US" altLang="zh-CN" dirty="0"/>
              <a:t>13</a:t>
            </a:r>
            <a:r>
              <a:rPr kumimoji="1" lang="zh-CN" altLang="en-US" dirty="0"/>
              <a:t>的原子质量</a:t>
            </a:r>
          </a:p>
        </p:txBody>
      </p:sp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0216C699-5679-5649-9083-15D75BC38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4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3514"/>
    </mc:Choice>
    <mc:Fallback xmlns="">
      <p:transition spd="slow" advTm="14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2772D-0613-0F4C-9839-320DAB4F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2900" dirty="0"/>
              <a:t>平均相对原子质量</a:t>
            </a:r>
            <a:r>
              <a:rPr kumimoji="1" lang="en-US" altLang="zh-CN" sz="2900" dirty="0"/>
              <a:t>—average</a:t>
            </a:r>
            <a:r>
              <a:rPr kumimoji="1" lang="zh-CN" altLang="en-US" sz="2900" dirty="0"/>
              <a:t> </a:t>
            </a:r>
            <a:r>
              <a:rPr kumimoji="1" lang="en-US" altLang="zh-CN" sz="2900" dirty="0"/>
              <a:t>atomic</a:t>
            </a:r>
            <a:r>
              <a:rPr kumimoji="1" lang="zh-CN" altLang="en-US" sz="2900" dirty="0"/>
              <a:t> </a:t>
            </a:r>
            <a:r>
              <a:rPr kumimoji="1" lang="en-US" altLang="zh-CN" sz="2900" dirty="0"/>
              <a:t>mass</a:t>
            </a:r>
            <a:endParaRPr kumimoji="1" lang="zh-CN" altLang="en-US" sz="29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表, 直方图&#10;&#10;描述已自动生成">
            <a:extLst>
              <a:ext uri="{FF2B5EF4-FFF2-40B4-BE49-F238E27FC236}">
                <a16:creationId xmlns:a16="http://schemas.microsoft.com/office/drawing/2014/main" id="{401FC0C8-D221-374C-ACB8-6C82F28E23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54"/>
          <a:stretch/>
        </p:blipFill>
        <p:spPr>
          <a:xfrm>
            <a:off x="5553492" y="0"/>
            <a:ext cx="2700676" cy="3004829"/>
          </a:xfrm>
          <a:prstGeom prst="rect">
            <a:avLst/>
          </a:prstGeom>
          <a:effectLst/>
        </p:spPr>
      </p:pic>
      <p:pic>
        <p:nvPicPr>
          <p:cNvPr id="11" name="内容占位符 4" descr="表格&#10;&#10;描述已自动生成">
            <a:extLst>
              <a:ext uri="{FF2B5EF4-FFF2-40B4-BE49-F238E27FC236}">
                <a16:creationId xmlns:a16="http://schemas.microsoft.com/office/drawing/2014/main" id="{D3DDE131-BDDD-5547-B023-E4EF271D6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691" y="2989589"/>
            <a:ext cx="6051412" cy="3872904"/>
          </a:xfrm>
          <a:prstGeom prst="rect">
            <a:avLst/>
          </a:prstGeom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0A901-EA0A-3E44-AEED-693E52014D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3" y="2052918"/>
                <a:ext cx="4165146" cy="4195481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不等于原子质量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是一个元素的平均质量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包括全部存在的同位素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同位素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质子数相同，中子数不同的同一元素</a:t>
                </a:r>
                <a:endParaRPr kumimoji="1" lang="en-US" altLang="zh-CN" dirty="0"/>
              </a:p>
              <a:p>
                <a:r>
                  <a:rPr kumimoji="1" lang="zh-CN" altLang="en-US" dirty="0"/>
                  <a:t>计算公式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该元素每一种同位素的质量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相对富集程度</m:t>
                    </m:r>
                  </m:oMath>
                </a14:m>
                <a:r>
                  <a:rPr kumimoji="1" lang="zh-CN" altLang="en-US" dirty="0"/>
                  <a:t>之和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</a:t>
                </a:r>
                <a:r>
                  <a:rPr kumimoji="1" lang="zh-CN" altLang="en-US" dirty="0"/>
                  <a:t>的平均相对原子质量</a:t>
                </a:r>
                <a:r>
                  <a:rPr kumimoji="1" lang="en-US" altLang="zh-CN" dirty="0"/>
                  <a:t>=20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dirty="0"/>
                  <a:t>91%+21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zh-CN" altLang="en-US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0.3%+22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dirty="0"/>
                  <a:t>9%=20.243amu</a:t>
                </a: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相对分子质量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(</a:t>
                </a:r>
                <a:r>
                  <a:rPr kumimoji="1" lang="en-US" altLang="zh-CN" dirty="0" err="1">
                    <a:solidFill>
                      <a:srgbClr val="FFFFFF"/>
                    </a:solidFill>
                  </a:rPr>
                  <a:t>Mr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)=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相对原子质量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(</a:t>
                </a:r>
                <a:r>
                  <a:rPr kumimoji="1" lang="en-US" altLang="zh-CN" dirty="0" err="1">
                    <a:solidFill>
                      <a:srgbClr val="FFFFFF"/>
                    </a:solidFill>
                  </a:rPr>
                  <a:t>Ar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)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之和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0A901-EA0A-3E44-AEED-693E52014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3" y="2052918"/>
                <a:ext cx="4165146" cy="4195481"/>
              </a:xfrm>
              <a:blipFill>
                <a:blip r:embed="rId7"/>
                <a:stretch>
                  <a:fillRect l="-608" t="-1205" b="-6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5468B4D-34DA-E241-81DD-98B1B2066A6A}"/>
              </a:ext>
            </a:extLst>
          </p:cNvPr>
          <p:cNvSpPr txBox="1"/>
          <p:nvPr/>
        </p:nvSpPr>
        <p:spPr>
          <a:xfrm>
            <a:off x="7168243" y="5894614"/>
            <a:ext cx="296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Ne</a:t>
            </a:r>
            <a:r>
              <a:rPr kumimoji="1" lang="zh-CN" altLang="en-US" dirty="0"/>
              <a:t>的质谱</a:t>
            </a:r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512F1B-3B22-254E-B0E6-6AD627B1DECA}"/>
              </a:ext>
            </a:extLst>
          </p:cNvPr>
          <p:cNvSpPr txBox="1"/>
          <p:nvPr/>
        </p:nvSpPr>
        <p:spPr>
          <a:xfrm>
            <a:off x="8600441" y="11753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氖气的质谱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33D9F51-6B50-3142-BEDE-75DEA1B86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85"/>
    </mc:Choice>
    <mc:Fallback xmlns="">
      <p:transition spd="slow" advTm="28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ECD97A-68A2-1F4A-B8E8-74B00231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31" y="331839"/>
            <a:ext cx="4101336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摩尔数，摩尔质量和摩尔浓度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21595-601E-5E4E-953E-40AC1589BF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3505494" cy="37854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摩尔数：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阿伏伽德罗常数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定义是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12g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的碳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12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原子的数量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因此相对原子质量的值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=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摩尔质量的值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摩尔浓度：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表示溶液浓度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溶质的摩尔数除以溶液的体积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c=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 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单位为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mol/L 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或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21595-601E-5E4E-953E-40AC1589BF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3505494" cy="3785419"/>
              </a:xfrm>
              <a:blipFill>
                <a:blip r:embed="rId5"/>
                <a:stretch>
                  <a:fillRect l="-719" t="-2341" r="-719" b="-3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0829CDCB-7AE2-264B-AAEB-D26DD23C0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051" y="0"/>
            <a:ext cx="2893763" cy="3457956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3FF8AE0-69C4-9541-865B-D47257EDCFC2}"/>
              </a:ext>
            </a:extLst>
          </p:cNvPr>
          <p:cNvSpPr txBox="1"/>
          <p:nvPr/>
        </p:nvSpPr>
        <p:spPr>
          <a:xfrm>
            <a:off x="5569169" y="3757922"/>
            <a:ext cx="289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C12 atom—12</a:t>
            </a:r>
            <a:r>
              <a:rPr kumimoji="1" lang="zh-CN" altLang="en-US" dirty="0"/>
              <a:t> </a:t>
            </a:r>
            <a:r>
              <a:rPr kumimoji="1" lang="en-US" altLang="zh-CN" dirty="0"/>
              <a:t>amu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12D143-03C8-D44D-A69D-7F161958DF74}"/>
                  </a:ext>
                </a:extLst>
              </p:cNvPr>
              <p:cNvSpPr txBox="1"/>
              <p:nvPr/>
            </p:nvSpPr>
            <p:spPr>
              <a:xfrm>
                <a:off x="6678553" y="4298712"/>
                <a:ext cx="674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12D143-03C8-D44D-A69D-7F161958D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553" y="4298712"/>
                <a:ext cx="674993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65030B50-DA40-9A44-85D4-A7FB97AA0985}"/>
              </a:ext>
            </a:extLst>
          </p:cNvPr>
          <p:cNvSpPr txBox="1"/>
          <p:nvPr/>
        </p:nvSpPr>
        <p:spPr>
          <a:xfrm>
            <a:off x="5913120" y="488511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 mol C12—12g</a:t>
            </a:r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6D440B-AEC2-7D42-B1BE-ADCDC4878F45}"/>
              </a:ext>
            </a:extLst>
          </p:cNvPr>
          <p:cNvSpPr txBox="1"/>
          <p:nvPr/>
        </p:nvSpPr>
        <p:spPr>
          <a:xfrm>
            <a:off x="8980174" y="3731883"/>
            <a:ext cx="272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H atom —1 amu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87F6219-A0A1-DA4D-8C89-D4096A51F687}"/>
              </a:ext>
            </a:extLst>
          </p:cNvPr>
          <p:cNvSpPr txBox="1"/>
          <p:nvPr/>
        </p:nvSpPr>
        <p:spPr>
          <a:xfrm>
            <a:off x="9252796" y="4896315"/>
            <a:ext cx="218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 mol H —1g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7233F1F-419E-194A-9EEE-E1A25A645C4E}"/>
                  </a:ext>
                </a:extLst>
              </p:cNvPr>
              <p:cNvSpPr txBox="1"/>
              <p:nvPr/>
            </p:nvSpPr>
            <p:spPr>
              <a:xfrm>
                <a:off x="9767455" y="4375142"/>
                <a:ext cx="674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7233F1F-419E-194A-9EEE-E1A25A645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455" y="4375142"/>
                <a:ext cx="67499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音频 26">
            <a:hlinkClick r:id="" action="ppaction://media"/>
            <a:extLst>
              <a:ext uri="{FF2B5EF4-FFF2-40B4-BE49-F238E27FC236}">
                <a16:creationId xmlns:a16="http://schemas.microsoft.com/office/drawing/2014/main" id="{0A94AD50-637D-4740-B56C-79838ABF8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373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0767"/>
    </mc:Choice>
    <mc:Fallback xmlns="">
      <p:transition spd="slow" advTm="300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/>
      <p:bldP spid="10" grpId="0"/>
      <p:bldP spid="12" grpId="0"/>
      <p:bldP spid="16" grpId="0"/>
      <p:bldP spid="17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9CF8F7-385F-6144-8CCC-1E9C5372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78" y="305507"/>
            <a:ext cx="4160620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分子式与经验式</a:t>
            </a:r>
            <a:r>
              <a:rPr kumimoji="1" lang="en-US" altLang="zh-CN" sz="3600" dirty="0">
                <a:solidFill>
                  <a:srgbClr val="EBEBEB"/>
                </a:solidFill>
              </a:rPr>
              <a:t>—molecular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and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empirical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formula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F18F9E-E043-4845-9F12-C7930908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78" y="2055766"/>
            <a:ext cx="4160620" cy="29474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分子式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反映分子中真实原子数量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经验式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反映分子中真实原子数量的</a:t>
            </a:r>
            <a:r>
              <a:rPr kumimoji="1" lang="zh-CN" altLang="en-US" b="1" dirty="0">
                <a:solidFill>
                  <a:srgbClr val="FFFFFF"/>
                </a:solidFill>
              </a:rPr>
              <a:t>比值</a:t>
            </a:r>
            <a:endParaRPr kumimoji="1" lang="en-US" altLang="zh-CN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经验式为最简分子式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计算经验式方法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1.</a:t>
            </a:r>
            <a:r>
              <a:rPr kumimoji="1" lang="zh-CN" altLang="en-US" dirty="0">
                <a:solidFill>
                  <a:srgbClr val="FFFFFF"/>
                </a:solidFill>
              </a:rPr>
              <a:t> 假设有该物质</a:t>
            </a:r>
            <a:r>
              <a:rPr kumimoji="1" lang="en-US" altLang="zh-CN" dirty="0">
                <a:solidFill>
                  <a:srgbClr val="FFFFFF"/>
                </a:solidFill>
              </a:rPr>
              <a:t>100g</a:t>
            </a: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2.</a:t>
            </a:r>
            <a:r>
              <a:rPr kumimoji="1" lang="zh-CN" altLang="en-US" dirty="0">
                <a:solidFill>
                  <a:srgbClr val="FFFFFF"/>
                </a:solidFill>
              </a:rPr>
              <a:t> 用各原子百分比的质量除以其相对原子质量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3.</a:t>
            </a:r>
            <a:r>
              <a:rPr kumimoji="1" lang="zh-CN" altLang="en-US" dirty="0">
                <a:solidFill>
                  <a:srgbClr val="FFFFFF"/>
                </a:solidFill>
              </a:rPr>
              <a:t> 找出最简摩尔数比值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计算分子式方法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算出相对分子质量和经验式的分子质量的比值与各原子相乘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20" name="图片 19" descr="图示&#10;&#10;描述已自动生成">
            <a:extLst>
              <a:ext uri="{FF2B5EF4-FFF2-40B4-BE49-F238E27FC236}">
                <a16:creationId xmlns:a16="http://schemas.microsoft.com/office/drawing/2014/main" id="{F46830D0-5525-9C42-9645-8D8D5D1EF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098" y="544953"/>
            <a:ext cx="7893644" cy="107292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484DE60-D727-C140-9E2D-5AE34510030D}"/>
              </a:ext>
            </a:extLst>
          </p:cNvPr>
          <p:cNvSpPr txBox="1"/>
          <p:nvPr/>
        </p:nvSpPr>
        <p:spPr>
          <a:xfrm>
            <a:off x="7486569" y="1756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计算经验式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913AD18-6006-D84A-846C-0ED70AA8407B}"/>
              </a:ext>
            </a:extLst>
          </p:cNvPr>
          <p:cNvSpPr txBox="1"/>
          <p:nvPr/>
        </p:nvSpPr>
        <p:spPr>
          <a:xfrm>
            <a:off x="4605340" y="1617875"/>
            <a:ext cx="7488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Ascorbic acid (vitamin C) contains 40.92% C, 4.58% H, and 54.50% O by mass. What is the empirical formula of ascorbic acid? </a:t>
            </a:r>
          </a:p>
          <a:p>
            <a:endParaRPr kumimoji="1"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5640FFB-1801-3840-B0F5-2BCDB3718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814" y="2305057"/>
            <a:ext cx="4383946" cy="521898"/>
          </a:xfrm>
          <a:prstGeom prst="rect">
            <a:avLst/>
          </a:prstGeom>
        </p:spPr>
      </p:pic>
      <p:pic>
        <p:nvPicPr>
          <p:cNvPr id="33" name="图片 32" descr="图示&#10;&#10;描述已自动生成">
            <a:extLst>
              <a:ext uri="{FF2B5EF4-FFF2-40B4-BE49-F238E27FC236}">
                <a16:creationId xmlns:a16="http://schemas.microsoft.com/office/drawing/2014/main" id="{034348D3-447D-344F-8535-5A841B355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684" y="2825154"/>
            <a:ext cx="3716668" cy="1729145"/>
          </a:xfrm>
          <a:prstGeom prst="rect">
            <a:avLst/>
          </a:prstGeom>
        </p:spPr>
      </p:pic>
      <p:pic>
        <p:nvPicPr>
          <p:cNvPr id="35" name="图片 34" descr="图片包含 图表&#10;&#10;描述已自动生成">
            <a:extLst>
              <a:ext uri="{FF2B5EF4-FFF2-40B4-BE49-F238E27FC236}">
                <a16:creationId xmlns:a16="http://schemas.microsoft.com/office/drawing/2014/main" id="{47B1BA90-CAEF-8745-9D05-6AFA45E8A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826" y="2825154"/>
            <a:ext cx="4019332" cy="172914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BFD36C0-39E4-3A42-896E-141CF7C55820}"/>
              </a:ext>
            </a:extLst>
          </p:cNvPr>
          <p:cNvSpPr txBox="1"/>
          <p:nvPr/>
        </p:nvSpPr>
        <p:spPr>
          <a:xfrm>
            <a:off x="4559620" y="4561249"/>
            <a:ext cx="7718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Mesitylene, a hydrocarbon found in crude oil, has an empirical formula of C3H4 and an experimentally determined molecular weight of 121 amu. What is its molecular formula? </a:t>
            </a:r>
          </a:p>
          <a:p>
            <a:endParaRPr kumimoji="1" lang="zh-CN" altLang="en-US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2FD5B70-D35D-3842-8526-4C3A67EE7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212" y="5520146"/>
            <a:ext cx="6121400" cy="635000"/>
          </a:xfrm>
          <a:prstGeom prst="rect">
            <a:avLst/>
          </a:prstGeom>
        </p:spPr>
      </p:pic>
      <p:pic>
        <p:nvPicPr>
          <p:cNvPr id="46" name="图片 45" descr="文本&#10;&#10;描述已自动生成">
            <a:extLst>
              <a:ext uri="{FF2B5EF4-FFF2-40B4-BE49-F238E27FC236}">
                <a16:creationId xmlns:a16="http://schemas.microsoft.com/office/drawing/2014/main" id="{24FAD20D-A0D8-A742-953A-93A89AC128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5094" y="6175018"/>
            <a:ext cx="1089394" cy="663109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FF762DE2-39E2-3C43-AD17-E9C64153D66E}"/>
              </a:ext>
            </a:extLst>
          </p:cNvPr>
          <p:cNvSpPr txBox="1"/>
          <p:nvPr/>
        </p:nvSpPr>
        <p:spPr>
          <a:xfrm>
            <a:off x="6927930" y="63030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分子式</a:t>
            </a:r>
          </a:p>
        </p:txBody>
      </p:sp>
      <p:pic>
        <p:nvPicPr>
          <p:cNvPr id="49" name="音频 48">
            <a:hlinkClick r:id="" action="ppaction://media"/>
            <a:extLst>
              <a:ext uri="{FF2B5EF4-FFF2-40B4-BE49-F238E27FC236}">
                <a16:creationId xmlns:a16="http://schemas.microsoft.com/office/drawing/2014/main" id="{B745E7C2-5413-0E4E-BB72-EB888F8C24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737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8024"/>
    </mc:Choice>
    <mc:Fallback xmlns="">
      <p:transition spd="slow" advTm="50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8" grpId="0"/>
      <p:bldP spid="4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6C9D34-3FA4-E944-955D-5D059D28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7" y="561281"/>
            <a:ext cx="3517454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>
                <a:solidFill>
                  <a:srgbClr val="EBEBEB"/>
                </a:solidFill>
              </a:rPr>
              <a:t>化学方程式</a:t>
            </a:r>
            <a:r>
              <a:rPr kumimoji="1" lang="en-US" altLang="zh-CN" sz="4000" dirty="0">
                <a:solidFill>
                  <a:srgbClr val="EBEBEB"/>
                </a:solidFill>
              </a:rPr>
              <a:t>—chemical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equation</a:t>
            </a:r>
            <a:endParaRPr kumimoji="1" lang="zh-CN" altLang="en-US" sz="40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4EFA6D-C3D4-594A-A579-D1E832BE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39" y="2235933"/>
            <a:ext cx="3882570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用单箭头代替等号！（但高一的化学课还需要用等号）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不用在生成物中沉淀气体后面加上升下降符号！（但化学课还得加。。。）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用（</a:t>
            </a:r>
            <a:r>
              <a:rPr kumimoji="1" lang="en-US" altLang="zh-CN" dirty="0">
                <a:solidFill>
                  <a:srgbClr val="FFFFFF"/>
                </a:solidFill>
              </a:rPr>
              <a:t>s</a:t>
            </a:r>
            <a:r>
              <a:rPr kumimoji="1" lang="zh-CN" altLang="en-US" dirty="0">
                <a:solidFill>
                  <a:srgbClr val="FFFFFF"/>
                </a:solidFill>
              </a:rPr>
              <a:t>），（</a:t>
            </a:r>
            <a:r>
              <a:rPr kumimoji="1" lang="en-US" altLang="zh-CN" dirty="0">
                <a:solidFill>
                  <a:srgbClr val="FFFFFF"/>
                </a:solidFill>
              </a:rPr>
              <a:t>l</a:t>
            </a:r>
            <a:r>
              <a:rPr kumimoji="1" lang="zh-CN" altLang="en-US" dirty="0">
                <a:solidFill>
                  <a:srgbClr val="FFFFFF"/>
                </a:solidFill>
              </a:rPr>
              <a:t>），（</a:t>
            </a:r>
            <a:r>
              <a:rPr kumimoji="1" lang="en-US" altLang="zh-CN" dirty="0">
                <a:solidFill>
                  <a:srgbClr val="FFFFFF"/>
                </a:solidFill>
              </a:rPr>
              <a:t>g</a:t>
            </a:r>
            <a:r>
              <a:rPr kumimoji="1" lang="zh-CN" altLang="en-US" dirty="0">
                <a:solidFill>
                  <a:srgbClr val="FFFFFF"/>
                </a:solidFill>
              </a:rPr>
              <a:t>），（</a:t>
            </a:r>
            <a:r>
              <a:rPr kumimoji="1" lang="en-US" altLang="zh-CN" dirty="0" err="1">
                <a:solidFill>
                  <a:srgbClr val="FFFFFF"/>
                </a:solidFill>
              </a:rPr>
              <a:t>aq</a:t>
            </a:r>
            <a:r>
              <a:rPr kumimoji="1" lang="zh-CN" altLang="en-US" dirty="0">
                <a:solidFill>
                  <a:srgbClr val="FFFFFF"/>
                </a:solidFill>
              </a:rPr>
              <a:t>）表示固体，液体，气体和溶液（高一化学考试别加，加了扣分）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反应条件不用加了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化学方程式的各物质之比</a:t>
            </a:r>
            <a:r>
              <a:rPr kumimoji="1" lang="en-US" altLang="zh-CN" dirty="0">
                <a:solidFill>
                  <a:srgbClr val="FFFFFF"/>
                </a:solidFill>
              </a:rPr>
              <a:t>=</a:t>
            </a:r>
            <a:r>
              <a:rPr kumimoji="1" lang="zh-CN" altLang="en-US" dirty="0">
                <a:solidFill>
                  <a:srgbClr val="FFFFFF"/>
                </a:solidFill>
              </a:rPr>
              <a:t>摩尔数之比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D958FD3-90D6-7240-9654-4D9B30F50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20" y="1447799"/>
            <a:ext cx="7126941" cy="336550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281671F-6C85-1E48-801D-5F2A248C4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97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2586"/>
    </mc:Choice>
    <mc:Fallback xmlns="">
      <p:transition spd="slow" advTm="28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02D7A9-F79D-E646-97F0-88980C06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化学方程式及计算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921216-A7EC-6B46-B025-D20DFE68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4347907" cy="4195481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步骤</a:t>
            </a:r>
            <a:r>
              <a:rPr kumimoji="1" lang="en-US" altLang="zh-CN" dirty="0"/>
              <a:t>—1.</a:t>
            </a:r>
            <a:r>
              <a:rPr kumimoji="1" lang="zh-CN" altLang="en-US" dirty="0"/>
              <a:t> 先考虑摩尔，将要算的量换成摩尔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          </a:t>
            </a:r>
            <a:r>
              <a:rPr kumimoji="1" lang="en-US" altLang="zh-CN" dirty="0"/>
              <a:t>2.</a:t>
            </a:r>
            <a:r>
              <a:rPr kumimoji="1" lang="zh-CN" altLang="en-US" dirty="0"/>
              <a:t> 如果告诉你了两种反应物的信息，决定限量试剂（</a:t>
            </a:r>
            <a:r>
              <a:rPr kumimoji="1" lang="en-US" altLang="zh-CN" dirty="0"/>
              <a:t>limiting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reagent</a:t>
            </a:r>
            <a:r>
              <a:rPr kumimoji="1" lang="zh-CN" altLang="en-US" dirty="0"/>
              <a:t>）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第一个反应完的反应物（观察反应物之比），剩下的反应物是过量的（</a:t>
            </a:r>
            <a:r>
              <a:rPr kumimoji="1" lang="en-US" altLang="zh-CN" dirty="0"/>
              <a:t>excess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        </a:t>
            </a:r>
            <a:r>
              <a:rPr kumimoji="1" lang="en-US" altLang="zh-CN" dirty="0"/>
              <a:t> </a:t>
            </a:r>
            <a:r>
              <a:rPr kumimoji="1" lang="zh-CN" altLang="en-US" dirty="0"/>
              <a:t> </a:t>
            </a:r>
            <a:r>
              <a:rPr kumimoji="1" lang="en-US" altLang="zh-CN" dirty="0"/>
              <a:t>3.</a:t>
            </a:r>
            <a:r>
              <a:rPr kumimoji="1" lang="zh-CN" altLang="en-US" dirty="0"/>
              <a:t> 通过反应物和生成物比值算出要算的物质的摩尔数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         </a:t>
            </a:r>
            <a:r>
              <a:rPr kumimoji="1" lang="en-US" altLang="zh-CN" dirty="0"/>
              <a:t> 4.</a:t>
            </a:r>
            <a:r>
              <a:rPr kumimoji="1" lang="zh-CN" altLang="en-US" dirty="0"/>
              <a:t> 将摩尔数转变为要算的量</a:t>
            </a:r>
          </a:p>
        </p:txBody>
      </p:sp>
      <p:pic>
        <p:nvPicPr>
          <p:cNvPr id="6" name="图片 5" descr="图片包含 文本&#10;&#10;描述已自动生成">
            <a:extLst>
              <a:ext uri="{FF2B5EF4-FFF2-40B4-BE49-F238E27FC236}">
                <a16:creationId xmlns:a16="http://schemas.microsoft.com/office/drawing/2014/main" id="{3F8394A0-7FFD-EB4A-B07B-C4654860F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389" y="452718"/>
            <a:ext cx="5449471" cy="790173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BB8F6CD-C59C-D744-A8F3-2F6E2DA70EEE}"/>
              </a:ext>
            </a:extLst>
          </p:cNvPr>
          <p:cNvSpPr txBox="1"/>
          <p:nvPr/>
        </p:nvSpPr>
        <p:spPr>
          <a:xfrm>
            <a:off x="5766691" y="1143000"/>
            <a:ext cx="61143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solidFill>
                  <a:schemeClr val="bg1"/>
                </a:solidFill>
              </a:rPr>
              <a:t>A piece of solid zinc weighing 13.1 grams was placed in a container. A 0.10-molar solution of HBr was slowly added to the container until the zinc was completely dissolved. What was the volume of HBr solution required to completely dissolve the solid zinc? </a:t>
            </a:r>
          </a:p>
          <a:p>
            <a:r>
              <a:rPr kumimoji="1" lang="en" altLang="zh-CN" dirty="0">
                <a:solidFill>
                  <a:schemeClr val="bg1"/>
                </a:solidFill>
              </a:rPr>
              <a:t>(A)  1.0 L </a:t>
            </a:r>
          </a:p>
          <a:p>
            <a:r>
              <a:rPr kumimoji="1" lang="en" altLang="zh-CN" dirty="0">
                <a:solidFill>
                  <a:schemeClr val="bg1"/>
                </a:solidFill>
              </a:rPr>
              <a:t>(B)  2.0 L </a:t>
            </a:r>
          </a:p>
          <a:p>
            <a:r>
              <a:rPr kumimoji="1" lang="en" altLang="zh-CN" dirty="0">
                <a:solidFill>
                  <a:schemeClr val="bg1"/>
                </a:solidFill>
              </a:rPr>
              <a:t>(C)  3.0 L </a:t>
            </a:r>
          </a:p>
          <a:p>
            <a:r>
              <a:rPr kumimoji="1" lang="en" altLang="zh-CN" dirty="0">
                <a:solidFill>
                  <a:schemeClr val="bg1"/>
                </a:solidFill>
              </a:rPr>
              <a:t>(D) 4.0 L </a:t>
            </a:r>
          </a:p>
          <a:p>
            <a:endParaRPr kumimoji="1" lang="en" altLang="zh-CN" dirty="0">
              <a:solidFill>
                <a:schemeClr val="bg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7B06AD-4E9E-934A-BCE0-AAC0026C7F93}"/>
              </a:ext>
            </a:extLst>
          </p:cNvPr>
          <p:cNvSpPr txBox="1"/>
          <p:nvPr/>
        </p:nvSpPr>
        <p:spPr>
          <a:xfrm>
            <a:off x="6110421" y="4224993"/>
            <a:ext cx="5178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将溴化氢溶液体积变为先求溴化氢的摩尔数，</a:t>
            </a:r>
            <a:r>
              <a:rPr kumimoji="1" lang="en-US" altLang="zh-CN" dirty="0">
                <a:solidFill>
                  <a:schemeClr val="bg1"/>
                </a:solidFill>
              </a:rPr>
              <a:t>13.1g</a:t>
            </a:r>
            <a:r>
              <a:rPr kumimoji="1" lang="zh-CN" altLang="en-US" dirty="0">
                <a:solidFill>
                  <a:schemeClr val="bg1"/>
                </a:solidFill>
              </a:rPr>
              <a:t>的锌全部反应完，用</a:t>
            </a:r>
            <a:r>
              <a:rPr kumimoji="1" lang="en-US" altLang="zh-CN" dirty="0">
                <a:solidFill>
                  <a:schemeClr val="bg1"/>
                </a:solidFill>
              </a:rPr>
              <a:t>n=m/</a:t>
            </a:r>
            <a:r>
              <a:rPr kumimoji="1" lang="en-US" altLang="zh-CN" dirty="0" err="1">
                <a:solidFill>
                  <a:schemeClr val="bg1"/>
                </a:solidFill>
              </a:rPr>
              <a:t>Mr</a:t>
            </a:r>
            <a:r>
              <a:rPr kumimoji="1" lang="zh-CN" altLang="en-US" dirty="0">
                <a:solidFill>
                  <a:schemeClr val="bg1"/>
                </a:solidFill>
              </a:rPr>
              <a:t>等于消耗</a:t>
            </a:r>
            <a:r>
              <a:rPr kumimoji="1" lang="en-US" altLang="zh-CN" dirty="0">
                <a:solidFill>
                  <a:schemeClr val="bg1"/>
                </a:solidFill>
              </a:rPr>
              <a:t>0.2mol</a:t>
            </a:r>
            <a:r>
              <a:rPr kumimoji="1" lang="zh-CN" altLang="en-US" dirty="0">
                <a:solidFill>
                  <a:schemeClr val="bg1"/>
                </a:solidFill>
              </a:rPr>
              <a:t>的锌，需要</a:t>
            </a:r>
            <a:r>
              <a:rPr kumimoji="1" lang="en-US" altLang="zh-CN" dirty="0">
                <a:solidFill>
                  <a:schemeClr val="bg1"/>
                </a:solidFill>
              </a:rPr>
              <a:t>0.4mol</a:t>
            </a:r>
            <a:r>
              <a:rPr kumimoji="1" lang="zh-CN" altLang="en-US" dirty="0">
                <a:solidFill>
                  <a:schemeClr val="bg1"/>
                </a:solidFill>
              </a:rPr>
              <a:t>的溴化氢，体积等于</a:t>
            </a:r>
            <a:r>
              <a:rPr kumimoji="1" lang="en-US" altLang="zh-CN" dirty="0">
                <a:solidFill>
                  <a:schemeClr val="bg1"/>
                </a:solidFill>
              </a:rPr>
              <a:t>n/c=0.4mol/ 0.1M =4L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0E47EA2-D1C4-054F-82B0-366016AF4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59"/>
    </mc:Choice>
    <mc:Fallback xmlns="">
      <p:transition spd="slow" advTm="43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78B3F1-DEB6-3741-9789-EB44DA8F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40" y="410070"/>
            <a:ext cx="3632146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en-US" altLang="zh-CN" sz="3600" dirty="0"/>
              <a:t>Percentage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yield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and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atom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economy</a:t>
            </a:r>
            <a:endParaRPr kumimoji="1" lang="zh-CN" altLang="en-US" sz="3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7EE7EA6-DF62-4447-92F4-D1BF05FB2A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1221" y="2515846"/>
                <a:ext cx="3515199" cy="2931307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dirty="0"/>
                  <a:t>Percentage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yield—</a:t>
                </a:r>
                <a:r>
                  <a:rPr kumimoji="1" lang="zh-CN" altLang="en-US" dirty="0"/>
                  <a:t>实际产量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kumimoji="1" lang="zh-CN" altLang="en-US" dirty="0"/>
                  <a:t>理论产量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实际产出</a:t>
                </a:r>
                <a:r>
                  <a:rPr kumimoji="1" lang="en-US" altLang="zh-CN" dirty="0"/>
                  <a:t>2g</a:t>
                </a:r>
                <a:r>
                  <a:rPr kumimoji="1" lang="zh-CN" altLang="en-US" dirty="0"/>
                  <a:t>金子，理论产出</a:t>
                </a:r>
                <a:r>
                  <a:rPr kumimoji="1" lang="en-US" altLang="zh-CN" dirty="0"/>
                  <a:t>200g</a:t>
                </a:r>
                <a:r>
                  <a:rPr kumimoji="1" lang="zh-CN" altLang="en-US" dirty="0"/>
                  <a:t>金子</a:t>
                </a:r>
                <a:r>
                  <a:rPr kumimoji="1" lang="en-US" altLang="zh-CN" dirty="0"/>
                  <a:t>—percentage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yield=1%</a:t>
                </a:r>
              </a:p>
              <a:p>
                <a:r>
                  <a:rPr kumimoji="1" lang="en-US" altLang="zh-CN" dirty="0"/>
                  <a:t>Atom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economy</a:t>
                </a:r>
                <a:r>
                  <a:rPr kumimoji="1" lang="zh-CN" altLang="en-US" dirty="0"/>
                  <a:t>（原子经济性）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衡量有多少反应物的原子成功转化为希望得到的产品的原子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计算公式如右图</a:t>
                </a:r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7EE7EA6-DF62-4447-92F4-D1BF05FB2A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1221" y="2515846"/>
                <a:ext cx="3515199" cy="2931307"/>
              </a:xfrm>
              <a:blipFill>
                <a:blip r:embed="rId5"/>
                <a:stretch>
                  <a:fillRect l="-719" t="-1724" r="-719" b="-185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2672A4B-90D5-4F46-A9F4-FAF5DA405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479" y="-2"/>
            <a:ext cx="5389360" cy="1940168"/>
          </a:xfrm>
          <a:prstGeom prst="rect">
            <a:avLst/>
          </a:prstGeom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23F9E2-4ECE-0A44-8C04-658E357A8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8030" y="1803598"/>
            <a:ext cx="5767186" cy="2177902"/>
          </a:xfrm>
          <a:prstGeom prst="rect">
            <a:avLst/>
          </a:prstGeom>
          <a:effectLst/>
        </p:spPr>
      </p:pic>
      <p:pic>
        <p:nvPicPr>
          <p:cNvPr id="8" name="图片 7" descr="图表, 图示&#10;&#10;描述已自动生成">
            <a:extLst>
              <a:ext uri="{FF2B5EF4-FFF2-40B4-BE49-F238E27FC236}">
                <a16:creationId xmlns:a16="http://schemas.microsoft.com/office/drawing/2014/main" id="{215B31B2-B555-D745-B415-68805480C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6020" y="4062722"/>
            <a:ext cx="5252790" cy="2714056"/>
          </a:xfrm>
          <a:prstGeom prst="rect">
            <a:avLst/>
          </a:prstGeom>
          <a:effectLst/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A46B49B5-19EC-6245-8539-08B4533BD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72"/>
    </mc:Choice>
    <mc:Fallback xmlns="">
      <p:transition spd="slow" advTm="26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形状, 圆圈&#10;&#10;描述已自动生成">
            <a:extLst>
              <a:ext uri="{FF2B5EF4-FFF2-40B4-BE49-F238E27FC236}">
                <a16:creationId xmlns:a16="http://schemas.microsoft.com/office/drawing/2014/main" id="{B7AFD6A3-C5A6-3B47-ACCA-66B8BA225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0606" y="153664"/>
            <a:ext cx="3705649" cy="1954729"/>
          </a:xfrm>
          <a:prstGeom prst="rect">
            <a:avLst/>
          </a:prstGeom>
          <a:effec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6BCE822-22A6-214C-B8E5-6D1F0999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397" y="-1291626"/>
            <a:ext cx="411596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pic>
        <p:nvPicPr>
          <p:cNvPr id="11" name="图片 10" descr="形状, 圆圈, 正方形&#10;&#10;描述已自动生成">
            <a:extLst>
              <a:ext uri="{FF2B5EF4-FFF2-40B4-BE49-F238E27FC236}">
                <a16:creationId xmlns:a16="http://schemas.microsoft.com/office/drawing/2014/main" id="{5965BEA4-A959-8942-A727-57030A4A4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8127" y="3654111"/>
            <a:ext cx="2260177" cy="3038965"/>
          </a:xfrm>
          <a:prstGeom prst="rect">
            <a:avLst/>
          </a:prstGeom>
        </p:spPr>
      </p:pic>
      <p:pic>
        <p:nvPicPr>
          <p:cNvPr id="15" name="图片 14" descr="形状, 圆圈, 正方形&#10;&#10;描述已自动生成">
            <a:extLst>
              <a:ext uri="{FF2B5EF4-FFF2-40B4-BE49-F238E27FC236}">
                <a16:creationId xmlns:a16="http://schemas.microsoft.com/office/drawing/2014/main" id="{122F98FD-FE97-AC45-99C0-B270DA9217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103" y="3709641"/>
            <a:ext cx="2156532" cy="2927907"/>
          </a:xfrm>
          <a:prstGeom prst="rect">
            <a:avLst/>
          </a:prstGeom>
        </p:spPr>
      </p:pic>
      <p:pic>
        <p:nvPicPr>
          <p:cNvPr id="19" name="图片 18" descr="手机屏幕截图&#10;&#10;中度可信度描述已自动生成">
            <a:extLst>
              <a:ext uri="{FF2B5EF4-FFF2-40B4-BE49-F238E27FC236}">
                <a16:creationId xmlns:a16="http://schemas.microsoft.com/office/drawing/2014/main" id="{F1680BF6-3EFB-A646-9E79-C92CE7DDB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4654" y="2194963"/>
            <a:ext cx="3604065" cy="11684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65457600-21B1-724D-910C-22C22E0BC63A}"/>
              </a:ext>
            </a:extLst>
          </p:cNvPr>
          <p:cNvSpPr txBox="1"/>
          <p:nvPr/>
        </p:nvSpPr>
        <p:spPr>
          <a:xfrm>
            <a:off x="532696" y="2127214"/>
            <a:ext cx="15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(2017 AP)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FD36266D-4758-2749-85B2-E872D6071481}"/>
                  </a:ext>
                </a:extLst>
              </p:cNvPr>
              <p:cNvSpPr/>
              <p:nvPr/>
            </p:nvSpPr>
            <p:spPr>
              <a:xfrm>
                <a:off x="7809954" y="1774881"/>
                <a:ext cx="4382046" cy="508311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先写出反应方程式：</a:t>
                </a:r>
                <a:r>
                  <a:rPr kumimoji="1" lang="en-US" altLang="zh-CN" dirty="0"/>
                  <a:t>2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kumimoji="1" lang="en-US" altLang="zh-CN" dirty="0"/>
                  <a:t>(g)+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)→2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, </a:t>
                </a:r>
                <a:r>
                  <a:rPr kumimoji="1" lang="zh-CN" altLang="en-US" dirty="0"/>
                  <a:t>图里有</a:t>
                </a:r>
                <a:r>
                  <a:rPr kumimoji="1" lang="en-US" altLang="zh-CN" dirty="0"/>
                  <a:t>4</a:t>
                </a:r>
                <a:r>
                  <a:rPr kumimoji="1" lang="zh-CN" altLang="en-US" dirty="0"/>
                  <a:t>个一氧化碳，</a:t>
                </a: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个氧气，因为</a:t>
                </a: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个氧气应该</a:t>
                </a:r>
                <a:r>
                  <a:rPr kumimoji="1" lang="en-US" altLang="zh-CN" dirty="0"/>
                  <a:t>6</a:t>
                </a:r>
                <a:r>
                  <a:rPr kumimoji="1" lang="zh-CN" altLang="en-US" dirty="0"/>
                  <a:t>个一氧化碳反应，但只有</a:t>
                </a:r>
                <a:r>
                  <a:rPr kumimoji="1" lang="en-US" altLang="zh-CN" dirty="0"/>
                  <a:t>4</a:t>
                </a:r>
                <a:r>
                  <a:rPr kumimoji="1" lang="zh-CN" altLang="en-US" dirty="0"/>
                  <a:t>个一氧化碳，所以一氧化碳是限量试剂，只能和两个氧气反应生成四个二氧化碳，剩下一个氧气</a:t>
                </a: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FD36266D-4758-2749-85B2-E872D60714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954" y="1774881"/>
                <a:ext cx="4382046" cy="5083119"/>
              </a:xfrm>
              <a:prstGeom prst="rect">
                <a:avLst/>
              </a:prstGeom>
              <a:blipFill>
                <a:blip r:embed="rId13"/>
                <a:stretch>
                  <a:fillRect l="-2882" r="-3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D9953B1-82CA-994D-8C8E-4549A0A5C4A6}"/>
                  </a:ext>
                </a:extLst>
              </p:cNvPr>
              <p:cNvSpPr txBox="1"/>
              <p:nvPr/>
            </p:nvSpPr>
            <p:spPr>
              <a:xfrm>
                <a:off x="4306462" y="831549"/>
                <a:ext cx="2919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2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kumimoji="1" lang="en-US" altLang="zh-CN" dirty="0"/>
                  <a:t>(g)+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)→2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,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D9953B1-82CA-994D-8C8E-4549A0A5C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462" y="831549"/>
                <a:ext cx="2919517" cy="369332"/>
              </a:xfrm>
              <a:prstGeom prst="rect">
                <a:avLst/>
              </a:prstGeom>
              <a:blipFill>
                <a:blip r:embed="rId14"/>
                <a:stretch>
                  <a:fillRect l="-1299" t="-6667" r="-866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椭圆 36">
            <a:extLst>
              <a:ext uri="{FF2B5EF4-FFF2-40B4-BE49-F238E27FC236}">
                <a16:creationId xmlns:a16="http://schemas.microsoft.com/office/drawing/2014/main" id="{B2768893-CF6D-0E4A-89E6-F4CF9CC7816E}"/>
              </a:ext>
            </a:extLst>
          </p:cNvPr>
          <p:cNvSpPr/>
          <p:nvPr/>
        </p:nvSpPr>
        <p:spPr>
          <a:xfrm>
            <a:off x="925103" y="5173593"/>
            <a:ext cx="368799" cy="368799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735EA35-2EFF-EA42-9E27-43DE68050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88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532"/>
    </mc:Choice>
    <mc:Fallback xmlns="">
      <p:transition spd="slow" advTm="18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6" grpId="0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1|18.7|8.1|11.5|36.9|2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1.4|30.4|13.8|34.3|85.7|31.7|52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1.9|9.4|8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8|5.4|8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|92.4|1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2978</TotalTime>
  <Words>1005</Words>
  <Application>Microsoft Macintosh PowerPoint</Application>
  <PresentationFormat>宽屏</PresentationFormat>
  <Paragraphs>77</Paragraphs>
  <Slides>10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5" baseType="lpstr">
      <vt:lpstr>Arial</vt:lpstr>
      <vt:lpstr>Cambria Math</vt:lpstr>
      <vt:lpstr>Century Gothic</vt:lpstr>
      <vt:lpstr>Wingdings 3</vt:lpstr>
      <vt:lpstr>离子</vt:lpstr>
      <vt:lpstr>第七节—化学计量学</vt:lpstr>
      <vt:lpstr>原子质量单位—atomic mass unit</vt:lpstr>
      <vt:lpstr>平均相对原子质量—average atomic mass</vt:lpstr>
      <vt:lpstr>摩尔数，摩尔质量和摩尔浓度</vt:lpstr>
      <vt:lpstr>分子式与经验式—molecular and empirical formula</vt:lpstr>
      <vt:lpstr>化学方程式—chemical equation</vt:lpstr>
      <vt:lpstr>化学方程式及计算</vt:lpstr>
      <vt:lpstr>Percentage yield and atom economy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第七节</dc:title>
  <dc:creator>Qi Gareth</dc:creator>
  <cp:lastModifiedBy>Qi Gareth</cp:lastModifiedBy>
  <cp:revision>15</cp:revision>
  <dcterms:created xsi:type="dcterms:W3CDTF">2021-07-17T07:53:55Z</dcterms:created>
  <dcterms:modified xsi:type="dcterms:W3CDTF">2021-08-29T11:00:09Z</dcterms:modified>
</cp:coreProperties>
</file>