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61" r:id="rId3"/>
    <p:sldId id="310" r:id="rId4"/>
    <p:sldId id="257" r:id="rId5"/>
    <p:sldId id="258" r:id="rId6"/>
    <p:sldId id="260" r:id="rId7"/>
    <p:sldId id="259" r:id="rId8"/>
    <p:sldId id="294" r:id="rId9"/>
    <p:sldId id="295" r:id="rId10"/>
    <p:sldId id="296" r:id="rId11"/>
    <p:sldId id="276" r:id="rId12"/>
    <p:sldId id="262" r:id="rId13"/>
    <p:sldId id="314" r:id="rId14"/>
    <p:sldId id="315" r:id="rId15"/>
    <p:sldId id="323" r:id="rId16"/>
    <p:sldId id="316" r:id="rId17"/>
    <p:sldId id="317" r:id="rId18"/>
    <p:sldId id="318" r:id="rId19"/>
    <p:sldId id="324" r:id="rId20"/>
    <p:sldId id="325" r:id="rId21"/>
    <p:sldId id="326" r:id="rId22"/>
    <p:sldId id="319" r:id="rId23"/>
    <p:sldId id="320" r:id="rId24"/>
    <p:sldId id="321" r:id="rId25"/>
    <p:sldId id="284" r:id="rId26"/>
    <p:sldId id="322" r:id="rId27"/>
    <p:sldId id="297" r:id="rId28"/>
    <p:sldId id="298" r:id="rId29"/>
    <p:sldId id="299" r:id="rId30"/>
    <p:sldId id="309" r:id="rId31"/>
    <p:sldId id="306" r:id="rId32"/>
    <p:sldId id="307" r:id="rId33"/>
    <p:sldId id="308" r:id="rId34"/>
    <p:sldId id="300" r:id="rId35"/>
    <p:sldId id="301" r:id="rId36"/>
    <p:sldId id="302" r:id="rId37"/>
    <p:sldId id="303" r:id="rId38"/>
    <p:sldId id="313" r:id="rId39"/>
    <p:sldId id="311" r:id="rId40"/>
    <p:sldId id="304" r:id="rId41"/>
    <p:sldId id="312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6C12B-5DAE-426A-94F8-6FFDD254D4BC}" type="datetimeFigureOut">
              <a:rPr lang="zh-CN" altLang="en-US" smtClean="0"/>
              <a:t>2017/2/27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8DDB6-B981-4A67-9A8F-01531275ED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4246-76E6-43BE-AF38-4F801CAE1936}" type="datetimeFigureOut">
              <a:rPr lang="zh-CN" altLang="en-US" smtClean="0"/>
              <a:t>2017/2/27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D1BC-645C-4355-99EA-106032F2FA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34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4246-76E6-43BE-AF38-4F801CAE1936}" type="datetimeFigureOut">
              <a:rPr lang="zh-CN" altLang="en-US" smtClean="0"/>
              <a:t>2017/2/27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D1BC-645C-4355-99EA-106032F2FA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41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4246-76E6-43BE-AF38-4F801CAE1936}" type="datetimeFigureOut">
              <a:rPr lang="zh-CN" altLang="en-US" smtClean="0"/>
              <a:t>2017/2/27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D1BC-645C-4355-99EA-106032F2FA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07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4246-76E6-43BE-AF38-4F801CAE1936}" type="datetimeFigureOut">
              <a:rPr lang="zh-CN" altLang="en-US" smtClean="0"/>
              <a:t>2017/2/27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D1BC-645C-4355-99EA-106032F2FA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08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4246-76E6-43BE-AF38-4F801CAE1936}" type="datetimeFigureOut">
              <a:rPr lang="zh-CN" altLang="en-US" smtClean="0"/>
              <a:t>2017/2/27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D1BC-645C-4355-99EA-106032F2FA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4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4246-76E6-43BE-AF38-4F801CAE1936}" type="datetimeFigureOut">
              <a:rPr lang="zh-CN" altLang="en-US" smtClean="0"/>
              <a:t>2017/2/27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D1BC-645C-4355-99EA-106032F2FA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00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4246-76E6-43BE-AF38-4F801CAE1936}" type="datetimeFigureOut">
              <a:rPr lang="zh-CN" altLang="en-US" smtClean="0"/>
              <a:t>2017/2/27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D1BC-645C-4355-99EA-106032F2FA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490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4246-76E6-43BE-AF38-4F801CAE1936}" type="datetimeFigureOut">
              <a:rPr lang="zh-CN" altLang="en-US" smtClean="0"/>
              <a:t>2017/2/27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D1BC-645C-4355-99EA-106032F2FA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561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4246-76E6-43BE-AF38-4F801CAE1936}" type="datetimeFigureOut">
              <a:rPr lang="zh-CN" altLang="en-US" smtClean="0"/>
              <a:t>2017/2/27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D1BC-645C-4355-99EA-106032F2FA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297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4246-76E6-43BE-AF38-4F801CAE1936}" type="datetimeFigureOut">
              <a:rPr lang="zh-CN" altLang="en-US" smtClean="0"/>
              <a:t>2017/2/27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D1BC-645C-4355-99EA-106032F2FA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68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4246-76E6-43BE-AF38-4F801CAE1936}" type="datetimeFigureOut">
              <a:rPr lang="zh-CN" altLang="en-US" smtClean="0"/>
              <a:t>2017/2/27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D1BC-645C-4355-99EA-106032F2FA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87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24246-76E6-43BE-AF38-4F801CAE1936}" type="datetimeFigureOut">
              <a:rPr lang="zh-CN" altLang="en-US" smtClean="0"/>
              <a:t>2017/2/27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CD1BC-645C-4355-99EA-106032F2FA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3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144000" cy="2387600"/>
          </a:xfrm>
        </p:spPr>
        <p:txBody>
          <a:bodyPr>
            <a:norm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天文学入门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429352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sz="3900" dirty="0">
                <a:solidFill>
                  <a:schemeClr val="bg1"/>
                </a:solidFill>
              </a:rPr>
              <a:t>第</a:t>
            </a:r>
            <a:r>
              <a:rPr lang="en-US" altLang="zh-CN" sz="3900" dirty="0">
                <a:solidFill>
                  <a:schemeClr val="bg1"/>
                </a:solidFill>
              </a:rPr>
              <a:t>1</a:t>
            </a:r>
            <a:r>
              <a:rPr lang="zh-CN" altLang="en-US" sz="3900" dirty="0">
                <a:solidFill>
                  <a:schemeClr val="bg1"/>
                </a:solidFill>
              </a:rPr>
              <a:t>课，天文学绪论</a:t>
            </a:r>
            <a:endParaRPr lang="en-US" altLang="zh-CN" sz="3900" dirty="0">
              <a:solidFill>
                <a:schemeClr val="bg1"/>
              </a:solidFill>
            </a:endParaRPr>
          </a:p>
          <a:p>
            <a:endParaRPr lang="en-US" altLang="zh-CN" sz="3900" dirty="0">
              <a:solidFill>
                <a:schemeClr val="bg1"/>
              </a:solidFill>
            </a:endParaRPr>
          </a:p>
          <a:p>
            <a:pPr algn="r"/>
            <a:r>
              <a:rPr lang="zh-CN" altLang="en-US" sz="3900" dirty="0">
                <a:solidFill>
                  <a:schemeClr val="bg1"/>
                </a:solidFill>
              </a:rPr>
              <a:t>张帅</a:t>
            </a:r>
            <a:endParaRPr lang="en-US" altLang="zh-CN" sz="3900" dirty="0">
              <a:solidFill>
                <a:schemeClr val="bg1"/>
              </a:solidFill>
            </a:endParaRPr>
          </a:p>
          <a:p>
            <a:pPr algn="r"/>
            <a:r>
              <a:rPr lang="en-US" altLang="zh-CN" dirty="0">
                <a:solidFill>
                  <a:schemeClr val="bg1"/>
                </a:solidFill>
              </a:rPr>
              <a:t>BGM: the great beyond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r.e.m. - the great beyo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2160" y="58205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2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353040" cy="6850262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1" y="0"/>
            <a:ext cx="10351698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"/>
            <a:ext cx="10353040" cy="68588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40" y="6481"/>
            <a:ext cx="9135359" cy="68515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0478" y="-1908842"/>
            <a:ext cx="6751955" cy="1079468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37039" y="6161230"/>
            <a:ext cx="29578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Photo By Nick Ni</a:t>
            </a:r>
            <a:endParaRPr lang="zh-CN" alt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427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分数评定（试行）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40%</a:t>
            </a:r>
            <a:r>
              <a:rPr lang="zh-CN" altLang="en-US" dirty="0">
                <a:solidFill>
                  <a:schemeClr val="bg1"/>
                </a:solidFill>
              </a:rPr>
              <a:t>出勤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30%</a:t>
            </a:r>
            <a:r>
              <a:rPr lang="zh-CN" altLang="en-US" dirty="0">
                <a:solidFill>
                  <a:schemeClr val="bg1"/>
                </a:solidFill>
              </a:rPr>
              <a:t>课堂表现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30%</a:t>
            </a:r>
            <a:r>
              <a:rPr lang="zh-CN" altLang="en-US" dirty="0">
                <a:solidFill>
                  <a:schemeClr val="bg1"/>
                </a:solidFill>
              </a:rPr>
              <a:t>项目（作业，小考）</a:t>
            </a:r>
          </a:p>
        </p:txBody>
      </p:sp>
    </p:spTree>
    <p:extLst>
      <p:ext uri="{BB962C8B-B14F-4D97-AF65-F5344CB8AC3E}">
        <p14:creationId xmlns:p14="http://schemas.microsoft.com/office/powerpoint/2010/main" val="3965196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11293" cy="1325563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Q&amp;A (</a:t>
            </a:r>
            <a:r>
              <a:rPr lang="zh-CN" altLang="en-US" dirty="0">
                <a:solidFill>
                  <a:schemeClr val="bg1"/>
                </a:solidFill>
              </a:rPr>
              <a:t>看基本功，不求答对，不算分</a:t>
            </a:r>
            <a:r>
              <a:rPr lang="en-US" altLang="zh-CN" dirty="0">
                <a:solidFill>
                  <a:schemeClr val="bg1"/>
                </a:solidFill>
              </a:rPr>
              <a:t>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1.</a:t>
            </a:r>
            <a:r>
              <a:rPr lang="zh-CN" altLang="en-US" dirty="0">
                <a:solidFill>
                  <a:schemeClr val="bg1"/>
                </a:solidFill>
              </a:rPr>
              <a:t>天上有多少个星座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A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  <a:r>
              <a:rPr lang="en-US" altLang="zh-CN" dirty="0">
                <a:solidFill>
                  <a:schemeClr val="bg1"/>
                </a:solidFill>
              </a:rPr>
              <a:t>12;</a:t>
            </a: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B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  <a:r>
              <a:rPr lang="en-US" altLang="zh-CN" dirty="0">
                <a:solidFill>
                  <a:schemeClr val="bg1"/>
                </a:solidFill>
              </a:rPr>
              <a:t>32;</a:t>
            </a:r>
          </a:p>
          <a:p>
            <a:pPr marL="0" indent="0">
              <a:buNone/>
            </a:pP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C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  <a:r>
              <a:rPr lang="en-US" altLang="zh-CN" dirty="0">
                <a:solidFill>
                  <a:schemeClr val="bg1"/>
                </a:solidFill>
              </a:rPr>
              <a:t>66;</a:t>
            </a: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D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  <a:r>
              <a:rPr lang="en-US" altLang="zh-CN" dirty="0">
                <a:solidFill>
                  <a:schemeClr val="bg1"/>
                </a:solidFill>
              </a:rPr>
              <a:t>88;</a:t>
            </a: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E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  <a:r>
              <a:rPr lang="en-US" altLang="zh-CN" dirty="0">
                <a:solidFill>
                  <a:schemeClr val="bg1"/>
                </a:solidFill>
              </a:rPr>
              <a:t> 108;</a:t>
            </a: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9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最早的观测工具 （历法，农业与祭祀）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天文学是最古老的自然科学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最早的观测工具：</a:t>
            </a:r>
            <a:r>
              <a:rPr lang="en-US" altLang="zh-CN" dirty="0">
                <a:solidFill>
                  <a:schemeClr val="bg1"/>
                </a:solidFill>
              </a:rPr>
              <a:t>35,000 BCE </a:t>
            </a:r>
            <a:r>
              <a:rPr lang="zh-CN" altLang="en-US" dirty="0">
                <a:solidFill>
                  <a:schemeClr val="bg1"/>
                </a:solidFill>
              </a:rPr>
              <a:t>（月相图）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440px-Nebra_Scheibe.jpg (440×43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3" y="3332483"/>
            <a:ext cx="3169383" cy="31189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240" y="3332482"/>
            <a:ext cx="3307080" cy="29598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676" y="3296923"/>
            <a:ext cx="3753911" cy="304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晚些的天文工具（航海与探险）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7658" y="1842429"/>
            <a:ext cx="4667251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019" y="1690688"/>
            <a:ext cx="2269925" cy="3910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/>
          <p:cNvSpPr txBox="1"/>
          <p:nvPr/>
        </p:nvSpPr>
        <p:spPr>
          <a:xfrm>
            <a:off x="3248746" y="5663889"/>
            <a:ext cx="168507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900" dirty="0">
                <a:solidFill>
                  <a:schemeClr val="bg1"/>
                </a:solidFill>
              </a:rPr>
              <a:t>六分仪</a:t>
            </a:r>
            <a:endParaRPr lang="en-US" altLang="zh-CN" sz="3900" dirty="0">
              <a:solidFill>
                <a:schemeClr val="bg1"/>
              </a:solidFill>
            </a:endParaRPr>
          </a:p>
          <a:p>
            <a:pPr algn="ctr"/>
            <a:r>
              <a:rPr lang="en-US" altLang="zh-CN" sz="3900" dirty="0">
                <a:solidFill>
                  <a:schemeClr val="bg1"/>
                </a:solidFill>
              </a:rPr>
              <a:t>18</a:t>
            </a:r>
            <a:r>
              <a:rPr lang="en-US" altLang="zh-CN" sz="3900" baseline="30000" dirty="0">
                <a:solidFill>
                  <a:schemeClr val="bg1"/>
                </a:solidFill>
              </a:rPr>
              <a:t>th</a:t>
            </a:r>
            <a:endParaRPr lang="en-US" altLang="zh-CN" sz="3900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35439" y="5700054"/>
            <a:ext cx="118494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900" dirty="0">
                <a:solidFill>
                  <a:schemeClr val="bg1"/>
                </a:solidFill>
              </a:rPr>
              <a:t>钟表</a:t>
            </a:r>
            <a:endParaRPr lang="en-US" altLang="zh-CN" sz="3900" dirty="0">
              <a:solidFill>
                <a:schemeClr val="bg1"/>
              </a:solidFill>
            </a:endParaRPr>
          </a:p>
          <a:p>
            <a:pPr algn="ctr"/>
            <a:r>
              <a:rPr lang="en-US" altLang="zh-CN" sz="3900" dirty="0">
                <a:solidFill>
                  <a:schemeClr val="bg1"/>
                </a:solidFill>
              </a:rPr>
              <a:t>16</a:t>
            </a:r>
            <a:r>
              <a:rPr lang="en-US" altLang="zh-CN" sz="3900" baseline="30000" dirty="0">
                <a:solidFill>
                  <a:schemeClr val="bg1"/>
                </a:solidFill>
              </a:rPr>
              <a:t>th</a:t>
            </a:r>
            <a:r>
              <a:rPr lang="en-US" altLang="zh-CN" sz="3900" dirty="0">
                <a:solidFill>
                  <a:schemeClr val="bg1"/>
                </a:solidFill>
              </a:rPr>
              <a:t> </a:t>
            </a:r>
            <a:endParaRPr lang="zh-CN" altLang="en-US" sz="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48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需要买不同焦距的透镜</a:t>
            </a:r>
            <a:endParaRPr lang="en-US" altLang="zh-CN" dirty="0"/>
          </a:p>
          <a:p>
            <a:r>
              <a:rPr lang="zh-CN" altLang="en-US" dirty="0"/>
              <a:t>凸透镜</a:t>
            </a:r>
            <a:r>
              <a:rPr lang="en-US" altLang="zh-CN" dirty="0"/>
              <a:t>F200mm</a:t>
            </a:r>
          </a:p>
          <a:p>
            <a:r>
              <a:rPr lang="zh-CN" altLang="en-US" dirty="0"/>
              <a:t>凹透镜焦距</a:t>
            </a:r>
            <a:r>
              <a:rPr lang="en-US" altLang="zh-CN" dirty="0"/>
              <a:t>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3283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伽利略式望远镜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折射式望眼镜 </a:t>
            </a:r>
            <a:endParaRPr lang="en-US" altLang="zh-CN" sz="4000" dirty="0">
              <a:solidFill>
                <a:schemeClr val="bg1"/>
              </a:solidFill>
            </a:endParaRPr>
          </a:p>
          <a:p>
            <a:r>
              <a:rPr lang="zh-CN" altLang="en-US" sz="4000" dirty="0">
                <a:solidFill>
                  <a:schemeClr val="bg1"/>
                </a:solidFill>
              </a:rPr>
              <a:t>目镜 物镜 焦距</a:t>
            </a:r>
            <a:endParaRPr lang="en-US" altLang="zh-CN" sz="4000" dirty="0">
              <a:solidFill>
                <a:schemeClr val="bg1"/>
              </a:solidFill>
            </a:endParaRPr>
          </a:p>
          <a:p>
            <a:r>
              <a:rPr lang="zh-CN" altLang="en-US" sz="4000" dirty="0">
                <a:solidFill>
                  <a:schemeClr val="bg1"/>
                </a:solidFill>
              </a:rPr>
              <a:t>放大倍数</a:t>
            </a:r>
            <a:r>
              <a:rPr lang="en-US" altLang="zh-CN" sz="4000" dirty="0">
                <a:solidFill>
                  <a:schemeClr val="bg1"/>
                </a:solidFill>
              </a:rPr>
              <a:t>= F</a:t>
            </a:r>
            <a:r>
              <a:rPr lang="zh-CN" altLang="en-US" sz="4000" dirty="0">
                <a:solidFill>
                  <a:schemeClr val="bg1"/>
                </a:solidFill>
              </a:rPr>
              <a:t>物镜</a:t>
            </a:r>
            <a:r>
              <a:rPr lang="en-US" altLang="zh-CN" sz="4000" dirty="0">
                <a:solidFill>
                  <a:schemeClr val="bg1"/>
                </a:solidFill>
              </a:rPr>
              <a:t>÷F</a:t>
            </a:r>
            <a:r>
              <a:rPr lang="zh-CN" altLang="en-US" sz="4000" dirty="0">
                <a:solidFill>
                  <a:schemeClr val="bg1"/>
                </a:solidFill>
              </a:rPr>
              <a:t>目镜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0" y="14523"/>
            <a:ext cx="3779520" cy="68489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1964"/>
            <a:ext cx="5967167" cy="316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35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开普勒式望远镜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3148554"/>
            <a:ext cx="7659201" cy="370944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28879" y="169068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折射式望眼镜</a:t>
            </a:r>
            <a:endParaRPr lang="en-US" altLang="zh-CN" sz="3200" dirty="0">
              <a:solidFill>
                <a:schemeClr val="bg1"/>
              </a:solidFill>
            </a:endParaRPr>
          </a:p>
          <a:p>
            <a:r>
              <a:rPr lang="zh-CN" altLang="en-US" sz="3200" dirty="0">
                <a:solidFill>
                  <a:schemeClr val="bg1"/>
                </a:solidFill>
              </a:rPr>
              <a:t>放大倍数</a:t>
            </a:r>
            <a:r>
              <a:rPr lang="en-US" altLang="zh-CN" sz="3200" dirty="0">
                <a:solidFill>
                  <a:schemeClr val="bg1"/>
                </a:solidFill>
              </a:rPr>
              <a:t>= F</a:t>
            </a:r>
            <a:r>
              <a:rPr lang="zh-CN" altLang="en-US" sz="3200" dirty="0">
                <a:solidFill>
                  <a:schemeClr val="bg1"/>
                </a:solidFill>
              </a:rPr>
              <a:t>物镜</a:t>
            </a:r>
            <a:r>
              <a:rPr lang="en-US" altLang="zh-CN" sz="3200" dirty="0">
                <a:solidFill>
                  <a:schemeClr val="bg1"/>
                </a:solidFill>
              </a:rPr>
              <a:t>÷F</a:t>
            </a:r>
            <a:r>
              <a:rPr lang="zh-CN" altLang="en-US" sz="3200" dirty="0">
                <a:solidFill>
                  <a:schemeClr val="bg1"/>
                </a:solidFill>
              </a:rPr>
              <a:t>目镜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63991" y="0"/>
            <a:ext cx="4528006" cy="364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19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>
                <a:solidFill>
                  <a:schemeClr val="bg1"/>
                </a:solidFill>
              </a:rPr>
              <a:t>牛顿式望远镜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80528"/>
            <a:ext cx="10515600" cy="435133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凹面镜≈凸透镜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反射式望眼镜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放大倍数</a:t>
            </a:r>
            <a:r>
              <a:rPr lang="en-US" altLang="zh-CN" dirty="0">
                <a:solidFill>
                  <a:schemeClr val="bg1"/>
                </a:solidFill>
              </a:rPr>
              <a:t>= F</a:t>
            </a:r>
            <a:r>
              <a:rPr lang="zh-CN" altLang="en-US" dirty="0">
                <a:solidFill>
                  <a:schemeClr val="bg1"/>
                </a:solidFill>
              </a:rPr>
              <a:t>物镜</a:t>
            </a:r>
            <a:r>
              <a:rPr lang="en-US" altLang="zh-CN" dirty="0">
                <a:solidFill>
                  <a:schemeClr val="bg1"/>
                </a:solidFill>
              </a:rPr>
              <a:t>÷F</a:t>
            </a:r>
            <a:r>
              <a:rPr lang="zh-CN" altLang="en-US" dirty="0">
                <a:solidFill>
                  <a:schemeClr val="bg1"/>
                </a:solidFill>
              </a:rPr>
              <a:t>目镜</a:t>
            </a:r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0" y="3193869"/>
            <a:ext cx="84963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10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主线改进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历史主线：土星的草帽</a:t>
            </a:r>
            <a:r>
              <a:rPr lang="en-US" altLang="zh-CN" dirty="0"/>
              <a:t>……</a:t>
            </a:r>
          </a:p>
          <a:p>
            <a:r>
              <a:rPr lang="zh-CN" altLang="en-US" dirty="0"/>
              <a:t>大型开普勒折射→图</a:t>
            </a:r>
            <a:endParaRPr lang="en-US" altLang="zh-CN" dirty="0"/>
          </a:p>
          <a:p>
            <a:r>
              <a:rPr lang="zh-CN" altLang="en-US" dirty="0"/>
              <a:t>现代大型反射镜</a:t>
            </a:r>
            <a:endParaRPr lang="en-US" altLang="zh-CN" dirty="0"/>
          </a:p>
          <a:p>
            <a:r>
              <a:rPr lang="zh-CN" altLang="en-US" dirty="0"/>
              <a:t>优缺点</a:t>
            </a:r>
            <a:r>
              <a:rPr lang="en-US" altLang="zh-CN" dirty="0"/>
              <a:t>……</a:t>
            </a:r>
          </a:p>
          <a:p>
            <a:r>
              <a:rPr lang="zh-CN" altLang="en-US" dirty="0"/>
              <a:t>核心公式→计算练习→带大家淘宝挑选望远镜</a:t>
            </a:r>
          </a:p>
        </p:txBody>
      </p:sp>
    </p:spTree>
    <p:extLst>
      <p:ext uri="{BB962C8B-B14F-4D97-AF65-F5344CB8AC3E}">
        <p14:creationId xmlns:p14="http://schemas.microsoft.com/office/powerpoint/2010/main" val="3063744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19217"/>
            <a:ext cx="10515600" cy="5138782"/>
          </a:xfrm>
        </p:spPr>
        <p:txBody>
          <a:bodyPr>
            <a:normAutofit fontScale="92500" lnSpcReduction="20000"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algn="ctr"/>
            <a:r>
              <a:rPr lang="zh-CN" altLang="en-US" sz="3900" b="1" dirty="0">
                <a:solidFill>
                  <a:schemeClr val="bg1"/>
                </a:solidFill>
              </a:rPr>
              <a:t>微信号：</a:t>
            </a:r>
            <a:r>
              <a:rPr lang="en-US" altLang="zh-CN" sz="3900" b="1" dirty="0">
                <a:solidFill>
                  <a:schemeClr val="bg1"/>
                </a:solidFill>
              </a:rPr>
              <a:t>theory-reality-</a:t>
            </a:r>
            <a:r>
              <a:rPr lang="en-US" altLang="zh-CN" sz="3900" b="1" dirty="0" err="1">
                <a:solidFill>
                  <a:schemeClr val="bg1"/>
                </a:solidFill>
              </a:rPr>
              <a:t>shuai</a:t>
            </a:r>
            <a:endParaRPr lang="en-US" altLang="zh-CN" sz="39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3900" b="1" dirty="0">
                <a:solidFill>
                  <a:schemeClr val="bg1"/>
                </a:solidFill>
              </a:rPr>
              <a:t>手机：</a:t>
            </a:r>
            <a:r>
              <a:rPr lang="en-US" altLang="zh-CN" sz="3900" b="1" dirty="0">
                <a:solidFill>
                  <a:schemeClr val="bg1"/>
                </a:solidFill>
              </a:rPr>
              <a:t>183-1053-3231</a:t>
            </a:r>
          </a:p>
          <a:p>
            <a:pPr algn="ctr"/>
            <a:r>
              <a:rPr lang="zh-CN" altLang="en-US" sz="3900" b="1" dirty="0">
                <a:solidFill>
                  <a:schemeClr val="bg1"/>
                </a:solidFill>
              </a:rPr>
              <a:t>坐标：高三（</a:t>
            </a:r>
            <a:r>
              <a:rPr lang="en-US" altLang="zh-CN" sz="3900" b="1" dirty="0">
                <a:solidFill>
                  <a:schemeClr val="bg1"/>
                </a:solidFill>
              </a:rPr>
              <a:t>1</a:t>
            </a:r>
            <a:r>
              <a:rPr lang="zh-CN" altLang="en-US" sz="3900" b="1" dirty="0">
                <a:solidFill>
                  <a:schemeClr val="bg1"/>
                </a:solidFill>
              </a:rPr>
              <a:t>）班</a:t>
            </a:r>
            <a:endParaRPr lang="en-US" altLang="zh-CN" sz="39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3900" b="1" dirty="0">
                <a:solidFill>
                  <a:schemeClr val="bg1"/>
                </a:solidFill>
              </a:rPr>
              <a:t>加群（活动，通知）</a:t>
            </a:r>
            <a:endParaRPr lang="en-US" altLang="zh-CN" sz="3900" b="1" dirty="0">
              <a:solidFill>
                <a:schemeClr val="bg1"/>
              </a:solidFill>
            </a:endParaRPr>
          </a:p>
          <a:p>
            <a:pPr algn="ctr"/>
            <a:endParaRPr lang="zh-CN" altLang="en-US" sz="3900" b="1" dirty="0">
              <a:solidFill>
                <a:schemeClr val="bg1"/>
              </a:solidFill>
            </a:endParaRPr>
          </a:p>
          <a:p>
            <a:endParaRPr lang="zh-CN" altLang="en-US" dirty="0"/>
          </a:p>
        </p:txBody>
      </p:sp>
      <p:pic>
        <p:nvPicPr>
          <p:cNvPr id="5" name="图片 4" descr="C:\Users\技术帅\AppData\Local\Temp\WeChat Files\60867740542567898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6" t="41667" r="28603" b="34848"/>
          <a:stretch/>
        </p:blipFill>
        <p:spPr bwMode="auto">
          <a:xfrm>
            <a:off x="3952193" y="162934"/>
            <a:ext cx="4098298" cy="3965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1634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教学目标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知识：</a:t>
            </a:r>
            <a:endParaRPr lang="en-US" altLang="zh-CN" dirty="0"/>
          </a:p>
          <a:p>
            <a:pPr lvl="1"/>
            <a:r>
              <a:rPr lang="zh-CN" altLang="en-US" dirty="0"/>
              <a:t>掌握焦距的计算</a:t>
            </a:r>
            <a:endParaRPr lang="en-US" altLang="zh-CN" dirty="0"/>
          </a:p>
          <a:p>
            <a:pPr lvl="1"/>
            <a:r>
              <a:rPr lang="zh-CN" altLang="en-US" dirty="0"/>
              <a:t>理解聚光力和口径的关系</a:t>
            </a:r>
            <a:endParaRPr lang="en-US" altLang="zh-CN" dirty="0"/>
          </a:p>
          <a:p>
            <a:pPr lvl="1"/>
            <a:r>
              <a:rPr lang="zh-CN" altLang="en-US" dirty="0"/>
              <a:t>了解各类望远镜的优缺点</a:t>
            </a:r>
            <a:endParaRPr lang="en-US" altLang="zh-CN" dirty="0"/>
          </a:p>
          <a:p>
            <a:pPr lvl="1"/>
            <a:r>
              <a:rPr lang="zh-CN" altLang="en-US" dirty="0"/>
              <a:t>了解望远镜类型和光路</a:t>
            </a:r>
            <a:endParaRPr lang="en-US" altLang="zh-CN" dirty="0"/>
          </a:p>
          <a:p>
            <a:r>
              <a:rPr lang="zh-CN" altLang="en-US" dirty="0"/>
              <a:t>能力：</a:t>
            </a:r>
            <a:endParaRPr lang="en-US" altLang="zh-CN" dirty="0"/>
          </a:p>
          <a:p>
            <a:pPr lvl="1"/>
            <a:r>
              <a:rPr lang="zh-CN" altLang="en-US" dirty="0"/>
              <a:t>能够挑选望远镜</a:t>
            </a:r>
            <a:endParaRPr lang="en-US" altLang="zh-CN" dirty="0"/>
          </a:p>
          <a:p>
            <a:pPr lvl="1"/>
            <a:r>
              <a:rPr lang="zh-CN" altLang="en-US" dirty="0"/>
              <a:t>使用双桶望远镜观察星空</a:t>
            </a:r>
            <a:endParaRPr lang="en-US" altLang="zh-CN" dirty="0"/>
          </a:p>
          <a:p>
            <a:pPr lvl="1"/>
            <a:r>
              <a:rPr lang="zh-CN" altLang="en-US" dirty="0"/>
              <a:t>使用单筒观察</a:t>
            </a:r>
            <a:r>
              <a:rPr lang="en-US" altLang="zh-CN" dirty="0"/>
              <a:t>……</a:t>
            </a:r>
          </a:p>
          <a:p>
            <a:pPr lvl="1"/>
            <a:r>
              <a:rPr lang="zh-CN" altLang="en-US" dirty="0"/>
              <a:t>理解赤道仪的坐标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2958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欣赏天空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zh-CN" altLang="en-US" dirty="0"/>
              <a:t>安装和使用天文软件</a:t>
            </a:r>
            <a:endParaRPr lang="en-US" altLang="zh-CN" dirty="0"/>
          </a:p>
          <a:p>
            <a:pPr lvl="1"/>
            <a:r>
              <a:rPr lang="zh-CN" altLang="en-US" dirty="0"/>
              <a:t>使用双桶望远镜观察星空</a:t>
            </a:r>
            <a:endParaRPr lang="en-US" altLang="zh-CN" dirty="0"/>
          </a:p>
          <a:p>
            <a:pPr lvl="1"/>
            <a:r>
              <a:rPr lang="zh-CN" altLang="en-US" dirty="0"/>
              <a:t>观测描绘全天</a:t>
            </a:r>
            <a:r>
              <a:rPr lang="en-US" altLang="zh-CN" dirty="0"/>
              <a:t>8</a:t>
            </a:r>
            <a:r>
              <a:rPr lang="zh-CN" altLang="en-US" dirty="0"/>
              <a:t>以上亮星</a:t>
            </a:r>
            <a:endParaRPr lang="en-US" altLang="zh-CN" dirty="0"/>
          </a:p>
          <a:p>
            <a:pPr lvl="1"/>
            <a:r>
              <a:rPr lang="zh-CN" altLang="en-US" dirty="0"/>
              <a:t>观测描绘猎户座和冬季大三角</a:t>
            </a:r>
            <a:endParaRPr lang="en-US" altLang="zh-CN" dirty="0"/>
          </a:p>
          <a:p>
            <a:pPr lvl="1"/>
            <a:r>
              <a:rPr lang="zh-CN" altLang="en-US" dirty="0"/>
              <a:t>观测描绘昴星团和金牛座</a:t>
            </a:r>
            <a:r>
              <a:rPr lang="en-US" altLang="zh-CN" dirty="0" err="1"/>
              <a:t>hydes</a:t>
            </a:r>
            <a:r>
              <a:rPr lang="zh-CN" altLang="en-US" dirty="0"/>
              <a:t>星团</a:t>
            </a:r>
            <a:endParaRPr lang="en-US" altLang="zh-CN" dirty="0"/>
          </a:p>
          <a:p>
            <a:pPr lvl="1"/>
            <a:r>
              <a:rPr lang="zh-CN" altLang="en-US" dirty="0"/>
              <a:t>观测猎户座星云</a:t>
            </a:r>
            <a:endParaRPr lang="en-US" altLang="zh-CN" dirty="0"/>
          </a:p>
          <a:p>
            <a:pPr lvl="1"/>
            <a:r>
              <a:rPr lang="zh-CN" altLang="en-US" dirty="0"/>
              <a:t>观测双星</a:t>
            </a:r>
            <a:r>
              <a:rPr lang="en-US" altLang="zh-CN" dirty="0" err="1"/>
              <a:t>mizar</a:t>
            </a:r>
            <a:r>
              <a:rPr lang="zh-CN" altLang="en-US" dirty="0"/>
              <a:t>（开阳）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zh-CN" altLang="en-US" dirty="0"/>
              <a:t>理解赤道仪的坐标系统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842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实验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对比伽利略式望远镜与开普勒式望远镜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观察两者成像特点</a:t>
            </a:r>
          </a:p>
        </p:txBody>
      </p:sp>
    </p:spTree>
    <p:extLst>
      <p:ext uri="{BB962C8B-B14F-4D97-AF65-F5344CB8AC3E}">
        <p14:creationId xmlns:p14="http://schemas.microsoft.com/office/powerpoint/2010/main" val="3117725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放大（辅助功能）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971800"/>
            <a:ext cx="9296400" cy="3886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971800"/>
            <a:ext cx="9296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0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我们为什么需要望远镜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5400" strike="sngStrike" dirty="0">
                <a:solidFill>
                  <a:schemeClr val="bg1"/>
                </a:solidFill>
              </a:rPr>
              <a:t>放大？</a:t>
            </a:r>
            <a:endParaRPr lang="en-US" altLang="zh-CN" sz="5400" strike="sngStrike" dirty="0">
              <a:solidFill>
                <a:schemeClr val="bg1"/>
              </a:solidFill>
            </a:endParaRPr>
          </a:p>
          <a:p>
            <a:r>
              <a:rPr lang="zh-CN" altLang="en-US" sz="5400" dirty="0">
                <a:solidFill>
                  <a:schemeClr val="bg1"/>
                </a:solidFill>
              </a:rPr>
              <a:t>聚光！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610" y="3831432"/>
            <a:ext cx="3633257" cy="20512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197" y="1754983"/>
            <a:ext cx="4486275" cy="41529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9240" y="6136689"/>
            <a:ext cx="1265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5mm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63588" y="6042823"/>
            <a:ext cx="162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100mm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68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8000" b="1" dirty="0">
                <a:solidFill>
                  <a:schemeClr val="bg1"/>
                </a:solidFill>
              </a:rPr>
              <a:t>天文学入门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356102"/>
            <a:ext cx="9144000" cy="1655763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第</a:t>
            </a:r>
            <a:r>
              <a:rPr lang="en-US" altLang="zh-CN" dirty="0">
                <a:solidFill>
                  <a:schemeClr val="bg1"/>
                </a:solidFill>
              </a:rPr>
              <a:t>1.9</a:t>
            </a:r>
            <a:r>
              <a:rPr lang="zh-CN" altLang="en-US" dirty="0">
                <a:solidFill>
                  <a:schemeClr val="bg1"/>
                </a:solidFill>
              </a:rPr>
              <a:t>课，我们在哪？</a:t>
            </a:r>
            <a:endParaRPr lang="en-US" altLang="zh-CN" dirty="0">
              <a:solidFill>
                <a:schemeClr val="bg1"/>
              </a:solidFill>
            </a:endParaRPr>
          </a:p>
          <a:p>
            <a:pPr algn="r"/>
            <a:r>
              <a:rPr lang="zh-CN" altLang="en-US" dirty="0">
                <a:solidFill>
                  <a:schemeClr val="bg1"/>
                </a:solidFill>
              </a:rPr>
              <a:t>张帅 </a:t>
            </a:r>
            <a:r>
              <a:rPr lang="en-US" altLang="zh-CN" dirty="0">
                <a:solidFill>
                  <a:schemeClr val="bg1"/>
                </a:solidFill>
              </a:rPr>
              <a:t>2017/1/16</a:t>
            </a:r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700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主线明确化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第一人称视角观察自己家</a:t>
            </a:r>
            <a:endParaRPr lang="en-US" altLang="zh-CN" dirty="0"/>
          </a:p>
          <a:p>
            <a:r>
              <a:rPr lang="zh-CN" altLang="en-US" dirty="0"/>
              <a:t>地面</a:t>
            </a:r>
            <a:endParaRPr lang="en-US" altLang="zh-CN" dirty="0"/>
          </a:p>
          <a:p>
            <a:r>
              <a:rPr lang="zh-CN" altLang="en-US" dirty="0"/>
              <a:t>飞机</a:t>
            </a:r>
            <a:endParaRPr lang="en-US" altLang="zh-CN" dirty="0"/>
          </a:p>
          <a:p>
            <a:r>
              <a:rPr lang="zh-CN" altLang="en-US" dirty="0"/>
              <a:t>卫星</a:t>
            </a:r>
            <a:endParaRPr lang="en-US" altLang="zh-CN" dirty="0"/>
          </a:p>
          <a:p>
            <a:r>
              <a:rPr lang="zh-CN" altLang="en-US" dirty="0"/>
              <a:t>旅行者</a:t>
            </a:r>
            <a:endParaRPr lang="en-US" altLang="zh-CN" dirty="0"/>
          </a:p>
          <a:p>
            <a:r>
              <a:rPr lang="zh-CN" altLang="en-US" dirty="0"/>
              <a:t>银河外→哈勃</a:t>
            </a:r>
          </a:p>
        </p:txBody>
      </p:sp>
    </p:spTree>
    <p:extLst>
      <p:ext uri="{BB962C8B-B14F-4D97-AF65-F5344CB8AC3E}">
        <p14:creationId xmlns:p14="http://schemas.microsoft.com/office/powerpoint/2010/main" val="2624565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" y="3346173"/>
            <a:ext cx="7616858" cy="3510895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-864124" y="5637170"/>
            <a:ext cx="9345105" cy="1219898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中国，北京市，海淀区，</a:t>
            </a:r>
            <a:endParaRPr lang="en-US" altLang="zh-CN" sz="3600" dirty="0"/>
          </a:p>
          <a:p>
            <a:r>
              <a:rPr lang="zh-CN" altLang="en-US" sz="3600" dirty="0"/>
              <a:t>北师大二附中国际部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579" y="0"/>
            <a:ext cx="7204134" cy="41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21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40" y="0"/>
            <a:ext cx="10124389" cy="6858000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-1565956" y="156845"/>
            <a:ext cx="9144000" cy="1655762"/>
          </a:xfrm>
        </p:spPr>
        <p:txBody>
          <a:bodyPr>
            <a:normAutofit/>
          </a:bodyPr>
          <a:lstStyle/>
          <a:p>
            <a:r>
              <a:rPr lang="zh-CN" altLang="en-US" sz="6000" dirty="0">
                <a:solidFill>
                  <a:schemeClr val="bg1"/>
                </a:solidFill>
              </a:rPr>
              <a:t>太阳系，地球</a:t>
            </a:r>
          </a:p>
        </p:txBody>
      </p:sp>
    </p:spTree>
    <p:extLst>
      <p:ext uri="{BB962C8B-B14F-4D97-AF65-F5344CB8AC3E}">
        <p14:creationId xmlns:p14="http://schemas.microsoft.com/office/powerpoint/2010/main" val="170363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94946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325386" y="132548"/>
            <a:ext cx="5866614" cy="5410413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</a:rPr>
              <a:t>直径</a:t>
            </a:r>
            <a:r>
              <a:rPr lang="en-US" altLang="zh-CN" sz="5400" b="1" dirty="0">
                <a:solidFill>
                  <a:schemeClr val="bg1"/>
                </a:solidFill>
              </a:rPr>
              <a:t>12,700km</a:t>
            </a:r>
            <a:br>
              <a:rPr lang="en-US" altLang="zh-CN" sz="5400" b="1" dirty="0">
                <a:solidFill>
                  <a:schemeClr val="bg1"/>
                </a:solidFill>
              </a:rPr>
            </a:br>
            <a:r>
              <a:rPr lang="zh-CN" altLang="en-US" sz="5400" b="1" dirty="0">
                <a:solidFill>
                  <a:schemeClr val="bg1"/>
                </a:solidFill>
              </a:rPr>
              <a:t>开车（高速）</a:t>
            </a:r>
            <a:r>
              <a:rPr lang="en-US" altLang="zh-CN" sz="5400" b="1" dirty="0">
                <a:solidFill>
                  <a:schemeClr val="bg1"/>
                </a:solidFill>
              </a:rPr>
              <a:t>17</a:t>
            </a:r>
            <a:r>
              <a:rPr lang="zh-CN" altLang="en-US" sz="5400" b="1" dirty="0">
                <a:solidFill>
                  <a:schemeClr val="bg1"/>
                </a:solidFill>
              </a:rPr>
              <a:t>天</a:t>
            </a:r>
            <a:br>
              <a:rPr lang="en-US" altLang="zh-CN" sz="5400" b="1" dirty="0">
                <a:solidFill>
                  <a:schemeClr val="bg1"/>
                </a:solidFill>
              </a:rPr>
            </a:br>
            <a:r>
              <a:rPr lang="en-US" altLang="zh-CN" sz="5400" b="1" dirty="0">
                <a:solidFill>
                  <a:schemeClr val="bg1"/>
                </a:solidFill>
              </a:rPr>
              <a:t>0.13</a:t>
            </a:r>
            <a:r>
              <a:rPr lang="zh-CN" altLang="en-US" sz="5400" b="1" dirty="0">
                <a:solidFill>
                  <a:schemeClr val="bg1"/>
                </a:solidFill>
              </a:rPr>
              <a:t>光秒</a:t>
            </a:r>
            <a:br>
              <a:rPr lang="en-US" altLang="zh-CN" sz="5400" b="1" dirty="0">
                <a:solidFill>
                  <a:schemeClr val="bg1"/>
                </a:solidFill>
              </a:rPr>
            </a:br>
            <a:endParaRPr lang="zh-CN" alt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78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zh-CN" alt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838200" y="1544443"/>
            <a:ext cx="4714753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虚</a:t>
            </a:r>
          </a:p>
        </p:txBody>
      </p:sp>
      <p:sp>
        <p:nvSpPr>
          <p:cNvPr id="7" name="矩形 6"/>
          <p:cNvSpPr/>
          <p:nvPr/>
        </p:nvSpPr>
        <p:spPr>
          <a:xfrm>
            <a:off x="6177471" y="1709293"/>
            <a:ext cx="4551811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怂</a:t>
            </a:r>
          </a:p>
        </p:txBody>
      </p:sp>
      <p:sp>
        <p:nvSpPr>
          <p:cNvPr id="8" name="矩形 7"/>
          <p:cNvSpPr/>
          <p:nvPr/>
        </p:nvSpPr>
        <p:spPr>
          <a:xfrm>
            <a:off x="348025" y="292591"/>
            <a:ext cx="10572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第一次教课是一种什么样的体验？</a:t>
            </a:r>
          </a:p>
        </p:txBody>
      </p:sp>
    </p:spTree>
    <p:extLst>
      <p:ext uri="{BB962C8B-B14F-4D97-AF65-F5344CB8AC3E}">
        <p14:creationId xmlns:p14="http://schemas.microsoft.com/office/powerpoint/2010/main" val="154943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883951" y="952680"/>
            <a:ext cx="6050384" cy="3223393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</a:rPr>
              <a:t>直径</a:t>
            </a:r>
            <a:r>
              <a:rPr lang="en-US" altLang="zh-CN" sz="4800" b="1" dirty="0">
                <a:solidFill>
                  <a:schemeClr val="bg1"/>
                </a:solidFill>
              </a:rPr>
              <a:t>140,000Km</a:t>
            </a:r>
            <a:br>
              <a:rPr lang="en-US" altLang="zh-CN" sz="4800" b="1" dirty="0">
                <a:solidFill>
                  <a:schemeClr val="bg1"/>
                </a:solidFill>
              </a:rPr>
            </a:br>
            <a:r>
              <a:rPr lang="zh-CN" altLang="en-US" sz="4800" b="1" dirty="0">
                <a:solidFill>
                  <a:schemeClr val="bg1"/>
                </a:solidFill>
              </a:rPr>
              <a:t>开车</a:t>
            </a:r>
            <a:r>
              <a:rPr lang="en-US" altLang="zh-CN" sz="4800" b="1" dirty="0">
                <a:solidFill>
                  <a:schemeClr val="bg1"/>
                </a:solidFill>
              </a:rPr>
              <a:t>5</a:t>
            </a:r>
            <a:r>
              <a:rPr lang="zh-CN" altLang="en-US" sz="4800" b="1" dirty="0">
                <a:solidFill>
                  <a:schemeClr val="bg1"/>
                </a:solidFill>
              </a:rPr>
              <a:t>年</a:t>
            </a:r>
            <a:br>
              <a:rPr lang="en-US" altLang="zh-CN" sz="4800" b="1" dirty="0">
                <a:solidFill>
                  <a:schemeClr val="bg1"/>
                </a:solidFill>
              </a:rPr>
            </a:br>
            <a:r>
              <a:rPr lang="en-US" altLang="zh-CN" sz="4800" b="1" dirty="0">
                <a:solidFill>
                  <a:schemeClr val="bg1"/>
                </a:solidFill>
              </a:rPr>
              <a:t>15</a:t>
            </a:r>
            <a:r>
              <a:rPr lang="zh-CN" altLang="en-US" sz="4800" b="1" dirty="0">
                <a:solidFill>
                  <a:schemeClr val="bg1"/>
                </a:solidFill>
              </a:rPr>
              <a:t>光秒</a:t>
            </a:r>
            <a:br>
              <a:rPr lang="en-US" altLang="zh-CN" sz="4800" b="1" dirty="0">
                <a:solidFill>
                  <a:schemeClr val="bg1"/>
                </a:solidFill>
              </a:rPr>
            </a:br>
            <a:endParaRPr lang="zh-CN" alt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49" y="845763"/>
            <a:ext cx="5590201" cy="53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36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1" y="314209"/>
            <a:ext cx="5913601" cy="572053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12263" y="1122363"/>
            <a:ext cx="5307291" cy="2921736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日地距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en-US" altLang="zh-CN" dirty="0">
                <a:solidFill>
                  <a:schemeClr val="bg1"/>
                </a:solidFill>
              </a:rPr>
              <a:t>150,000,000Km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en-US" altLang="zh-CN" dirty="0">
                <a:solidFill>
                  <a:schemeClr val="bg1"/>
                </a:solidFill>
              </a:rPr>
              <a:t>8.3</a:t>
            </a:r>
            <a:r>
              <a:rPr lang="zh-CN" altLang="en-US" dirty="0">
                <a:solidFill>
                  <a:schemeClr val="bg1"/>
                </a:solidFill>
              </a:rPr>
              <a:t>光分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en-US" dirty="0">
                <a:solidFill>
                  <a:schemeClr val="bg1"/>
                </a:solidFill>
              </a:rPr>
              <a:t>天文单位（</a:t>
            </a:r>
            <a:r>
              <a:rPr lang="en-US" altLang="zh-CN" dirty="0">
                <a:solidFill>
                  <a:schemeClr val="bg1"/>
                </a:solidFill>
              </a:rPr>
              <a:t>AU</a:t>
            </a:r>
            <a:r>
              <a:rPr lang="zh-CN" altLang="en-US" dirty="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97104" y="4623168"/>
            <a:ext cx="4675695" cy="1655762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计时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en-US" altLang="zh-CN" sz="3600" dirty="0">
                <a:solidFill>
                  <a:schemeClr val="bg1"/>
                </a:solidFill>
              </a:rPr>
              <a:t>8.3</a:t>
            </a:r>
            <a:r>
              <a:rPr lang="zh-CN" altLang="en-US" sz="3600" dirty="0">
                <a:solidFill>
                  <a:schemeClr val="bg1"/>
                </a:solidFill>
              </a:rPr>
              <a:t>分前的太阳</a:t>
            </a:r>
          </a:p>
        </p:txBody>
      </p:sp>
    </p:spTree>
    <p:extLst>
      <p:ext uri="{BB962C8B-B14F-4D97-AF65-F5344CB8AC3E}">
        <p14:creationId xmlns:p14="http://schemas.microsoft.com/office/powerpoint/2010/main" val="21833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07" y="3881672"/>
            <a:ext cx="7286920" cy="29364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太阳附近空间</a:t>
            </a:r>
            <a:r>
              <a:rPr lang="en-US" altLang="zh-CN" dirty="0">
                <a:solidFill>
                  <a:schemeClr val="bg1"/>
                </a:solidFill>
              </a:rPr>
              <a:t>,</a:t>
            </a:r>
            <a:r>
              <a:rPr lang="zh-CN" altLang="en-US" dirty="0">
                <a:solidFill>
                  <a:schemeClr val="bg1"/>
                </a:solidFill>
              </a:rPr>
              <a:t>太阳系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en-US" altLang="zh-CN" dirty="0">
                <a:solidFill>
                  <a:schemeClr val="bg1"/>
                </a:solidFill>
              </a:rPr>
              <a:t>380,000,000,000,000Km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zh-CN" altLang="en-US" dirty="0">
                <a:solidFill>
                  <a:schemeClr val="bg1"/>
                </a:solidFill>
              </a:rPr>
              <a:t>光年（</a:t>
            </a:r>
            <a:r>
              <a:rPr lang="en-US" altLang="zh-CN" dirty="0">
                <a:solidFill>
                  <a:schemeClr val="bg1"/>
                </a:solidFill>
              </a:rPr>
              <a:t>94605</a:t>
            </a:r>
            <a:r>
              <a:rPr lang="zh-CN" altLang="en-US" dirty="0">
                <a:solidFill>
                  <a:schemeClr val="bg1"/>
                </a:solidFill>
              </a:rPr>
              <a:t>亿千米）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6227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520206" y="597767"/>
            <a:ext cx="5828907" cy="415334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银河系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zh-CN" altLang="en-US" dirty="0">
                <a:solidFill>
                  <a:schemeClr val="bg1"/>
                </a:solidFill>
              </a:rPr>
              <a:t>第三悬臂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zh-CN" altLang="en-US" dirty="0">
                <a:solidFill>
                  <a:schemeClr val="bg1"/>
                </a:solidFill>
              </a:rPr>
              <a:t>（猎户臂）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44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632326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6600" dirty="0">
                <a:solidFill>
                  <a:schemeClr val="bg1"/>
                </a:solidFill>
              </a:rPr>
              <a:t>本星系群，银河系</a:t>
            </a:r>
            <a:endParaRPr lang="en-US" altLang="zh-CN" sz="6600" dirty="0">
              <a:solidFill>
                <a:schemeClr val="bg1"/>
              </a:solidFill>
            </a:endParaRPr>
          </a:p>
          <a:p>
            <a:r>
              <a:rPr lang="en-US" altLang="zh-CN" sz="6600" dirty="0">
                <a:solidFill>
                  <a:schemeClr val="bg1"/>
                </a:solidFill>
              </a:rPr>
              <a:t>2,500,000</a:t>
            </a:r>
            <a:r>
              <a:rPr lang="zh-CN" altLang="en-US" sz="6600" dirty="0">
                <a:solidFill>
                  <a:schemeClr val="bg1"/>
                </a:solidFill>
              </a:rPr>
              <a:t>光年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338" y="261103"/>
            <a:ext cx="5150128" cy="42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15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0"/>
            <a:ext cx="9134475" cy="59340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33525" y="1102276"/>
            <a:ext cx="9144000" cy="238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560189" y="5976397"/>
            <a:ext cx="5593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</a:rPr>
              <a:t>本星系群其他星系</a:t>
            </a:r>
          </a:p>
        </p:txBody>
      </p:sp>
      <p:sp>
        <p:nvSpPr>
          <p:cNvPr id="7" name="矩形 6"/>
          <p:cNvSpPr/>
          <p:nvPr/>
        </p:nvSpPr>
        <p:spPr>
          <a:xfrm>
            <a:off x="2317428" y="2656853"/>
            <a:ext cx="27494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仙女座星系</a:t>
            </a:r>
          </a:p>
        </p:txBody>
      </p:sp>
      <p:sp>
        <p:nvSpPr>
          <p:cNvPr id="8" name="矩形 7"/>
          <p:cNvSpPr/>
          <p:nvPr/>
        </p:nvSpPr>
        <p:spPr>
          <a:xfrm>
            <a:off x="7184137" y="2678708"/>
            <a:ext cx="2895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Mac</a:t>
            </a:r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壁纸</a:t>
            </a:r>
          </a:p>
        </p:txBody>
      </p:sp>
      <p:sp>
        <p:nvSpPr>
          <p:cNvPr id="9" name="矩形 8"/>
          <p:cNvSpPr/>
          <p:nvPr/>
        </p:nvSpPr>
        <p:spPr>
          <a:xfrm>
            <a:off x="42314" y="5349180"/>
            <a:ext cx="41712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三角座星系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84137" y="5179963"/>
            <a:ext cx="5032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大小麦哲伦星系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3085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5688478"/>
            <a:ext cx="9144000" cy="1655762"/>
          </a:xfrm>
        </p:spPr>
        <p:txBody>
          <a:bodyPr>
            <a:normAutofit/>
          </a:bodyPr>
          <a:lstStyle/>
          <a:p>
            <a:r>
              <a:rPr lang="zh-CN" altLang="en-US" sz="4400" dirty="0">
                <a:solidFill>
                  <a:schemeClr val="bg1"/>
                </a:solidFill>
              </a:rPr>
              <a:t>本超星系团（室女座超星系团）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558" y="0"/>
            <a:ext cx="6743307" cy="505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51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374" y="0"/>
            <a:ext cx="1007725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559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18967" y="3070618"/>
            <a:ext cx="4007177" cy="1325563"/>
          </a:xfrm>
        </p:spPr>
        <p:txBody>
          <a:bodyPr>
            <a:noAutofit/>
          </a:bodyPr>
          <a:lstStyle/>
          <a:p>
            <a:r>
              <a:rPr lang="zh-CN" altLang="en-US" sz="7200" dirty="0">
                <a:solidFill>
                  <a:schemeClr val="bg1"/>
                </a:solidFill>
              </a:rPr>
              <a:t>哈勃深场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 b="5313"/>
          <a:stretch/>
        </p:blipFill>
        <p:spPr>
          <a:xfrm>
            <a:off x="6108569" y="-1"/>
            <a:ext cx="6083431" cy="6858001"/>
          </a:xfrm>
        </p:spPr>
      </p:pic>
    </p:spTree>
    <p:extLst>
      <p:ext uri="{BB962C8B-B14F-4D97-AF65-F5344CB8AC3E}">
        <p14:creationId xmlns:p14="http://schemas.microsoft.com/office/powerpoint/2010/main" val="4281067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078" y="0"/>
            <a:ext cx="8509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34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恭喜你选修天文学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1. </a:t>
            </a:r>
            <a:r>
              <a:rPr lang="zh-CN" altLang="en-US" dirty="0">
                <a:solidFill>
                  <a:schemeClr val="bg1"/>
                </a:solidFill>
              </a:rPr>
              <a:t>最美丽的学科，没有之一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2. </a:t>
            </a:r>
            <a:r>
              <a:rPr lang="zh-CN" altLang="en-US" dirty="0">
                <a:solidFill>
                  <a:schemeClr val="bg1"/>
                </a:solidFill>
              </a:rPr>
              <a:t>用数学，物理与观测诠释夜空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3. </a:t>
            </a:r>
            <a:r>
              <a:rPr lang="zh-CN" altLang="en-US" dirty="0">
                <a:solidFill>
                  <a:schemeClr val="bg1"/>
                </a:solidFill>
              </a:rPr>
              <a:t>改变我们对夜空的看法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6665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60050" y="5588075"/>
            <a:ext cx="9144000" cy="1655762"/>
          </a:xfrm>
        </p:spPr>
        <p:txBody>
          <a:bodyPr>
            <a:normAutofit/>
          </a:bodyPr>
          <a:lstStyle/>
          <a:p>
            <a:r>
              <a:rPr lang="zh-CN" altLang="en-US" sz="4400" dirty="0">
                <a:solidFill>
                  <a:schemeClr val="bg1"/>
                </a:solidFill>
              </a:rPr>
              <a:t>可观测宇宙（</a:t>
            </a:r>
            <a:r>
              <a:rPr lang="en-US" altLang="zh-CN" sz="4400" dirty="0">
                <a:solidFill>
                  <a:schemeClr val="bg1"/>
                </a:solidFill>
              </a:rPr>
              <a:t>140</a:t>
            </a:r>
            <a:r>
              <a:rPr lang="zh-CN" altLang="en-US" sz="4400" dirty="0">
                <a:solidFill>
                  <a:schemeClr val="bg1"/>
                </a:solidFill>
              </a:rPr>
              <a:t>亿光年）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37" y="61913"/>
            <a:ext cx="5986463" cy="523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98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800" b="1" dirty="0">
                <a:solidFill>
                  <a:schemeClr val="bg1"/>
                </a:solidFill>
              </a:rPr>
              <a:t>所以我们在。。。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4-3-2 </a:t>
            </a:r>
            <a:r>
              <a:rPr lang="zh-CN" altLang="en-US" dirty="0">
                <a:solidFill>
                  <a:schemeClr val="bg1"/>
                </a:solidFill>
              </a:rPr>
              <a:t>北师大二附中；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清河，北京，中国，地球；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太阳系，太阳附近空间；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猎户臂，银河系；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本星系群，室女座超星系群；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可观测宇宙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宇宙？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咱都学啥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第一次学生主讲的选修课（校史）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膜仿正规军大学天文课（向</a:t>
            </a:r>
            <a:r>
              <a:rPr lang="en-US" altLang="zh-CN" dirty="0">
                <a:solidFill>
                  <a:schemeClr val="bg1"/>
                </a:solidFill>
              </a:rPr>
              <a:t>UCB</a:t>
            </a:r>
            <a:r>
              <a:rPr lang="zh-CN" altLang="en-US" dirty="0">
                <a:solidFill>
                  <a:schemeClr val="bg1"/>
                </a:solidFill>
              </a:rPr>
              <a:t>长者致敬）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尽可能多的观测课（时间 地点）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41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天文学の奥義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0200" y="1883683"/>
            <a:ext cx="3733800" cy="4351339"/>
          </a:xfrm>
        </p:spPr>
        <p:txBody>
          <a:bodyPr/>
          <a:lstStyle/>
          <a:p>
            <a:pPr marL="514338" indent="-514338">
              <a:buAutoNum type="arabicPeriod"/>
            </a:pPr>
            <a:r>
              <a:rPr lang="zh-CN" altLang="en-US" b="1" dirty="0">
                <a:solidFill>
                  <a:srgbClr val="FF0000"/>
                </a:solidFill>
              </a:rPr>
              <a:t>地球，月球与天空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514338" indent="-514338">
              <a:buAutoNum type="arabicPeriod"/>
            </a:pPr>
            <a:r>
              <a:rPr lang="zh-CN" altLang="en-US" b="1" dirty="0">
                <a:solidFill>
                  <a:schemeClr val="bg1"/>
                </a:solidFill>
              </a:rPr>
              <a:t>天文史</a:t>
            </a:r>
            <a:endParaRPr lang="en-US" altLang="zh-CN" b="1" dirty="0">
              <a:solidFill>
                <a:schemeClr val="bg1"/>
              </a:solidFill>
            </a:endParaRPr>
          </a:p>
          <a:p>
            <a:pPr marL="514338" indent="-514338">
              <a:buAutoNum type="arabicPeriod"/>
            </a:pPr>
            <a:r>
              <a:rPr lang="zh-CN" altLang="en-US" b="1" dirty="0">
                <a:solidFill>
                  <a:srgbClr val="FF0000"/>
                </a:solidFill>
              </a:rPr>
              <a:t>太阳系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514338" indent="-514338">
              <a:buAutoNum type="arabicPeriod"/>
            </a:pPr>
            <a:r>
              <a:rPr lang="zh-CN" altLang="en-US" b="1" dirty="0">
                <a:solidFill>
                  <a:schemeClr val="bg1"/>
                </a:solidFill>
              </a:rPr>
              <a:t>引力与物质</a:t>
            </a:r>
            <a:endParaRPr lang="en-US" altLang="zh-CN" b="1" dirty="0">
              <a:solidFill>
                <a:schemeClr val="bg1"/>
              </a:solidFill>
            </a:endParaRPr>
          </a:p>
          <a:p>
            <a:pPr marL="514338" indent="-514338">
              <a:buAutoNum type="arabicPeriod"/>
            </a:pPr>
            <a:r>
              <a:rPr lang="zh-CN" altLang="en-US" b="1" dirty="0">
                <a:solidFill>
                  <a:schemeClr val="bg1"/>
                </a:solidFill>
              </a:rPr>
              <a:t>光</a:t>
            </a:r>
            <a:endParaRPr lang="en-US" altLang="zh-CN" b="1" dirty="0">
              <a:solidFill>
                <a:schemeClr val="bg1"/>
              </a:solidFill>
            </a:endParaRPr>
          </a:p>
          <a:p>
            <a:pPr marL="514338" indent="-514338">
              <a:buAutoNum type="arabicPeriod"/>
            </a:pPr>
            <a:r>
              <a:rPr lang="zh-CN" altLang="en-US" b="1" u="sng" dirty="0">
                <a:solidFill>
                  <a:schemeClr val="bg1"/>
                </a:solidFill>
              </a:rPr>
              <a:t>天文工具</a:t>
            </a:r>
            <a:endParaRPr lang="en-US" altLang="zh-CN" b="1" u="sng" dirty="0">
              <a:solidFill>
                <a:schemeClr val="bg1"/>
              </a:solidFill>
            </a:endParaRPr>
          </a:p>
          <a:p>
            <a:pPr marL="514338" indent="-514338">
              <a:buAutoNum type="arabicPeriod"/>
            </a:pPr>
            <a:r>
              <a:rPr lang="zh-CN" altLang="en-US" b="1" dirty="0">
                <a:solidFill>
                  <a:schemeClr val="bg1"/>
                </a:solidFill>
              </a:rPr>
              <a:t>系外行星的探索</a:t>
            </a:r>
            <a:endParaRPr lang="en-US" altLang="zh-CN" b="1" dirty="0">
              <a:solidFill>
                <a:schemeClr val="bg1"/>
              </a:solidFill>
            </a:endParaRPr>
          </a:p>
          <a:p>
            <a:pPr marL="514338" indent="-514338">
              <a:buAutoNum type="arabicPeriod"/>
            </a:pPr>
            <a:r>
              <a:rPr lang="zh-CN" altLang="en-US" b="1" dirty="0">
                <a:solidFill>
                  <a:srgbClr val="FF0000"/>
                </a:solidFill>
              </a:rPr>
              <a:t>太阳与恒星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94200" y="1836964"/>
            <a:ext cx="361188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9. </a:t>
            </a:r>
            <a:r>
              <a:rPr lang="zh-CN" altLang="en-US" sz="2800" b="1" dirty="0">
                <a:solidFill>
                  <a:srgbClr val="FF0000"/>
                </a:solidFill>
              </a:rPr>
              <a:t>恒星演化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en-US" altLang="zh-CN" sz="2800" b="1" dirty="0">
                <a:solidFill>
                  <a:schemeClr val="bg1"/>
                </a:solidFill>
              </a:rPr>
              <a:t>10. </a:t>
            </a:r>
            <a:r>
              <a:rPr lang="zh-CN" altLang="en-US" sz="2800" b="1" dirty="0">
                <a:solidFill>
                  <a:schemeClr val="bg1"/>
                </a:solidFill>
              </a:rPr>
              <a:t>巨星与相对论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en-US" altLang="zh-CN" sz="2800" b="1" dirty="0">
                <a:solidFill>
                  <a:schemeClr val="bg1"/>
                </a:solidFill>
              </a:rPr>
              <a:t>11. </a:t>
            </a:r>
            <a:r>
              <a:rPr lang="zh-CN" altLang="en-US" sz="2800" b="1" dirty="0">
                <a:solidFill>
                  <a:schemeClr val="bg1"/>
                </a:solidFill>
              </a:rPr>
              <a:t>气体，尘埃与星云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en-US" altLang="zh-CN" sz="2800" b="1" dirty="0">
                <a:solidFill>
                  <a:schemeClr val="bg1"/>
                </a:solidFill>
              </a:rPr>
              <a:t>12. </a:t>
            </a:r>
            <a:r>
              <a:rPr lang="zh-CN" altLang="en-US" sz="2800" b="1" dirty="0">
                <a:solidFill>
                  <a:schemeClr val="bg1"/>
                </a:solidFill>
              </a:rPr>
              <a:t>银河系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en-US" altLang="zh-CN" sz="2800" b="1" dirty="0">
                <a:solidFill>
                  <a:schemeClr val="bg1"/>
                </a:solidFill>
              </a:rPr>
              <a:t>13. </a:t>
            </a:r>
            <a:r>
              <a:rPr lang="zh-CN" altLang="en-US" sz="2800" b="1" dirty="0">
                <a:solidFill>
                  <a:schemeClr val="bg1"/>
                </a:solidFill>
              </a:rPr>
              <a:t>星系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en-US" altLang="zh-CN" sz="2800" b="1" dirty="0">
                <a:solidFill>
                  <a:schemeClr val="bg1"/>
                </a:solidFill>
              </a:rPr>
              <a:t>14. </a:t>
            </a:r>
            <a:r>
              <a:rPr lang="zh-CN" altLang="en-US" sz="2800" b="1" dirty="0">
                <a:solidFill>
                  <a:schemeClr val="bg1"/>
                </a:solidFill>
              </a:rPr>
              <a:t>星系演化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en-US" altLang="zh-CN" sz="2800" b="1" dirty="0">
                <a:solidFill>
                  <a:schemeClr val="bg1"/>
                </a:solidFill>
              </a:rPr>
              <a:t>15. </a:t>
            </a:r>
            <a:r>
              <a:rPr lang="zh-CN" altLang="en-US" sz="2800" b="1" dirty="0">
                <a:solidFill>
                  <a:schemeClr val="bg1"/>
                </a:solidFill>
              </a:rPr>
              <a:t>超质量黑洞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en-US" altLang="zh-CN" sz="2800" b="1" dirty="0">
                <a:solidFill>
                  <a:schemeClr val="bg1"/>
                </a:solidFill>
              </a:rPr>
              <a:t>16. </a:t>
            </a:r>
            <a:r>
              <a:rPr lang="zh-CN" altLang="en-US" sz="2800" b="1" dirty="0">
                <a:solidFill>
                  <a:schemeClr val="bg1"/>
                </a:solidFill>
              </a:rPr>
              <a:t>暗物质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en-US" altLang="zh-CN" sz="2800" b="1" dirty="0">
                <a:solidFill>
                  <a:schemeClr val="bg1"/>
                </a:solidFill>
              </a:rPr>
              <a:t>17. </a:t>
            </a:r>
            <a:r>
              <a:rPr lang="zh-CN" altLang="en-US" sz="2800" b="1" dirty="0">
                <a:solidFill>
                  <a:schemeClr val="bg1"/>
                </a:solidFill>
              </a:rPr>
              <a:t>宇宙的尺度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100986" y="1883685"/>
            <a:ext cx="32528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18. </a:t>
            </a:r>
            <a:r>
              <a:rPr lang="zh-CN" altLang="en-US" sz="2800" b="1" dirty="0">
                <a:solidFill>
                  <a:schemeClr val="bg1"/>
                </a:solidFill>
              </a:rPr>
              <a:t>扩张的宇宙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en-US" altLang="zh-CN" sz="2800" b="1" dirty="0">
                <a:solidFill>
                  <a:schemeClr val="bg1"/>
                </a:solidFill>
              </a:rPr>
              <a:t>19. </a:t>
            </a:r>
            <a:r>
              <a:rPr lang="zh-CN" altLang="en-US" sz="2800" b="1" dirty="0">
                <a:solidFill>
                  <a:schemeClr val="bg1"/>
                </a:solidFill>
              </a:rPr>
              <a:t>宇宙大爆炸理论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en-US" altLang="zh-CN" sz="2800" b="1" dirty="0">
                <a:solidFill>
                  <a:schemeClr val="bg1"/>
                </a:solidFill>
              </a:rPr>
              <a:t>20. </a:t>
            </a:r>
            <a:r>
              <a:rPr lang="zh-CN" altLang="en-US" sz="2800" b="1" dirty="0">
                <a:solidFill>
                  <a:schemeClr val="bg1"/>
                </a:solidFill>
              </a:rPr>
              <a:t>外星人的可能性</a:t>
            </a:r>
          </a:p>
        </p:txBody>
      </p:sp>
    </p:spTree>
    <p:extLst>
      <p:ext uri="{BB962C8B-B14F-4D97-AF65-F5344CB8AC3E}">
        <p14:creationId xmlns:p14="http://schemas.microsoft.com/office/powerpoint/2010/main" val="1401369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3871" y="2806014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zh-CN" altLang="en-US" sz="7200" dirty="0">
                <a:solidFill>
                  <a:schemeClr val="bg1"/>
                </a:solidFill>
              </a:rPr>
              <a:t>抽签</a:t>
            </a:r>
            <a:r>
              <a:rPr lang="en-US" altLang="zh-CN" sz="7200" dirty="0">
                <a:solidFill>
                  <a:schemeClr val="bg1"/>
                </a:solidFill>
              </a:rPr>
              <a:t>/</a:t>
            </a:r>
            <a:r>
              <a:rPr lang="zh-CN" altLang="en-US" sz="7200" dirty="0">
                <a:solidFill>
                  <a:schemeClr val="bg1"/>
                </a:solidFill>
              </a:rPr>
              <a:t>投票（微信）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470456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课程主体</a:t>
            </a:r>
            <a:r>
              <a:rPr lang="en-US" altLang="zh-CN" sz="6600" b="1" dirty="0">
                <a:solidFill>
                  <a:schemeClr val="bg1"/>
                </a:solidFill>
              </a:rPr>
              <a:t>---</a:t>
            </a:r>
            <a:r>
              <a:rPr lang="zh-CN" altLang="en-US" sz="6600" b="1" dirty="0">
                <a:solidFill>
                  <a:schemeClr val="bg1"/>
                </a:solidFill>
              </a:rPr>
              <a:t>观测课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451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天文观测课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观测目标（我希望）：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月球，太阳，八大行星，星云，星团，星系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买了两个新天文望远镜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下周到货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Nick</a:t>
            </a:r>
            <a:r>
              <a:rPr lang="zh-CN" altLang="en-US" dirty="0">
                <a:solidFill>
                  <a:schemeClr val="bg1"/>
                </a:solidFill>
              </a:rPr>
              <a:t>倾情资助一台拍摄望远镜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82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703</Words>
  <Application>Microsoft Office PowerPoint</Application>
  <PresentationFormat>宽屏</PresentationFormat>
  <Paragraphs>180</Paragraphs>
  <Slides>41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6" baseType="lpstr">
      <vt:lpstr>Adobe 楷体 Std R</vt:lpstr>
      <vt:lpstr>等线</vt:lpstr>
      <vt:lpstr>等线 Light</vt:lpstr>
      <vt:lpstr>Arial</vt:lpstr>
      <vt:lpstr>Office 主题​​</vt:lpstr>
      <vt:lpstr>天文学入门</vt:lpstr>
      <vt:lpstr>PowerPoint 演示文稿</vt:lpstr>
      <vt:lpstr> </vt:lpstr>
      <vt:lpstr>恭喜你选修天文学</vt:lpstr>
      <vt:lpstr>咱都学啥</vt:lpstr>
      <vt:lpstr>天文学の奥義</vt:lpstr>
      <vt:lpstr>PowerPoint 演示文稿</vt:lpstr>
      <vt:lpstr>课程主体---观测课</vt:lpstr>
      <vt:lpstr>天文观测课</vt:lpstr>
      <vt:lpstr>PowerPoint 演示文稿</vt:lpstr>
      <vt:lpstr>分数评定（试行）</vt:lpstr>
      <vt:lpstr>Q&amp;A (看基本功，不求答对，不算分)</vt:lpstr>
      <vt:lpstr>最早的观测工具 （历法，农业与祭祀）</vt:lpstr>
      <vt:lpstr>晚些的天文工具（航海与探险）</vt:lpstr>
      <vt:lpstr>PowerPoint 演示文稿</vt:lpstr>
      <vt:lpstr>伽利略式望远镜</vt:lpstr>
      <vt:lpstr>开普勒式望远镜</vt:lpstr>
      <vt:lpstr>牛顿式望远镜</vt:lpstr>
      <vt:lpstr>主线改进</vt:lpstr>
      <vt:lpstr>教学目标</vt:lpstr>
      <vt:lpstr>欣赏天空</vt:lpstr>
      <vt:lpstr>实验</vt:lpstr>
      <vt:lpstr>放大（辅助功能）</vt:lpstr>
      <vt:lpstr>我们为什么需要望远镜</vt:lpstr>
      <vt:lpstr>天文学入门</vt:lpstr>
      <vt:lpstr>主线明确化</vt:lpstr>
      <vt:lpstr>PowerPoint 演示文稿</vt:lpstr>
      <vt:lpstr>PowerPoint 演示文稿</vt:lpstr>
      <vt:lpstr>直径12,700km 开车（高速）17天 0.13光秒 </vt:lpstr>
      <vt:lpstr>直径140,000Km 开车5年 15光秒 </vt:lpstr>
      <vt:lpstr>日地距 150,000,000Km 8.3光分 1天文单位（AU）</vt:lpstr>
      <vt:lpstr>太阳附近空间,太阳系 380,000,000,000,000Km 光年（94605亿千米）</vt:lpstr>
      <vt:lpstr>银河系 第三悬臂 （猎户臂）</vt:lpstr>
      <vt:lpstr>PowerPoint 演示文稿</vt:lpstr>
      <vt:lpstr>PowerPoint 演示文稿</vt:lpstr>
      <vt:lpstr>PowerPoint 演示文稿</vt:lpstr>
      <vt:lpstr>PowerPoint 演示文稿</vt:lpstr>
      <vt:lpstr>哈勃深场</vt:lpstr>
      <vt:lpstr>PowerPoint 演示文稿</vt:lpstr>
      <vt:lpstr>PowerPoint 演示文稿</vt:lpstr>
      <vt:lpstr>所以我们在。。。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天文学入门</dc:title>
  <dc:creator>张帅</dc:creator>
  <cp:lastModifiedBy>张帅</cp:lastModifiedBy>
  <cp:revision>15</cp:revision>
  <dcterms:created xsi:type="dcterms:W3CDTF">2017-02-05T12:41:15Z</dcterms:created>
  <dcterms:modified xsi:type="dcterms:W3CDTF">2017-02-27T09:49:26Z</dcterms:modified>
</cp:coreProperties>
</file>