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6" r:id="rId2"/>
    <p:sldId id="335" r:id="rId3"/>
    <p:sldId id="291" r:id="rId4"/>
    <p:sldId id="334" r:id="rId5"/>
    <p:sldId id="325" r:id="rId6"/>
    <p:sldId id="307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FF99"/>
    <a:srgbClr val="390EF0"/>
    <a:srgbClr val="9900FF"/>
    <a:srgbClr val="FFFF00"/>
    <a:srgbClr val="0000FF"/>
    <a:srgbClr val="414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77921" autoAdjust="0"/>
  </p:normalViewPr>
  <p:slideViewPr>
    <p:cSldViewPr>
      <p:cViewPr varScale="1">
        <p:scale>
          <a:sx n="89" d="100"/>
          <a:sy n="89" d="100"/>
        </p:scale>
        <p:origin x="22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6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C672D-3C08-4A87-B11E-F2B3608DE061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DDC15-342A-46CF-8316-9D34BC3A3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23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53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9527C-4EF6-4313-BE60-9F689F4C3EF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12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9527C-4EF6-4313-BE60-9F689F4C3EF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121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872E95-8AE7-4606-8FF7-119EF9A79CF8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649E-FB69-46AC-94F4-2825E88BE932}" type="datetimeFigureOut">
              <a:rPr lang="zh-CN" altLang="en-US" smtClean="0"/>
              <a:pPr/>
              <a:t>2019/6/3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8.bin"/><Relationship Id="rId18" Type="http://schemas.openxmlformats.org/officeDocument/2006/relationships/oleObject" Target="../embeddings/oleObject21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timgsa.baidu.com/timg?image&amp;quality=80&amp;size=b9999_10000&amp;sec=1525707178135&amp;di=93b3b43fe1a7364e5b9985623c547201&amp;imgtype=0&amp;src=http%3A%2F%2Fimgsrc.baidu.com%2Fimgad%2Fpic%2Fitem%2Ff9dcd100baa1cd11a27bac28b312c8fcc2ce2d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369" y="0"/>
            <a:ext cx="9753600" cy="775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2476" y="4158208"/>
            <a:ext cx="8352928" cy="998984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§9   </a:t>
            </a: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电路及应用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64306" y="5517232"/>
            <a:ext cx="8350250" cy="792088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zh-CN" sz="4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9.2</a:t>
            </a:r>
            <a:r>
              <a:rPr lang="zh-CN" altLang="en-US" sz="4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焦耳定律  </a:t>
            </a:r>
            <a:r>
              <a:rPr lang="en-US" altLang="zh-CN" sz="4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(Joule Law)</a:t>
            </a:r>
            <a:r>
              <a:rPr lang="zh-CN" altLang="en-US" sz="4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h\appdata\roaming\360se6\User Data\temp\a9ec42ea783f5c7ad6e904c63e95_1200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76602"/>
            <a:ext cx="388843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924" name="Picture 4" descr="https://timgsa.baidu.com/timg?image&amp;quality=80&amp;size=b9999_10000&amp;sec=1525673566859&amp;di=108764211f9bb1e07dd8b655e01b02d0&amp;imgtype=0&amp;src=http%3A%2F%2Flpk.lizhihe.cn%2Fupload%2Fimage%2F201404%2F139702215529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04" y="1701239"/>
            <a:ext cx="3888000" cy="388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28" name="Picture 8" descr="https://timgsa.baidu.com/timg?image&amp;quality=80&amp;size=b9999_10000&amp;sec=1525674026023&amp;di=00d8ac0356938963a89a274910d013c1&amp;imgtype=0&amp;src=http%3A%2F%2Fimgsrc.baidu.com%2Fimage%2Fc0%253Dpixel_huitu%252C0%252C0%252C294%252C40%2Fsign%3D4840161f66224f4a43947b53608ff53e%2Fc8ea15ce36d3d5394cbb6ffa3187e950352ab0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" b="4420"/>
          <a:stretch/>
        </p:blipFill>
        <p:spPr bwMode="auto">
          <a:xfrm>
            <a:off x="1225676" y="1462878"/>
            <a:ext cx="6692647" cy="4486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309124" y="673640"/>
            <a:ext cx="1872000" cy="714380"/>
            <a:chOff x="1500166" y="5704130"/>
            <a:chExt cx="1872000" cy="714380"/>
          </a:xfrm>
        </p:grpSpPr>
        <p:sp>
          <p:nvSpPr>
            <p:cNvPr id="14" name="云形 13"/>
            <p:cNvSpPr/>
            <p:nvPr/>
          </p:nvSpPr>
          <p:spPr>
            <a:xfrm>
              <a:off x="1500166" y="5704130"/>
              <a:ext cx="1872000" cy="714380"/>
            </a:xfrm>
            <a:prstGeom prst="cloud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71604" y="5753417"/>
              <a:ext cx="17859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电流做功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31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9918" y="642754"/>
            <a:ext cx="969714" cy="553998"/>
          </a:xfr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l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电功</a:t>
            </a:r>
          </a:p>
        </p:txBody>
      </p:sp>
      <p:sp>
        <p:nvSpPr>
          <p:cNvPr id="87" name="Rectangle 3"/>
          <p:cNvSpPr txBox="1">
            <a:spLocks noRot="1" noChangeArrowheads="1"/>
          </p:cNvSpPr>
          <p:nvPr/>
        </p:nvSpPr>
        <p:spPr>
          <a:xfrm>
            <a:off x="284178" y="1340768"/>
            <a:ext cx="4503846" cy="43204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电流通过电路所做的功</a:t>
            </a:r>
            <a:endParaRPr lang="en-US" altLang="zh-CN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矩形 109"/>
          <p:cNvSpPr>
            <a:spLocks noChangeArrowheads="1"/>
          </p:cNvSpPr>
          <p:nvPr/>
        </p:nvSpPr>
        <p:spPr bwMode="auto">
          <a:xfrm>
            <a:off x="1547664" y="188640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108" name="Rectangle 3"/>
          <p:cNvSpPr txBox="1">
            <a:spLocks noRot="1" noChangeArrowheads="1"/>
          </p:cNvSpPr>
          <p:nvPr/>
        </p:nvSpPr>
        <p:spPr>
          <a:xfrm>
            <a:off x="306546" y="2636912"/>
            <a:ext cx="1673166" cy="50405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定义式：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3"/>
          <p:cNvSpPr txBox="1">
            <a:spLocks noRot="1" noChangeArrowheads="1"/>
          </p:cNvSpPr>
          <p:nvPr/>
        </p:nvSpPr>
        <p:spPr>
          <a:xfrm>
            <a:off x="307492" y="3271267"/>
            <a:ext cx="1693415" cy="58978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Units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grpSp>
        <p:nvGrpSpPr>
          <p:cNvPr id="64" name="组合 143"/>
          <p:cNvGrpSpPr/>
          <p:nvPr/>
        </p:nvGrpSpPr>
        <p:grpSpPr>
          <a:xfrm>
            <a:off x="1941612" y="2780968"/>
            <a:ext cx="1080000" cy="360000"/>
            <a:chOff x="2707721" y="4139445"/>
            <a:chExt cx="1080000" cy="360000"/>
          </a:xfrm>
        </p:grpSpPr>
        <p:sp>
          <p:nvSpPr>
            <p:cNvPr id="66" name="矩形 65"/>
            <p:cNvSpPr/>
            <p:nvPr/>
          </p:nvSpPr>
          <p:spPr>
            <a:xfrm>
              <a:off x="2707721" y="4139445"/>
              <a:ext cx="1080000" cy="360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69" name="Object 1"/>
            <p:cNvGraphicFramePr>
              <a:graphicFrameLocks noChangeAspect="1"/>
            </p:cNvGraphicFramePr>
            <p:nvPr/>
          </p:nvGraphicFramePr>
          <p:xfrm>
            <a:off x="2767016" y="4187304"/>
            <a:ext cx="986917" cy="2669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757" name="公式" r:id="rId4" imgW="533160" imgH="164880" progId="Equation.3">
                    <p:embed/>
                  </p:oleObj>
                </mc:Choice>
                <mc:Fallback>
                  <p:oleObj name="公式" r:id="rId4" imgW="533160" imgH="1648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7016" y="4187304"/>
                          <a:ext cx="986917" cy="2669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7" name="组合 76"/>
          <p:cNvGrpSpPr/>
          <p:nvPr/>
        </p:nvGrpSpPr>
        <p:grpSpPr>
          <a:xfrm>
            <a:off x="3203848" y="3304034"/>
            <a:ext cx="2520280" cy="504056"/>
            <a:chOff x="3563888" y="4509120"/>
            <a:chExt cx="2520280" cy="504056"/>
          </a:xfrm>
        </p:grpSpPr>
        <p:sp>
          <p:nvSpPr>
            <p:cNvPr id="78" name="矩形 77"/>
            <p:cNvSpPr/>
            <p:nvPr/>
          </p:nvSpPr>
          <p:spPr>
            <a:xfrm>
              <a:off x="3563888" y="4528266"/>
              <a:ext cx="2376000" cy="432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Rectangle 3"/>
            <p:cNvSpPr txBox="1">
              <a:spLocks noRot="1" noChangeArrowheads="1"/>
            </p:cNvSpPr>
            <p:nvPr/>
          </p:nvSpPr>
          <p:spPr>
            <a:xfrm>
              <a:off x="3563888" y="4509120"/>
              <a:ext cx="2520280" cy="504056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lvl="0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2000" b="1" dirty="0">
                  <a:latin typeface="Times New Roman" pitchFamily="18" charset="0"/>
                  <a:cs typeface="Times New Roman" pitchFamily="18" charset="0"/>
                </a:rPr>
                <a:t>1 kWh = 3.6 ×10</a:t>
              </a:r>
              <a:r>
                <a:rPr lang="en-US" altLang="zh-CN" sz="2000" b="1" baseline="30000" dirty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altLang="zh-CN" sz="2000" b="1" dirty="0">
                  <a:latin typeface="Times New Roman" pitchFamily="18" charset="0"/>
                  <a:cs typeface="Times New Roman" pitchFamily="18" charset="0"/>
                </a:rPr>
                <a:t> J </a:t>
              </a:r>
            </a:p>
          </p:txBody>
        </p:sp>
      </p:grpSp>
      <p:sp>
        <p:nvSpPr>
          <p:cNvPr id="25" name="Rectangle 3"/>
          <p:cNvSpPr txBox="1">
            <a:spLocks noRot="1" noChangeArrowheads="1"/>
          </p:cNvSpPr>
          <p:nvPr/>
        </p:nvSpPr>
        <p:spPr>
          <a:xfrm>
            <a:off x="285720" y="1988840"/>
            <a:ext cx="5150376" cy="50405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实质：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电场力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对自由电荷所做的功</a:t>
            </a:r>
            <a:endParaRPr lang="en-US" altLang="zh-CN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圆柱形 22"/>
          <p:cNvSpPr/>
          <p:nvPr/>
        </p:nvSpPr>
        <p:spPr>
          <a:xfrm rot="5400000">
            <a:off x="6958527" y="449746"/>
            <a:ext cx="576000" cy="2448000"/>
          </a:xfrm>
          <a:prstGeom prst="can">
            <a:avLst/>
          </a:prstGeom>
          <a:solidFill>
            <a:schemeClr val="accent5">
              <a:alpha val="30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28"/>
          <p:cNvSpPr txBox="1"/>
          <p:nvPr/>
        </p:nvSpPr>
        <p:spPr>
          <a:xfrm>
            <a:off x="5796136" y="1152692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</a:t>
            </a:r>
            <a:endParaRPr lang="zh-CN" alt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90704" y="1152692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zh-CN" alt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6084168" y="908720"/>
            <a:ext cx="2314319" cy="500066"/>
            <a:chOff x="6276193" y="1662100"/>
            <a:chExt cx="2314319" cy="500066"/>
          </a:xfrm>
        </p:grpSpPr>
        <p:cxnSp>
          <p:nvCxnSpPr>
            <p:cNvPr id="62" name="直接连接符 61"/>
            <p:cNvCxnSpPr/>
            <p:nvPr/>
          </p:nvCxnSpPr>
          <p:spPr>
            <a:xfrm rot="5400000">
              <a:off x="6205549" y="2028021"/>
              <a:ext cx="142876" cy="15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rot="5400000">
              <a:off x="8508217" y="2018496"/>
              <a:ext cx="142876" cy="15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箭头连接符 72"/>
            <p:cNvCxnSpPr/>
            <p:nvPr/>
          </p:nvCxnSpPr>
          <p:spPr>
            <a:xfrm flipV="1">
              <a:off x="6286512" y="2028815"/>
              <a:ext cx="23040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3"/>
            <p:cNvSpPr txBox="1">
              <a:spLocks noRot="1" noChangeArrowheads="1"/>
            </p:cNvSpPr>
            <p:nvPr/>
          </p:nvSpPr>
          <p:spPr>
            <a:xfrm>
              <a:off x="7249055" y="1662100"/>
              <a:ext cx="717901" cy="500066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lvl="0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U</a:t>
              </a:r>
              <a:endParaRPr lang="en-US" altLang="zh-CN" b="1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994008" y="1314308"/>
            <a:ext cx="466729" cy="714380"/>
            <a:chOff x="6165461" y="1534322"/>
            <a:chExt cx="466729" cy="714380"/>
          </a:xfrm>
        </p:grpSpPr>
        <p:grpSp>
          <p:nvGrpSpPr>
            <p:cNvPr id="28" name="组合 143"/>
            <p:cNvGrpSpPr/>
            <p:nvPr/>
          </p:nvGrpSpPr>
          <p:grpSpPr>
            <a:xfrm>
              <a:off x="6165461" y="1534322"/>
              <a:ext cx="457204" cy="307777"/>
              <a:chOff x="7305694" y="4173742"/>
              <a:chExt cx="457204" cy="307777"/>
            </a:xfrm>
          </p:grpSpPr>
          <p:grpSp>
            <p:nvGrpSpPr>
              <p:cNvPr id="31" name="组合 35"/>
              <p:cNvGrpSpPr/>
              <p:nvPr/>
            </p:nvGrpSpPr>
            <p:grpSpPr>
              <a:xfrm>
                <a:off x="7305694" y="4173742"/>
                <a:ext cx="285752" cy="307777"/>
                <a:chOff x="5014916" y="3003948"/>
                <a:chExt cx="285752" cy="307777"/>
              </a:xfrm>
            </p:grpSpPr>
            <p:sp>
              <p:nvSpPr>
                <p:cNvPr id="33" name="椭圆 32"/>
                <p:cNvSpPr/>
                <p:nvPr/>
              </p:nvSpPr>
              <p:spPr bwMode="auto">
                <a:xfrm>
                  <a:off x="5076829" y="3090860"/>
                  <a:ext cx="144000" cy="144000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3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5014916" y="3003948"/>
                  <a:ext cx="28575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dirty="0">
                      <a:latin typeface="黑体" pitchFamily="49" charset="-122"/>
                      <a:ea typeface="黑体" pitchFamily="49" charset="-122"/>
                    </a:rPr>
                    <a:t>+</a:t>
                  </a:r>
                  <a:endParaRPr lang="zh-CN" altLang="en-US" sz="1400" b="1" dirty="0">
                    <a:latin typeface="黑体" pitchFamily="49" charset="-122"/>
                    <a:ea typeface="黑体" pitchFamily="49" charset="-122"/>
                  </a:endParaRPr>
                </a:p>
              </p:txBody>
            </p:sp>
          </p:grpSp>
          <p:cxnSp>
            <p:nvCxnSpPr>
              <p:cNvPr id="32" name="直接箭头连接符 6"/>
              <p:cNvCxnSpPr/>
              <p:nvPr/>
            </p:nvCxnSpPr>
            <p:spPr>
              <a:xfrm>
                <a:off x="7510898" y="4329538"/>
                <a:ext cx="252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143"/>
            <p:cNvGrpSpPr/>
            <p:nvPr/>
          </p:nvGrpSpPr>
          <p:grpSpPr>
            <a:xfrm>
              <a:off x="6174986" y="1734348"/>
              <a:ext cx="457204" cy="307777"/>
              <a:chOff x="7305694" y="4173742"/>
              <a:chExt cx="457204" cy="307777"/>
            </a:xfrm>
          </p:grpSpPr>
          <p:grpSp>
            <p:nvGrpSpPr>
              <p:cNvPr id="39" name="组合 35"/>
              <p:cNvGrpSpPr/>
              <p:nvPr/>
            </p:nvGrpSpPr>
            <p:grpSpPr>
              <a:xfrm>
                <a:off x="7305694" y="4173742"/>
                <a:ext cx="285752" cy="307777"/>
                <a:chOff x="5014916" y="3003948"/>
                <a:chExt cx="285752" cy="307777"/>
              </a:xfrm>
            </p:grpSpPr>
            <p:sp>
              <p:nvSpPr>
                <p:cNvPr id="41" name="椭圆 40"/>
                <p:cNvSpPr/>
                <p:nvPr/>
              </p:nvSpPr>
              <p:spPr bwMode="auto">
                <a:xfrm>
                  <a:off x="5076829" y="3090860"/>
                  <a:ext cx="144000" cy="144000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42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5014916" y="3003948"/>
                  <a:ext cx="28575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dirty="0">
                      <a:latin typeface="黑体" pitchFamily="49" charset="-122"/>
                      <a:ea typeface="黑体" pitchFamily="49" charset="-122"/>
                    </a:rPr>
                    <a:t>+</a:t>
                  </a:r>
                  <a:endParaRPr lang="zh-CN" altLang="en-US" sz="1400" b="1" dirty="0">
                    <a:latin typeface="黑体" pitchFamily="49" charset="-122"/>
                    <a:ea typeface="黑体" pitchFamily="49" charset="-122"/>
                  </a:endParaRPr>
                </a:p>
              </p:txBody>
            </p:sp>
          </p:grpSp>
          <p:cxnSp>
            <p:nvCxnSpPr>
              <p:cNvPr id="40" name="直接箭头连接符 11"/>
              <p:cNvCxnSpPr/>
              <p:nvPr/>
            </p:nvCxnSpPr>
            <p:spPr>
              <a:xfrm>
                <a:off x="7510898" y="4329538"/>
                <a:ext cx="252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组合 143"/>
            <p:cNvGrpSpPr/>
            <p:nvPr/>
          </p:nvGrpSpPr>
          <p:grpSpPr>
            <a:xfrm>
              <a:off x="6174986" y="1940925"/>
              <a:ext cx="457204" cy="307777"/>
              <a:chOff x="7305694" y="4173742"/>
              <a:chExt cx="457204" cy="307777"/>
            </a:xfrm>
          </p:grpSpPr>
          <p:grpSp>
            <p:nvGrpSpPr>
              <p:cNvPr id="47" name="组合 35"/>
              <p:cNvGrpSpPr/>
              <p:nvPr/>
            </p:nvGrpSpPr>
            <p:grpSpPr>
              <a:xfrm>
                <a:off x="7305694" y="4173742"/>
                <a:ext cx="285752" cy="307777"/>
                <a:chOff x="5014916" y="3003948"/>
                <a:chExt cx="285752" cy="307777"/>
              </a:xfrm>
            </p:grpSpPr>
            <p:sp>
              <p:nvSpPr>
                <p:cNvPr id="49" name="椭圆 48"/>
                <p:cNvSpPr/>
                <p:nvPr/>
              </p:nvSpPr>
              <p:spPr bwMode="auto">
                <a:xfrm>
                  <a:off x="5076829" y="3090860"/>
                  <a:ext cx="144000" cy="144000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50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5014916" y="3003948"/>
                  <a:ext cx="28575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dirty="0">
                      <a:latin typeface="黑体" pitchFamily="49" charset="-122"/>
                      <a:ea typeface="黑体" pitchFamily="49" charset="-122"/>
                    </a:rPr>
                    <a:t>+</a:t>
                  </a:r>
                  <a:endParaRPr lang="zh-CN" altLang="en-US" sz="1400" b="1" dirty="0">
                    <a:latin typeface="黑体" pitchFamily="49" charset="-122"/>
                    <a:ea typeface="黑体" pitchFamily="49" charset="-122"/>
                  </a:endParaRPr>
                </a:p>
              </p:txBody>
            </p:sp>
          </p:grpSp>
          <p:cxnSp>
            <p:nvCxnSpPr>
              <p:cNvPr id="48" name="直接箭头连接符 47"/>
              <p:cNvCxnSpPr/>
              <p:nvPr/>
            </p:nvCxnSpPr>
            <p:spPr>
              <a:xfrm>
                <a:off x="7510898" y="4329538"/>
                <a:ext cx="252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组合 80"/>
          <p:cNvGrpSpPr/>
          <p:nvPr/>
        </p:nvGrpSpPr>
        <p:grpSpPr>
          <a:xfrm>
            <a:off x="7004641" y="1312193"/>
            <a:ext cx="466729" cy="716137"/>
            <a:chOff x="6165461" y="1537452"/>
            <a:chExt cx="466729" cy="716137"/>
          </a:xfrm>
        </p:grpSpPr>
        <p:grpSp>
          <p:nvGrpSpPr>
            <p:cNvPr id="82" name="组合 143"/>
            <p:cNvGrpSpPr/>
            <p:nvPr/>
          </p:nvGrpSpPr>
          <p:grpSpPr>
            <a:xfrm>
              <a:off x="6165461" y="1537452"/>
              <a:ext cx="457204" cy="307777"/>
              <a:chOff x="7305694" y="4176872"/>
              <a:chExt cx="457204" cy="307777"/>
            </a:xfrm>
          </p:grpSpPr>
          <p:grpSp>
            <p:nvGrpSpPr>
              <p:cNvPr id="95" name="组合 35"/>
              <p:cNvGrpSpPr/>
              <p:nvPr/>
            </p:nvGrpSpPr>
            <p:grpSpPr>
              <a:xfrm>
                <a:off x="7305694" y="4176872"/>
                <a:ext cx="285752" cy="307777"/>
                <a:chOff x="5014916" y="3007078"/>
                <a:chExt cx="285752" cy="307777"/>
              </a:xfrm>
            </p:grpSpPr>
            <p:sp>
              <p:nvSpPr>
                <p:cNvPr id="97" name="椭圆 96"/>
                <p:cNvSpPr/>
                <p:nvPr/>
              </p:nvSpPr>
              <p:spPr bwMode="auto">
                <a:xfrm>
                  <a:off x="5076829" y="3090860"/>
                  <a:ext cx="144000" cy="144000"/>
                </a:xfrm>
                <a:prstGeom prst="ellipse">
                  <a:avLst/>
                </a:prstGeom>
                <a:ln>
                  <a:prstDash val="dash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98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5014916" y="3007078"/>
                  <a:ext cx="28575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dirty="0">
                      <a:latin typeface="黑体" pitchFamily="49" charset="-122"/>
                      <a:ea typeface="黑体" pitchFamily="49" charset="-122"/>
                    </a:rPr>
                    <a:t>+</a:t>
                  </a:r>
                  <a:endParaRPr lang="zh-CN" altLang="en-US" sz="1400" b="1" dirty="0">
                    <a:latin typeface="黑体" pitchFamily="49" charset="-122"/>
                    <a:ea typeface="黑体" pitchFamily="49" charset="-122"/>
                  </a:endParaRPr>
                </a:p>
              </p:txBody>
            </p:sp>
          </p:grpSp>
          <p:cxnSp>
            <p:nvCxnSpPr>
              <p:cNvPr id="96" name="直接箭头连接符 6"/>
              <p:cNvCxnSpPr/>
              <p:nvPr/>
            </p:nvCxnSpPr>
            <p:spPr>
              <a:xfrm>
                <a:off x="7510898" y="4329538"/>
                <a:ext cx="252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组合 143"/>
            <p:cNvGrpSpPr/>
            <p:nvPr/>
          </p:nvGrpSpPr>
          <p:grpSpPr>
            <a:xfrm>
              <a:off x="6175227" y="1734348"/>
              <a:ext cx="456963" cy="307777"/>
              <a:chOff x="7305935" y="4173742"/>
              <a:chExt cx="456963" cy="307777"/>
            </a:xfrm>
          </p:grpSpPr>
          <p:grpSp>
            <p:nvGrpSpPr>
              <p:cNvPr id="91" name="组合 35"/>
              <p:cNvGrpSpPr/>
              <p:nvPr/>
            </p:nvGrpSpPr>
            <p:grpSpPr>
              <a:xfrm>
                <a:off x="7305935" y="4173742"/>
                <a:ext cx="285752" cy="307777"/>
                <a:chOff x="5015157" y="3003948"/>
                <a:chExt cx="285752" cy="307777"/>
              </a:xfrm>
            </p:grpSpPr>
            <p:sp>
              <p:nvSpPr>
                <p:cNvPr id="93" name="椭圆 92"/>
                <p:cNvSpPr/>
                <p:nvPr/>
              </p:nvSpPr>
              <p:spPr bwMode="auto">
                <a:xfrm>
                  <a:off x="5076829" y="3090860"/>
                  <a:ext cx="144000" cy="144000"/>
                </a:xfrm>
                <a:prstGeom prst="ellipse">
                  <a:avLst/>
                </a:prstGeom>
                <a:ln>
                  <a:prstDash val="dash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9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5015157" y="3003948"/>
                  <a:ext cx="28575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dirty="0">
                      <a:latin typeface="黑体" pitchFamily="49" charset="-122"/>
                      <a:ea typeface="黑体" pitchFamily="49" charset="-122"/>
                    </a:rPr>
                    <a:t>+</a:t>
                  </a:r>
                  <a:endParaRPr lang="zh-CN" altLang="en-US" sz="1400" b="1" dirty="0">
                    <a:latin typeface="黑体" pitchFamily="49" charset="-122"/>
                    <a:ea typeface="黑体" pitchFamily="49" charset="-122"/>
                  </a:endParaRPr>
                </a:p>
              </p:txBody>
            </p:sp>
          </p:grpSp>
          <p:cxnSp>
            <p:nvCxnSpPr>
              <p:cNvPr id="92" name="直接箭头连接符 11"/>
              <p:cNvCxnSpPr/>
              <p:nvPr/>
            </p:nvCxnSpPr>
            <p:spPr>
              <a:xfrm>
                <a:off x="7510898" y="4329538"/>
                <a:ext cx="252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组合 143"/>
            <p:cNvGrpSpPr/>
            <p:nvPr/>
          </p:nvGrpSpPr>
          <p:grpSpPr>
            <a:xfrm>
              <a:off x="6174986" y="1945812"/>
              <a:ext cx="457204" cy="307777"/>
              <a:chOff x="7305694" y="4178629"/>
              <a:chExt cx="457204" cy="307777"/>
            </a:xfrm>
          </p:grpSpPr>
          <p:grpSp>
            <p:nvGrpSpPr>
              <p:cNvPr id="86" name="组合 35"/>
              <p:cNvGrpSpPr/>
              <p:nvPr/>
            </p:nvGrpSpPr>
            <p:grpSpPr>
              <a:xfrm>
                <a:off x="7305694" y="4178629"/>
                <a:ext cx="285752" cy="307777"/>
                <a:chOff x="5014916" y="3008835"/>
                <a:chExt cx="285752" cy="307777"/>
              </a:xfrm>
            </p:grpSpPr>
            <p:sp>
              <p:nvSpPr>
                <p:cNvPr id="89" name="椭圆 88"/>
                <p:cNvSpPr/>
                <p:nvPr/>
              </p:nvSpPr>
              <p:spPr bwMode="auto">
                <a:xfrm>
                  <a:off x="5076829" y="3090860"/>
                  <a:ext cx="144000" cy="144000"/>
                </a:xfrm>
                <a:prstGeom prst="ellipse">
                  <a:avLst/>
                </a:prstGeom>
                <a:ln>
                  <a:prstDash val="dash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90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5014916" y="3008835"/>
                  <a:ext cx="28575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dirty="0">
                      <a:latin typeface="黑体" pitchFamily="49" charset="-122"/>
                      <a:ea typeface="黑体" pitchFamily="49" charset="-122"/>
                    </a:rPr>
                    <a:t>+</a:t>
                  </a:r>
                  <a:endParaRPr lang="zh-CN" altLang="en-US" sz="1400" b="1" dirty="0">
                    <a:latin typeface="黑体" pitchFamily="49" charset="-122"/>
                    <a:ea typeface="黑体" pitchFamily="49" charset="-122"/>
                  </a:endParaRPr>
                </a:p>
              </p:txBody>
            </p:sp>
          </p:grpSp>
          <p:cxnSp>
            <p:nvCxnSpPr>
              <p:cNvPr id="88" name="直接箭头连接符 87"/>
              <p:cNvCxnSpPr/>
              <p:nvPr/>
            </p:nvCxnSpPr>
            <p:spPr>
              <a:xfrm>
                <a:off x="7510898" y="4329538"/>
                <a:ext cx="252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矩形 136"/>
          <p:cNvSpPr/>
          <p:nvPr/>
        </p:nvSpPr>
        <p:spPr>
          <a:xfrm>
            <a:off x="5652119" y="2056858"/>
            <a:ext cx="3240000" cy="1428760"/>
          </a:xfrm>
          <a:prstGeom prst="rect">
            <a:avLst/>
          </a:prstGeom>
          <a:noFill/>
          <a:ln w="95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Rectangle 3"/>
          <p:cNvSpPr txBox="1">
            <a:spLocks noRot="1" noChangeArrowheads="1"/>
          </p:cNvSpPr>
          <p:nvPr/>
        </p:nvSpPr>
        <p:spPr>
          <a:xfrm>
            <a:off x="5652120" y="2056858"/>
            <a:ext cx="3240360" cy="50006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时间内，通过电路的电量：</a:t>
            </a:r>
            <a:endParaRPr lang="en-US" altLang="zh-CN" sz="20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139" name="Object 1"/>
          <p:cNvGraphicFramePr>
            <a:graphicFrameLocks noChangeAspect="1"/>
          </p:cNvGraphicFramePr>
          <p:nvPr/>
        </p:nvGraphicFramePr>
        <p:xfrm>
          <a:off x="6938070" y="2473726"/>
          <a:ext cx="57467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8" name="公式" r:id="rId6" imgW="393480" imgH="190440" progId="Equation.3">
                  <p:embed/>
                </p:oleObj>
              </mc:Choice>
              <mc:Fallback>
                <p:oleObj name="公式" r:id="rId6" imgW="393480" imgH="19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070" y="2473726"/>
                        <a:ext cx="574675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Rectangle 3"/>
          <p:cNvSpPr txBox="1">
            <a:spLocks noRot="1" noChangeArrowheads="1"/>
          </p:cNvSpPr>
          <p:nvPr/>
        </p:nvSpPr>
        <p:spPr>
          <a:xfrm>
            <a:off x="5652120" y="2777062"/>
            <a:ext cx="3240360" cy="50006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时间内，电场力做功：</a:t>
            </a:r>
            <a:endParaRPr lang="en-US" altLang="zh-CN" sz="20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141" name="Object 1"/>
          <p:cNvGraphicFramePr>
            <a:graphicFrameLocks noChangeAspect="1"/>
          </p:cNvGraphicFramePr>
          <p:nvPr/>
        </p:nvGraphicFramePr>
        <p:xfrm>
          <a:off x="6595170" y="3193806"/>
          <a:ext cx="126047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9" name="公式" r:id="rId8" imgW="863280" imgH="190440" progId="Equation.3">
                  <p:embed/>
                </p:oleObj>
              </mc:Choice>
              <mc:Fallback>
                <p:oleObj name="公式" r:id="rId8" imgW="863280" imgH="190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5170" y="3193806"/>
                        <a:ext cx="1260475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" name="Rectangle 3"/>
          <p:cNvSpPr txBox="1">
            <a:spLocks noRot="1" noChangeArrowheads="1"/>
          </p:cNvSpPr>
          <p:nvPr/>
        </p:nvSpPr>
        <p:spPr>
          <a:xfrm>
            <a:off x="1900052" y="3271267"/>
            <a:ext cx="1375804" cy="58978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kWh</a:t>
            </a:r>
          </a:p>
        </p:txBody>
      </p:sp>
      <p:sp>
        <p:nvSpPr>
          <p:cNvPr id="143" name="Rectangle 2"/>
          <p:cNvSpPr txBox="1">
            <a:spLocks noRot="1" noChangeArrowheads="1"/>
          </p:cNvSpPr>
          <p:nvPr/>
        </p:nvSpPr>
        <p:spPr>
          <a:xfrm>
            <a:off x="289918" y="4027130"/>
            <a:ext cx="1401762" cy="553998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电功率</a:t>
            </a:r>
          </a:p>
        </p:txBody>
      </p:sp>
      <p:sp>
        <p:nvSpPr>
          <p:cNvPr id="144" name="Rectangle 3"/>
          <p:cNvSpPr txBox="1">
            <a:spLocks noRot="1" noChangeArrowheads="1"/>
          </p:cNvSpPr>
          <p:nvPr/>
        </p:nvSpPr>
        <p:spPr>
          <a:xfrm>
            <a:off x="284178" y="4653136"/>
            <a:ext cx="4575854" cy="43204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物理意义：反映电流做功快慢</a:t>
            </a:r>
            <a:endParaRPr lang="en-US" altLang="zh-CN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3"/>
          <p:cNvSpPr txBox="1">
            <a:spLocks noRot="1" noChangeArrowheads="1"/>
          </p:cNvSpPr>
          <p:nvPr/>
        </p:nvSpPr>
        <p:spPr>
          <a:xfrm>
            <a:off x="306546" y="5307260"/>
            <a:ext cx="1673166" cy="50405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定义式：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3"/>
          <p:cNvSpPr txBox="1">
            <a:spLocks noRot="1" noChangeArrowheads="1"/>
          </p:cNvSpPr>
          <p:nvPr/>
        </p:nvSpPr>
        <p:spPr>
          <a:xfrm>
            <a:off x="307492" y="5935563"/>
            <a:ext cx="1816236" cy="58978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Units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grpSp>
        <p:nvGrpSpPr>
          <p:cNvPr id="147" name="组合 143"/>
          <p:cNvGrpSpPr/>
          <p:nvPr/>
        </p:nvGrpSpPr>
        <p:grpSpPr>
          <a:xfrm>
            <a:off x="1907704" y="5307260"/>
            <a:ext cx="1512169" cy="642020"/>
            <a:chOff x="2457789" y="4209181"/>
            <a:chExt cx="1512169" cy="642020"/>
          </a:xfrm>
        </p:grpSpPr>
        <p:sp>
          <p:nvSpPr>
            <p:cNvPr id="148" name="矩形 147"/>
            <p:cNvSpPr/>
            <p:nvPr/>
          </p:nvSpPr>
          <p:spPr>
            <a:xfrm>
              <a:off x="2457789" y="4226311"/>
              <a:ext cx="1476000" cy="612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149" name="Object 1"/>
            <p:cNvGraphicFramePr>
              <a:graphicFrameLocks noChangeAspect="1"/>
            </p:cNvGraphicFramePr>
            <p:nvPr/>
          </p:nvGraphicFramePr>
          <p:xfrm>
            <a:off x="2499660" y="4209181"/>
            <a:ext cx="1470298" cy="6420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760" name="公式" r:id="rId10" imgW="787320" imgH="393480" progId="Equation.3">
                    <p:embed/>
                  </p:oleObj>
                </mc:Choice>
                <mc:Fallback>
                  <p:oleObj name="公式" r:id="rId10" imgW="78732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9660" y="4209181"/>
                          <a:ext cx="1470298" cy="6420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0" name="Rectangle 3"/>
          <p:cNvSpPr txBox="1">
            <a:spLocks noRot="1" noChangeArrowheads="1"/>
          </p:cNvSpPr>
          <p:nvPr/>
        </p:nvSpPr>
        <p:spPr>
          <a:xfrm>
            <a:off x="2053593" y="5935563"/>
            <a:ext cx="1807852" cy="58978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kW, 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mW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8209727" y="1321718"/>
            <a:ext cx="466729" cy="716137"/>
            <a:chOff x="6165461" y="1537452"/>
            <a:chExt cx="466729" cy="716137"/>
          </a:xfrm>
        </p:grpSpPr>
        <p:grpSp>
          <p:nvGrpSpPr>
            <p:cNvPr id="100" name="组合 143"/>
            <p:cNvGrpSpPr/>
            <p:nvPr/>
          </p:nvGrpSpPr>
          <p:grpSpPr>
            <a:xfrm>
              <a:off x="6165461" y="1537452"/>
              <a:ext cx="457204" cy="307777"/>
              <a:chOff x="7305694" y="4176872"/>
              <a:chExt cx="457204" cy="307777"/>
            </a:xfrm>
          </p:grpSpPr>
          <p:grpSp>
            <p:nvGrpSpPr>
              <p:cNvPr id="113" name="组合 35"/>
              <p:cNvGrpSpPr/>
              <p:nvPr/>
            </p:nvGrpSpPr>
            <p:grpSpPr>
              <a:xfrm>
                <a:off x="7305694" y="4176872"/>
                <a:ext cx="285752" cy="307777"/>
                <a:chOff x="5014916" y="3007078"/>
                <a:chExt cx="285752" cy="307777"/>
              </a:xfrm>
            </p:grpSpPr>
            <p:sp>
              <p:nvSpPr>
                <p:cNvPr id="115" name="椭圆 114"/>
                <p:cNvSpPr/>
                <p:nvPr/>
              </p:nvSpPr>
              <p:spPr bwMode="auto">
                <a:xfrm>
                  <a:off x="5076829" y="3090860"/>
                  <a:ext cx="144000" cy="144000"/>
                </a:xfrm>
                <a:prstGeom prst="ellipse">
                  <a:avLst/>
                </a:prstGeom>
                <a:ln>
                  <a:prstDash val="dash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16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5014916" y="3007078"/>
                  <a:ext cx="28575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dirty="0">
                      <a:latin typeface="黑体" pitchFamily="49" charset="-122"/>
                      <a:ea typeface="黑体" pitchFamily="49" charset="-122"/>
                    </a:rPr>
                    <a:t>+</a:t>
                  </a:r>
                  <a:endParaRPr lang="zh-CN" altLang="en-US" sz="1400" b="1" dirty="0">
                    <a:latin typeface="黑体" pitchFamily="49" charset="-122"/>
                    <a:ea typeface="黑体" pitchFamily="49" charset="-122"/>
                  </a:endParaRPr>
                </a:p>
              </p:txBody>
            </p:sp>
          </p:grpSp>
          <p:cxnSp>
            <p:nvCxnSpPr>
              <p:cNvPr id="114" name="直接箭头连接符 6"/>
              <p:cNvCxnSpPr/>
              <p:nvPr/>
            </p:nvCxnSpPr>
            <p:spPr>
              <a:xfrm>
                <a:off x="7510898" y="4329538"/>
                <a:ext cx="252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组合 143"/>
            <p:cNvGrpSpPr/>
            <p:nvPr/>
          </p:nvGrpSpPr>
          <p:grpSpPr>
            <a:xfrm>
              <a:off x="6175227" y="1734348"/>
              <a:ext cx="456963" cy="307777"/>
              <a:chOff x="7305935" y="4173742"/>
              <a:chExt cx="456963" cy="307777"/>
            </a:xfrm>
          </p:grpSpPr>
          <p:grpSp>
            <p:nvGrpSpPr>
              <p:cNvPr id="107" name="组合 35"/>
              <p:cNvGrpSpPr/>
              <p:nvPr/>
            </p:nvGrpSpPr>
            <p:grpSpPr>
              <a:xfrm>
                <a:off x="7305935" y="4173742"/>
                <a:ext cx="285752" cy="307777"/>
                <a:chOff x="5015157" y="3003948"/>
                <a:chExt cx="285752" cy="307777"/>
              </a:xfrm>
            </p:grpSpPr>
            <p:sp>
              <p:nvSpPr>
                <p:cNvPr id="111" name="椭圆 110"/>
                <p:cNvSpPr/>
                <p:nvPr/>
              </p:nvSpPr>
              <p:spPr bwMode="auto">
                <a:xfrm>
                  <a:off x="5076829" y="3090860"/>
                  <a:ext cx="144000" cy="144000"/>
                </a:xfrm>
                <a:prstGeom prst="ellipse">
                  <a:avLst/>
                </a:prstGeom>
                <a:ln>
                  <a:prstDash val="dash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12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5015157" y="3003948"/>
                  <a:ext cx="28575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dirty="0">
                      <a:latin typeface="黑体" pitchFamily="49" charset="-122"/>
                      <a:ea typeface="黑体" pitchFamily="49" charset="-122"/>
                    </a:rPr>
                    <a:t>+</a:t>
                  </a:r>
                  <a:endParaRPr lang="zh-CN" altLang="en-US" sz="1400" b="1" dirty="0">
                    <a:latin typeface="黑体" pitchFamily="49" charset="-122"/>
                    <a:ea typeface="黑体" pitchFamily="49" charset="-122"/>
                  </a:endParaRPr>
                </a:p>
              </p:txBody>
            </p:sp>
          </p:grpSp>
          <p:cxnSp>
            <p:nvCxnSpPr>
              <p:cNvPr id="109" name="直接箭头连接符 11"/>
              <p:cNvCxnSpPr/>
              <p:nvPr/>
            </p:nvCxnSpPr>
            <p:spPr>
              <a:xfrm>
                <a:off x="7510898" y="4329538"/>
                <a:ext cx="252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组合 143"/>
            <p:cNvGrpSpPr/>
            <p:nvPr/>
          </p:nvGrpSpPr>
          <p:grpSpPr>
            <a:xfrm>
              <a:off x="6174986" y="1945812"/>
              <a:ext cx="457204" cy="307777"/>
              <a:chOff x="7305694" y="4178629"/>
              <a:chExt cx="457204" cy="307777"/>
            </a:xfrm>
          </p:grpSpPr>
          <p:grpSp>
            <p:nvGrpSpPr>
              <p:cNvPr id="103" name="组合 35"/>
              <p:cNvGrpSpPr/>
              <p:nvPr/>
            </p:nvGrpSpPr>
            <p:grpSpPr>
              <a:xfrm>
                <a:off x="7305694" y="4178629"/>
                <a:ext cx="285752" cy="307777"/>
                <a:chOff x="5014916" y="3008835"/>
                <a:chExt cx="285752" cy="307777"/>
              </a:xfrm>
            </p:grpSpPr>
            <p:sp>
              <p:nvSpPr>
                <p:cNvPr id="105" name="椭圆 104"/>
                <p:cNvSpPr/>
                <p:nvPr/>
              </p:nvSpPr>
              <p:spPr bwMode="auto">
                <a:xfrm>
                  <a:off x="5076829" y="3090860"/>
                  <a:ext cx="144000" cy="144000"/>
                </a:xfrm>
                <a:prstGeom prst="ellipse">
                  <a:avLst/>
                </a:prstGeom>
                <a:ln>
                  <a:prstDash val="dash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06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5014916" y="3008835"/>
                  <a:ext cx="28575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dirty="0">
                      <a:latin typeface="黑体" pitchFamily="49" charset="-122"/>
                      <a:ea typeface="黑体" pitchFamily="49" charset="-122"/>
                    </a:rPr>
                    <a:t>+</a:t>
                  </a:r>
                  <a:endParaRPr lang="zh-CN" altLang="en-US" sz="1400" b="1" dirty="0">
                    <a:latin typeface="黑体" pitchFamily="49" charset="-122"/>
                    <a:ea typeface="黑体" pitchFamily="49" charset="-122"/>
                  </a:endParaRPr>
                </a:p>
              </p:txBody>
            </p:sp>
          </p:grpSp>
          <p:cxnSp>
            <p:nvCxnSpPr>
              <p:cNvPr id="104" name="直接箭头连接符 103"/>
              <p:cNvCxnSpPr/>
              <p:nvPr/>
            </p:nvCxnSpPr>
            <p:spPr>
              <a:xfrm>
                <a:off x="7510898" y="4329538"/>
                <a:ext cx="252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7" name="Rectangle 3"/>
          <p:cNvSpPr txBox="1">
            <a:spLocks noRot="1" noChangeArrowheads="1"/>
          </p:cNvSpPr>
          <p:nvPr/>
        </p:nvSpPr>
        <p:spPr>
          <a:xfrm>
            <a:off x="7596336" y="1422301"/>
            <a:ext cx="357190" cy="50006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  <a:endParaRPr lang="en-US" altLang="zh-CN" b="1" baseline="30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5" name="Rectangle 3"/>
          <p:cNvSpPr txBox="1">
            <a:spLocks noRot="1" noChangeArrowheads="1"/>
          </p:cNvSpPr>
          <p:nvPr/>
        </p:nvSpPr>
        <p:spPr>
          <a:xfrm>
            <a:off x="7247659" y="898833"/>
            <a:ext cx="527272" cy="50006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,</a:t>
            </a:r>
            <a:r>
              <a:rPr lang="en-US" altLang="zh-CN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t</a:t>
            </a:r>
            <a:endParaRPr lang="en-US" altLang="zh-CN" b="1" baseline="30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87" grpId="0"/>
      <p:bldP spid="110" grpId="0"/>
      <p:bldP spid="108" grpId="0"/>
      <p:bldP spid="130" grpId="0"/>
      <p:bldP spid="25" grpId="0"/>
      <p:bldP spid="23" grpId="0" animBg="1"/>
      <p:bldP spid="51" grpId="0"/>
      <p:bldP spid="52" grpId="0"/>
      <p:bldP spid="137" grpId="0" animBg="1"/>
      <p:bldP spid="138" grpId="0"/>
      <p:bldP spid="140" grpId="0"/>
      <p:bldP spid="142" grpId="0"/>
      <p:bldP spid="143" grpId="0" animBg="1"/>
      <p:bldP spid="144" grpId="0"/>
      <p:bldP spid="145" grpId="0"/>
      <p:bldP spid="146" grpId="0"/>
      <p:bldP spid="150" grpId="0"/>
      <p:bldP spid="117" grpId="0"/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9918" y="725242"/>
            <a:ext cx="4067768" cy="584775"/>
          </a:xfr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l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焦耳定律 </a:t>
            </a: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(Joule Law)</a:t>
            </a:r>
            <a:endParaRPr lang="zh-CN" alt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87" name="Rectangle 3"/>
          <p:cNvSpPr txBox="1">
            <a:spLocks noRot="1" noChangeArrowheads="1"/>
          </p:cNvSpPr>
          <p:nvPr/>
        </p:nvSpPr>
        <p:spPr>
          <a:xfrm>
            <a:off x="284178" y="1484784"/>
            <a:ext cx="695211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焦耳热（电热）：电流通过导体产生的热量</a:t>
            </a:r>
            <a:endParaRPr lang="en-US" altLang="zh-CN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矩形 109"/>
          <p:cNvSpPr>
            <a:spLocks noChangeArrowheads="1"/>
          </p:cNvSpPr>
          <p:nvPr/>
        </p:nvSpPr>
        <p:spPr bwMode="auto">
          <a:xfrm>
            <a:off x="4572000" y="428604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108" name="Rectangle 3"/>
          <p:cNvSpPr txBox="1">
            <a:spLocks noRot="1" noChangeArrowheads="1"/>
          </p:cNvSpPr>
          <p:nvPr/>
        </p:nvSpPr>
        <p:spPr>
          <a:xfrm>
            <a:off x="306546" y="2214186"/>
            <a:ext cx="196119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焦耳定律：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143"/>
          <p:cNvGrpSpPr/>
          <p:nvPr/>
        </p:nvGrpSpPr>
        <p:grpSpPr>
          <a:xfrm>
            <a:off x="2333799" y="2314769"/>
            <a:ext cx="1296764" cy="446252"/>
            <a:chOff x="2657702" y="4130526"/>
            <a:chExt cx="1296764" cy="446252"/>
          </a:xfrm>
        </p:grpSpPr>
        <p:sp>
          <p:nvSpPr>
            <p:cNvPr id="66" name="矩形 65"/>
            <p:cNvSpPr/>
            <p:nvPr/>
          </p:nvSpPr>
          <p:spPr>
            <a:xfrm>
              <a:off x="2657702" y="4144778"/>
              <a:ext cx="1260000" cy="432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69" name="Object 1"/>
            <p:cNvGraphicFramePr>
              <a:graphicFrameLocks noChangeAspect="1"/>
            </p:cNvGraphicFramePr>
            <p:nvPr/>
          </p:nvGraphicFramePr>
          <p:xfrm>
            <a:off x="2701929" y="4130526"/>
            <a:ext cx="1252537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07" name="公式" r:id="rId4" imgW="596880" imgH="228600" progId="Equation.3">
                    <p:embed/>
                  </p:oleObj>
                </mc:Choice>
                <mc:Fallback>
                  <p:oleObj name="公式" r:id="rId4" imgW="596880" imgH="2286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1929" y="4130526"/>
                          <a:ext cx="1252537" cy="417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Rectangle 3"/>
          <p:cNvSpPr txBox="1">
            <a:spLocks noRot="1" noChangeArrowheads="1"/>
          </p:cNvSpPr>
          <p:nvPr/>
        </p:nvSpPr>
        <p:spPr>
          <a:xfrm>
            <a:off x="4048894" y="2210068"/>
            <a:ext cx="1747242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热功率：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组合 143"/>
          <p:cNvGrpSpPr/>
          <p:nvPr/>
        </p:nvGrpSpPr>
        <p:grpSpPr>
          <a:xfrm>
            <a:off x="5760272" y="2204864"/>
            <a:ext cx="1836064" cy="691555"/>
            <a:chOff x="2701867" y="3981306"/>
            <a:chExt cx="1836064" cy="691555"/>
          </a:xfrm>
        </p:grpSpPr>
        <p:sp>
          <p:nvSpPr>
            <p:cNvPr id="26" name="矩形 25"/>
            <p:cNvSpPr/>
            <p:nvPr/>
          </p:nvSpPr>
          <p:spPr>
            <a:xfrm>
              <a:off x="2701867" y="4024861"/>
              <a:ext cx="1836000" cy="648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28" name="Object 1"/>
            <p:cNvGraphicFramePr>
              <a:graphicFrameLocks noChangeAspect="1"/>
            </p:cNvGraphicFramePr>
            <p:nvPr/>
          </p:nvGraphicFramePr>
          <p:xfrm>
            <a:off x="2744626" y="3981306"/>
            <a:ext cx="1793305" cy="689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08" name="公式" r:id="rId6" imgW="888840" imgH="393480" progId="Equation.3">
                    <p:embed/>
                  </p:oleObj>
                </mc:Choice>
                <mc:Fallback>
                  <p:oleObj name="公式" r:id="rId6" imgW="88884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4626" y="3981306"/>
                          <a:ext cx="1793305" cy="689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TextBox 28"/>
          <p:cNvSpPr txBox="1"/>
          <p:nvPr/>
        </p:nvSpPr>
        <p:spPr>
          <a:xfrm>
            <a:off x="395536" y="303934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纯电阻电路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611560" y="3717032"/>
            <a:ext cx="3340943" cy="396000"/>
            <a:chOff x="933500" y="4509120"/>
            <a:chExt cx="3340943" cy="396000"/>
          </a:xfrm>
        </p:grpSpPr>
        <p:sp>
          <p:nvSpPr>
            <p:cNvPr id="36" name="圆柱形 35"/>
            <p:cNvSpPr/>
            <p:nvPr/>
          </p:nvSpPr>
          <p:spPr>
            <a:xfrm rot="5400000">
              <a:off x="2429664" y="3627120"/>
              <a:ext cx="396000" cy="2160000"/>
            </a:xfrm>
            <a:prstGeom prst="can">
              <a:avLst/>
            </a:prstGeom>
            <a:solidFill>
              <a:schemeClr val="accent5">
                <a:alpha val="3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933500" y="4725144"/>
              <a:ext cx="6096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3664843" y="4725144"/>
              <a:ext cx="6096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971600" y="4221088"/>
            <a:ext cx="792088" cy="400110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电能 </a:t>
            </a: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2843808" y="4221088"/>
            <a:ext cx="792088" cy="400110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内能</a:t>
            </a: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096566" y="4613066"/>
            <a:ext cx="504056" cy="400110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kumimoji="1" lang="zh-CN" altLang="en-US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2987824" y="4613066"/>
            <a:ext cx="504056" cy="400110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kumimoji="1" lang="zh-CN" altLang="en-US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46" name="燕尾形箭头 45"/>
          <p:cNvSpPr/>
          <p:nvPr/>
        </p:nvSpPr>
        <p:spPr>
          <a:xfrm rot="5400000">
            <a:off x="2105740" y="5612561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>
            <a:off x="1043608" y="5041751"/>
            <a:ext cx="2471044" cy="432000"/>
            <a:chOff x="1043608" y="5041751"/>
            <a:chExt cx="2471044" cy="432000"/>
          </a:xfrm>
        </p:grpSpPr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843808" y="5066134"/>
            <a:ext cx="670844" cy="360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09" name="公式" r:id="rId8" imgW="330120" imgH="203040" progId="Equation.3">
                    <p:embed/>
                  </p:oleObj>
                </mc:Choice>
                <mc:Fallback>
                  <p:oleObj name="公式" r:id="rId8" imgW="33012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08" y="5066134"/>
                          <a:ext cx="670844" cy="3600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8901" name="Object 4"/>
            <p:cNvGraphicFramePr>
              <a:graphicFrameLocks noChangeAspect="1"/>
            </p:cNvGraphicFramePr>
            <p:nvPr/>
          </p:nvGraphicFramePr>
          <p:xfrm>
            <a:off x="1063625" y="5118100"/>
            <a:ext cx="484039" cy="289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10" name="公式" r:id="rId10" imgW="241200" imgH="164880" progId="Equation.3">
                    <p:embed/>
                  </p:oleObj>
                </mc:Choice>
                <mc:Fallback>
                  <p:oleObj name="公式" r:id="rId10" imgW="241200" imgH="1648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3625" y="5118100"/>
                          <a:ext cx="484039" cy="2898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1" name="组合 50"/>
            <p:cNvGrpSpPr/>
            <p:nvPr/>
          </p:nvGrpSpPr>
          <p:grpSpPr>
            <a:xfrm>
              <a:off x="2099345" y="5204817"/>
              <a:ext cx="252000" cy="96391"/>
              <a:chOff x="5436096" y="3764657"/>
              <a:chExt cx="252000" cy="96391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5436096" y="3764657"/>
                <a:ext cx="252000" cy="0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5436096" y="3861048"/>
                <a:ext cx="252000" cy="0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52" name="矩形 51"/>
            <p:cNvSpPr/>
            <p:nvPr/>
          </p:nvSpPr>
          <p:spPr>
            <a:xfrm>
              <a:off x="1043608" y="5041751"/>
              <a:ext cx="2448000" cy="432000"/>
            </a:xfrm>
            <a:prstGeom prst="rect">
              <a:avLst/>
            </a:prstGeom>
            <a:noFill/>
            <a:ln w="1905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右箭头 52"/>
          <p:cNvSpPr/>
          <p:nvPr/>
        </p:nvSpPr>
        <p:spPr>
          <a:xfrm>
            <a:off x="2066578" y="4317479"/>
            <a:ext cx="396000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右箭头 53"/>
          <p:cNvSpPr/>
          <p:nvPr/>
        </p:nvSpPr>
        <p:spPr>
          <a:xfrm>
            <a:off x="2066578" y="4681711"/>
            <a:ext cx="396000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143"/>
          <p:cNvGrpSpPr/>
          <p:nvPr/>
        </p:nvGrpSpPr>
        <p:grpSpPr>
          <a:xfrm>
            <a:off x="1780854" y="5923235"/>
            <a:ext cx="864000" cy="653231"/>
            <a:chOff x="3189181" y="4019630"/>
            <a:chExt cx="864000" cy="653231"/>
          </a:xfrm>
        </p:grpSpPr>
        <p:sp>
          <p:nvSpPr>
            <p:cNvPr id="56" name="矩形 55"/>
            <p:cNvSpPr/>
            <p:nvPr/>
          </p:nvSpPr>
          <p:spPr>
            <a:xfrm>
              <a:off x="3189181" y="4024861"/>
              <a:ext cx="864000" cy="648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57" name="Object 1"/>
            <p:cNvGraphicFramePr>
              <a:graphicFrameLocks noChangeAspect="1"/>
            </p:cNvGraphicFramePr>
            <p:nvPr/>
          </p:nvGraphicFramePr>
          <p:xfrm>
            <a:off x="3218078" y="4019630"/>
            <a:ext cx="798984" cy="6518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11" name="公式" r:id="rId12" imgW="419040" imgH="393480" progId="Equation.3">
                    <p:embed/>
                  </p:oleObj>
                </mc:Choice>
                <mc:Fallback>
                  <p:oleObj name="公式" r:id="rId12" imgW="41904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8078" y="4019630"/>
                          <a:ext cx="798984" cy="6518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8" name="直接连接符 57"/>
          <p:cNvCxnSpPr/>
          <p:nvPr/>
        </p:nvCxnSpPr>
        <p:spPr>
          <a:xfrm>
            <a:off x="3923928" y="2097184"/>
            <a:ext cx="0" cy="90000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211960" y="3068960"/>
            <a:ext cx="0" cy="356400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355976" y="303934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非纯电阻电路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5018112" y="3625974"/>
            <a:ext cx="2362200" cy="400050"/>
            <a:chOff x="3083496" y="4460453"/>
            <a:chExt cx="2362200" cy="400050"/>
          </a:xfrm>
        </p:grpSpPr>
        <p:sp>
          <p:nvSpPr>
            <p:cNvPr id="64" name="Oval 14"/>
            <p:cNvSpPr>
              <a:spLocks noChangeArrowheads="1"/>
            </p:cNvSpPr>
            <p:nvPr/>
          </p:nvSpPr>
          <p:spPr bwMode="auto">
            <a:xfrm>
              <a:off x="3997896" y="4479503"/>
              <a:ext cx="381000" cy="381000"/>
            </a:xfrm>
            <a:prstGeom prst="ellipse">
              <a:avLst/>
            </a:prstGeom>
            <a:solidFill>
              <a:srgbClr val="00B0F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Text Box 15"/>
            <p:cNvSpPr txBox="1">
              <a:spLocks noChangeArrowheads="1"/>
            </p:cNvSpPr>
            <p:nvPr/>
          </p:nvSpPr>
          <p:spPr bwMode="auto">
            <a:xfrm>
              <a:off x="3959796" y="4460453"/>
              <a:ext cx="457200" cy="3968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70" name="Line 16"/>
            <p:cNvSpPr>
              <a:spLocks noChangeShapeType="1"/>
            </p:cNvSpPr>
            <p:nvPr/>
          </p:nvSpPr>
          <p:spPr bwMode="auto">
            <a:xfrm>
              <a:off x="3083496" y="4670003"/>
              <a:ext cx="914400" cy="15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3" name="Line 17"/>
            <p:cNvSpPr>
              <a:spLocks noChangeShapeType="1"/>
            </p:cNvSpPr>
            <p:nvPr/>
          </p:nvSpPr>
          <p:spPr bwMode="auto">
            <a:xfrm>
              <a:off x="4378896" y="4670003"/>
              <a:ext cx="1066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74" name="组合 67"/>
          <p:cNvGrpSpPr/>
          <p:nvPr/>
        </p:nvGrpSpPr>
        <p:grpSpPr>
          <a:xfrm>
            <a:off x="0" y="5594573"/>
            <a:ext cx="1601458" cy="576000"/>
            <a:chOff x="3639190" y="2443936"/>
            <a:chExt cx="1601458" cy="576000"/>
          </a:xfrm>
        </p:grpSpPr>
        <p:sp>
          <p:nvSpPr>
            <p:cNvPr id="75" name="云形标注 74"/>
            <p:cNvSpPr/>
            <p:nvPr/>
          </p:nvSpPr>
          <p:spPr>
            <a:xfrm>
              <a:off x="3692824" y="2443936"/>
              <a:ext cx="1440000" cy="576000"/>
            </a:xfrm>
            <a:prstGeom prst="cloudCallout">
              <a:avLst>
                <a:gd name="adj1" fmla="val 64800"/>
                <a:gd name="adj2" fmla="val 45662"/>
              </a:avLst>
            </a:prstGeom>
            <a:solidFill>
              <a:srgbClr val="00B0F0">
                <a:alpha val="67000"/>
              </a:srgb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3639190" y="2491834"/>
              <a:ext cx="160145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欧姆定律</a:t>
              </a:r>
            </a:p>
          </p:txBody>
        </p:sp>
      </p:grpSp>
      <p:sp>
        <p:nvSpPr>
          <p:cNvPr id="80" name="Text Box 3"/>
          <p:cNvSpPr txBox="1">
            <a:spLocks noChangeArrowheads="1"/>
          </p:cNvSpPr>
          <p:nvPr/>
        </p:nvSpPr>
        <p:spPr bwMode="auto">
          <a:xfrm>
            <a:off x="4860032" y="4149080"/>
            <a:ext cx="792088" cy="400110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电能 </a:t>
            </a:r>
          </a:p>
        </p:txBody>
      </p:sp>
      <p:sp>
        <p:nvSpPr>
          <p:cNvPr id="81" name="Text Box 3"/>
          <p:cNvSpPr txBox="1">
            <a:spLocks noChangeArrowheads="1"/>
          </p:cNvSpPr>
          <p:nvPr/>
        </p:nvSpPr>
        <p:spPr bwMode="auto">
          <a:xfrm>
            <a:off x="6660232" y="4149080"/>
            <a:ext cx="2338164" cy="400110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内能 </a:t>
            </a:r>
            <a:r>
              <a:rPr kumimoji="1"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 </a:t>
            </a:r>
            <a:r>
              <a:rPr kumimoji="1"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其他形式能</a:t>
            </a:r>
          </a:p>
        </p:txBody>
      </p:sp>
      <p:sp>
        <p:nvSpPr>
          <p:cNvPr id="82" name="右箭头 81"/>
          <p:cNvSpPr/>
          <p:nvPr/>
        </p:nvSpPr>
        <p:spPr>
          <a:xfrm>
            <a:off x="5949677" y="4245471"/>
            <a:ext cx="396000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Text Box 3"/>
          <p:cNvSpPr txBox="1">
            <a:spLocks noChangeArrowheads="1"/>
          </p:cNvSpPr>
          <p:nvPr/>
        </p:nvSpPr>
        <p:spPr bwMode="auto">
          <a:xfrm>
            <a:off x="4941565" y="4581128"/>
            <a:ext cx="504056" cy="400110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kumimoji="1" lang="zh-CN" altLang="en-US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84" name="Text Box 3"/>
          <p:cNvSpPr txBox="1">
            <a:spLocks noChangeArrowheads="1"/>
          </p:cNvSpPr>
          <p:nvPr/>
        </p:nvSpPr>
        <p:spPr bwMode="auto">
          <a:xfrm>
            <a:off x="6832822" y="4581128"/>
            <a:ext cx="1195562" cy="400110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 + E</a:t>
            </a:r>
            <a:r>
              <a:rPr kumimoji="1" lang="zh-CN" altLang="en-US" sz="20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其他</a:t>
            </a:r>
            <a:r>
              <a:rPr kumimoji="1" lang="zh-CN" altLang="en-US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85" name="右箭头 84"/>
          <p:cNvSpPr/>
          <p:nvPr/>
        </p:nvSpPr>
        <p:spPr>
          <a:xfrm>
            <a:off x="5940152" y="4649773"/>
            <a:ext cx="396000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0" name="组合 89"/>
          <p:cNvGrpSpPr/>
          <p:nvPr/>
        </p:nvGrpSpPr>
        <p:grpSpPr>
          <a:xfrm>
            <a:off x="4907657" y="5082962"/>
            <a:ext cx="2471044" cy="432000"/>
            <a:chOff x="1043608" y="5041751"/>
            <a:chExt cx="2471044" cy="432000"/>
          </a:xfrm>
        </p:grpSpPr>
        <p:graphicFrame>
          <p:nvGraphicFramePr>
            <p:cNvPr id="91" name="Object 1"/>
            <p:cNvGraphicFramePr>
              <a:graphicFrameLocks noChangeAspect="1"/>
            </p:cNvGraphicFramePr>
            <p:nvPr/>
          </p:nvGraphicFramePr>
          <p:xfrm>
            <a:off x="2843808" y="5066134"/>
            <a:ext cx="670844" cy="360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12" name="公式" r:id="rId14" imgW="330120" imgH="203040" progId="Equation.3">
                    <p:embed/>
                  </p:oleObj>
                </mc:Choice>
                <mc:Fallback>
                  <p:oleObj name="公式" r:id="rId14" imgW="330120" imgH="2030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08" y="5066134"/>
                          <a:ext cx="670844" cy="3600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4"/>
            <p:cNvGraphicFramePr>
              <a:graphicFrameLocks noChangeAspect="1"/>
            </p:cNvGraphicFramePr>
            <p:nvPr/>
          </p:nvGraphicFramePr>
          <p:xfrm>
            <a:off x="1063625" y="5118100"/>
            <a:ext cx="484039" cy="289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13" name="公式" r:id="rId15" imgW="241200" imgH="164880" progId="Equation.3">
                    <p:embed/>
                  </p:oleObj>
                </mc:Choice>
                <mc:Fallback>
                  <p:oleObj name="公式" r:id="rId15" imgW="241200" imgH="1648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3625" y="5118100"/>
                          <a:ext cx="484039" cy="2898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3" name="组合 50"/>
            <p:cNvGrpSpPr/>
            <p:nvPr/>
          </p:nvGrpSpPr>
          <p:grpSpPr>
            <a:xfrm>
              <a:off x="2114203" y="5180434"/>
              <a:ext cx="265717" cy="172674"/>
              <a:chOff x="5450954" y="3740274"/>
              <a:chExt cx="265717" cy="172674"/>
            </a:xfrm>
          </p:grpSpPr>
          <p:cxnSp>
            <p:nvCxnSpPr>
              <p:cNvPr id="95" name="直接连接符 94"/>
              <p:cNvCxnSpPr/>
              <p:nvPr/>
            </p:nvCxnSpPr>
            <p:spPr>
              <a:xfrm>
                <a:off x="5450954" y="3740274"/>
                <a:ext cx="265717" cy="91058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flipV="1">
                <a:off x="5450954" y="3822948"/>
                <a:ext cx="265717" cy="90000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4" name="矩形 93"/>
            <p:cNvSpPr/>
            <p:nvPr/>
          </p:nvSpPr>
          <p:spPr>
            <a:xfrm>
              <a:off x="1043608" y="5041751"/>
              <a:ext cx="2448000" cy="432000"/>
            </a:xfrm>
            <a:prstGeom prst="rect">
              <a:avLst/>
            </a:prstGeom>
            <a:noFill/>
            <a:ln w="1905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燕尾形箭头 98"/>
          <p:cNvSpPr/>
          <p:nvPr/>
        </p:nvSpPr>
        <p:spPr>
          <a:xfrm rot="5400000">
            <a:off x="5952719" y="5605006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143"/>
          <p:cNvGrpSpPr/>
          <p:nvPr/>
        </p:nvGrpSpPr>
        <p:grpSpPr>
          <a:xfrm>
            <a:off x="5627833" y="5915680"/>
            <a:ext cx="864000" cy="653231"/>
            <a:chOff x="3189181" y="4019630"/>
            <a:chExt cx="864000" cy="653231"/>
          </a:xfrm>
        </p:grpSpPr>
        <p:sp>
          <p:nvSpPr>
            <p:cNvPr id="101" name="矩形 100"/>
            <p:cNvSpPr/>
            <p:nvPr/>
          </p:nvSpPr>
          <p:spPr>
            <a:xfrm>
              <a:off x="3189181" y="4024861"/>
              <a:ext cx="864000" cy="648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102" name="Object 1"/>
            <p:cNvGraphicFramePr>
              <a:graphicFrameLocks noChangeAspect="1"/>
            </p:cNvGraphicFramePr>
            <p:nvPr/>
          </p:nvGraphicFramePr>
          <p:xfrm>
            <a:off x="3218078" y="4019630"/>
            <a:ext cx="798984" cy="6518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14" name="公式" r:id="rId16" imgW="419040" imgH="393480" progId="Equation.3">
                    <p:embed/>
                  </p:oleObj>
                </mc:Choice>
                <mc:Fallback>
                  <p:oleObj name="公式" r:id="rId16" imgW="419040" imgH="3934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8078" y="4019630"/>
                          <a:ext cx="798984" cy="6518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6" name="矩形 105"/>
          <p:cNvSpPr/>
          <p:nvPr/>
        </p:nvSpPr>
        <p:spPr bwMode="auto">
          <a:xfrm>
            <a:off x="2953916" y="5877352"/>
            <a:ext cx="972000" cy="720000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9" name="Text Box 3"/>
          <p:cNvSpPr txBox="1">
            <a:spLocks noChangeArrowheads="1"/>
          </p:cNvSpPr>
          <p:nvPr/>
        </p:nvSpPr>
        <p:spPr bwMode="auto">
          <a:xfrm>
            <a:off x="3012207" y="5877352"/>
            <a:ext cx="864096" cy="369332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kumimoji="1" lang="zh-CN" altLang="en-US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kumimoji="1"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kumimoji="1" lang="en-US" altLang="zh-CN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kumimoji="1"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111" name="Text Box 3"/>
          <p:cNvSpPr txBox="1">
            <a:spLocks noChangeArrowheads="1"/>
          </p:cNvSpPr>
          <p:nvPr/>
        </p:nvSpPr>
        <p:spPr bwMode="auto">
          <a:xfrm>
            <a:off x="2997349" y="6208817"/>
            <a:ext cx="873621" cy="369332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kumimoji="1"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kumimoji="1"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kumimoji="1" lang="en-US" altLang="zh-CN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kumimoji="1" lang="en-US" altLang="zh-CN" b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</a:t>
            </a:r>
            <a:endParaRPr kumimoji="1" lang="zh-CN" altLang="en-US" b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2" name="矩形 111"/>
          <p:cNvSpPr/>
          <p:nvPr/>
        </p:nvSpPr>
        <p:spPr bwMode="auto">
          <a:xfrm>
            <a:off x="6907035" y="5886797"/>
            <a:ext cx="972000" cy="720000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3" name="Text Box 3"/>
          <p:cNvSpPr txBox="1">
            <a:spLocks noChangeArrowheads="1"/>
          </p:cNvSpPr>
          <p:nvPr/>
        </p:nvSpPr>
        <p:spPr bwMode="auto">
          <a:xfrm>
            <a:off x="6965326" y="5886797"/>
            <a:ext cx="864096" cy="369332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kumimoji="1" lang="zh-CN" altLang="en-US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kumimoji="1"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&gt; </a:t>
            </a:r>
            <a:r>
              <a:rPr kumimoji="1" lang="en-US" altLang="zh-CN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kumimoji="1"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114" name="Text Box 3"/>
          <p:cNvSpPr txBox="1">
            <a:spLocks noChangeArrowheads="1"/>
          </p:cNvSpPr>
          <p:nvPr/>
        </p:nvSpPr>
        <p:spPr bwMode="auto">
          <a:xfrm>
            <a:off x="6950468" y="6218262"/>
            <a:ext cx="873621" cy="369332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kumimoji="1"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kumimoji="1"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&gt; </a:t>
            </a:r>
            <a:r>
              <a:rPr kumimoji="1" lang="en-US" altLang="zh-CN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kumimoji="1" lang="en-US" altLang="zh-CN" b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</a:t>
            </a:r>
            <a:endParaRPr kumimoji="1" lang="zh-CN" altLang="en-US" b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71" name="组合 67"/>
          <p:cNvGrpSpPr/>
          <p:nvPr/>
        </p:nvGrpSpPr>
        <p:grpSpPr>
          <a:xfrm>
            <a:off x="2267744" y="2924944"/>
            <a:ext cx="1008112" cy="468000"/>
            <a:chOff x="3443793" y="2439635"/>
            <a:chExt cx="1008112" cy="468000"/>
          </a:xfrm>
        </p:grpSpPr>
        <p:sp>
          <p:nvSpPr>
            <p:cNvPr id="72" name="云形标注 71"/>
            <p:cNvSpPr/>
            <p:nvPr/>
          </p:nvSpPr>
          <p:spPr>
            <a:xfrm>
              <a:off x="3443793" y="2439635"/>
              <a:ext cx="1008000" cy="468000"/>
            </a:xfrm>
            <a:prstGeom prst="cloudCallout">
              <a:avLst>
                <a:gd name="adj1" fmla="val -21329"/>
                <a:gd name="adj2" fmla="val -94046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3506462" y="2467494"/>
              <a:ext cx="9454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焦耳热</a:t>
              </a:r>
            </a:p>
          </p:txBody>
        </p:sp>
      </p:grpSp>
      <p:sp>
        <p:nvSpPr>
          <p:cNvPr id="78" name="Rectangle 3"/>
          <p:cNvSpPr txBox="1">
            <a:spLocks noRot="1" noChangeArrowheads="1"/>
          </p:cNvSpPr>
          <p:nvPr/>
        </p:nvSpPr>
        <p:spPr>
          <a:xfrm>
            <a:off x="1214979" y="3356992"/>
            <a:ext cx="1340797" cy="37112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(</a:t>
            </a:r>
            <a:r>
              <a:rPr lang="zh-CN" altLang="en-US" b="1" dirty="0">
                <a:solidFill>
                  <a:srgbClr val="00B05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线性元件</a:t>
            </a:r>
            <a:r>
              <a:rPr lang="en-US" altLang="zh-CN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)</a:t>
            </a:r>
            <a:endParaRPr lang="en-US" altLang="zh-CN" b="1" i="1" dirty="0">
              <a:solidFill>
                <a:srgbClr val="C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9" name="Rectangle 3"/>
          <p:cNvSpPr txBox="1">
            <a:spLocks noRot="1" noChangeArrowheads="1"/>
          </p:cNvSpPr>
          <p:nvPr/>
        </p:nvSpPr>
        <p:spPr>
          <a:xfrm>
            <a:off x="6039515" y="3356992"/>
            <a:ext cx="1839520" cy="37112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(</a:t>
            </a:r>
            <a:r>
              <a:rPr lang="zh-CN" altLang="en-US" b="1" dirty="0">
                <a:solidFill>
                  <a:srgbClr val="00B05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非线性元件</a:t>
            </a:r>
            <a:r>
              <a:rPr lang="en-US" altLang="zh-CN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)</a:t>
            </a:r>
            <a:endParaRPr lang="en-US" altLang="zh-CN" b="1" i="1" dirty="0">
              <a:solidFill>
                <a:srgbClr val="C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87" grpId="0"/>
      <p:bldP spid="110" grpId="0"/>
      <p:bldP spid="108" grpId="0"/>
      <p:bldP spid="23" grpId="0"/>
      <p:bldP spid="40" grpId="0"/>
      <p:bldP spid="42" grpId="0"/>
      <p:bldP spid="43" grpId="0"/>
      <p:bldP spid="45" grpId="0"/>
      <p:bldP spid="46" grpId="0" animBg="1"/>
      <p:bldP spid="53" grpId="0" animBg="1"/>
      <p:bldP spid="54" grpId="0" animBg="1"/>
      <p:bldP spid="80" grpId="0"/>
      <p:bldP spid="81" grpId="0"/>
      <p:bldP spid="82" grpId="0" animBg="1"/>
      <p:bldP spid="83" grpId="0"/>
      <p:bldP spid="84" grpId="0"/>
      <p:bldP spid="85" grpId="0" animBg="1"/>
      <p:bldP spid="99" grpId="0" animBg="1"/>
      <p:bldP spid="106" grpId="0" animBg="1"/>
      <p:bldP spid="109" grpId="0"/>
      <p:bldP spid="111" grpId="0"/>
      <p:bldP spid="112" grpId="0" animBg="1"/>
      <p:bldP spid="113" grpId="0"/>
      <p:bldP spid="114" grpId="0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7300" y="476672"/>
            <a:ext cx="8845182" cy="6082434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ys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1】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下列关于电功率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20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 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UI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和热功率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20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热 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  <a:r>
              <a:rPr lang="en-US" altLang="zh-CN" sz="2000" b="1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的说法正确的是（       ）</a:t>
            </a:r>
            <a:endParaRPr lang="en-US" altLang="zh-CN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A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P</a:t>
            </a:r>
            <a:r>
              <a:rPr lang="zh-CN" altLang="en-US" sz="20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 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UI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普遍适用于一切电路求电功率</a:t>
            </a:r>
            <a:endParaRPr lang="en-US" altLang="zh-CN" sz="2000" b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B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P</a:t>
            </a:r>
            <a:r>
              <a:rPr lang="zh-CN" altLang="en-US" sz="20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热 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  <a:r>
              <a:rPr lang="en-US" altLang="zh-CN" sz="2000" b="1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普遍适用于一切电路求热功率</a:t>
            </a:r>
            <a:endParaRPr lang="en-US" altLang="zh-CN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C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．只有在纯电阻电路中，才能用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20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热 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  <a:r>
              <a:rPr lang="en-US" altLang="zh-CN" sz="2000" b="1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求热功率</a:t>
            </a:r>
            <a:endParaRPr lang="en-US" altLang="zh-CN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D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．非纯电阻电路中，热功率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20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热 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&lt; 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  <a:r>
              <a:rPr lang="en-US" altLang="zh-CN" sz="2000" b="1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1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1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1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1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1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1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1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207728" y="2486797"/>
            <a:ext cx="886486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2】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下表为某电热水壶铭牌上的一部分内容，根据表中信息，可算出在额定电压下通过电热水壶的电流约为（       ）</a:t>
            </a:r>
            <a:endParaRPr lang="en-US" altLang="zh-CN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A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4.4 A                  B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6.8 A                  C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0.15 A                  D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0.23 A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721302" y="483029"/>
            <a:ext cx="72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AB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en-US" altLang="zh-CN" sz="2000" b="1" dirty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445121" y="2891788"/>
            <a:ext cx="409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55527"/>
              </p:ext>
            </p:extLst>
          </p:nvPr>
        </p:nvGraphicFramePr>
        <p:xfrm>
          <a:off x="1259632" y="3323084"/>
          <a:ext cx="60960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额定电压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额定功率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额定容量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SP-988</a:t>
                      </a:r>
                      <a:endParaRPr lang="zh-CN" altLang="en-US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220 V</a:t>
                      </a:r>
                      <a:endParaRPr lang="zh-CN" altLang="en-US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1500 W</a:t>
                      </a:r>
                      <a:endParaRPr lang="zh-CN" altLang="en-US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1.6 L</a:t>
                      </a:r>
                      <a:endParaRPr lang="zh-CN" altLang="en-US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8364041" y="4530526"/>
            <a:ext cx="379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</a:t>
            </a:r>
          </a:p>
        </p:txBody>
      </p:sp>
      <p:sp>
        <p:nvSpPr>
          <p:cNvPr id="27" name="矩形 26"/>
          <p:cNvSpPr/>
          <p:nvPr/>
        </p:nvSpPr>
        <p:spPr>
          <a:xfrm>
            <a:off x="179512" y="4504385"/>
            <a:ext cx="8864866" cy="1976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3】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有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四只电阻，其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关系如图所示，则电阻最大的是（    ）</a:t>
            </a:r>
            <a:endParaRPr lang="en-US" altLang="zh-CN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A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endParaRPr lang="en-US" altLang="zh-CN" sz="2000" b="1" i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B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C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D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endParaRPr lang="zh-CN" altLang="en-US" sz="2000" b="1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CAE198F-8DB3-4CA6-A187-86F387FA0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408" y="4888210"/>
            <a:ext cx="1889924" cy="1786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" grpId="0"/>
      <p:bldP spid="4" grpId="0"/>
      <p:bldP spid="5" grpId="0"/>
      <p:bldP spid="28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Rot="1" noChangeArrowheads="1"/>
          </p:cNvSpPr>
          <p:nvPr/>
        </p:nvSpPr>
        <p:spPr bwMode="auto">
          <a:xfrm>
            <a:off x="812562" y="177894"/>
            <a:ext cx="7874475" cy="51480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altLang="zh-CN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§9  </a:t>
            </a: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电路及应用　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684119"/>
            <a:ext cx="9144000" cy="51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eaLnBrk="1" latinLnBrk="0" hangingPunct="1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§</a:t>
            </a:r>
            <a:r>
              <a:rPr kumimoji="1"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9.2  </a:t>
            </a: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焦耳定律 </a:t>
            </a:r>
            <a:r>
              <a:rPr kumimoji="1"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(Joule Law)</a:t>
            </a:r>
            <a:endParaRPr kumimoji="1" lang="zh-CN" altLang="en-US" sz="2800" b="1" kern="0" dirty="0">
              <a:ln>
                <a:solidFill>
                  <a:sysClr val="windowText" lastClr="000000"/>
                </a:solidFill>
              </a:ln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楷体" pitchFamily="49" charset="-122"/>
              <a:cs typeface="Times New Roman" pitchFamily="18" charset="0"/>
              <a:sym typeface="Arial" pitchFamily="34" charset="0"/>
            </a:endParaRPr>
          </a:p>
        </p:txBody>
      </p:sp>
      <p:cxnSp>
        <p:nvCxnSpPr>
          <p:cNvPr id="145" name="直接连接符 144"/>
          <p:cNvCxnSpPr/>
          <p:nvPr/>
        </p:nvCxnSpPr>
        <p:spPr>
          <a:xfrm>
            <a:off x="4807074" y="1124744"/>
            <a:ext cx="0" cy="568800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2"/>
          <p:cNvSpPr txBox="1">
            <a:spLocks noRot="1" noChangeArrowheads="1"/>
          </p:cNvSpPr>
          <p:nvPr/>
        </p:nvSpPr>
        <p:spPr>
          <a:xfrm>
            <a:off x="113244" y="1003547"/>
            <a:ext cx="753690" cy="430887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电</a:t>
            </a:r>
            <a:r>
              <a:rPr lang="zh-CN" altLang="en-US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功</a:t>
            </a:r>
            <a:endParaRPr kumimoji="0" lang="zh-CN" altLang="en-US" sz="2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58" name="Rectangle 3"/>
          <p:cNvSpPr txBox="1">
            <a:spLocks noRot="1" noChangeArrowheads="1"/>
          </p:cNvSpPr>
          <p:nvPr/>
        </p:nvSpPr>
        <p:spPr>
          <a:xfrm>
            <a:off x="107504" y="1543075"/>
            <a:ext cx="4503846" cy="43204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定义：电流通过电路所做的功</a:t>
            </a:r>
            <a:endParaRPr lang="en-US" altLang="zh-CN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3"/>
          <p:cNvSpPr txBox="1">
            <a:spLocks noRot="1" noChangeArrowheads="1"/>
          </p:cNvSpPr>
          <p:nvPr/>
        </p:nvSpPr>
        <p:spPr>
          <a:xfrm>
            <a:off x="129872" y="2348880"/>
            <a:ext cx="1673166" cy="50405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定义式：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3"/>
          <p:cNvSpPr txBox="1">
            <a:spLocks noRot="1" noChangeArrowheads="1"/>
          </p:cNvSpPr>
          <p:nvPr/>
        </p:nvSpPr>
        <p:spPr>
          <a:xfrm>
            <a:off x="130818" y="2862461"/>
            <a:ext cx="1384188" cy="44576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grpSp>
        <p:nvGrpSpPr>
          <p:cNvPr id="61" name="组合 143"/>
          <p:cNvGrpSpPr/>
          <p:nvPr/>
        </p:nvGrpSpPr>
        <p:grpSpPr>
          <a:xfrm>
            <a:off x="1515006" y="2420928"/>
            <a:ext cx="1080000" cy="360000"/>
            <a:chOff x="2707721" y="4139445"/>
            <a:chExt cx="1080000" cy="360000"/>
          </a:xfrm>
        </p:grpSpPr>
        <p:sp>
          <p:nvSpPr>
            <p:cNvPr id="62" name="矩形 61"/>
            <p:cNvSpPr/>
            <p:nvPr/>
          </p:nvSpPr>
          <p:spPr>
            <a:xfrm>
              <a:off x="2707721" y="4139445"/>
              <a:ext cx="1080000" cy="360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graphicFrame>
          <p:nvGraphicFramePr>
            <p:cNvPr id="63" name="Object 1"/>
            <p:cNvGraphicFramePr>
              <a:graphicFrameLocks noChangeAspect="1"/>
            </p:cNvGraphicFramePr>
            <p:nvPr/>
          </p:nvGraphicFramePr>
          <p:xfrm>
            <a:off x="2767016" y="4187304"/>
            <a:ext cx="986917" cy="2669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17" name="公式" r:id="rId3" imgW="533160" imgH="164880" progId="Equation.3">
                    <p:embed/>
                  </p:oleObj>
                </mc:Choice>
                <mc:Fallback>
                  <p:oleObj name="公式" r:id="rId3" imgW="5331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7016" y="4187304"/>
                          <a:ext cx="986917" cy="2669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" name="组合 63"/>
          <p:cNvGrpSpPr/>
          <p:nvPr/>
        </p:nvGrpSpPr>
        <p:grpSpPr>
          <a:xfrm>
            <a:off x="2595126" y="2871986"/>
            <a:ext cx="2160240" cy="415146"/>
            <a:chOff x="3563888" y="4509120"/>
            <a:chExt cx="2160240" cy="415146"/>
          </a:xfrm>
        </p:grpSpPr>
        <p:sp>
          <p:nvSpPr>
            <p:cNvPr id="65" name="矩形 64"/>
            <p:cNvSpPr/>
            <p:nvPr/>
          </p:nvSpPr>
          <p:spPr>
            <a:xfrm>
              <a:off x="3563888" y="4528266"/>
              <a:ext cx="2088000" cy="396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66" name="Rectangle 3"/>
            <p:cNvSpPr txBox="1">
              <a:spLocks noRot="1" noChangeArrowheads="1"/>
            </p:cNvSpPr>
            <p:nvPr/>
          </p:nvSpPr>
          <p:spPr>
            <a:xfrm>
              <a:off x="3563888" y="4509120"/>
              <a:ext cx="2160240" cy="412998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lvl="0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1 kWh = 3.6 ×10</a:t>
              </a:r>
              <a:r>
                <a:rPr lang="en-US" altLang="zh-CN" b="1" baseline="30000" dirty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 J </a:t>
              </a:r>
            </a:p>
          </p:txBody>
        </p:sp>
      </p:grpSp>
      <p:sp>
        <p:nvSpPr>
          <p:cNvPr id="67" name="Rectangle 3"/>
          <p:cNvSpPr txBox="1">
            <a:spLocks noRot="1" noChangeArrowheads="1"/>
          </p:cNvSpPr>
          <p:nvPr/>
        </p:nvSpPr>
        <p:spPr>
          <a:xfrm>
            <a:off x="1442998" y="2852936"/>
            <a:ext cx="1087772" cy="44576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kWh</a:t>
            </a:r>
          </a:p>
        </p:txBody>
      </p:sp>
      <p:sp>
        <p:nvSpPr>
          <p:cNvPr id="68" name="Rectangle 3"/>
          <p:cNvSpPr txBox="1">
            <a:spLocks noRot="1" noChangeArrowheads="1"/>
          </p:cNvSpPr>
          <p:nvPr/>
        </p:nvSpPr>
        <p:spPr>
          <a:xfrm>
            <a:off x="107504" y="1916832"/>
            <a:ext cx="4392488" cy="50405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实质：</a:t>
            </a:r>
            <a:r>
              <a:rPr lang="zh-CN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电场力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对自由电荷所做的功</a:t>
            </a:r>
            <a:endParaRPr lang="en-US" altLang="zh-CN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2"/>
          <p:cNvSpPr txBox="1">
            <a:spLocks noRot="1" noChangeArrowheads="1"/>
          </p:cNvSpPr>
          <p:nvPr/>
        </p:nvSpPr>
        <p:spPr>
          <a:xfrm>
            <a:off x="113244" y="3356992"/>
            <a:ext cx="1041722" cy="430887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电功率</a:t>
            </a:r>
          </a:p>
        </p:txBody>
      </p:sp>
      <p:sp>
        <p:nvSpPr>
          <p:cNvPr id="70" name="Rectangle 3"/>
          <p:cNvSpPr txBox="1">
            <a:spLocks noRot="1" noChangeArrowheads="1"/>
          </p:cNvSpPr>
          <p:nvPr/>
        </p:nvSpPr>
        <p:spPr>
          <a:xfrm>
            <a:off x="107504" y="3861048"/>
            <a:ext cx="3927782" cy="43204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物理意义：反映电流做功快慢</a:t>
            </a:r>
            <a:endParaRPr lang="en-US" altLang="zh-CN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3"/>
          <p:cNvSpPr txBox="1">
            <a:spLocks noRot="1" noChangeArrowheads="1"/>
          </p:cNvSpPr>
          <p:nvPr/>
        </p:nvSpPr>
        <p:spPr>
          <a:xfrm>
            <a:off x="129872" y="4221088"/>
            <a:ext cx="1385134" cy="50405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定义式：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3"/>
          <p:cNvSpPr txBox="1">
            <a:spLocks noRot="1" noChangeArrowheads="1"/>
          </p:cNvSpPr>
          <p:nvPr/>
        </p:nvSpPr>
        <p:spPr>
          <a:xfrm>
            <a:off x="130818" y="4765526"/>
            <a:ext cx="1528204" cy="44576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grpSp>
        <p:nvGrpSpPr>
          <p:cNvPr id="73" name="组合 143"/>
          <p:cNvGrpSpPr/>
          <p:nvPr/>
        </p:nvGrpSpPr>
        <p:grpSpPr>
          <a:xfrm>
            <a:off x="1515006" y="4251523"/>
            <a:ext cx="1296144" cy="557130"/>
            <a:chOff x="2457789" y="4209181"/>
            <a:chExt cx="1296144" cy="557130"/>
          </a:xfrm>
        </p:grpSpPr>
        <p:sp>
          <p:nvSpPr>
            <p:cNvPr id="74" name="矩形 73"/>
            <p:cNvSpPr/>
            <p:nvPr/>
          </p:nvSpPr>
          <p:spPr>
            <a:xfrm>
              <a:off x="2457789" y="4226311"/>
              <a:ext cx="1260000" cy="540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graphicFrame>
          <p:nvGraphicFramePr>
            <p:cNvPr id="75" name="Object 1"/>
            <p:cNvGraphicFramePr>
              <a:graphicFrameLocks noChangeAspect="1"/>
            </p:cNvGraphicFramePr>
            <p:nvPr/>
          </p:nvGraphicFramePr>
          <p:xfrm>
            <a:off x="2499660" y="4209181"/>
            <a:ext cx="1254273" cy="5476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18" name="公式" r:id="rId5" imgW="787320" imgH="393480" progId="Equation.3">
                    <p:embed/>
                  </p:oleObj>
                </mc:Choice>
                <mc:Fallback>
                  <p:oleObj name="公式" r:id="rId5" imgW="7873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9660" y="4209181"/>
                          <a:ext cx="1254273" cy="5476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" name="Rectangle 3"/>
          <p:cNvSpPr txBox="1">
            <a:spLocks noRot="1" noChangeArrowheads="1"/>
          </p:cNvSpPr>
          <p:nvPr/>
        </p:nvSpPr>
        <p:spPr>
          <a:xfrm>
            <a:off x="1587014" y="4760193"/>
            <a:ext cx="1591828" cy="51777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kW, </a:t>
            </a:r>
            <a:r>
              <a:rPr lang="en-US" altLang="zh-C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mW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2"/>
          <p:cNvSpPr txBox="1">
            <a:spLocks noRot="1" noChangeArrowheads="1"/>
          </p:cNvSpPr>
          <p:nvPr/>
        </p:nvSpPr>
        <p:spPr>
          <a:xfrm>
            <a:off x="109046" y="5252442"/>
            <a:ext cx="2774112" cy="430887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焦耳定律 </a:t>
            </a:r>
            <a:r>
              <a:rPr lang="en-US" altLang="zh-CN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(Joule Law)</a:t>
            </a:r>
            <a:endParaRPr kumimoji="0" lang="zh-CN" altLang="en-US" sz="2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78" name="Rectangle 3"/>
          <p:cNvSpPr txBox="1">
            <a:spLocks noRot="1" noChangeArrowheads="1"/>
          </p:cNvSpPr>
          <p:nvPr/>
        </p:nvSpPr>
        <p:spPr>
          <a:xfrm>
            <a:off x="107504" y="5739978"/>
            <a:ext cx="4647862" cy="50152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焦耳热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电热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：电流通过导体产生的热量</a:t>
            </a:r>
            <a:endParaRPr lang="en-US" altLang="zh-CN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3"/>
          <p:cNvSpPr txBox="1">
            <a:spLocks noRot="1" noChangeArrowheads="1"/>
          </p:cNvSpPr>
          <p:nvPr/>
        </p:nvSpPr>
        <p:spPr>
          <a:xfrm>
            <a:off x="129872" y="6193879"/>
            <a:ext cx="1457142" cy="43204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焦耳定律：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0" name="组合 143"/>
          <p:cNvGrpSpPr/>
          <p:nvPr/>
        </p:nvGrpSpPr>
        <p:grpSpPr>
          <a:xfrm>
            <a:off x="1509673" y="6236705"/>
            <a:ext cx="1066403" cy="396000"/>
            <a:chOff x="2657702" y="4144778"/>
            <a:chExt cx="1066403" cy="396000"/>
          </a:xfrm>
        </p:grpSpPr>
        <p:sp>
          <p:nvSpPr>
            <p:cNvPr id="81" name="矩形 80"/>
            <p:cNvSpPr/>
            <p:nvPr/>
          </p:nvSpPr>
          <p:spPr>
            <a:xfrm>
              <a:off x="2657702" y="4144778"/>
              <a:ext cx="1044000" cy="396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graphicFrame>
          <p:nvGraphicFramePr>
            <p:cNvPr id="82" name="Object 1"/>
            <p:cNvGraphicFramePr>
              <a:graphicFrameLocks noChangeAspect="1"/>
            </p:cNvGraphicFramePr>
            <p:nvPr/>
          </p:nvGraphicFramePr>
          <p:xfrm>
            <a:off x="2682880" y="4168627"/>
            <a:ext cx="1041225" cy="3470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19" name="公式" r:id="rId7" imgW="596880" imgH="228600" progId="Equation.3">
                    <p:embed/>
                  </p:oleObj>
                </mc:Choice>
                <mc:Fallback>
                  <p:oleObj name="公式" r:id="rId7" imgW="596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2880" y="4168627"/>
                          <a:ext cx="1041225" cy="3470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Rectangle 3"/>
          <p:cNvSpPr txBox="1">
            <a:spLocks noRot="1" noChangeArrowheads="1"/>
          </p:cNvSpPr>
          <p:nvPr/>
        </p:nvSpPr>
        <p:spPr>
          <a:xfrm>
            <a:off x="2595126" y="6193879"/>
            <a:ext cx="1243186" cy="46893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热功率：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4" name="组合 143"/>
          <p:cNvGrpSpPr/>
          <p:nvPr/>
        </p:nvGrpSpPr>
        <p:grpSpPr>
          <a:xfrm>
            <a:off x="3747254" y="6231979"/>
            <a:ext cx="1044000" cy="406246"/>
            <a:chOff x="2737087" y="4046022"/>
            <a:chExt cx="1286810" cy="451560"/>
          </a:xfrm>
        </p:grpSpPr>
        <p:sp>
          <p:nvSpPr>
            <p:cNvPr id="85" name="矩形 84"/>
            <p:cNvSpPr/>
            <p:nvPr/>
          </p:nvSpPr>
          <p:spPr>
            <a:xfrm>
              <a:off x="2737087" y="4046022"/>
              <a:ext cx="1286810" cy="400155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graphicFrame>
          <p:nvGraphicFramePr>
            <p:cNvPr id="86" name="Object 1"/>
            <p:cNvGraphicFramePr>
              <a:graphicFrameLocks noChangeAspect="1"/>
            </p:cNvGraphicFramePr>
            <p:nvPr/>
          </p:nvGraphicFramePr>
          <p:xfrm>
            <a:off x="2776222" y="4082518"/>
            <a:ext cx="1233497" cy="415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20" name="公式" r:id="rId9" imgW="596880" imgH="241200" progId="Equation.3">
                    <p:embed/>
                  </p:oleObj>
                </mc:Choice>
                <mc:Fallback>
                  <p:oleObj name="公式" r:id="rId9" imgW="5968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6222" y="4082518"/>
                          <a:ext cx="1233497" cy="4150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87" name="直接连接符 86"/>
          <p:cNvCxnSpPr/>
          <p:nvPr/>
        </p:nvCxnSpPr>
        <p:spPr>
          <a:xfrm flipV="1">
            <a:off x="4824480" y="3957439"/>
            <a:ext cx="4068000" cy="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775895" y="1012666"/>
            <a:ext cx="176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纯电阻电路</a:t>
            </a:r>
          </a:p>
        </p:txBody>
      </p:sp>
      <p:grpSp>
        <p:nvGrpSpPr>
          <p:cNvPr id="89" name="组合 88"/>
          <p:cNvGrpSpPr/>
          <p:nvPr/>
        </p:nvGrpSpPr>
        <p:grpSpPr>
          <a:xfrm>
            <a:off x="4991919" y="1484784"/>
            <a:ext cx="3340943" cy="324000"/>
            <a:chOff x="933500" y="4509120"/>
            <a:chExt cx="3340943" cy="396000"/>
          </a:xfrm>
        </p:grpSpPr>
        <p:sp>
          <p:nvSpPr>
            <p:cNvPr id="90" name="圆柱形 89"/>
            <p:cNvSpPr/>
            <p:nvPr/>
          </p:nvSpPr>
          <p:spPr>
            <a:xfrm rot="5400000">
              <a:off x="2429664" y="3627120"/>
              <a:ext cx="396000" cy="2160000"/>
            </a:xfrm>
            <a:prstGeom prst="can">
              <a:avLst/>
            </a:prstGeom>
            <a:solidFill>
              <a:schemeClr val="accent5">
                <a:alpha val="3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933500" y="4725144"/>
              <a:ext cx="6096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2" name="Line 7"/>
            <p:cNvSpPr>
              <a:spLocks noChangeShapeType="1"/>
            </p:cNvSpPr>
            <p:nvPr/>
          </p:nvSpPr>
          <p:spPr bwMode="auto">
            <a:xfrm>
              <a:off x="3664843" y="4725144"/>
              <a:ext cx="6096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93" name="Text Box 3"/>
          <p:cNvSpPr txBox="1">
            <a:spLocks noChangeArrowheads="1"/>
          </p:cNvSpPr>
          <p:nvPr/>
        </p:nvSpPr>
        <p:spPr bwMode="auto">
          <a:xfrm>
            <a:off x="5351959" y="1831107"/>
            <a:ext cx="792088" cy="369332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电能 </a:t>
            </a:r>
          </a:p>
        </p:txBody>
      </p:sp>
      <p:sp>
        <p:nvSpPr>
          <p:cNvPr id="94" name="Text Box 3"/>
          <p:cNvSpPr txBox="1">
            <a:spLocks noChangeArrowheads="1"/>
          </p:cNvSpPr>
          <p:nvPr/>
        </p:nvSpPr>
        <p:spPr bwMode="auto">
          <a:xfrm>
            <a:off x="7224167" y="1831107"/>
            <a:ext cx="792088" cy="369332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内能</a:t>
            </a:r>
          </a:p>
        </p:txBody>
      </p:sp>
      <p:sp>
        <p:nvSpPr>
          <p:cNvPr id="95" name="Text Box 3"/>
          <p:cNvSpPr txBox="1">
            <a:spLocks noChangeArrowheads="1"/>
          </p:cNvSpPr>
          <p:nvPr/>
        </p:nvSpPr>
        <p:spPr bwMode="auto">
          <a:xfrm>
            <a:off x="5476925" y="2223085"/>
            <a:ext cx="504056" cy="369332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kumimoji="1" lang="zh-CN" altLang="en-US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96" name="Text Box 3"/>
          <p:cNvSpPr txBox="1">
            <a:spLocks noChangeArrowheads="1"/>
          </p:cNvSpPr>
          <p:nvPr/>
        </p:nvSpPr>
        <p:spPr bwMode="auto">
          <a:xfrm>
            <a:off x="7368183" y="2223085"/>
            <a:ext cx="504056" cy="369332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kumimoji="1" lang="zh-CN" altLang="en-US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97" name="燕尾形箭头 96"/>
          <p:cNvSpPr/>
          <p:nvPr/>
        </p:nvSpPr>
        <p:spPr>
          <a:xfrm rot="5400000">
            <a:off x="6486099" y="3005415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6" name="组合 115"/>
          <p:cNvGrpSpPr/>
          <p:nvPr/>
        </p:nvGrpSpPr>
        <p:grpSpPr>
          <a:xfrm>
            <a:off x="5423967" y="2564904"/>
            <a:ext cx="2448000" cy="360000"/>
            <a:chOff x="1043608" y="5041751"/>
            <a:chExt cx="2448000" cy="360000"/>
          </a:xfrm>
        </p:grpSpPr>
        <p:graphicFrame>
          <p:nvGraphicFramePr>
            <p:cNvPr id="122" name="Object 1"/>
            <p:cNvGraphicFramePr>
              <a:graphicFrameLocks noChangeAspect="1"/>
            </p:cNvGraphicFramePr>
            <p:nvPr/>
          </p:nvGraphicFramePr>
          <p:xfrm>
            <a:off x="2939058" y="5066134"/>
            <a:ext cx="468560" cy="25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21" name="公式" r:id="rId11" imgW="330120" imgH="203040" progId="Equation.3">
                    <p:embed/>
                  </p:oleObj>
                </mc:Choice>
                <mc:Fallback>
                  <p:oleObj name="公式" r:id="rId11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9058" y="5066134"/>
                          <a:ext cx="468560" cy="25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" name="Object 4"/>
            <p:cNvGraphicFramePr>
              <a:graphicFrameLocks noChangeAspect="1"/>
            </p:cNvGraphicFramePr>
            <p:nvPr/>
          </p:nvGraphicFramePr>
          <p:xfrm>
            <a:off x="1063625" y="5118100"/>
            <a:ext cx="376535" cy="2254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22" name="公式" r:id="rId13" imgW="241200" imgH="164880" progId="Equation.3">
                    <p:embed/>
                  </p:oleObj>
                </mc:Choice>
                <mc:Fallback>
                  <p:oleObj name="公式" r:id="rId13" imgW="24120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3625" y="5118100"/>
                          <a:ext cx="376535" cy="2254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4" name="组合 50"/>
            <p:cNvGrpSpPr/>
            <p:nvPr/>
          </p:nvGrpSpPr>
          <p:grpSpPr>
            <a:xfrm>
              <a:off x="2118395" y="5157192"/>
              <a:ext cx="252000" cy="96391"/>
              <a:chOff x="5455146" y="3717032"/>
              <a:chExt cx="252000" cy="96391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5455146" y="3717032"/>
                <a:ext cx="252000" cy="0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5455146" y="3813423"/>
                <a:ext cx="252000" cy="0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25" name="矩形 124"/>
            <p:cNvSpPr/>
            <p:nvPr/>
          </p:nvSpPr>
          <p:spPr>
            <a:xfrm>
              <a:off x="1043608" y="5041751"/>
              <a:ext cx="2448000" cy="360000"/>
            </a:xfrm>
            <a:prstGeom prst="rect">
              <a:avLst/>
            </a:prstGeom>
            <a:noFill/>
            <a:ln w="1905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" name="右箭头 127"/>
          <p:cNvSpPr/>
          <p:nvPr/>
        </p:nvSpPr>
        <p:spPr>
          <a:xfrm>
            <a:off x="6446937" y="1927498"/>
            <a:ext cx="396000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右箭头 128"/>
          <p:cNvSpPr/>
          <p:nvPr/>
        </p:nvSpPr>
        <p:spPr>
          <a:xfrm>
            <a:off x="6446937" y="2291730"/>
            <a:ext cx="396000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0" name="组合 143"/>
          <p:cNvGrpSpPr/>
          <p:nvPr/>
        </p:nvGrpSpPr>
        <p:grpSpPr>
          <a:xfrm>
            <a:off x="6161213" y="3316089"/>
            <a:ext cx="864000" cy="545231"/>
            <a:chOff x="3189181" y="4019630"/>
            <a:chExt cx="864000" cy="545231"/>
          </a:xfrm>
        </p:grpSpPr>
        <p:sp>
          <p:nvSpPr>
            <p:cNvPr id="131" name="矩形 130"/>
            <p:cNvSpPr/>
            <p:nvPr/>
          </p:nvSpPr>
          <p:spPr>
            <a:xfrm>
              <a:off x="3189181" y="4024861"/>
              <a:ext cx="864000" cy="540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132" name="Object 1"/>
            <p:cNvGraphicFramePr>
              <a:graphicFrameLocks noChangeAspect="1"/>
            </p:cNvGraphicFramePr>
            <p:nvPr/>
          </p:nvGraphicFramePr>
          <p:xfrm>
            <a:off x="3303803" y="4019630"/>
            <a:ext cx="649725" cy="5301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23" name="公式" r:id="rId15" imgW="419040" imgH="393480" progId="Equation.3">
                    <p:embed/>
                  </p:oleObj>
                </mc:Choice>
                <mc:Fallback>
                  <p:oleObj name="公式" r:id="rId15" imgW="419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3803" y="4019630"/>
                          <a:ext cx="649725" cy="5301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" name="组合 67"/>
          <p:cNvGrpSpPr/>
          <p:nvPr/>
        </p:nvGrpSpPr>
        <p:grpSpPr>
          <a:xfrm>
            <a:off x="4740399" y="3126110"/>
            <a:ext cx="1313426" cy="468000"/>
            <a:chOff x="3792731" y="2482036"/>
            <a:chExt cx="1313426" cy="468000"/>
          </a:xfrm>
        </p:grpSpPr>
        <p:sp>
          <p:nvSpPr>
            <p:cNvPr id="136" name="云形标注 135"/>
            <p:cNvSpPr/>
            <p:nvPr/>
          </p:nvSpPr>
          <p:spPr>
            <a:xfrm>
              <a:off x="3872656" y="2482036"/>
              <a:ext cx="1152000" cy="468000"/>
            </a:xfrm>
            <a:prstGeom prst="cloudCallout">
              <a:avLst>
                <a:gd name="adj1" fmla="val 64800"/>
                <a:gd name="adj2" fmla="val 45662"/>
              </a:avLst>
            </a:prstGeom>
            <a:solidFill>
              <a:srgbClr val="00B0F0">
                <a:alpha val="67000"/>
              </a:srgb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3792731" y="2491834"/>
              <a:ext cx="13134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欧姆定律</a:t>
              </a:r>
            </a:p>
          </p:txBody>
        </p:sp>
      </p:grpSp>
      <p:sp>
        <p:nvSpPr>
          <p:cNvPr id="138" name="矩形 137"/>
          <p:cNvSpPr/>
          <p:nvPr/>
        </p:nvSpPr>
        <p:spPr bwMode="auto">
          <a:xfrm>
            <a:off x="7334275" y="3169623"/>
            <a:ext cx="972000" cy="720000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9" name="Text Box 3"/>
          <p:cNvSpPr txBox="1">
            <a:spLocks noChangeArrowheads="1"/>
          </p:cNvSpPr>
          <p:nvPr/>
        </p:nvSpPr>
        <p:spPr bwMode="auto">
          <a:xfrm>
            <a:off x="7392566" y="3169623"/>
            <a:ext cx="864096" cy="369332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kumimoji="1" lang="zh-CN" altLang="en-US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kumimoji="1"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kumimoji="1" lang="en-US" altLang="zh-CN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kumimoji="1"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140" name="Text Box 3"/>
          <p:cNvSpPr txBox="1">
            <a:spLocks noChangeArrowheads="1"/>
          </p:cNvSpPr>
          <p:nvPr/>
        </p:nvSpPr>
        <p:spPr bwMode="auto">
          <a:xfrm>
            <a:off x="7377708" y="3501088"/>
            <a:ext cx="873621" cy="369332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kumimoji="1"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kumimoji="1"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kumimoji="1" lang="en-US" altLang="zh-CN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kumimoji="1" lang="en-US" altLang="zh-CN" b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</a:t>
            </a:r>
            <a:endParaRPr kumimoji="1" lang="zh-CN" altLang="en-US" b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788024" y="3908753"/>
            <a:ext cx="21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非纯电阻电路</a:t>
            </a:r>
          </a:p>
        </p:txBody>
      </p:sp>
      <p:grpSp>
        <p:nvGrpSpPr>
          <p:cNvPr id="142" name="组合 141"/>
          <p:cNvGrpSpPr/>
          <p:nvPr/>
        </p:nvGrpSpPr>
        <p:grpSpPr>
          <a:xfrm>
            <a:off x="5183782" y="4318388"/>
            <a:ext cx="2314575" cy="396875"/>
            <a:chOff x="3083496" y="4442232"/>
            <a:chExt cx="2314575" cy="396875"/>
          </a:xfrm>
        </p:grpSpPr>
        <p:sp>
          <p:nvSpPr>
            <p:cNvPr id="169" name="Oval 14"/>
            <p:cNvSpPr>
              <a:spLocks noChangeArrowheads="1"/>
            </p:cNvSpPr>
            <p:nvPr/>
          </p:nvSpPr>
          <p:spPr bwMode="auto">
            <a:xfrm>
              <a:off x="3997896" y="4479503"/>
              <a:ext cx="324000" cy="324000"/>
            </a:xfrm>
            <a:prstGeom prst="ellipse">
              <a:avLst/>
            </a:prstGeom>
            <a:solidFill>
              <a:srgbClr val="00B0F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0" name="Text Box 15"/>
            <p:cNvSpPr txBox="1">
              <a:spLocks noChangeArrowheads="1"/>
            </p:cNvSpPr>
            <p:nvPr/>
          </p:nvSpPr>
          <p:spPr bwMode="auto">
            <a:xfrm>
              <a:off x="3956076" y="4442232"/>
              <a:ext cx="457200" cy="3968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171" name="Line 16"/>
            <p:cNvSpPr>
              <a:spLocks noChangeShapeType="1"/>
            </p:cNvSpPr>
            <p:nvPr/>
          </p:nvSpPr>
          <p:spPr bwMode="auto">
            <a:xfrm>
              <a:off x="3083496" y="4650953"/>
              <a:ext cx="914400" cy="15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2" name="Line 17"/>
            <p:cNvSpPr>
              <a:spLocks noChangeShapeType="1"/>
            </p:cNvSpPr>
            <p:nvPr/>
          </p:nvSpPr>
          <p:spPr bwMode="auto">
            <a:xfrm>
              <a:off x="4331271" y="4660478"/>
              <a:ext cx="1066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73" name="Text Box 3"/>
          <p:cNvSpPr txBox="1">
            <a:spLocks noChangeArrowheads="1"/>
          </p:cNvSpPr>
          <p:nvPr/>
        </p:nvSpPr>
        <p:spPr bwMode="auto">
          <a:xfrm>
            <a:off x="5006652" y="4653136"/>
            <a:ext cx="792088" cy="369332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电能 </a:t>
            </a:r>
          </a:p>
        </p:txBody>
      </p:sp>
      <p:sp>
        <p:nvSpPr>
          <p:cNvPr id="174" name="Text Box 3"/>
          <p:cNvSpPr txBox="1">
            <a:spLocks noChangeArrowheads="1"/>
          </p:cNvSpPr>
          <p:nvPr/>
        </p:nvSpPr>
        <p:spPr bwMode="auto">
          <a:xfrm>
            <a:off x="6806852" y="4653136"/>
            <a:ext cx="2338164" cy="369332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内能 </a:t>
            </a:r>
            <a:r>
              <a:rPr kumimoji="1"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 </a:t>
            </a:r>
            <a:r>
              <a:rPr kumimoji="1"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其他形式能</a:t>
            </a:r>
          </a:p>
        </p:txBody>
      </p:sp>
      <p:sp>
        <p:nvSpPr>
          <p:cNvPr id="175" name="右箭头 174"/>
          <p:cNvSpPr/>
          <p:nvPr/>
        </p:nvSpPr>
        <p:spPr>
          <a:xfrm>
            <a:off x="6096297" y="4749527"/>
            <a:ext cx="396000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Text Box 3"/>
          <p:cNvSpPr txBox="1">
            <a:spLocks noChangeArrowheads="1"/>
          </p:cNvSpPr>
          <p:nvPr/>
        </p:nvSpPr>
        <p:spPr bwMode="auto">
          <a:xfrm>
            <a:off x="5088185" y="5085184"/>
            <a:ext cx="504056" cy="369332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kumimoji="1" lang="zh-CN" altLang="en-US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177" name="Text Box 3"/>
          <p:cNvSpPr txBox="1">
            <a:spLocks noChangeArrowheads="1"/>
          </p:cNvSpPr>
          <p:nvPr/>
        </p:nvSpPr>
        <p:spPr bwMode="auto">
          <a:xfrm>
            <a:off x="6979442" y="5085184"/>
            <a:ext cx="1195562" cy="369332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 + E</a:t>
            </a:r>
            <a:r>
              <a:rPr kumimoji="1" lang="zh-CN" altLang="en-US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其他</a:t>
            </a:r>
            <a:r>
              <a:rPr kumimoji="1" lang="zh-CN" altLang="en-US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178" name="右箭头 177"/>
          <p:cNvSpPr/>
          <p:nvPr/>
        </p:nvSpPr>
        <p:spPr>
          <a:xfrm>
            <a:off x="6086772" y="5153829"/>
            <a:ext cx="396000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9" name="组合 178"/>
          <p:cNvGrpSpPr/>
          <p:nvPr/>
        </p:nvGrpSpPr>
        <p:grpSpPr>
          <a:xfrm>
            <a:off x="5073327" y="5464274"/>
            <a:ext cx="2448000" cy="360000"/>
            <a:chOff x="1043608" y="5041751"/>
            <a:chExt cx="2448000" cy="360000"/>
          </a:xfrm>
        </p:grpSpPr>
        <p:graphicFrame>
          <p:nvGraphicFramePr>
            <p:cNvPr id="180" name="Object 1"/>
            <p:cNvGraphicFramePr>
              <a:graphicFrameLocks noChangeAspect="1"/>
            </p:cNvGraphicFramePr>
            <p:nvPr/>
          </p:nvGraphicFramePr>
          <p:xfrm>
            <a:off x="2900958" y="5066134"/>
            <a:ext cx="491244" cy="263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24" name="公式" r:id="rId17" imgW="330120" imgH="203040" progId="Equation.3">
                    <p:embed/>
                  </p:oleObj>
                </mc:Choice>
                <mc:Fallback>
                  <p:oleObj name="公式" r:id="rId17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0958" y="5066134"/>
                          <a:ext cx="491244" cy="2636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1" name="Object 4"/>
            <p:cNvGraphicFramePr>
              <a:graphicFrameLocks noChangeAspect="1"/>
            </p:cNvGraphicFramePr>
            <p:nvPr/>
          </p:nvGraphicFramePr>
          <p:xfrm>
            <a:off x="1063626" y="5118100"/>
            <a:ext cx="398314" cy="238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25" name="公式" r:id="rId18" imgW="241200" imgH="164880" progId="Equation.3">
                    <p:embed/>
                  </p:oleObj>
                </mc:Choice>
                <mc:Fallback>
                  <p:oleObj name="公式" r:id="rId18" imgW="24120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3626" y="5118100"/>
                          <a:ext cx="398314" cy="2384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2" name="组合 50"/>
            <p:cNvGrpSpPr/>
            <p:nvPr/>
          </p:nvGrpSpPr>
          <p:grpSpPr>
            <a:xfrm>
              <a:off x="2142778" y="5123284"/>
              <a:ext cx="265717" cy="172674"/>
              <a:chOff x="5479529" y="3683124"/>
              <a:chExt cx="265717" cy="172674"/>
            </a:xfrm>
          </p:grpSpPr>
          <p:cxnSp>
            <p:nvCxnSpPr>
              <p:cNvPr id="184" name="直接连接符 183"/>
              <p:cNvCxnSpPr/>
              <p:nvPr/>
            </p:nvCxnSpPr>
            <p:spPr>
              <a:xfrm>
                <a:off x="5479529" y="3683124"/>
                <a:ext cx="265717" cy="91058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/>
              <p:cNvCxnSpPr/>
              <p:nvPr/>
            </p:nvCxnSpPr>
            <p:spPr>
              <a:xfrm flipV="1">
                <a:off x="5479529" y="3765798"/>
                <a:ext cx="265717" cy="90000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83" name="矩形 182"/>
            <p:cNvSpPr/>
            <p:nvPr/>
          </p:nvSpPr>
          <p:spPr>
            <a:xfrm>
              <a:off x="1043608" y="5041751"/>
              <a:ext cx="2448000" cy="360000"/>
            </a:xfrm>
            <a:prstGeom prst="rect">
              <a:avLst/>
            </a:prstGeom>
            <a:noFill/>
            <a:ln w="1905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6" name="燕尾形箭头 185"/>
          <p:cNvSpPr/>
          <p:nvPr/>
        </p:nvSpPr>
        <p:spPr>
          <a:xfrm rot="5400000">
            <a:off x="6127914" y="5895260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7" name="组合 143"/>
          <p:cNvGrpSpPr/>
          <p:nvPr/>
        </p:nvGrpSpPr>
        <p:grpSpPr>
          <a:xfrm>
            <a:off x="5923786" y="6205935"/>
            <a:ext cx="720000" cy="545230"/>
            <a:chOff x="3189181" y="4019631"/>
            <a:chExt cx="720000" cy="545230"/>
          </a:xfrm>
        </p:grpSpPr>
        <p:sp>
          <p:nvSpPr>
            <p:cNvPr id="188" name="矩形 187"/>
            <p:cNvSpPr/>
            <p:nvPr/>
          </p:nvSpPr>
          <p:spPr>
            <a:xfrm>
              <a:off x="3189181" y="4024861"/>
              <a:ext cx="720000" cy="540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189" name="Object 1"/>
            <p:cNvGraphicFramePr>
              <a:graphicFrameLocks noChangeAspect="1"/>
            </p:cNvGraphicFramePr>
            <p:nvPr/>
          </p:nvGraphicFramePr>
          <p:xfrm>
            <a:off x="3218078" y="4019631"/>
            <a:ext cx="648795" cy="529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26" name="公式" r:id="rId19" imgW="419040" imgH="393480" progId="Equation.3">
                    <p:embed/>
                  </p:oleObj>
                </mc:Choice>
                <mc:Fallback>
                  <p:oleObj name="公式" r:id="rId19" imgW="419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8078" y="4019631"/>
                          <a:ext cx="648795" cy="5293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0" name="矩形 189"/>
          <p:cNvSpPr/>
          <p:nvPr/>
        </p:nvSpPr>
        <p:spPr bwMode="auto">
          <a:xfrm>
            <a:off x="7053655" y="6083771"/>
            <a:ext cx="972000" cy="720000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1" name="Text Box 3"/>
          <p:cNvSpPr txBox="1">
            <a:spLocks noChangeArrowheads="1"/>
          </p:cNvSpPr>
          <p:nvPr/>
        </p:nvSpPr>
        <p:spPr bwMode="auto">
          <a:xfrm>
            <a:off x="7111946" y="6083771"/>
            <a:ext cx="864096" cy="369332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kumimoji="1" lang="zh-CN" altLang="en-US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kumimoji="1"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&gt; </a:t>
            </a:r>
            <a:r>
              <a:rPr kumimoji="1" lang="en-US" altLang="zh-CN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kumimoji="1"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192" name="Text Box 3"/>
          <p:cNvSpPr txBox="1">
            <a:spLocks noChangeArrowheads="1"/>
          </p:cNvSpPr>
          <p:nvPr/>
        </p:nvSpPr>
        <p:spPr bwMode="auto">
          <a:xfrm>
            <a:off x="7097088" y="6415236"/>
            <a:ext cx="873621" cy="369332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kumimoji="1"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kumimoji="1"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&gt; </a:t>
            </a:r>
            <a:r>
              <a:rPr kumimoji="1" lang="en-US" altLang="zh-CN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kumimoji="1" lang="en-US" altLang="zh-CN" b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</a:t>
            </a:r>
            <a:endParaRPr kumimoji="1" lang="zh-CN" altLang="en-US" b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8" name="Text Box 3"/>
          <p:cNvSpPr txBox="1">
            <a:spLocks noChangeArrowheads="1"/>
          </p:cNvSpPr>
          <p:nvPr/>
        </p:nvSpPr>
        <p:spPr bwMode="auto">
          <a:xfrm>
            <a:off x="6444208" y="3955480"/>
            <a:ext cx="1573188" cy="338554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zh-CN" altLang="en-US" sz="1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kumimoji="1" lang="zh-CN" altLang="en-US" sz="1600" b="1" dirty="0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非线性元件</a:t>
            </a:r>
            <a:r>
              <a:rPr kumimoji="1" lang="zh-CN" altLang="en-US" sz="1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</a:p>
        </p:txBody>
      </p:sp>
      <p:sp>
        <p:nvSpPr>
          <p:cNvPr id="99" name="Text Box 3"/>
          <p:cNvSpPr txBox="1">
            <a:spLocks noChangeArrowheads="1"/>
          </p:cNvSpPr>
          <p:nvPr/>
        </p:nvSpPr>
        <p:spPr bwMode="auto">
          <a:xfrm>
            <a:off x="6194276" y="1028353"/>
            <a:ext cx="1425935" cy="338554"/>
          </a:xfrm>
          <a:prstGeom prst="rect">
            <a:avLst/>
          </a:prstGeom>
          <a:noFill/>
          <a:ln w="15875" cap="sq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zh-CN" altLang="en-US" sz="1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kumimoji="1" lang="zh-CN" altLang="en-US" sz="1600" b="1" dirty="0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线性元件</a:t>
            </a:r>
            <a:r>
              <a:rPr kumimoji="1" lang="zh-CN" altLang="en-US" sz="1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14666</TotalTime>
  <Words>514</Words>
  <Application>Microsoft Office PowerPoint</Application>
  <PresentationFormat>全屏显示(4:3)</PresentationFormat>
  <Paragraphs>134</Paragraphs>
  <Slides>6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黑体</vt:lpstr>
      <vt:lpstr>华文楷体</vt:lpstr>
      <vt:lpstr>华文新魏</vt:lpstr>
      <vt:lpstr>楷体</vt:lpstr>
      <vt:lpstr>宋体</vt:lpstr>
      <vt:lpstr>Arial</vt:lpstr>
      <vt:lpstr>Calibri</vt:lpstr>
      <vt:lpstr>Times New Roman</vt:lpstr>
      <vt:lpstr>Wingdings</vt:lpstr>
      <vt:lpstr>Office 主题</vt:lpstr>
      <vt:lpstr>公式</vt:lpstr>
      <vt:lpstr>PowerPoint 演示文稿</vt:lpstr>
      <vt:lpstr>PowerPoint 演示文稿</vt:lpstr>
      <vt:lpstr>电功</vt:lpstr>
      <vt:lpstr>焦耳定律 (Joule Law)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zhangyu</dc:creator>
  <cp:lastModifiedBy>admin</cp:lastModifiedBy>
  <cp:revision>708</cp:revision>
  <dcterms:created xsi:type="dcterms:W3CDTF">2014-10-19T02:03:18Z</dcterms:created>
  <dcterms:modified xsi:type="dcterms:W3CDTF">2019-06-03T08:46:23Z</dcterms:modified>
</cp:coreProperties>
</file>