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59" r:id="rId6"/>
    <p:sldId id="260" r:id="rId7"/>
    <p:sldId id="263" r:id="rId8"/>
    <p:sldId id="261"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781"/>
  </p:normalViewPr>
  <p:slideViewPr>
    <p:cSldViewPr snapToGrid="0" snapToObjects="1">
      <p:cViewPr varScale="1">
        <p:scale>
          <a:sx n="112" d="100"/>
          <a:sy n="112" d="100"/>
        </p:scale>
        <p:origin x="5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zh-CN" altLang="en-US"/>
              <a:t>单击此处编辑母版标题样式</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dirty="0"/>
              <a:t>10/2/21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zh-CN" altLang="en-US"/>
              <a:t>单击此处编辑母版标题样式</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zh-CN" altLang="en-US"/>
              <a:t>单击此处编辑母版标题样式</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zh-CN" altLang="en-US"/>
              <a:t>单击此处编辑母版文本样式</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CN" altLang="en-US"/>
              <a:t>单击此处编辑母版标题样式</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CN" altLang="en-US"/>
              <a:t>单击此处编辑母版标题样式</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nchorCtr="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796027F-7875-4030-9381-8BD8C4F21935}" type="datetimeFigureOut">
              <a:rPr lang="en-US" dirty="0"/>
              <a:t>10/2/21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10/2/21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10/2/21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7" name="Date Placeholder 4"/>
          <p:cNvSpPr>
            <a:spLocks noGrp="1"/>
          </p:cNvSpPr>
          <p:nvPr>
            <p:ph type="dt" sz="half" idx="10"/>
          </p:nvPr>
        </p:nvSpPr>
        <p:spPr/>
        <p:txBody>
          <a:bodyPr/>
          <a:lstStyle/>
          <a:p>
            <a:fld id="{4509A250-FF31-4206-8172-F9D3106AACB1}" type="datetimeFigureOut">
              <a:rPr lang="en-US" dirty="0"/>
              <a:t>10/2/21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dirty="0"/>
              <a:t>10/2/21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10/2/21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6.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E154B-AB5F-224D-AB81-A0A49FCAF397}"/>
              </a:ext>
            </a:extLst>
          </p:cNvPr>
          <p:cNvSpPr>
            <a:spLocks noGrp="1"/>
          </p:cNvSpPr>
          <p:nvPr>
            <p:ph type="ctrTitle"/>
          </p:nvPr>
        </p:nvSpPr>
        <p:spPr/>
        <p:txBody>
          <a:bodyPr/>
          <a:lstStyle/>
          <a:p>
            <a:r>
              <a:rPr kumimoji="1" lang="zh-CN" altLang="en-US" dirty="0"/>
              <a:t>第六节</a:t>
            </a:r>
            <a:r>
              <a:rPr kumimoji="1" lang="en-US" altLang="zh-CN" dirty="0"/>
              <a:t>—</a:t>
            </a:r>
            <a:r>
              <a:rPr kumimoji="1" lang="zh-CN" altLang="en-US" dirty="0"/>
              <a:t>气体</a:t>
            </a:r>
          </a:p>
        </p:txBody>
      </p:sp>
      <p:sp>
        <p:nvSpPr>
          <p:cNvPr id="3" name="副标题 2">
            <a:extLst>
              <a:ext uri="{FF2B5EF4-FFF2-40B4-BE49-F238E27FC236}">
                <a16:creationId xmlns:a16="http://schemas.microsoft.com/office/drawing/2014/main" id="{018CEE6A-C41F-E44D-9A60-613EB37BAC5A}"/>
              </a:ext>
            </a:extLst>
          </p:cNvPr>
          <p:cNvSpPr>
            <a:spLocks noGrp="1"/>
          </p:cNvSpPr>
          <p:nvPr>
            <p:ph type="subTitle" idx="1"/>
          </p:nvPr>
        </p:nvSpPr>
        <p:spPr/>
        <p:txBody>
          <a:bodyPr/>
          <a:lstStyle/>
          <a:p>
            <a:endParaRPr kumimoji="1" lang="zh-CN" altLang="en-US"/>
          </a:p>
        </p:txBody>
      </p:sp>
      <p:pic>
        <p:nvPicPr>
          <p:cNvPr id="5" name="音频 4">
            <a:hlinkClick r:id="" action="ppaction://media"/>
            <a:extLst>
              <a:ext uri="{FF2B5EF4-FFF2-40B4-BE49-F238E27FC236}">
                <a16:creationId xmlns:a16="http://schemas.microsoft.com/office/drawing/2014/main" id="{051FC29E-3F20-F14F-B127-DBA8C3A410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77299950"/>
      </p:ext>
    </p:extLst>
  </p:cSld>
  <p:clrMapOvr>
    <a:masterClrMapping/>
  </p:clrMapOvr>
  <mc:AlternateContent xmlns:mc="http://schemas.openxmlformats.org/markup-compatibility/2006" xmlns:p14="http://schemas.microsoft.com/office/powerpoint/2010/main">
    <mc:Choice Requires="p14">
      <p:transition spd="slow" p14:dur="2000" advTm="5730"/>
    </mc:Choice>
    <mc:Fallback xmlns="">
      <p:transition spd="slow" advTm="5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70D0A1-1CDF-FD49-9794-04D6F1518EF4}"/>
              </a:ext>
            </a:extLst>
          </p:cNvPr>
          <p:cNvSpPr>
            <a:spLocks noGrp="1"/>
          </p:cNvSpPr>
          <p:nvPr>
            <p:ph type="title"/>
          </p:nvPr>
        </p:nvSpPr>
        <p:spPr/>
        <p:txBody>
          <a:bodyPr/>
          <a:lstStyle/>
          <a:p>
            <a:r>
              <a:rPr kumimoji="1" lang="en-US" altLang="zh-CN" dirty="0"/>
              <a:t>Practice 2</a:t>
            </a:r>
            <a:endParaRPr kumimoji="1" lang="zh-CN" altLang="en-US" dirty="0"/>
          </a:p>
        </p:txBody>
      </p:sp>
      <p:sp>
        <p:nvSpPr>
          <p:cNvPr id="3" name="内容占位符 2">
            <a:extLst>
              <a:ext uri="{FF2B5EF4-FFF2-40B4-BE49-F238E27FC236}">
                <a16:creationId xmlns:a16="http://schemas.microsoft.com/office/drawing/2014/main" id="{BFC5C5A6-C791-214B-9F38-FA453DD7A93B}"/>
              </a:ext>
            </a:extLst>
          </p:cNvPr>
          <p:cNvSpPr>
            <a:spLocks noGrp="1"/>
          </p:cNvSpPr>
          <p:nvPr>
            <p:ph idx="1"/>
          </p:nvPr>
        </p:nvSpPr>
        <p:spPr>
          <a:xfrm>
            <a:off x="646111" y="1861654"/>
            <a:ext cx="6757319" cy="4195481"/>
          </a:xfrm>
        </p:spPr>
        <p:txBody>
          <a:bodyPr>
            <a:normAutofit fontScale="85000" lnSpcReduction="10000"/>
          </a:bodyPr>
          <a:lstStyle/>
          <a:p>
            <a:pPr marL="0" indent="0">
              <a:buNone/>
            </a:pPr>
            <a:r>
              <a:rPr kumimoji="1" lang="en-US" altLang="zh-CN" dirty="0"/>
              <a:t>(AP 2018) </a:t>
            </a:r>
            <a:r>
              <a:rPr lang="en" altLang="zh-CN" dirty="0"/>
              <a:t>A 1.0L sample of a pure gas is found to have a lower pressure than that predicted by the ideal gas law. The best explanation for the observation is that the molecules of the gas </a:t>
            </a:r>
          </a:p>
          <a:p>
            <a:r>
              <a:rPr lang="en" altLang="zh-CN" dirty="0"/>
              <a:t>(A) have a combined volume that is too large to be considered negligible when compared to the volume of the container </a:t>
            </a:r>
          </a:p>
          <a:p>
            <a:r>
              <a:rPr lang="en" altLang="zh-CN" dirty="0"/>
              <a:t>(B) have a low molecular mass and therefore do not strike the container walls with as much force as expected </a:t>
            </a:r>
          </a:p>
          <a:p>
            <a:r>
              <a:rPr lang="en" altLang="zh-CN" dirty="0"/>
              <a:t>(C) are attracted to each other and do not exert as much force on the container walls as they would if they had no mutual attractions </a:t>
            </a:r>
          </a:p>
          <a:p>
            <a:r>
              <a:rPr lang="en" altLang="zh-CN" dirty="0"/>
              <a:t>(D) are attracted to the sides of the container and strike the container walls with more force than expected </a:t>
            </a:r>
          </a:p>
          <a:p>
            <a:pPr marL="0" indent="0">
              <a:buNone/>
            </a:pPr>
            <a:endParaRPr lang="en" altLang="zh-CN" dirty="0"/>
          </a:p>
          <a:p>
            <a:pPr marL="0" indent="0">
              <a:buNone/>
            </a:pPr>
            <a:endParaRPr lang="en" altLang="zh-CN" dirty="0"/>
          </a:p>
          <a:p>
            <a:pPr marL="0" indent="0">
              <a:buNone/>
            </a:pPr>
            <a:endParaRPr kumimoji="1" lang="zh-CN" altLang="en-US" dirty="0"/>
          </a:p>
        </p:txBody>
      </p:sp>
      <p:sp>
        <p:nvSpPr>
          <p:cNvPr id="4" name="矩形 3">
            <a:extLst>
              <a:ext uri="{FF2B5EF4-FFF2-40B4-BE49-F238E27FC236}">
                <a16:creationId xmlns:a16="http://schemas.microsoft.com/office/drawing/2014/main" id="{46DFFA97-5974-9C46-BB46-BDE8948A6533}"/>
              </a:ext>
            </a:extLst>
          </p:cNvPr>
          <p:cNvSpPr/>
          <p:nvPr/>
        </p:nvSpPr>
        <p:spPr>
          <a:xfrm>
            <a:off x="7459579" y="1152983"/>
            <a:ext cx="4475747" cy="53921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solidFill>
                  <a:schemeClr val="bg1"/>
                </a:solidFill>
              </a:rPr>
              <a:t>较低压强说明分子没有像预测的一样频繁撞击容器壁，出现了理想气体偏差的情况，原因有可能是分子作用力强，分子互相吸引导致的。</a:t>
            </a:r>
            <a:r>
              <a:rPr kumimoji="1" lang="en-US" altLang="zh-CN" dirty="0">
                <a:solidFill>
                  <a:schemeClr val="bg1"/>
                </a:solidFill>
              </a:rPr>
              <a:t>A</a:t>
            </a:r>
            <a:r>
              <a:rPr kumimoji="1" lang="zh-CN" altLang="en-US" dirty="0">
                <a:solidFill>
                  <a:schemeClr val="bg1"/>
                </a:solidFill>
              </a:rPr>
              <a:t>选项分子的大小可忽略不计；</a:t>
            </a:r>
            <a:r>
              <a:rPr kumimoji="1" lang="en-US" altLang="zh-CN" dirty="0">
                <a:solidFill>
                  <a:schemeClr val="bg1"/>
                </a:solidFill>
              </a:rPr>
              <a:t>b</a:t>
            </a:r>
            <a:r>
              <a:rPr kumimoji="1" lang="zh-CN" altLang="en-US" dirty="0">
                <a:solidFill>
                  <a:schemeClr val="bg1"/>
                </a:solidFill>
              </a:rPr>
              <a:t>选项前后冲突，低质量的分子速度更快撞击更频繁；</a:t>
            </a:r>
            <a:r>
              <a:rPr kumimoji="1" lang="en-US" altLang="zh-CN" dirty="0">
                <a:solidFill>
                  <a:schemeClr val="bg1"/>
                </a:solidFill>
              </a:rPr>
              <a:t>c</a:t>
            </a:r>
            <a:r>
              <a:rPr kumimoji="1" lang="zh-CN" altLang="en-US" dirty="0">
                <a:solidFill>
                  <a:schemeClr val="bg1"/>
                </a:solidFill>
              </a:rPr>
              <a:t>选项符合上述解释；</a:t>
            </a:r>
            <a:r>
              <a:rPr kumimoji="1" lang="en-US" altLang="zh-CN" dirty="0">
                <a:solidFill>
                  <a:schemeClr val="bg1"/>
                </a:solidFill>
              </a:rPr>
              <a:t>d</a:t>
            </a:r>
            <a:r>
              <a:rPr kumimoji="1" lang="zh-CN" altLang="en-US" dirty="0">
                <a:solidFill>
                  <a:schemeClr val="bg1"/>
                </a:solidFill>
              </a:rPr>
              <a:t>选项是容器壁和分子的吸引力，不符合解释。</a:t>
            </a:r>
          </a:p>
        </p:txBody>
      </p:sp>
      <p:sp>
        <p:nvSpPr>
          <p:cNvPr id="5" name="椭圆 4">
            <a:extLst>
              <a:ext uri="{FF2B5EF4-FFF2-40B4-BE49-F238E27FC236}">
                <a16:creationId xmlns:a16="http://schemas.microsoft.com/office/drawing/2014/main" id="{66FC08FF-8716-8C4E-9BC3-34D8FBA58313}"/>
              </a:ext>
            </a:extLst>
          </p:cNvPr>
          <p:cNvSpPr/>
          <p:nvPr/>
        </p:nvSpPr>
        <p:spPr>
          <a:xfrm>
            <a:off x="1010652" y="4299284"/>
            <a:ext cx="481263" cy="465221"/>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pic>
        <p:nvPicPr>
          <p:cNvPr id="8" name="音频 7">
            <a:hlinkClick r:id="" action="ppaction://media"/>
            <a:extLst>
              <a:ext uri="{FF2B5EF4-FFF2-40B4-BE49-F238E27FC236}">
                <a16:creationId xmlns:a16="http://schemas.microsoft.com/office/drawing/2014/main" id="{082EC0C4-2FC9-7646-BE51-14221FE94D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824229339"/>
      </p:ext>
    </p:extLst>
  </p:cSld>
  <p:clrMapOvr>
    <a:masterClrMapping/>
  </p:clrMapOvr>
  <mc:AlternateContent xmlns:mc="http://schemas.openxmlformats.org/markup-compatibility/2006">
    <mc:Choice xmlns:p14="http://schemas.microsoft.com/office/powerpoint/2010/main" Requires="p14">
      <p:transition spd="slow" p14:dur="2000" advTm="170813"/>
    </mc:Choice>
    <mc:Fallback>
      <p:transition spd="slow" advTm="17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CAB68-CF50-704B-9F25-E792D4F5A638}"/>
              </a:ext>
            </a:extLst>
          </p:cNvPr>
          <p:cNvSpPr>
            <a:spLocks noGrp="1"/>
          </p:cNvSpPr>
          <p:nvPr>
            <p:ph type="title"/>
          </p:nvPr>
        </p:nvSpPr>
        <p:spPr>
          <a:xfrm>
            <a:off x="646112" y="452718"/>
            <a:ext cx="4165580" cy="1400530"/>
          </a:xfrm>
        </p:spPr>
        <p:txBody>
          <a:bodyPr>
            <a:normAutofit/>
          </a:bodyPr>
          <a:lstStyle/>
          <a:p>
            <a:r>
              <a:rPr kumimoji="1" lang="zh-CN" altLang="en-US" dirty="0"/>
              <a:t>气体压强</a:t>
            </a:r>
            <a:r>
              <a:rPr kumimoji="1" lang="en-US" altLang="zh-CN" dirty="0"/>
              <a:t>—pressure</a:t>
            </a:r>
            <a:endParaRPr kumimoji="1" lang="zh-CN" altLang="en-US" dirty="0"/>
          </a:p>
        </p:txBody>
      </p:sp>
      <p:sp>
        <p:nvSpPr>
          <p:cNvPr id="24" name="Freeform: Shape 23">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6"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8" name="Rectangle 27">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17" name="内容占位符 16">
                <a:extLst>
                  <a:ext uri="{FF2B5EF4-FFF2-40B4-BE49-F238E27FC236}">
                    <a16:creationId xmlns:a16="http://schemas.microsoft.com/office/drawing/2014/main" id="{E70AD0CC-BC30-8F42-BAB8-258A734757FA}"/>
                  </a:ext>
                </a:extLst>
              </p:cNvPr>
              <p:cNvSpPr>
                <a:spLocks noGrp="1"/>
              </p:cNvSpPr>
              <p:nvPr>
                <p:ph idx="1"/>
              </p:nvPr>
            </p:nvSpPr>
            <p:spPr>
              <a:xfrm>
                <a:off x="182370" y="2770548"/>
                <a:ext cx="5186193" cy="4195481"/>
              </a:xfrm>
            </p:spPr>
            <p:txBody>
              <a:bodyPr>
                <a:normAutofit/>
              </a:bodyPr>
              <a:lstStyle/>
              <a:p>
                <a:r>
                  <a:rPr lang="zh-CN" altLang="en-US" dirty="0"/>
                  <a:t>气体分子无规则运动撞击容器壁产生压强</a:t>
                </a:r>
                <a:endParaRPr lang="en-US" altLang="zh-CN" dirty="0"/>
              </a:p>
              <a:p>
                <a:r>
                  <a:rPr lang="zh-CN" altLang="en-US" dirty="0"/>
                  <a:t>压强单位</a:t>
                </a:r>
                <a:r>
                  <a:rPr lang="en-US" altLang="zh-CN" dirty="0"/>
                  <a:t>—atm</a:t>
                </a:r>
                <a:r>
                  <a:rPr lang="zh-CN" altLang="en-US" dirty="0"/>
                  <a:t>，</a:t>
                </a:r>
                <a:r>
                  <a:rPr lang="en-US" altLang="zh-CN" dirty="0"/>
                  <a:t>Pa, Torr, mmHg</a:t>
                </a:r>
              </a:p>
              <a:p>
                <a:r>
                  <a:rPr lang="zh-CN" altLang="en-US" dirty="0"/>
                  <a:t>换算关系</a:t>
                </a:r>
                <a:r>
                  <a:rPr lang="en-US" altLang="zh-CN" dirty="0"/>
                  <a:t>—</a:t>
                </a:r>
                <a:r>
                  <a:rPr lang="zh-CN" altLang="en-US" dirty="0"/>
                  <a:t> </a:t>
                </a:r>
                <a:r>
                  <a:rPr lang="en-US" altLang="zh-CN" dirty="0"/>
                  <a:t>1</a:t>
                </a:r>
                <a:r>
                  <a:rPr lang="zh-CN" altLang="en-US" dirty="0"/>
                  <a:t> </a:t>
                </a:r>
                <a:r>
                  <a:rPr lang="en-US" altLang="zh-CN" dirty="0"/>
                  <a:t>atm=</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5</m:t>
                        </m:r>
                      </m:sup>
                    </m:sSup>
                    <m:r>
                      <a:rPr lang="en-US" altLang="zh-CN" b="0" i="1" smtClean="0">
                        <a:latin typeface="Cambria Math" panose="02040503050406030204" pitchFamily="18" charset="0"/>
                      </a:rPr>
                      <m:t>𝑃𝑎</m:t>
                    </m:r>
                  </m:oMath>
                </a14:m>
                <a:r>
                  <a:rPr lang="en-US" altLang="zh-CN" dirty="0"/>
                  <a:t>=760mmHg=760torr</a:t>
                </a:r>
              </a:p>
              <a:p>
                <a:r>
                  <a:rPr lang="en-US" altLang="zh-CN" dirty="0"/>
                  <a:t> </a:t>
                </a:r>
                <a:r>
                  <a:rPr lang="zh-CN" altLang="en-US" dirty="0"/>
                  <a:t>一标准大气压压强为</a:t>
                </a:r>
                <a:r>
                  <a:rPr lang="en-US" altLang="zh-CN" dirty="0"/>
                  <a:t>1atm</a:t>
                </a:r>
              </a:p>
              <a:p>
                <a:endParaRPr lang="en-US" altLang="zh-CN" dirty="0"/>
              </a:p>
              <a:p>
                <a:endParaRPr lang="zh-CN" altLang="en-US" dirty="0"/>
              </a:p>
            </p:txBody>
          </p:sp>
        </mc:Choice>
        <mc:Fallback xmlns="">
          <p:sp>
            <p:nvSpPr>
              <p:cNvPr id="17" name="内容占位符 16">
                <a:extLst>
                  <a:ext uri="{FF2B5EF4-FFF2-40B4-BE49-F238E27FC236}">
                    <a16:creationId xmlns:a16="http://schemas.microsoft.com/office/drawing/2014/main" id="{E70AD0CC-BC30-8F42-BAB8-258A734757FA}"/>
                  </a:ext>
                </a:extLst>
              </p:cNvPr>
              <p:cNvSpPr>
                <a:spLocks noGrp="1" noRot="1" noChangeAspect="1" noMove="1" noResize="1" noEditPoints="1" noAdjustHandles="1" noChangeArrowheads="1" noChangeShapeType="1" noTextEdit="1"/>
              </p:cNvSpPr>
              <p:nvPr>
                <p:ph idx="1"/>
              </p:nvPr>
            </p:nvSpPr>
            <p:spPr>
              <a:xfrm>
                <a:off x="182370" y="2770548"/>
                <a:ext cx="5186193" cy="4195481"/>
              </a:xfrm>
              <a:blipFill>
                <a:blip r:embed="rId5"/>
                <a:stretch>
                  <a:fillRect l="-489" t="-904"/>
                </a:stretch>
              </a:blipFill>
            </p:spPr>
            <p:txBody>
              <a:bodyPr/>
              <a:lstStyle/>
              <a:p>
                <a:r>
                  <a:rPr lang="zh-CN" altLang="en-US">
                    <a:noFill/>
                  </a:rPr>
                  <a:t> </a:t>
                </a:r>
              </a:p>
            </p:txBody>
          </p:sp>
        </mc:Fallback>
      </mc:AlternateContent>
      <p:pic>
        <p:nvPicPr>
          <p:cNvPr id="8" name="内容占位符 4">
            <a:extLst>
              <a:ext uri="{FF2B5EF4-FFF2-40B4-BE49-F238E27FC236}">
                <a16:creationId xmlns:a16="http://schemas.microsoft.com/office/drawing/2014/main" id="{61CDD0CA-3EC1-8F40-A0E5-58F79428BB09}"/>
              </a:ext>
            </a:extLst>
          </p:cNvPr>
          <p:cNvPicPr>
            <a:picLocks noChangeAspect="1"/>
          </p:cNvPicPr>
          <p:nvPr/>
        </p:nvPicPr>
        <p:blipFill>
          <a:blip r:embed="rId6"/>
          <a:stretch>
            <a:fillRect/>
          </a:stretch>
        </p:blipFill>
        <p:spPr>
          <a:xfrm>
            <a:off x="9443683" y="-2"/>
            <a:ext cx="2683330" cy="5185180"/>
          </a:xfrm>
          <a:prstGeom prst="rect">
            <a:avLst/>
          </a:prstGeom>
          <a:effectLst/>
        </p:spPr>
      </p:pic>
      <p:sp>
        <p:nvSpPr>
          <p:cNvPr id="20" name="文本框 19">
            <a:extLst>
              <a:ext uri="{FF2B5EF4-FFF2-40B4-BE49-F238E27FC236}">
                <a16:creationId xmlns:a16="http://schemas.microsoft.com/office/drawing/2014/main" id="{0BB240FB-93DA-2A42-8CF3-3AA2B9089D4E}"/>
              </a:ext>
            </a:extLst>
          </p:cNvPr>
          <p:cNvSpPr txBox="1"/>
          <p:nvPr/>
        </p:nvSpPr>
        <p:spPr>
          <a:xfrm>
            <a:off x="9842318" y="5467591"/>
            <a:ext cx="1887537" cy="369332"/>
          </a:xfrm>
          <a:prstGeom prst="rect">
            <a:avLst/>
          </a:prstGeom>
          <a:noFill/>
        </p:spPr>
        <p:txBody>
          <a:bodyPr wrap="square" rtlCol="0">
            <a:spAutoFit/>
          </a:bodyPr>
          <a:lstStyle/>
          <a:p>
            <a:pPr algn="ctr"/>
            <a:r>
              <a:rPr kumimoji="1" lang="zh-CN" altLang="en-US" dirty="0">
                <a:solidFill>
                  <a:schemeClr val="bg1"/>
                </a:solidFill>
              </a:rPr>
              <a:t>托里拆利实验</a:t>
            </a:r>
          </a:p>
        </p:txBody>
      </p:sp>
      <p:sp>
        <p:nvSpPr>
          <p:cNvPr id="21" name="文本框 20">
            <a:extLst>
              <a:ext uri="{FF2B5EF4-FFF2-40B4-BE49-F238E27FC236}">
                <a16:creationId xmlns:a16="http://schemas.microsoft.com/office/drawing/2014/main" id="{012B2EDD-DD86-6B4D-8FC1-265BCE236270}"/>
              </a:ext>
            </a:extLst>
          </p:cNvPr>
          <p:cNvSpPr txBox="1"/>
          <p:nvPr/>
        </p:nvSpPr>
        <p:spPr>
          <a:xfrm>
            <a:off x="6491775" y="1440847"/>
            <a:ext cx="2066313" cy="369332"/>
          </a:xfrm>
          <a:prstGeom prst="rect">
            <a:avLst/>
          </a:prstGeom>
          <a:noFill/>
        </p:spPr>
        <p:txBody>
          <a:bodyPr wrap="square" rtlCol="0">
            <a:spAutoFit/>
          </a:bodyPr>
          <a:lstStyle/>
          <a:p>
            <a:r>
              <a:rPr kumimoji="1" lang="zh-CN" altLang="en-US" dirty="0">
                <a:solidFill>
                  <a:schemeClr val="bg1"/>
                </a:solidFill>
              </a:rPr>
              <a:t>气体压强的产生</a:t>
            </a:r>
          </a:p>
        </p:txBody>
      </p:sp>
      <p:pic>
        <p:nvPicPr>
          <p:cNvPr id="3" name="图片 2">
            <a:extLst>
              <a:ext uri="{FF2B5EF4-FFF2-40B4-BE49-F238E27FC236}">
                <a16:creationId xmlns:a16="http://schemas.microsoft.com/office/drawing/2014/main" id="{8A93419A-F921-A944-B7A7-5EE927C4EA4B}"/>
              </a:ext>
            </a:extLst>
          </p:cNvPr>
          <p:cNvPicPr>
            <a:picLocks noChangeAspect="1"/>
          </p:cNvPicPr>
          <p:nvPr/>
        </p:nvPicPr>
        <p:blipFill>
          <a:blip r:embed="rId7"/>
          <a:stretch>
            <a:fillRect/>
          </a:stretch>
        </p:blipFill>
        <p:spPr>
          <a:xfrm>
            <a:off x="5670111" y="1854820"/>
            <a:ext cx="3709642" cy="3709642"/>
          </a:xfrm>
          <a:prstGeom prst="rect">
            <a:avLst/>
          </a:prstGeom>
        </p:spPr>
      </p:pic>
      <p:pic>
        <p:nvPicPr>
          <p:cNvPr id="4" name="音频 3">
            <a:hlinkClick r:id="" action="ppaction://media"/>
            <a:extLst>
              <a:ext uri="{FF2B5EF4-FFF2-40B4-BE49-F238E27FC236}">
                <a16:creationId xmlns:a16="http://schemas.microsoft.com/office/drawing/2014/main" id="{1F289BFC-FBB6-9A44-A3D8-90636D7C64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02629153"/>
      </p:ext>
    </p:extLst>
  </p:cSld>
  <p:clrMapOvr>
    <a:masterClrMapping/>
  </p:clrMapOvr>
  <mc:AlternateContent xmlns:mc="http://schemas.openxmlformats.org/markup-compatibility/2006" xmlns:p14="http://schemas.microsoft.com/office/powerpoint/2010/main">
    <mc:Choice Requires="p14">
      <p:transition spd="slow" p14:dur="2000" advTm="179689"/>
    </mc:Choice>
    <mc:Fallback xmlns="">
      <p:transition spd="slow" advTm="17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9B53CA-280F-A84C-86AF-1DC5E91AFD3C}"/>
              </a:ext>
            </a:extLst>
          </p:cNvPr>
          <p:cNvSpPr>
            <a:spLocks noGrp="1"/>
          </p:cNvSpPr>
          <p:nvPr>
            <p:ph type="title"/>
          </p:nvPr>
        </p:nvSpPr>
        <p:spPr>
          <a:xfrm>
            <a:off x="646112" y="452718"/>
            <a:ext cx="4165580" cy="1400530"/>
          </a:xfrm>
        </p:spPr>
        <p:txBody>
          <a:bodyPr>
            <a:normAutofit/>
          </a:bodyPr>
          <a:lstStyle/>
          <a:p>
            <a:r>
              <a:rPr kumimoji="1" lang="zh-CN" altLang="en-US"/>
              <a:t>气体三定律</a:t>
            </a:r>
          </a:p>
        </p:txBody>
      </p:sp>
      <p:sp>
        <p:nvSpPr>
          <p:cNvPr id="21" name="Freeform: Shape 20">
            <a:extLst>
              <a:ext uri="{FF2B5EF4-FFF2-40B4-BE49-F238E27FC236}">
                <a16:creationId xmlns:a16="http://schemas.microsoft.com/office/drawing/2014/main" id="{01F06C3F-35EE-478B-B96B-1247519C7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3" name="Freeform 23">
            <a:extLst>
              <a:ext uri="{FF2B5EF4-FFF2-40B4-BE49-F238E27FC236}">
                <a16:creationId xmlns:a16="http://schemas.microsoft.com/office/drawing/2014/main" id="{72742D7C-18EF-4DDC-B3B1-7D394C34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图片 5">
            <a:extLst>
              <a:ext uri="{FF2B5EF4-FFF2-40B4-BE49-F238E27FC236}">
                <a16:creationId xmlns:a16="http://schemas.microsoft.com/office/drawing/2014/main" id="{29810ADB-002E-C749-B5C0-4582A31057D4}"/>
              </a:ext>
            </a:extLst>
          </p:cNvPr>
          <p:cNvPicPr>
            <a:picLocks noChangeAspect="1"/>
          </p:cNvPicPr>
          <p:nvPr/>
        </p:nvPicPr>
        <p:blipFill>
          <a:blip r:embed="rId5"/>
          <a:stretch>
            <a:fillRect/>
          </a:stretch>
        </p:blipFill>
        <p:spPr>
          <a:xfrm>
            <a:off x="5539235" y="232147"/>
            <a:ext cx="3894922" cy="3242202"/>
          </a:xfrm>
          <a:prstGeom prst="rect">
            <a:avLst/>
          </a:prstGeom>
          <a:effectLst/>
        </p:spPr>
      </p:pic>
      <p:sp>
        <p:nvSpPr>
          <p:cNvPr id="25" name="Rectangle 24">
            <a:extLst>
              <a:ext uri="{FF2B5EF4-FFF2-40B4-BE49-F238E27FC236}">
                <a16:creationId xmlns:a16="http://schemas.microsoft.com/office/drawing/2014/main" id="{5DFB004C-C794-45CE-846D-166C532D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90B9399E-390C-3247-931B-117D27F6503F}"/>
              </a:ext>
            </a:extLst>
          </p:cNvPr>
          <p:cNvSpPr>
            <a:spLocks noGrp="1"/>
          </p:cNvSpPr>
          <p:nvPr>
            <p:ph idx="1"/>
          </p:nvPr>
        </p:nvSpPr>
        <p:spPr>
          <a:xfrm>
            <a:off x="646113" y="2052918"/>
            <a:ext cx="4165146" cy="4195481"/>
          </a:xfrm>
        </p:spPr>
        <p:txBody>
          <a:bodyPr>
            <a:normAutofit/>
          </a:bodyPr>
          <a:lstStyle/>
          <a:p>
            <a:r>
              <a:rPr lang="en" altLang="zh-CN" dirty="0"/>
              <a:t>Boyle’s Law</a:t>
            </a:r>
            <a:r>
              <a:rPr lang="en-US" altLang="zh-CN" dirty="0"/>
              <a:t>—</a:t>
            </a:r>
            <a:r>
              <a:rPr lang="zh-CN" altLang="en-US" dirty="0"/>
              <a:t>在定量定温下，理想气体的体积与气体的压强成反比</a:t>
            </a:r>
            <a:r>
              <a:rPr lang="en-US" altLang="zh-CN" dirty="0"/>
              <a:t>——</a:t>
            </a:r>
            <a:r>
              <a:rPr lang="en" altLang="zh-CN" i="1" dirty="0"/>
              <a:t>PV </a:t>
            </a:r>
            <a:r>
              <a:rPr lang="en-US" altLang="zh-CN" i="1" dirty="0"/>
              <a:t>=</a:t>
            </a:r>
            <a:r>
              <a:rPr lang="zh-CN" altLang="en-US" dirty="0"/>
              <a:t> </a:t>
            </a:r>
            <a:r>
              <a:rPr lang="en" altLang="zh-CN" i="1" dirty="0"/>
              <a:t>k </a:t>
            </a:r>
          </a:p>
          <a:p>
            <a:r>
              <a:rPr lang="en" altLang="zh-CN" i="1" dirty="0"/>
              <a:t>Charles’s Law </a:t>
            </a:r>
            <a:r>
              <a:rPr lang="en-US" altLang="zh-CN" i="1" dirty="0"/>
              <a:t>—</a:t>
            </a:r>
            <a:r>
              <a:rPr lang="zh-CN" altLang="en-US" dirty="0"/>
              <a:t>在定量定压强下，理想气体的体积与气体的温度成正比</a:t>
            </a:r>
            <a:r>
              <a:rPr lang="en-US" altLang="zh-CN" dirty="0"/>
              <a:t>—V = </a:t>
            </a:r>
            <a:r>
              <a:rPr lang="en-US" altLang="zh-CN" dirty="0" err="1"/>
              <a:t>bT</a:t>
            </a:r>
            <a:r>
              <a:rPr lang="en-US" altLang="zh-CN" dirty="0"/>
              <a:t> </a:t>
            </a:r>
          </a:p>
          <a:p>
            <a:r>
              <a:rPr lang="en-US" altLang="zh-CN" dirty="0"/>
              <a:t>Avogadro’s Law —</a:t>
            </a:r>
            <a:r>
              <a:rPr lang="zh-CN" altLang="en-US" dirty="0"/>
              <a:t>相同体积的气体在相同温度，压强下有相同的物质的量</a:t>
            </a:r>
            <a:r>
              <a:rPr lang="en-US" altLang="zh-CN" dirty="0"/>
              <a:t>—V= an </a:t>
            </a:r>
          </a:p>
          <a:p>
            <a:endParaRPr lang="en-US" altLang="zh-CN" dirty="0"/>
          </a:p>
          <a:p>
            <a:endParaRPr lang="en-US" altLang="zh-CN" dirty="0"/>
          </a:p>
          <a:p>
            <a:endParaRPr lang="en-US" altLang="zh-CN" dirty="0"/>
          </a:p>
          <a:p>
            <a:endParaRPr lang="en" altLang="zh-CN" i="1" dirty="0"/>
          </a:p>
          <a:p>
            <a:endParaRPr lang="en" altLang="zh-CN" i="1" dirty="0"/>
          </a:p>
          <a:p>
            <a:endParaRPr lang="en" altLang="zh-CN" dirty="0"/>
          </a:p>
          <a:p>
            <a:endParaRPr lang="en" altLang="zh-CN" dirty="0"/>
          </a:p>
          <a:p>
            <a:endParaRPr kumimoji="1" lang="zh-CN" altLang="en-US" dirty="0"/>
          </a:p>
        </p:txBody>
      </p:sp>
      <p:pic>
        <p:nvPicPr>
          <p:cNvPr id="5" name="图片 4" descr="图表, 折线图&#10;&#10;描述已自动生成">
            <a:extLst>
              <a:ext uri="{FF2B5EF4-FFF2-40B4-BE49-F238E27FC236}">
                <a16:creationId xmlns:a16="http://schemas.microsoft.com/office/drawing/2014/main" id="{D5F0402C-5366-854B-A03D-BE67349DCD1C}"/>
              </a:ext>
            </a:extLst>
          </p:cNvPr>
          <p:cNvPicPr>
            <a:picLocks noChangeAspect="1"/>
          </p:cNvPicPr>
          <p:nvPr/>
        </p:nvPicPr>
        <p:blipFill>
          <a:blip r:embed="rId6"/>
          <a:stretch>
            <a:fillRect/>
          </a:stretch>
        </p:blipFill>
        <p:spPr>
          <a:xfrm>
            <a:off x="5949452" y="3615798"/>
            <a:ext cx="2703948" cy="2752112"/>
          </a:xfrm>
          <a:prstGeom prst="rect">
            <a:avLst/>
          </a:prstGeom>
          <a:effectLst/>
        </p:spPr>
      </p:pic>
      <p:pic>
        <p:nvPicPr>
          <p:cNvPr id="8" name="图片 7" descr="图表, 折线图, 散点图&#10;&#10;描述已自动生成">
            <a:extLst>
              <a:ext uri="{FF2B5EF4-FFF2-40B4-BE49-F238E27FC236}">
                <a16:creationId xmlns:a16="http://schemas.microsoft.com/office/drawing/2014/main" id="{D7F0900D-F7FA-3545-AD5D-60AB61C8D546}"/>
              </a:ext>
            </a:extLst>
          </p:cNvPr>
          <p:cNvPicPr>
            <a:picLocks noChangeAspect="1"/>
          </p:cNvPicPr>
          <p:nvPr/>
        </p:nvPicPr>
        <p:blipFill>
          <a:blip r:embed="rId7"/>
          <a:stretch>
            <a:fillRect/>
          </a:stretch>
        </p:blipFill>
        <p:spPr>
          <a:xfrm>
            <a:off x="8982540" y="3496286"/>
            <a:ext cx="3209460" cy="2752112"/>
          </a:xfrm>
          <a:prstGeom prst="rect">
            <a:avLst/>
          </a:prstGeom>
          <a:effectLst/>
        </p:spPr>
      </p:pic>
      <p:sp>
        <p:nvSpPr>
          <p:cNvPr id="9" name="文本框 8">
            <a:extLst>
              <a:ext uri="{FF2B5EF4-FFF2-40B4-BE49-F238E27FC236}">
                <a16:creationId xmlns:a16="http://schemas.microsoft.com/office/drawing/2014/main" id="{2A63343D-237D-BE4C-9C9C-90A9500EAA3D}"/>
              </a:ext>
            </a:extLst>
          </p:cNvPr>
          <p:cNvSpPr txBox="1"/>
          <p:nvPr/>
        </p:nvSpPr>
        <p:spPr>
          <a:xfrm>
            <a:off x="9766173" y="2052918"/>
            <a:ext cx="2063877" cy="400110"/>
          </a:xfrm>
          <a:prstGeom prst="rect">
            <a:avLst/>
          </a:prstGeom>
          <a:noFill/>
        </p:spPr>
        <p:txBody>
          <a:bodyPr wrap="square" rtlCol="0">
            <a:spAutoFit/>
          </a:bodyPr>
          <a:lstStyle/>
          <a:p>
            <a:r>
              <a:rPr lang="en" altLang="zh-CN" sz="2000" i="1" dirty="0">
                <a:solidFill>
                  <a:schemeClr val="bg1"/>
                </a:solidFill>
                <a:cs typeface="+mj-cs"/>
              </a:rPr>
              <a:t>Charles’s Law</a:t>
            </a:r>
            <a:endParaRPr kumimoji="1" lang="zh-CN" altLang="en-US" dirty="0">
              <a:solidFill>
                <a:schemeClr val="bg1"/>
              </a:solidFill>
            </a:endParaRPr>
          </a:p>
        </p:txBody>
      </p:sp>
      <p:sp>
        <p:nvSpPr>
          <p:cNvPr id="11" name="文本框 10">
            <a:extLst>
              <a:ext uri="{FF2B5EF4-FFF2-40B4-BE49-F238E27FC236}">
                <a16:creationId xmlns:a16="http://schemas.microsoft.com/office/drawing/2014/main" id="{832EB90F-CB10-0B41-9627-8BD161A9501F}"/>
              </a:ext>
            </a:extLst>
          </p:cNvPr>
          <p:cNvSpPr txBox="1"/>
          <p:nvPr/>
        </p:nvSpPr>
        <p:spPr>
          <a:xfrm>
            <a:off x="6672263" y="6374728"/>
            <a:ext cx="1857375" cy="369332"/>
          </a:xfrm>
          <a:prstGeom prst="rect">
            <a:avLst/>
          </a:prstGeom>
          <a:noFill/>
        </p:spPr>
        <p:txBody>
          <a:bodyPr wrap="square" rtlCol="0">
            <a:spAutoFit/>
          </a:bodyPr>
          <a:lstStyle/>
          <a:p>
            <a:r>
              <a:rPr lang="en" altLang="zh-CN" dirty="0">
                <a:solidFill>
                  <a:schemeClr val="bg1"/>
                </a:solidFill>
              </a:rPr>
              <a:t>Boyle’s Law</a:t>
            </a:r>
            <a:endParaRPr kumimoji="1" lang="zh-CN" altLang="en-US" dirty="0">
              <a:solidFill>
                <a:schemeClr val="bg1"/>
              </a:solidFill>
            </a:endParaRPr>
          </a:p>
        </p:txBody>
      </p:sp>
      <p:sp>
        <p:nvSpPr>
          <p:cNvPr id="13" name="文本框 12">
            <a:extLst>
              <a:ext uri="{FF2B5EF4-FFF2-40B4-BE49-F238E27FC236}">
                <a16:creationId xmlns:a16="http://schemas.microsoft.com/office/drawing/2014/main" id="{6D8F374C-076D-D04D-AA38-57C7C8DFFF25}"/>
              </a:ext>
            </a:extLst>
          </p:cNvPr>
          <p:cNvSpPr txBox="1"/>
          <p:nvPr/>
        </p:nvSpPr>
        <p:spPr>
          <a:xfrm>
            <a:off x="9401407" y="6374728"/>
            <a:ext cx="2371725" cy="369332"/>
          </a:xfrm>
          <a:prstGeom prst="rect">
            <a:avLst/>
          </a:prstGeom>
          <a:noFill/>
        </p:spPr>
        <p:txBody>
          <a:bodyPr wrap="square" rtlCol="0">
            <a:spAutoFit/>
          </a:bodyPr>
          <a:lstStyle/>
          <a:p>
            <a:pPr algn="ctr"/>
            <a:r>
              <a:rPr lang="en-US" altLang="zh-CN" dirty="0">
                <a:solidFill>
                  <a:schemeClr val="bg1"/>
                </a:solidFill>
              </a:rPr>
              <a:t>Avogadro’s Law</a:t>
            </a:r>
            <a:endParaRPr kumimoji="1" lang="zh-CN" altLang="en-US" dirty="0">
              <a:solidFill>
                <a:schemeClr val="bg1"/>
              </a:solidFill>
            </a:endParaRPr>
          </a:p>
        </p:txBody>
      </p:sp>
      <p:pic>
        <p:nvPicPr>
          <p:cNvPr id="7" name="音频 6">
            <a:hlinkClick r:id="" action="ppaction://media"/>
            <a:extLst>
              <a:ext uri="{FF2B5EF4-FFF2-40B4-BE49-F238E27FC236}">
                <a16:creationId xmlns:a16="http://schemas.microsoft.com/office/drawing/2014/main" id="{220FDF49-4154-024D-95BE-698E7ADDAC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80261030"/>
      </p:ext>
    </p:extLst>
  </p:cSld>
  <p:clrMapOvr>
    <a:masterClrMapping/>
  </p:clrMapOvr>
  <mc:AlternateContent xmlns:mc="http://schemas.openxmlformats.org/markup-compatibility/2006" xmlns:p14="http://schemas.microsoft.com/office/powerpoint/2010/main">
    <mc:Choice Requires="p14">
      <p:transition spd="slow" p14:dur="2000" advTm="178237"/>
    </mc:Choice>
    <mc:Fallback xmlns="">
      <p:transition spd="slow" advTm="17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472C6-6F94-1F43-8CB3-20C58281F696}"/>
              </a:ext>
            </a:extLst>
          </p:cNvPr>
          <p:cNvSpPr>
            <a:spLocks noGrp="1"/>
          </p:cNvSpPr>
          <p:nvPr>
            <p:ph type="title"/>
          </p:nvPr>
        </p:nvSpPr>
        <p:spPr/>
        <p:txBody>
          <a:bodyPr/>
          <a:lstStyle/>
          <a:p>
            <a:r>
              <a:rPr kumimoji="1" lang="zh-CN" altLang="en-US" dirty="0"/>
              <a:t>摩尔数，摩尔质量，摩尔体积</a:t>
            </a:r>
          </a:p>
        </p:txBody>
      </p:sp>
      <p:sp>
        <p:nvSpPr>
          <p:cNvPr id="3" name="内容占位符 2">
            <a:extLst>
              <a:ext uri="{FF2B5EF4-FFF2-40B4-BE49-F238E27FC236}">
                <a16:creationId xmlns:a16="http://schemas.microsoft.com/office/drawing/2014/main" id="{269F554D-C6AE-A044-B111-627A9EE190E3}"/>
              </a:ext>
            </a:extLst>
          </p:cNvPr>
          <p:cNvSpPr>
            <a:spLocks noGrp="1"/>
          </p:cNvSpPr>
          <p:nvPr>
            <p:ph idx="1"/>
          </p:nvPr>
        </p:nvSpPr>
        <p:spPr>
          <a:xfrm>
            <a:off x="1103313" y="2052918"/>
            <a:ext cx="5926138" cy="4195481"/>
          </a:xfrm>
        </p:spPr>
        <p:txBody>
          <a:bodyPr>
            <a:normAutofit lnSpcReduction="10000"/>
          </a:bodyPr>
          <a:lstStyle/>
          <a:p>
            <a:r>
              <a:rPr kumimoji="1" lang="zh-CN" altLang="en-US" dirty="0"/>
              <a:t>简写</a:t>
            </a:r>
            <a:r>
              <a:rPr kumimoji="1" lang="en-US" altLang="zh-CN" dirty="0"/>
              <a:t>mol—</a:t>
            </a:r>
            <a:r>
              <a:rPr kumimoji="1" lang="zh-CN" altLang="en-US" dirty="0"/>
              <a:t>物质的量的单位</a:t>
            </a:r>
            <a:r>
              <a:rPr kumimoji="1" lang="en-US" altLang="zh-CN" dirty="0"/>
              <a:t>—</a:t>
            </a:r>
            <a:r>
              <a:rPr kumimoji="1" lang="zh-CN" altLang="en-US" dirty="0"/>
              <a:t>用</a:t>
            </a:r>
            <a:r>
              <a:rPr kumimoji="1" lang="en-US" altLang="zh-CN" dirty="0"/>
              <a:t>n</a:t>
            </a:r>
            <a:r>
              <a:rPr kumimoji="1" lang="zh-CN" altLang="en-US" dirty="0"/>
              <a:t>表示</a:t>
            </a:r>
            <a:endParaRPr kumimoji="1" lang="en-US" altLang="zh-CN" dirty="0"/>
          </a:p>
          <a:p>
            <a:r>
              <a:rPr kumimoji="1" lang="zh-CN" altLang="en-US" dirty="0"/>
              <a:t>阿伏伽德罗常数</a:t>
            </a:r>
            <a:r>
              <a:rPr kumimoji="1" lang="en-US" altLang="zh-CN" dirty="0"/>
              <a:t>—</a:t>
            </a:r>
            <a:r>
              <a:rPr lang="en-US" altLang="zh-CN" dirty="0"/>
              <a:t>6.02214076×10²³—</a:t>
            </a:r>
            <a:r>
              <a:rPr lang="zh-CN" altLang="en-US" dirty="0"/>
              <a:t>代表每摩尔微粒的数量</a:t>
            </a:r>
            <a:endParaRPr lang="en-US" altLang="zh-CN" dirty="0"/>
          </a:p>
          <a:p>
            <a:r>
              <a:rPr kumimoji="1" lang="zh-CN" altLang="en-US" dirty="0"/>
              <a:t>微粒</a:t>
            </a:r>
            <a:r>
              <a:rPr kumimoji="1" lang="en-US" altLang="zh-CN" dirty="0"/>
              <a:t>—</a:t>
            </a:r>
            <a:r>
              <a:rPr kumimoji="1" lang="zh-CN" altLang="en-US" dirty="0"/>
              <a:t>原子，分子，离子，质子，中子，电子等等</a:t>
            </a:r>
            <a:endParaRPr kumimoji="1" lang="en-US" altLang="zh-CN" dirty="0"/>
          </a:p>
          <a:p>
            <a:r>
              <a:rPr kumimoji="1" lang="en-US" altLang="zh-CN" dirty="0"/>
              <a:t>e.g. 1mol</a:t>
            </a:r>
            <a:r>
              <a:rPr kumimoji="1" lang="zh-CN" altLang="en-US" dirty="0"/>
              <a:t>氧气有</a:t>
            </a:r>
            <a:r>
              <a:rPr kumimoji="1" lang="en-US" altLang="zh-CN" dirty="0"/>
              <a:t>6</a:t>
            </a:r>
            <a:r>
              <a:rPr lang="en-US" altLang="zh-CN" dirty="0"/>
              <a:t>.02214076×10²³</a:t>
            </a:r>
            <a:r>
              <a:rPr lang="zh-CN" altLang="en-US" dirty="0"/>
              <a:t>个氧气分子，有</a:t>
            </a:r>
            <a:r>
              <a:rPr lang="en-US" altLang="zh-CN" dirty="0"/>
              <a:t>1.204×10²³</a:t>
            </a:r>
            <a:r>
              <a:rPr lang="zh-CN" altLang="en-US" dirty="0"/>
              <a:t>个氧原子</a:t>
            </a:r>
            <a:endParaRPr lang="en-US" altLang="zh-CN" dirty="0"/>
          </a:p>
          <a:p>
            <a:r>
              <a:rPr lang="zh-CN" altLang="en-US" dirty="0"/>
              <a:t>摩尔质量</a:t>
            </a:r>
            <a:r>
              <a:rPr lang="en-US" altLang="zh-CN" dirty="0"/>
              <a:t>—1mol</a:t>
            </a:r>
            <a:r>
              <a:rPr lang="zh-CN" altLang="en-US" dirty="0"/>
              <a:t>物质的质量</a:t>
            </a:r>
            <a:r>
              <a:rPr lang="en-US" altLang="zh-CN" dirty="0"/>
              <a:t>—</a:t>
            </a:r>
            <a:r>
              <a:rPr lang="zh-CN" altLang="en-US" dirty="0"/>
              <a:t>用</a:t>
            </a:r>
            <a:r>
              <a:rPr lang="en-US" altLang="zh-CN" dirty="0"/>
              <a:t>M</a:t>
            </a:r>
            <a:r>
              <a:rPr lang="zh-CN" altLang="en-US" dirty="0"/>
              <a:t>表示</a:t>
            </a:r>
            <a:endParaRPr lang="en-US" altLang="zh-CN" dirty="0"/>
          </a:p>
          <a:p>
            <a:r>
              <a:rPr lang="en-US" altLang="zh-CN" dirty="0"/>
              <a:t>e.g.</a:t>
            </a:r>
            <a:r>
              <a:rPr lang="zh-CN" altLang="en-US" dirty="0"/>
              <a:t> </a:t>
            </a:r>
            <a:r>
              <a:rPr lang="en-US" altLang="zh-CN" dirty="0"/>
              <a:t>Na</a:t>
            </a:r>
            <a:r>
              <a:rPr lang="zh-CN" altLang="en-US" dirty="0"/>
              <a:t>的摩尔质量时</a:t>
            </a:r>
            <a:r>
              <a:rPr lang="en-US" altLang="zh-CN" dirty="0"/>
              <a:t>23g/mol</a:t>
            </a:r>
          </a:p>
          <a:p>
            <a:r>
              <a:rPr lang="zh-CN" altLang="en-US" dirty="0"/>
              <a:t>摩尔体积</a:t>
            </a:r>
            <a:r>
              <a:rPr lang="en-US" altLang="zh-CN" dirty="0"/>
              <a:t>—1mol</a:t>
            </a:r>
            <a:r>
              <a:rPr lang="zh-CN" altLang="en-US" dirty="0"/>
              <a:t>气体的体积</a:t>
            </a:r>
            <a:r>
              <a:rPr lang="en-US" altLang="zh-CN" dirty="0"/>
              <a:t>—STP</a:t>
            </a:r>
            <a:r>
              <a:rPr lang="zh-CN" altLang="en-US" dirty="0"/>
              <a:t>下为</a:t>
            </a:r>
            <a:r>
              <a:rPr lang="en-US" altLang="zh-CN" dirty="0"/>
              <a:t>22.4mol/L</a:t>
            </a:r>
          </a:p>
          <a:p>
            <a:pPr marL="0" indent="0">
              <a:buNone/>
            </a:pPr>
            <a:endParaRPr lang="en-US" altLang="zh-CN" dirty="0"/>
          </a:p>
          <a:p>
            <a:endParaRPr lang="en-US" altLang="zh-CN" dirty="0"/>
          </a:p>
          <a:p>
            <a:endParaRPr kumimoji="1" lang="zh-CN" altLang="en-US" dirty="0"/>
          </a:p>
        </p:txBody>
      </p:sp>
      <p:sp>
        <p:nvSpPr>
          <p:cNvPr id="6" name="矩形 5">
            <a:extLst>
              <a:ext uri="{FF2B5EF4-FFF2-40B4-BE49-F238E27FC236}">
                <a16:creationId xmlns:a16="http://schemas.microsoft.com/office/drawing/2014/main" id="{E62572C5-5A7C-D247-8B8A-7F3B4B5FE747}"/>
              </a:ext>
            </a:extLst>
          </p:cNvPr>
          <p:cNvSpPr/>
          <p:nvPr/>
        </p:nvSpPr>
        <p:spPr>
          <a:xfrm>
            <a:off x="7239439" y="2144813"/>
            <a:ext cx="4356316" cy="3347757"/>
          </a:xfrm>
          <a:prstGeom prst="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dirty="0"/>
              <a:t>AP</a:t>
            </a:r>
            <a:r>
              <a:rPr kumimoji="1" lang="zh-CN" altLang="en-US" dirty="0"/>
              <a:t>化学重要公式</a:t>
            </a:r>
            <a:endParaRPr kumimoji="1" lang="en-US" altLang="zh-CN" dirty="0"/>
          </a:p>
          <a:p>
            <a:pPr algn="ctr"/>
            <a:endParaRPr kumimoji="1" lang="en-US" altLang="zh-CN" dirty="0">
              <a:solidFill>
                <a:srgbClr val="FF0000"/>
              </a:solidFill>
            </a:endParaRPr>
          </a:p>
          <a:p>
            <a:pPr algn="ctr"/>
            <a:endParaRPr kumimoji="1" lang="en-US" altLang="zh-CN" dirty="0"/>
          </a:p>
        </p:txBody>
      </p:sp>
      <p:pic>
        <p:nvPicPr>
          <p:cNvPr id="5" name="图片 4" descr="文本&#10;&#10;中度可信度描述已自动生成">
            <a:extLst>
              <a:ext uri="{FF2B5EF4-FFF2-40B4-BE49-F238E27FC236}">
                <a16:creationId xmlns:a16="http://schemas.microsoft.com/office/drawing/2014/main" id="{C6F8E895-75B4-2940-9AF1-C344633DE804}"/>
              </a:ext>
            </a:extLst>
          </p:cNvPr>
          <p:cNvPicPr>
            <a:picLocks noChangeAspect="1"/>
          </p:cNvPicPr>
          <p:nvPr/>
        </p:nvPicPr>
        <p:blipFill>
          <a:blip r:embed="rId4"/>
          <a:stretch>
            <a:fillRect/>
          </a:stretch>
        </p:blipFill>
        <p:spPr>
          <a:xfrm>
            <a:off x="8227147" y="3818691"/>
            <a:ext cx="2380900" cy="1400530"/>
          </a:xfrm>
          <a:prstGeom prst="rect">
            <a:avLst/>
          </a:prstGeom>
        </p:spPr>
      </p:pic>
      <p:pic>
        <p:nvPicPr>
          <p:cNvPr id="7" name="音频 6">
            <a:hlinkClick r:id="" action="ppaction://media"/>
            <a:extLst>
              <a:ext uri="{FF2B5EF4-FFF2-40B4-BE49-F238E27FC236}">
                <a16:creationId xmlns:a16="http://schemas.microsoft.com/office/drawing/2014/main" id="{ED01FEB1-322B-9044-ADC5-72CF5545D8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36444892"/>
      </p:ext>
    </p:extLst>
  </p:cSld>
  <p:clrMapOvr>
    <a:masterClrMapping/>
  </p:clrMapOvr>
  <mc:AlternateContent xmlns:mc="http://schemas.openxmlformats.org/markup-compatibility/2006" xmlns:p14="http://schemas.microsoft.com/office/powerpoint/2010/main">
    <mc:Choice Requires="p14">
      <p:transition spd="slow" p14:dur="2000" advTm="310068"/>
    </mc:Choice>
    <mc:Fallback xmlns="">
      <p:transition spd="slow" advTm="310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339E25-5A78-C341-BE8E-437E72CE9947}"/>
              </a:ext>
            </a:extLst>
          </p:cNvPr>
          <p:cNvSpPr>
            <a:spLocks noGrp="1"/>
          </p:cNvSpPr>
          <p:nvPr>
            <p:ph type="title"/>
          </p:nvPr>
        </p:nvSpPr>
        <p:spPr/>
        <p:txBody>
          <a:bodyPr/>
          <a:lstStyle/>
          <a:p>
            <a:r>
              <a:rPr kumimoji="1" lang="zh-CN" altLang="en-US" dirty="0"/>
              <a:t>理想气体方程</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8B7A4A30-E891-0D45-85A1-71DFF244874E}"/>
                  </a:ext>
                </a:extLst>
              </p:cNvPr>
              <p:cNvSpPr>
                <a:spLocks noGrp="1"/>
              </p:cNvSpPr>
              <p:nvPr>
                <p:ph idx="1"/>
              </p:nvPr>
            </p:nvSpPr>
            <p:spPr>
              <a:xfrm>
                <a:off x="384206" y="1853248"/>
                <a:ext cx="5768976" cy="4195481"/>
              </a:xfrm>
            </p:spPr>
            <p:txBody>
              <a:bodyPr>
                <a:normAutofit fontScale="92500" lnSpcReduction="10000"/>
              </a:bodyPr>
              <a:lstStyle/>
              <a:p>
                <a:r>
                  <a:rPr kumimoji="1" lang="zh-CN" altLang="en-US" dirty="0"/>
                  <a:t>理想气体</a:t>
                </a:r>
                <a:r>
                  <a:rPr kumimoji="1" lang="en-US" altLang="zh-CN" dirty="0"/>
                  <a:t>—</a:t>
                </a:r>
                <a:r>
                  <a:rPr kumimoji="1" lang="zh-CN" altLang="en-US" dirty="0"/>
                  <a:t>假定分子间没有相互作用力</a:t>
                </a:r>
                <a:endParaRPr kumimoji="1" lang="en-US" altLang="zh-CN" dirty="0"/>
              </a:p>
              <a:p>
                <a:r>
                  <a:rPr kumimoji="1" lang="zh-CN" altLang="en-US" dirty="0"/>
                  <a:t>更接近真实气体在低压，高温时状态</a:t>
                </a:r>
                <a:endParaRPr kumimoji="1" lang="en-US" altLang="zh-CN" dirty="0"/>
              </a:p>
              <a:p>
                <a:r>
                  <a:rPr kumimoji="1" lang="zh-CN" altLang="en-US" dirty="0"/>
                  <a:t>温度单位开尔文（</a:t>
                </a:r>
                <a:r>
                  <a:rPr kumimoji="1" lang="en-US" altLang="zh-CN" dirty="0"/>
                  <a:t>K</a:t>
                </a:r>
                <a:r>
                  <a:rPr kumimoji="1" lang="zh-CN" altLang="en-US" dirty="0"/>
                  <a:t>）</a:t>
                </a:r>
                <a:r>
                  <a:rPr kumimoji="1" lang="en-US" altLang="zh-CN" dirty="0"/>
                  <a:t>—</a:t>
                </a:r>
                <a:r>
                  <a:rPr kumimoji="1" lang="zh-CN" altLang="en-US" dirty="0"/>
                  <a:t>热力学单位</a:t>
                </a:r>
                <a:r>
                  <a:rPr kumimoji="1" lang="en-US" altLang="zh-CN" dirty="0"/>
                  <a:t>——</a:t>
                </a:r>
                <a:r>
                  <a:rPr kumimoji="1" lang="zh-CN" altLang="en-US" dirty="0"/>
                  <a:t>等于</a:t>
                </a:r>
                <a14:m>
                  <m:oMath xmlns:m="http://schemas.openxmlformats.org/officeDocument/2006/math">
                    <m:r>
                      <a:rPr kumimoji="1" lang="zh-CN" altLang="en-US" i="1" smtClean="0">
                        <a:latin typeface="Cambria Math" panose="02040503050406030204" pitchFamily="18" charset="0"/>
                      </a:rPr>
                      <m:t>℃</m:t>
                    </m:r>
                    <m:r>
                      <a:rPr kumimoji="1" lang="en-US" altLang="zh-CN" b="0" i="1" smtClean="0">
                        <a:latin typeface="Cambria Math" panose="02040503050406030204" pitchFamily="18" charset="0"/>
                      </a:rPr>
                      <m:t>+273</m:t>
                    </m:r>
                  </m:oMath>
                </a14:m>
                <a:endParaRPr kumimoji="1" lang="en-US" altLang="zh-CN" dirty="0"/>
              </a:p>
              <a:p>
                <a:r>
                  <a:rPr kumimoji="1" lang="zh-CN" altLang="en-US" dirty="0"/>
                  <a:t>压强单位为</a:t>
                </a:r>
                <a:r>
                  <a:rPr kumimoji="1" lang="en-US" altLang="zh-CN" dirty="0"/>
                  <a:t>atm</a:t>
                </a:r>
                <a:r>
                  <a:rPr kumimoji="1" lang="zh-CN" altLang="en-US" dirty="0"/>
                  <a:t>时，</a:t>
                </a:r>
                <a:r>
                  <a:rPr kumimoji="1" lang="en-US" altLang="zh-CN" dirty="0"/>
                  <a:t>R</a:t>
                </a:r>
                <a:r>
                  <a:rPr kumimoji="1" lang="zh-CN" altLang="en-US" dirty="0"/>
                  <a:t>取</a:t>
                </a:r>
                <a:r>
                  <a:rPr lang="en" altLang="zh-CN" dirty="0"/>
                  <a:t>0.08206 L</a:t>
                </a:r>
                <a14:m>
                  <m:oMath xmlns:m="http://schemas.openxmlformats.org/officeDocument/2006/math">
                    <m:r>
                      <a:rPr lang="en" altLang="zh-CN" i="1" smtClean="0">
                        <a:latin typeface="Cambria Math" panose="02040503050406030204" pitchFamily="18" charset="0"/>
                        <a:ea typeface="Cambria Math" panose="02040503050406030204" pitchFamily="18" charset="0"/>
                      </a:rPr>
                      <m:t>∙</m:t>
                    </m:r>
                  </m:oMath>
                </a14:m>
                <a:r>
                  <a:rPr lang="en" altLang="zh-CN" dirty="0"/>
                  <a:t>atm</a:t>
                </a:r>
                <a:r>
                  <a:rPr lang="en-US" altLang="zh-CN" dirty="0"/>
                  <a:t>/</a:t>
                </a:r>
                <a:r>
                  <a:rPr lang="en" altLang="zh-CN" dirty="0"/>
                  <a:t>K</a:t>
                </a:r>
                <a14:m>
                  <m:oMath xmlns:m="http://schemas.openxmlformats.org/officeDocument/2006/math">
                    <m:r>
                      <a:rPr lang="en" altLang="zh-CN" i="1" smtClean="0">
                        <a:latin typeface="Cambria Math" panose="02040503050406030204" pitchFamily="18" charset="0"/>
                        <a:ea typeface="Cambria Math" panose="02040503050406030204" pitchFamily="18" charset="0"/>
                      </a:rPr>
                      <m:t>∙</m:t>
                    </m:r>
                  </m:oMath>
                </a14:m>
                <a:r>
                  <a:rPr lang="en" altLang="zh-CN" dirty="0"/>
                  <a:t>mol. </a:t>
                </a:r>
                <a:r>
                  <a:rPr lang="zh-CN" altLang="en" dirty="0"/>
                  <a:t>压强单位</a:t>
                </a:r>
                <a:r>
                  <a:rPr lang="zh-CN" altLang="en-US" dirty="0"/>
                  <a:t>为</a:t>
                </a:r>
                <a:r>
                  <a:rPr lang="en-US" altLang="zh-CN" dirty="0"/>
                  <a:t>Pa</a:t>
                </a:r>
                <a:r>
                  <a:rPr lang="zh-CN" altLang="en-US" dirty="0"/>
                  <a:t>时，</a:t>
                </a:r>
                <a:r>
                  <a:rPr lang="en-US" altLang="zh-CN" dirty="0"/>
                  <a:t>R</a:t>
                </a:r>
                <a:r>
                  <a:rPr lang="zh-CN" altLang="en-US" dirty="0"/>
                  <a:t>取</a:t>
                </a:r>
                <a:r>
                  <a:rPr lang="en" altLang="zh-CN" dirty="0"/>
                  <a:t>8.314472J/(</a:t>
                </a:r>
                <a:r>
                  <a:rPr lang="en" altLang="zh-CN" dirty="0" err="1"/>
                  <a:t>mol·K</a:t>
                </a:r>
                <a:r>
                  <a:rPr lang="zh-CN" altLang="en" dirty="0"/>
                  <a:t>）</a:t>
                </a:r>
                <a:endParaRPr lang="en-US" altLang="zh-CN" dirty="0"/>
              </a:p>
              <a:p>
                <a:r>
                  <a:rPr lang="zh-CN" altLang="en" dirty="0"/>
                  <a:t>体积单位</a:t>
                </a:r>
                <a:r>
                  <a:rPr lang="en-US" altLang="zh-CN" dirty="0"/>
                  <a:t>—L </a:t>
                </a:r>
                <a14:m>
                  <m:oMath xmlns:m="http://schemas.openxmlformats.org/officeDocument/2006/math">
                    <m:r>
                      <a:rPr lang="zh-CN" altLang="en-US" b="0" i="1" dirty="0">
                        <a:latin typeface="Cambria Math" panose="02040503050406030204" pitchFamily="18" charset="0"/>
                      </a:rPr>
                      <m:t>或</m:t>
                    </m:r>
                    <m:r>
                      <a:rPr lang="en-US" altLang="zh-CN" b="0" i="1" smtClean="0">
                        <a:latin typeface="Cambria Math" panose="02040503050406030204" pitchFamily="18" charset="0"/>
                      </a:rPr>
                      <m:t>𝑑</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𝑚</m:t>
                        </m:r>
                      </m:e>
                      <m:sup>
                        <m:r>
                          <a:rPr lang="en-US" altLang="zh-CN" b="0" i="1" smtClean="0">
                            <a:latin typeface="Cambria Math" panose="02040503050406030204" pitchFamily="18" charset="0"/>
                          </a:rPr>
                          <m:t>3</m:t>
                        </m:r>
                      </m:sup>
                    </m:sSup>
                  </m:oMath>
                </a14:m>
                <a:endParaRPr lang="en" altLang="zh-CN" dirty="0"/>
              </a:p>
              <a:p>
                <a:r>
                  <a:rPr lang="zh-CN" altLang="en" dirty="0"/>
                  <a:t>物质的量</a:t>
                </a:r>
                <a:r>
                  <a:rPr lang="zh-CN" altLang="en-US" dirty="0"/>
                  <a:t>单位</a:t>
                </a:r>
                <a:r>
                  <a:rPr lang="en-US" altLang="zh-CN" dirty="0"/>
                  <a:t>—mol</a:t>
                </a:r>
              </a:p>
              <a:p>
                <a:r>
                  <a:rPr lang="en" altLang="zh-CN" dirty="0"/>
                  <a:t>STP = 273.15 K and 1.0 atm </a:t>
                </a:r>
              </a:p>
              <a:p>
                <a:r>
                  <a:rPr kumimoji="1" lang="zh-CN" altLang="en-US" dirty="0"/>
                  <a:t>理想气体偏差（</a:t>
                </a:r>
                <a:r>
                  <a:rPr kumimoji="1" lang="en-US" altLang="zh-CN" dirty="0"/>
                  <a:t>deviation</a:t>
                </a:r>
                <a:r>
                  <a:rPr kumimoji="1" lang="zh-CN" altLang="en-US" dirty="0"/>
                  <a:t>）</a:t>
                </a:r>
                <a:r>
                  <a:rPr kumimoji="1" lang="en-US" altLang="zh-CN" dirty="0"/>
                  <a:t>—</a:t>
                </a:r>
                <a:r>
                  <a:rPr kumimoji="1" lang="zh-CN" altLang="en-US" dirty="0"/>
                  <a:t>分子间作用力大的分子偏离理想状态程度越大</a:t>
                </a:r>
                <a:r>
                  <a:rPr kumimoji="1" lang="en-US" altLang="zh-CN" dirty="0"/>
                  <a:t>—</a:t>
                </a:r>
                <a:r>
                  <a:rPr kumimoji="1" lang="zh-CN" altLang="en-US" dirty="0"/>
                  <a:t>越极性，相对分子质量越大越容易偏差</a:t>
                </a:r>
                <a:endParaRPr kumimoji="1" lang="en-US" altLang="zh-CN" dirty="0"/>
              </a:p>
              <a:p>
                <a:endParaRPr kumimoji="1" lang="en-US" altLang="zh-CN" dirty="0"/>
              </a:p>
              <a:p>
                <a:endParaRPr kumimoji="1" lang="zh-CN" altLang="en-US" dirty="0"/>
              </a:p>
            </p:txBody>
          </p:sp>
        </mc:Choice>
        <mc:Fallback xmlns="">
          <p:sp>
            <p:nvSpPr>
              <p:cNvPr id="3" name="内容占位符 2">
                <a:extLst>
                  <a:ext uri="{FF2B5EF4-FFF2-40B4-BE49-F238E27FC236}">
                    <a16:creationId xmlns:a16="http://schemas.microsoft.com/office/drawing/2014/main" id="{8B7A4A30-E891-0D45-85A1-71DFF244874E}"/>
                  </a:ext>
                </a:extLst>
              </p:cNvPr>
              <p:cNvSpPr>
                <a:spLocks noGrp="1" noRot="1" noChangeAspect="1" noMove="1" noResize="1" noEditPoints="1" noAdjustHandles="1" noChangeArrowheads="1" noChangeShapeType="1" noTextEdit="1"/>
              </p:cNvSpPr>
              <p:nvPr>
                <p:ph idx="1"/>
              </p:nvPr>
            </p:nvSpPr>
            <p:spPr>
              <a:xfrm>
                <a:off x="384206" y="1853248"/>
                <a:ext cx="5768976" cy="4195481"/>
              </a:xfrm>
              <a:blipFill>
                <a:blip r:embed="rId4"/>
                <a:stretch>
                  <a:fillRect l="-440" t="-1807" r="-440"/>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86AA552C-DCBE-CA4A-A2A9-A12960EF0644}"/>
              </a:ext>
            </a:extLst>
          </p:cNvPr>
          <p:cNvSpPr/>
          <p:nvPr/>
        </p:nvSpPr>
        <p:spPr>
          <a:xfrm>
            <a:off x="6396038" y="1853249"/>
            <a:ext cx="5189753" cy="3547426"/>
          </a:xfrm>
          <a:prstGeom prst="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dirty="0"/>
              <a:t>AP</a:t>
            </a:r>
            <a:r>
              <a:rPr kumimoji="1" lang="zh-CN" altLang="en-US" dirty="0"/>
              <a:t>化学重要公式</a:t>
            </a:r>
            <a:endParaRPr kumimoji="1" lang="en-US" altLang="zh-CN" dirty="0"/>
          </a:p>
          <a:p>
            <a:pPr algn="ctr"/>
            <a:endParaRPr kumimoji="1" lang="en-US" altLang="zh-CN" dirty="0">
              <a:solidFill>
                <a:srgbClr val="FF0000"/>
              </a:solidFill>
            </a:endParaRPr>
          </a:p>
          <a:p>
            <a:pPr algn="ctr"/>
            <a:endParaRPr kumimoji="1" lang="en-US" altLang="zh-CN" dirty="0"/>
          </a:p>
        </p:txBody>
      </p:sp>
      <p:pic>
        <p:nvPicPr>
          <p:cNvPr id="8" name="图片 7" descr="徽标&#10;&#10;中度可信度描述已自动生成">
            <a:extLst>
              <a:ext uri="{FF2B5EF4-FFF2-40B4-BE49-F238E27FC236}">
                <a16:creationId xmlns:a16="http://schemas.microsoft.com/office/drawing/2014/main" id="{B1C2A9F1-3DB4-5C46-AFAB-D5ECE94CC49E}"/>
              </a:ext>
            </a:extLst>
          </p:cNvPr>
          <p:cNvPicPr>
            <a:picLocks noChangeAspect="1"/>
          </p:cNvPicPr>
          <p:nvPr/>
        </p:nvPicPr>
        <p:blipFill>
          <a:blip r:embed="rId5"/>
          <a:stretch>
            <a:fillRect/>
          </a:stretch>
        </p:blipFill>
        <p:spPr>
          <a:xfrm>
            <a:off x="7522475" y="3614738"/>
            <a:ext cx="3022601" cy="1214438"/>
          </a:xfrm>
          <a:prstGeom prst="rect">
            <a:avLst/>
          </a:prstGeom>
        </p:spPr>
      </p:pic>
      <p:pic>
        <p:nvPicPr>
          <p:cNvPr id="5" name="音频 4">
            <a:hlinkClick r:id="" action="ppaction://media"/>
            <a:extLst>
              <a:ext uri="{FF2B5EF4-FFF2-40B4-BE49-F238E27FC236}">
                <a16:creationId xmlns:a16="http://schemas.microsoft.com/office/drawing/2014/main" id="{15EC3D8C-FCFF-0748-ACBF-62C3888D4C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24057540"/>
      </p:ext>
    </p:extLst>
  </p:cSld>
  <p:clrMapOvr>
    <a:masterClrMapping/>
  </p:clrMapOvr>
  <mc:AlternateContent xmlns:mc="http://schemas.openxmlformats.org/markup-compatibility/2006" xmlns:p14="http://schemas.microsoft.com/office/powerpoint/2010/main">
    <mc:Choice Requires="p14">
      <p:transition spd="slow" p14:dur="2000" advTm="313768"/>
    </mc:Choice>
    <mc:Fallback xmlns="">
      <p:transition spd="slow" advTm="31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076D5E-68ED-4CD1-A04F-E7934EBF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FBECD93-E12A-3343-80B7-2892E54BBBBE}"/>
              </a:ext>
            </a:extLst>
          </p:cNvPr>
          <p:cNvSpPr>
            <a:spLocks noGrp="1"/>
          </p:cNvSpPr>
          <p:nvPr>
            <p:ph type="title"/>
          </p:nvPr>
        </p:nvSpPr>
        <p:spPr>
          <a:xfrm>
            <a:off x="446458" y="331839"/>
            <a:ext cx="4097692" cy="1622321"/>
          </a:xfrm>
        </p:spPr>
        <p:txBody>
          <a:bodyPr>
            <a:noAutofit/>
          </a:bodyPr>
          <a:lstStyle/>
          <a:p>
            <a:pPr>
              <a:lnSpc>
                <a:spcPct val="90000"/>
              </a:lnSpc>
            </a:pPr>
            <a:r>
              <a:rPr kumimoji="1" lang="zh-CN" altLang="en-US" sz="3600" dirty="0">
                <a:solidFill>
                  <a:srgbClr val="EBEBEB"/>
                </a:solidFill>
              </a:rPr>
              <a:t>道尔顿分压定理</a:t>
            </a:r>
            <a:r>
              <a:rPr kumimoji="1" lang="en-US" altLang="zh-CN" sz="3600" dirty="0">
                <a:solidFill>
                  <a:srgbClr val="EBEBEB"/>
                </a:solidFill>
              </a:rPr>
              <a:t>—Dalton’s Law of Partial Pressures </a:t>
            </a:r>
            <a:br>
              <a:rPr kumimoji="1" lang="en-US" altLang="zh-CN" sz="3600" dirty="0">
                <a:solidFill>
                  <a:srgbClr val="EBEBEB"/>
                </a:solidFill>
              </a:rPr>
            </a:br>
            <a:endParaRPr kumimoji="1" lang="zh-CN" altLang="en-US" sz="3600" dirty="0">
              <a:solidFill>
                <a:srgbClr val="EBEBEB"/>
              </a:solidFill>
            </a:endParaRPr>
          </a:p>
        </p:txBody>
      </p:sp>
      <p:sp>
        <p:nvSpPr>
          <p:cNvPr id="14" name="Rectangle 13">
            <a:extLst>
              <a:ext uri="{FF2B5EF4-FFF2-40B4-BE49-F238E27FC236}">
                <a16:creationId xmlns:a16="http://schemas.microsoft.com/office/drawing/2014/main" id="{21BE0A6B-EBF8-4301-B1AE-F6A1C4003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ounded Rectangle 9">
            <a:extLst>
              <a:ext uri="{FF2B5EF4-FFF2-40B4-BE49-F238E27FC236}">
                <a16:creationId xmlns:a16="http://schemas.microsoft.com/office/drawing/2014/main" id="{03C06118-B3FE-4B51-80A1-B82C2E9F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72BE3F8-96D6-4535-9AE4-694DC4F5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95D85AFF-E258-804B-84D0-F4A7BD3E2750}"/>
                  </a:ext>
                </a:extLst>
              </p:cNvPr>
              <p:cNvSpPr>
                <a:spLocks noGrp="1"/>
              </p:cNvSpPr>
              <p:nvPr>
                <p:ph idx="1"/>
              </p:nvPr>
            </p:nvSpPr>
            <p:spPr>
              <a:xfrm>
                <a:off x="484214" y="2551471"/>
                <a:ext cx="3777375" cy="3785419"/>
              </a:xfrm>
            </p:spPr>
            <p:txBody>
              <a:bodyPr>
                <a:normAutofit/>
              </a:bodyPr>
              <a:lstStyle/>
              <a:p>
                <a:r>
                  <a:rPr kumimoji="1" lang="zh-CN" altLang="en-US" dirty="0">
                    <a:solidFill>
                      <a:srgbClr val="FFFFFF"/>
                    </a:solidFill>
                  </a:rPr>
                  <a:t>混合气体的总压强等于各个气体所单独产生的压强只和</a:t>
                </a:r>
                <a:r>
                  <a:rPr kumimoji="1" lang="en-US" altLang="zh-CN" dirty="0">
                    <a:solidFill>
                      <a:srgbClr val="FFFFFF"/>
                    </a:solidFill>
                  </a:rPr>
                  <a:t>—</a:t>
                </a:r>
                <a14:m>
                  <m:oMath xmlns:m="http://schemas.openxmlformats.org/officeDocument/2006/math">
                    <m:sSub>
                      <m:sSubPr>
                        <m:ctrlPr>
                          <a:rPr kumimoji="1" lang="en-US" altLang="zh-CN" i="1">
                            <a:solidFill>
                              <a:srgbClr val="FFFFFF"/>
                            </a:solidFill>
                            <a:latin typeface="Cambria Math" panose="02040503050406030204" pitchFamily="18" charset="0"/>
                          </a:rPr>
                        </m:ctrlPr>
                      </m:sSubPr>
                      <m:e>
                        <m:r>
                          <a:rPr kumimoji="1" lang="en-US" altLang="zh-CN" b="0" i="1">
                            <a:solidFill>
                              <a:srgbClr val="FFFFFF"/>
                            </a:solidFill>
                            <a:latin typeface="Cambria Math" panose="02040503050406030204" pitchFamily="18" charset="0"/>
                          </a:rPr>
                          <m:t>𝑃</m:t>
                        </m:r>
                      </m:e>
                      <m:sub>
                        <m:r>
                          <a:rPr kumimoji="1" lang="en-US" altLang="zh-CN" b="0" i="1">
                            <a:solidFill>
                              <a:srgbClr val="FFFFFF"/>
                            </a:solidFill>
                            <a:latin typeface="Cambria Math" panose="02040503050406030204" pitchFamily="18" charset="0"/>
                          </a:rPr>
                          <m:t>𝑡𝑜𝑡𝑎𝑙</m:t>
                        </m:r>
                      </m:sub>
                    </m:sSub>
                    <m:r>
                      <a:rPr kumimoji="1" lang="en-US" altLang="zh-CN" b="0" i="1">
                        <a:solidFill>
                          <a:srgbClr val="FFFFFF"/>
                        </a:solidFill>
                        <a:latin typeface="Cambria Math" panose="02040503050406030204" pitchFamily="18" charset="0"/>
                      </a:rPr>
                      <m:t>=</m:t>
                    </m:r>
                    <m:sSub>
                      <m:sSubPr>
                        <m:ctrlPr>
                          <a:rPr kumimoji="1" lang="en-US" altLang="zh-CN" b="0" i="1">
                            <a:solidFill>
                              <a:srgbClr val="FFFFFF"/>
                            </a:solidFill>
                            <a:latin typeface="Cambria Math" panose="02040503050406030204" pitchFamily="18" charset="0"/>
                          </a:rPr>
                        </m:ctrlPr>
                      </m:sSubPr>
                      <m:e>
                        <m:r>
                          <a:rPr kumimoji="1" lang="en-US" altLang="zh-CN" b="0" i="1">
                            <a:solidFill>
                              <a:srgbClr val="FFFFFF"/>
                            </a:solidFill>
                            <a:latin typeface="Cambria Math" panose="02040503050406030204" pitchFamily="18" charset="0"/>
                          </a:rPr>
                          <m:t>𝑃</m:t>
                        </m:r>
                      </m:e>
                      <m:sub>
                        <m:r>
                          <a:rPr kumimoji="1" lang="en-US" altLang="zh-CN" b="0" i="1">
                            <a:solidFill>
                              <a:srgbClr val="FFFFFF"/>
                            </a:solidFill>
                            <a:latin typeface="Cambria Math" panose="02040503050406030204" pitchFamily="18" charset="0"/>
                          </a:rPr>
                          <m:t>1</m:t>
                        </m:r>
                      </m:sub>
                    </m:sSub>
                    <m:r>
                      <a:rPr kumimoji="1" lang="en-US" altLang="zh-CN" b="0" i="1">
                        <a:solidFill>
                          <a:srgbClr val="FFFFFF"/>
                        </a:solidFill>
                        <a:latin typeface="Cambria Math" panose="02040503050406030204" pitchFamily="18" charset="0"/>
                      </a:rPr>
                      <m:t>+</m:t>
                    </m:r>
                    <m:sSub>
                      <m:sSubPr>
                        <m:ctrlPr>
                          <a:rPr kumimoji="1" lang="en-US" altLang="zh-CN" b="0" i="1">
                            <a:solidFill>
                              <a:srgbClr val="FFFFFF"/>
                            </a:solidFill>
                            <a:latin typeface="Cambria Math" panose="02040503050406030204" pitchFamily="18" charset="0"/>
                          </a:rPr>
                        </m:ctrlPr>
                      </m:sSubPr>
                      <m:e>
                        <m:r>
                          <a:rPr kumimoji="1" lang="en-US" altLang="zh-CN" b="0" i="1">
                            <a:solidFill>
                              <a:srgbClr val="FFFFFF"/>
                            </a:solidFill>
                            <a:latin typeface="Cambria Math" panose="02040503050406030204" pitchFamily="18" charset="0"/>
                          </a:rPr>
                          <m:t>𝑃</m:t>
                        </m:r>
                      </m:e>
                      <m:sub>
                        <m:r>
                          <a:rPr kumimoji="1" lang="en-US" altLang="zh-CN" b="0" i="1">
                            <a:solidFill>
                              <a:srgbClr val="FFFFFF"/>
                            </a:solidFill>
                            <a:latin typeface="Cambria Math" panose="02040503050406030204" pitchFamily="18" charset="0"/>
                          </a:rPr>
                          <m:t>2</m:t>
                        </m:r>
                      </m:sub>
                    </m:sSub>
                    <m:r>
                      <a:rPr kumimoji="1" lang="en-US" altLang="zh-CN" b="0" i="1">
                        <a:solidFill>
                          <a:srgbClr val="FFFFFF"/>
                        </a:solidFill>
                        <a:latin typeface="Cambria Math" panose="02040503050406030204" pitchFamily="18" charset="0"/>
                      </a:rPr>
                      <m:t>+</m:t>
                    </m:r>
                    <m:sSub>
                      <m:sSubPr>
                        <m:ctrlPr>
                          <a:rPr kumimoji="1" lang="en-US" altLang="zh-CN" b="0" i="1">
                            <a:solidFill>
                              <a:srgbClr val="FFFFFF"/>
                            </a:solidFill>
                            <a:latin typeface="Cambria Math" panose="02040503050406030204" pitchFamily="18" charset="0"/>
                          </a:rPr>
                        </m:ctrlPr>
                      </m:sSubPr>
                      <m:e>
                        <m:r>
                          <a:rPr kumimoji="1" lang="en-US" altLang="zh-CN" b="0" i="1">
                            <a:solidFill>
                              <a:srgbClr val="FFFFFF"/>
                            </a:solidFill>
                            <a:latin typeface="Cambria Math" panose="02040503050406030204" pitchFamily="18" charset="0"/>
                          </a:rPr>
                          <m:t>𝑃</m:t>
                        </m:r>
                      </m:e>
                      <m:sub>
                        <m:r>
                          <a:rPr kumimoji="1" lang="en-US" altLang="zh-CN" b="0" i="1">
                            <a:solidFill>
                              <a:srgbClr val="FFFFFF"/>
                            </a:solidFill>
                            <a:latin typeface="Cambria Math" panose="02040503050406030204" pitchFamily="18" charset="0"/>
                          </a:rPr>
                          <m:t>3</m:t>
                        </m:r>
                      </m:sub>
                    </m:sSub>
                    <m:r>
                      <a:rPr kumimoji="1" lang="en-US" altLang="zh-CN" b="0" i="1">
                        <a:solidFill>
                          <a:srgbClr val="FFFFFF"/>
                        </a:solidFill>
                        <a:latin typeface="Cambria Math" panose="02040503050406030204" pitchFamily="18" charset="0"/>
                      </a:rPr>
                      <m:t>+…</m:t>
                    </m:r>
                  </m:oMath>
                </a14:m>
                <a:endParaRPr kumimoji="1" lang="en-US" altLang="zh-CN" dirty="0">
                  <a:solidFill>
                    <a:srgbClr val="FFFFFF"/>
                  </a:solidFill>
                </a:endParaRPr>
              </a:p>
              <a:p>
                <a:r>
                  <a:rPr kumimoji="1" lang="zh-CN" altLang="en-US" dirty="0">
                    <a:solidFill>
                      <a:srgbClr val="FFFFFF"/>
                    </a:solidFill>
                  </a:rPr>
                  <a:t>摩尔分数</a:t>
                </a:r>
                <a:r>
                  <a:rPr kumimoji="1" lang="en-US" altLang="zh-CN" dirty="0">
                    <a:solidFill>
                      <a:srgbClr val="FFFFFF"/>
                    </a:solidFill>
                  </a:rPr>
                  <a:t>=</a:t>
                </a:r>
                <a:r>
                  <a:rPr kumimoji="1" lang="zh-CN" altLang="en-US" dirty="0">
                    <a:solidFill>
                      <a:srgbClr val="FFFFFF"/>
                    </a:solidFill>
                  </a:rPr>
                  <a:t>某个气体的量占总量的分数</a:t>
                </a:r>
                <a:r>
                  <a:rPr kumimoji="1" lang="en-US" altLang="zh-CN" dirty="0">
                    <a:solidFill>
                      <a:srgbClr val="FFFFFF"/>
                    </a:solidFill>
                  </a:rPr>
                  <a:t>=</a:t>
                </a:r>
                <a:r>
                  <a:rPr kumimoji="1" lang="zh-CN" altLang="en-US" dirty="0">
                    <a:solidFill>
                      <a:srgbClr val="FFFFFF"/>
                    </a:solidFill>
                  </a:rPr>
                  <a:t>某个气体压强占总压强的分数</a:t>
                </a:r>
                <a:endParaRPr kumimoji="1" lang="en-US" altLang="zh-CN" dirty="0">
                  <a:solidFill>
                    <a:srgbClr val="FFFFFF"/>
                  </a:solidFill>
                </a:endParaRPr>
              </a:p>
              <a:p>
                <a:r>
                  <a:rPr kumimoji="1" lang="zh-CN" altLang="en-US" dirty="0">
                    <a:solidFill>
                      <a:srgbClr val="FFFFFF"/>
                    </a:solidFill>
                  </a:rPr>
                  <a:t>某个气体的分压</a:t>
                </a:r>
                <a:r>
                  <a:rPr kumimoji="1" lang="en-US" altLang="zh-CN" dirty="0">
                    <a:solidFill>
                      <a:srgbClr val="FFFFFF"/>
                    </a:solidFill>
                  </a:rPr>
                  <a:t>=</a:t>
                </a:r>
                <a:r>
                  <a:rPr kumimoji="1" lang="zh-CN" altLang="en-US" dirty="0">
                    <a:solidFill>
                      <a:srgbClr val="FFFFFF"/>
                    </a:solidFill>
                  </a:rPr>
                  <a:t>摩尔分数</a:t>
                </a:r>
                <a14:m>
                  <m:oMath xmlns:m="http://schemas.openxmlformats.org/officeDocument/2006/math">
                    <m:r>
                      <a:rPr kumimoji="1" lang="en-US" altLang="zh-CN" i="1" smtClean="0">
                        <a:solidFill>
                          <a:srgbClr val="FFFFFF"/>
                        </a:solidFill>
                        <a:latin typeface="Cambria Math" panose="02040503050406030204" pitchFamily="18" charset="0"/>
                        <a:ea typeface="Cambria Math" panose="02040503050406030204" pitchFamily="18" charset="0"/>
                      </a:rPr>
                      <m:t>×</m:t>
                    </m:r>
                  </m:oMath>
                </a14:m>
                <a:r>
                  <a:rPr kumimoji="1" lang="zh-CN" altLang="en-US" dirty="0">
                    <a:solidFill>
                      <a:srgbClr val="FFFFFF"/>
                    </a:solidFill>
                  </a:rPr>
                  <a:t>总压强</a:t>
                </a:r>
                <a:endParaRPr kumimoji="1" lang="en-US" altLang="zh-CN" dirty="0">
                  <a:solidFill>
                    <a:srgbClr val="FFFFFF"/>
                  </a:solidFill>
                </a:endParaRPr>
              </a:p>
            </p:txBody>
          </p:sp>
        </mc:Choice>
        <mc:Fallback xmlns="">
          <p:sp>
            <p:nvSpPr>
              <p:cNvPr id="3" name="内容占位符 2">
                <a:extLst>
                  <a:ext uri="{FF2B5EF4-FFF2-40B4-BE49-F238E27FC236}">
                    <a16:creationId xmlns:a16="http://schemas.microsoft.com/office/drawing/2014/main" id="{95D85AFF-E258-804B-84D0-F4A7BD3E2750}"/>
                  </a:ext>
                </a:extLst>
              </p:cNvPr>
              <p:cNvSpPr>
                <a:spLocks noGrp="1" noRot="1" noChangeAspect="1" noMove="1" noResize="1" noEditPoints="1" noAdjustHandles="1" noChangeArrowheads="1" noChangeShapeType="1" noTextEdit="1"/>
              </p:cNvSpPr>
              <p:nvPr>
                <p:ph idx="1"/>
              </p:nvPr>
            </p:nvSpPr>
            <p:spPr>
              <a:xfrm>
                <a:off x="484214" y="2551471"/>
                <a:ext cx="3777375" cy="3785419"/>
              </a:xfrm>
              <a:blipFill>
                <a:blip r:embed="rId4"/>
                <a:stretch>
                  <a:fillRect l="-334" t="-1003" r="-334"/>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8DACC87E-DF23-7D45-AA80-75A155FD71E2}"/>
              </a:ext>
            </a:extLst>
          </p:cNvPr>
          <p:cNvSpPr/>
          <p:nvPr/>
        </p:nvSpPr>
        <p:spPr>
          <a:xfrm>
            <a:off x="5820651" y="946832"/>
            <a:ext cx="5189753" cy="4964336"/>
          </a:xfrm>
          <a:prstGeom prst="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dirty="0"/>
              <a:t>AP</a:t>
            </a:r>
            <a:r>
              <a:rPr kumimoji="1" lang="zh-CN" altLang="en-US" dirty="0"/>
              <a:t>化学重要公式</a:t>
            </a:r>
            <a:endParaRPr kumimoji="1" lang="en-US" altLang="zh-CN" dirty="0"/>
          </a:p>
          <a:p>
            <a:pPr algn="ctr"/>
            <a:endParaRPr kumimoji="1" lang="en-US" altLang="zh-CN" dirty="0">
              <a:solidFill>
                <a:srgbClr val="FF0000"/>
              </a:solidFill>
            </a:endParaRPr>
          </a:p>
          <a:p>
            <a:pPr algn="ctr"/>
            <a:endParaRPr kumimoji="1" lang="en-US" altLang="zh-CN" dirty="0"/>
          </a:p>
        </p:txBody>
      </p:sp>
      <p:pic>
        <p:nvPicPr>
          <p:cNvPr id="7" name="图片 6" descr="图表&#10;&#10;中度可信度描述已自动生成">
            <a:extLst>
              <a:ext uri="{FF2B5EF4-FFF2-40B4-BE49-F238E27FC236}">
                <a16:creationId xmlns:a16="http://schemas.microsoft.com/office/drawing/2014/main" id="{B813E5E5-1852-FD42-BDEB-D82E1BFDDF60}"/>
              </a:ext>
            </a:extLst>
          </p:cNvPr>
          <p:cNvPicPr>
            <a:picLocks noChangeAspect="1"/>
          </p:cNvPicPr>
          <p:nvPr/>
        </p:nvPicPr>
        <p:blipFill>
          <a:blip r:embed="rId5"/>
          <a:stretch>
            <a:fillRect/>
          </a:stretch>
        </p:blipFill>
        <p:spPr>
          <a:xfrm>
            <a:off x="6096000" y="3429000"/>
            <a:ext cx="4891865" cy="1271884"/>
          </a:xfrm>
          <a:prstGeom prst="rect">
            <a:avLst/>
          </a:prstGeom>
          <a:effectLst/>
        </p:spPr>
      </p:pic>
      <p:pic>
        <p:nvPicPr>
          <p:cNvPr id="6" name="音频 5">
            <a:hlinkClick r:id="" action="ppaction://media"/>
            <a:extLst>
              <a:ext uri="{FF2B5EF4-FFF2-40B4-BE49-F238E27FC236}">
                <a16:creationId xmlns:a16="http://schemas.microsoft.com/office/drawing/2014/main" id="{9BFE4DFD-AAE1-4746-B81F-A2DB420F7D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39453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1106"/>
    </mc:Choice>
    <mc:Fallback>
      <p:transition spd="slow" advTm="181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A0B5A16-D1B7-7A42-B774-0EEC9A9DD43D}"/>
              </a:ext>
            </a:extLst>
          </p:cNvPr>
          <p:cNvSpPr>
            <a:spLocks noGrp="1"/>
          </p:cNvSpPr>
          <p:nvPr>
            <p:ph type="title"/>
          </p:nvPr>
        </p:nvSpPr>
        <p:spPr>
          <a:xfrm>
            <a:off x="648931" y="629266"/>
            <a:ext cx="4166510" cy="1622321"/>
          </a:xfrm>
        </p:spPr>
        <p:txBody>
          <a:bodyPr>
            <a:normAutofit/>
          </a:bodyPr>
          <a:lstStyle/>
          <a:p>
            <a:pPr>
              <a:lnSpc>
                <a:spcPct val="90000"/>
              </a:lnSpc>
            </a:pPr>
            <a:r>
              <a:rPr kumimoji="1" lang="zh-CN" altLang="en-US" sz="3600">
                <a:solidFill>
                  <a:srgbClr val="EBEBEB"/>
                </a:solidFill>
              </a:rPr>
              <a:t>平均动能</a:t>
            </a:r>
            <a:r>
              <a:rPr kumimoji="1" lang="en-US" altLang="zh-CN" sz="3600">
                <a:solidFill>
                  <a:srgbClr val="EBEBEB"/>
                </a:solidFill>
              </a:rPr>
              <a:t>—</a:t>
            </a:r>
            <a:r>
              <a:rPr lang="en" altLang="zh-CN" sz="3600">
                <a:solidFill>
                  <a:srgbClr val="EBEBEB"/>
                </a:solidFill>
              </a:rPr>
              <a:t>average kinetic energy </a:t>
            </a:r>
            <a:endParaRPr kumimoji="1" lang="zh-CN" altLang="en-US" sz="3600">
              <a:solidFill>
                <a:srgbClr val="EBEBEB"/>
              </a:solidFill>
            </a:endParaRP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5950F65C-D19A-C347-967E-ED33869A3E21}"/>
              </a:ext>
            </a:extLst>
          </p:cNvPr>
          <p:cNvSpPr>
            <a:spLocks noGrp="1"/>
          </p:cNvSpPr>
          <p:nvPr>
            <p:ph idx="1"/>
          </p:nvPr>
        </p:nvSpPr>
        <p:spPr>
          <a:xfrm>
            <a:off x="648931" y="2438400"/>
            <a:ext cx="4166509" cy="3785419"/>
          </a:xfrm>
        </p:spPr>
        <p:txBody>
          <a:bodyPr>
            <a:normAutofit/>
          </a:bodyPr>
          <a:lstStyle/>
          <a:p>
            <a:r>
              <a:rPr kumimoji="1" lang="zh-CN" altLang="en-US" dirty="0">
                <a:solidFill>
                  <a:srgbClr val="EBEBEB"/>
                </a:solidFill>
              </a:rPr>
              <a:t>气体分子运动无规律</a:t>
            </a:r>
            <a:r>
              <a:rPr kumimoji="1" lang="en-US" altLang="zh-CN" dirty="0">
                <a:solidFill>
                  <a:srgbClr val="EBEBEB"/>
                </a:solidFill>
              </a:rPr>
              <a:t>—</a:t>
            </a:r>
            <a:r>
              <a:rPr kumimoji="1" lang="zh-CN" altLang="en-US" dirty="0">
                <a:solidFill>
                  <a:srgbClr val="EBEBEB"/>
                </a:solidFill>
              </a:rPr>
              <a:t>各处速度不相等</a:t>
            </a:r>
            <a:endParaRPr kumimoji="1" lang="en-US" altLang="zh-CN" dirty="0">
              <a:solidFill>
                <a:srgbClr val="EBEBEB"/>
              </a:solidFill>
            </a:endParaRPr>
          </a:p>
          <a:p>
            <a:r>
              <a:rPr kumimoji="1" lang="zh-CN" altLang="en-US" dirty="0">
                <a:solidFill>
                  <a:srgbClr val="EBEBEB"/>
                </a:solidFill>
              </a:rPr>
              <a:t>气体分子温度越高，速度越大</a:t>
            </a:r>
            <a:r>
              <a:rPr kumimoji="1" lang="en-US" altLang="zh-CN" dirty="0">
                <a:solidFill>
                  <a:srgbClr val="EBEBEB"/>
                </a:solidFill>
              </a:rPr>
              <a:t>—</a:t>
            </a:r>
            <a:r>
              <a:rPr kumimoji="1" lang="zh-CN" altLang="en-US" dirty="0">
                <a:solidFill>
                  <a:srgbClr val="EBEBEB"/>
                </a:solidFill>
              </a:rPr>
              <a:t>平均动能越大</a:t>
            </a:r>
            <a:endParaRPr kumimoji="1" lang="en-US" altLang="zh-CN" dirty="0">
              <a:solidFill>
                <a:srgbClr val="EBEBEB"/>
              </a:solidFill>
            </a:endParaRPr>
          </a:p>
          <a:p>
            <a:r>
              <a:rPr kumimoji="1" lang="zh-CN" altLang="en-US" dirty="0">
                <a:solidFill>
                  <a:srgbClr val="EBEBEB"/>
                </a:solidFill>
              </a:rPr>
              <a:t>平均动能和温度成正比例关系</a:t>
            </a:r>
            <a:endParaRPr kumimoji="1" lang="en-US" altLang="zh-CN" dirty="0">
              <a:solidFill>
                <a:srgbClr val="EBEBEB"/>
              </a:solidFill>
            </a:endParaRPr>
          </a:p>
          <a:p>
            <a:r>
              <a:rPr kumimoji="1" lang="zh-CN" altLang="en-US" dirty="0">
                <a:solidFill>
                  <a:srgbClr val="EBEBEB"/>
                </a:solidFill>
              </a:rPr>
              <a:t>麦克斯韦</a:t>
            </a:r>
            <a:r>
              <a:rPr kumimoji="1" lang="en-US" altLang="zh-CN" dirty="0">
                <a:solidFill>
                  <a:srgbClr val="EBEBEB"/>
                </a:solidFill>
              </a:rPr>
              <a:t>-</a:t>
            </a:r>
            <a:r>
              <a:rPr kumimoji="1" lang="zh-CN" altLang="en-US" dirty="0">
                <a:solidFill>
                  <a:srgbClr val="EBEBEB"/>
                </a:solidFill>
              </a:rPr>
              <a:t>玻尔兹曼分布</a:t>
            </a:r>
            <a:r>
              <a:rPr kumimoji="1" lang="en-US" altLang="zh-CN" dirty="0">
                <a:solidFill>
                  <a:srgbClr val="EBEBEB"/>
                </a:solidFill>
              </a:rPr>
              <a:t>—</a:t>
            </a:r>
            <a:r>
              <a:rPr kumimoji="1" lang="zh-CN" altLang="en-US" dirty="0">
                <a:solidFill>
                  <a:srgbClr val="EBEBEB"/>
                </a:solidFill>
              </a:rPr>
              <a:t>描述粒子运动速度的分布</a:t>
            </a:r>
            <a:endParaRPr kumimoji="1" lang="en-US" altLang="zh-CN" dirty="0">
              <a:solidFill>
                <a:srgbClr val="EBEBEB"/>
              </a:solidFill>
            </a:endParaRPr>
          </a:p>
          <a:p>
            <a:r>
              <a:rPr kumimoji="1" lang="zh-CN" altLang="en-US" dirty="0">
                <a:solidFill>
                  <a:srgbClr val="EBEBEB"/>
                </a:solidFill>
              </a:rPr>
              <a:t>更多温度越高，质量越小的气体分子具有更高能量</a:t>
            </a:r>
          </a:p>
        </p:txBody>
      </p:sp>
      <p:pic>
        <p:nvPicPr>
          <p:cNvPr id="6" name="图片 5">
            <a:extLst>
              <a:ext uri="{FF2B5EF4-FFF2-40B4-BE49-F238E27FC236}">
                <a16:creationId xmlns:a16="http://schemas.microsoft.com/office/drawing/2014/main" id="{BEC61195-260D-624B-B3E1-2D3D184EE5B3}"/>
              </a:ext>
            </a:extLst>
          </p:cNvPr>
          <p:cNvPicPr>
            <a:picLocks noChangeAspect="1"/>
          </p:cNvPicPr>
          <p:nvPr/>
        </p:nvPicPr>
        <p:blipFill>
          <a:blip r:embed="rId5"/>
          <a:stretch>
            <a:fillRect/>
          </a:stretch>
        </p:blipFill>
        <p:spPr>
          <a:xfrm>
            <a:off x="6025136" y="180627"/>
            <a:ext cx="5517933" cy="3200401"/>
          </a:xfrm>
          <a:prstGeom prst="rect">
            <a:avLst/>
          </a:prstGeom>
        </p:spPr>
      </p:pic>
      <p:sp>
        <p:nvSpPr>
          <p:cNvPr id="7" name="文本框 6">
            <a:extLst>
              <a:ext uri="{FF2B5EF4-FFF2-40B4-BE49-F238E27FC236}">
                <a16:creationId xmlns:a16="http://schemas.microsoft.com/office/drawing/2014/main" id="{3EA19CEA-E8EB-BA4C-9F9E-9FB2B210BC15}"/>
              </a:ext>
            </a:extLst>
          </p:cNvPr>
          <p:cNvSpPr txBox="1"/>
          <p:nvPr/>
        </p:nvSpPr>
        <p:spPr>
          <a:xfrm>
            <a:off x="6943241" y="3381028"/>
            <a:ext cx="3967566" cy="369332"/>
          </a:xfrm>
          <a:prstGeom prst="rect">
            <a:avLst/>
          </a:prstGeom>
          <a:noFill/>
        </p:spPr>
        <p:txBody>
          <a:bodyPr wrap="square" rtlCol="0">
            <a:spAutoFit/>
          </a:bodyPr>
          <a:lstStyle/>
          <a:p>
            <a:pPr algn="ctr"/>
            <a:r>
              <a:rPr kumimoji="1" lang="zh-CN" altLang="en-US" dirty="0"/>
              <a:t>不同温度时相同气体的运动速度</a:t>
            </a:r>
          </a:p>
        </p:txBody>
      </p:sp>
      <p:pic>
        <p:nvPicPr>
          <p:cNvPr id="8" name="图片 7">
            <a:extLst>
              <a:ext uri="{FF2B5EF4-FFF2-40B4-BE49-F238E27FC236}">
                <a16:creationId xmlns:a16="http://schemas.microsoft.com/office/drawing/2014/main" id="{24F4EEEE-35C5-9348-BA90-174B4B71D811}"/>
              </a:ext>
            </a:extLst>
          </p:cNvPr>
          <p:cNvPicPr>
            <a:picLocks noChangeAspect="1"/>
          </p:cNvPicPr>
          <p:nvPr/>
        </p:nvPicPr>
        <p:blipFill>
          <a:blip r:embed="rId6"/>
          <a:stretch>
            <a:fillRect/>
          </a:stretch>
        </p:blipFill>
        <p:spPr>
          <a:xfrm>
            <a:off x="6025135" y="3846892"/>
            <a:ext cx="5517933" cy="2545244"/>
          </a:xfrm>
          <a:prstGeom prst="rect">
            <a:avLst/>
          </a:prstGeom>
        </p:spPr>
      </p:pic>
      <p:sp>
        <p:nvSpPr>
          <p:cNvPr id="9" name="文本框 8">
            <a:extLst>
              <a:ext uri="{FF2B5EF4-FFF2-40B4-BE49-F238E27FC236}">
                <a16:creationId xmlns:a16="http://schemas.microsoft.com/office/drawing/2014/main" id="{EC8239F0-6667-CC47-9F3C-94645F0FD772}"/>
              </a:ext>
            </a:extLst>
          </p:cNvPr>
          <p:cNvSpPr txBox="1"/>
          <p:nvPr/>
        </p:nvSpPr>
        <p:spPr>
          <a:xfrm>
            <a:off x="7176451" y="6452550"/>
            <a:ext cx="3501145" cy="369332"/>
          </a:xfrm>
          <a:prstGeom prst="rect">
            <a:avLst/>
          </a:prstGeom>
          <a:noFill/>
        </p:spPr>
        <p:txBody>
          <a:bodyPr wrap="square" rtlCol="0">
            <a:spAutoFit/>
          </a:bodyPr>
          <a:lstStyle/>
          <a:p>
            <a:r>
              <a:rPr kumimoji="1" lang="zh-CN" altLang="en-US" dirty="0"/>
              <a:t>相同温度不同气体的运动速度</a:t>
            </a:r>
          </a:p>
        </p:txBody>
      </p:sp>
      <p:cxnSp>
        <p:nvCxnSpPr>
          <p:cNvPr id="13" name="直线连接符 12">
            <a:extLst>
              <a:ext uri="{FF2B5EF4-FFF2-40B4-BE49-F238E27FC236}">
                <a16:creationId xmlns:a16="http://schemas.microsoft.com/office/drawing/2014/main" id="{8B39B7DF-97DD-3A40-96D6-27DC69DF8B0A}"/>
              </a:ext>
            </a:extLst>
          </p:cNvPr>
          <p:cNvCxnSpPr>
            <a:cxnSpLocks/>
          </p:cNvCxnSpPr>
          <p:nvPr/>
        </p:nvCxnSpPr>
        <p:spPr>
          <a:xfrm>
            <a:off x="7560860" y="3750360"/>
            <a:ext cx="0" cy="26417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8BEF0963-412D-B144-9164-AEBC6528AEEC}"/>
              </a:ext>
            </a:extLst>
          </p:cNvPr>
          <p:cNvCxnSpPr>
            <a:cxnSpLocks/>
          </p:cNvCxnSpPr>
          <p:nvPr/>
        </p:nvCxnSpPr>
        <p:spPr>
          <a:xfrm>
            <a:off x="7547354" y="787224"/>
            <a:ext cx="0" cy="264177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音频 10">
            <a:hlinkClick r:id="" action="ppaction://media"/>
            <a:extLst>
              <a:ext uri="{FF2B5EF4-FFF2-40B4-BE49-F238E27FC236}">
                <a16:creationId xmlns:a16="http://schemas.microsoft.com/office/drawing/2014/main" id="{CDFCCF3D-5CF8-A646-8152-C9700BD1E2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860414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33727"/>
    </mc:Choice>
    <mc:Fallback>
      <p:transition spd="slow" advTm="43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8C360D-1C3E-0C41-BFF6-9F4270139DEF}"/>
              </a:ext>
            </a:extLst>
          </p:cNvPr>
          <p:cNvSpPr>
            <a:spLocks noGrp="1"/>
          </p:cNvSpPr>
          <p:nvPr>
            <p:ph type="title"/>
          </p:nvPr>
        </p:nvSpPr>
        <p:spPr>
          <a:xfrm>
            <a:off x="646112" y="452718"/>
            <a:ext cx="4165580" cy="1400530"/>
          </a:xfrm>
        </p:spPr>
        <p:txBody>
          <a:bodyPr>
            <a:normAutofit/>
          </a:bodyPr>
          <a:lstStyle/>
          <a:p>
            <a:r>
              <a:rPr kumimoji="1" lang="zh-CN" altLang="en-US"/>
              <a:t>蒸汽压</a:t>
            </a:r>
            <a:r>
              <a:rPr kumimoji="1" lang="en-US" altLang="zh-CN"/>
              <a:t>—vapor</a:t>
            </a:r>
            <a:r>
              <a:rPr kumimoji="1" lang="zh-CN" altLang="en-US"/>
              <a:t> </a:t>
            </a:r>
            <a:r>
              <a:rPr kumimoji="1" lang="en-US" altLang="zh-CN"/>
              <a:t>pressure</a:t>
            </a:r>
            <a:endParaRPr kumimoji="1" lang="zh-CN" altLang="en-US"/>
          </a:p>
        </p:txBody>
      </p:sp>
      <p:sp>
        <p:nvSpPr>
          <p:cNvPr id="26" name="Freeform: Shape 19">
            <a:extLst>
              <a:ext uri="{FF2B5EF4-FFF2-40B4-BE49-F238E27FC236}">
                <a16:creationId xmlns:a16="http://schemas.microsoft.com/office/drawing/2014/main" id="{DBAF956B-591A-4461-BB3C-79AA176B0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7" name="Freeform 23">
            <a:extLst>
              <a:ext uri="{FF2B5EF4-FFF2-40B4-BE49-F238E27FC236}">
                <a16:creationId xmlns:a16="http://schemas.microsoft.com/office/drawing/2014/main" id="{E8895FAA-0D03-43F6-9594-A8733552E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图片 3">
            <a:extLst>
              <a:ext uri="{FF2B5EF4-FFF2-40B4-BE49-F238E27FC236}">
                <a16:creationId xmlns:a16="http://schemas.microsoft.com/office/drawing/2014/main" id="{6BA7849C-6757-714E-8806-90818146D5FE}"/>
              </a:ext>
            </a:extLst>
          </p:cNvPr>
          <p:cNvPicPr>
            <a:picLocks noChangeAspect="1"/>
          </p:cNvPicPr>
          <p:nvPr/>
        </p:nvPicPr>
        <p:blipFill>
          <a:blip r:embed="rId5"/>
          <a:stretch>
            <a:fillRect/>
          </a:stretch>
        </p:blipFill>
        <p:spPr>
          <a:xfrm>
            <a:off x="7195871" y="226075"/>
            <a:ext cx="3048597" cy="3159169"/>
          </a:xfrm>
          <a:prstGeom prst="rect">
            <a:avLst/>
          </a:prstGeom>
          <a:effectLst/>
        </p:spPr>
      </p:pic>
      <p:sp>
        <p:nvSpPr>
          <p:cNvPr id="28" name="Rectangle 23">
            <a:extLst>
              <a:ext uri="{FF2B5EF4-FFF2-40B4-BE49-F238E27FC236}">
                <a16:creationId xmlns:a16="http://schemas.microsoft.com/office/drawing/2014/main" id="{918FB696-BC5E-43A4-9768-4BB5278B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E5CC13A-C0D4-C749-B708-B314FAB79752}"/>
                  </a:ext>
                </a:extLst>
              </p:cNvPr>
              <p:cNvSpPr>
                <a:spLocks noGrp="1"/>
              </p:cNvSpPr>
              <p:nvPr>
                <p:ph idx="1"/>
              </p:nvPr>
            </p:nvSpPr>
            <p:spPr>
              <a:xfrm>
                <a:off x="646113" y="2052918"/>
                <a:ext cx="4165146" cy="4195481"/>
              </a:xfrm>
            </p:spPr>
            <p:txBody>
              <a:bodyPr>
                <a:normAutofit/>
              </a:bodyPr>
              <a:lstStyle/>
              <a:p>
                <a:r>
                  <a:rPr kumimoji="1" lang="zh-CN" altLang="en-US" dirty="0"/>
                  <a:t>液体蒸发或固体升华产生蒸汽的压强</a:t>
                </a:r>
                <a:endParaRPr kumimoji="1" lang="en-US" altLang="zh-CN" dirty="0"/>
              </a:p>
              <a:p>
                <a:r>
                  <a:rPr kumimoji="1" lang="zh-CN" altLang="en-US" dirty="0"/>
                  <a:t>能量较高的分子有脱离液面进入气相的倾向</a:t>
                </a:r>
                <a:r>
                  <a:rPr kumimoji="1" lang="en-US" altLang="zh-CN" dirty="0"/>
                  <a:t>—</a:t>
                </a:r>
                <a:r>
                  <a:rPr kumimoji="1" lang="zh-CN" altLang="en-US" dirty="0"/>
                  <a:t>原因</a:t>
                </a:r>
                <a:endParaRPr kumimoji="1" lang="en-US" altLang="zh-CN" dirty="0"/>
              </a:p>
              <a:p>
                <a:r>
                  <a:rPr kumimoji="1" lang="zh-CN" altLang="en-US" dirty="0"/>
                  <a:t>压强，体积一定时，温度越高，蒸汽压越大</a:t>
                </a:r>
                <a:endParaRPr kumimoji="1" lang="en-US" altLang="zh-CN" dirty="0"/>
              </a:p>
              <a:p>
                <a:r>
                  <a:rPr kumimoji="1" lang="zh-CN" altLang="en-US" dirty="0"/>
                  <a:t>排水法收集气体</a:t>
                </a:r>
                <a:r>
                  <a:rPr kumimoji="1" lang="en-US" altLang="zh-CN" dirty="0"/>
                  <a:t>—</a:t>
                </a:r>
                <a:r>
                  <a:rPr kumimoji="1" lang="zh-CN" altLang="en-US" dirty="0"/>
                  <a:t>水位一致时</a:t>
                </a: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𝑃</m:t>
                        </m:r>
                      </m:e>
                      <m:sub>
                        <m:r>
                          <a:rPr kumimoji="1" lang="en-US" altLang="zh-CN" b="0" i="1" smtClean="0">
                            <a:latin typeface="Cambria Math" panose="02040503050406030204" pitchFamily="18" charset="0"/>
                          </a:rPr>
                          <m:t>𝑔𝑎𝑠</m:t>
                        </m:r>
                      </m:sub>
                    </m:sSub>
                    <m:r>
                      <a:rPr kumimoji="1" lang="en-US" altLang="zh-CN" b="0" i="1" smtClean="0">
                        <a:latin typeface="Cambria Math" panose="02040503050406030204" pitchFamily="18" charset="0"/>
                      </a:rPr>
                      <m:t>=</m:t>
                    </m:r>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𝑃</m:t>
                        </m:r>
                      </m:e>
                      <m:sub>
                        <m:r>
                          <a:rPr kumimoji="1" lang="en-US" altLang="zh-CN" b="0" i="1" smtClean="0">
                            <a:latin typeface="Cambria Math" panose="02040503050406030204" pitchFamily="18" charset="0"/>
                          </a:rPr>
                          <m:t>𝑎𝑡𝑚</m:t>
                        </m:r>
                      </m:sub>
                    </m:sSub>
                    <m:r>
                      <a:rPr kumimoji="1" lang="en-US" altLang="zh-CN" b="0" i="0"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𝑃</m:t>
                        </m:r>
                      </m:e>
                      <m:sub>
                        <m:r>
                          <a:rPr kumimoji="1" lang="en-US" altLang="zh-CN" b="0" i="1" smtClean="0">
                            <a:latin typeface="Cambria Math" panose="02040503050406030204" pitchFamily="18" charset="0"/>
                          </a:rPr>
                          <m:t>𝑤𝑎𝑡𝑒𝑟</m:t>
                        </m:r>
                      </m:sub>
                    </m:sSub>
                  </m:oMath>
                </a14:m>
                <a:endParaRPr kumimoji="1" lang="zh-CN" altLang="en-US" dirty="0"/>
              </a:p>
            </p:txBody>
          </p:sp>
        </mc:Choice>
        <mc:Fallback xmlns="">
          <p:sp>
            <p:nvSpPr>
              <p:cNvPr id="3" name="内容占位符 2">
                <a:extLst>
                  <a:ext uri="{FF2B5EF4-FFF2-40B4-BE49-F238E27FC236}">
                    <a16:creationId xmlns:a16="http://schemas.microsoft.com/office/drawing/2014/main" id="{DE5CC13A-C0D4-C749-B708-B314FAB79752}"/>
                  </a:ext>
                </a:extLst>
              </p:cNvPr>
              <p:cNvSpPr>
                <a:spLocks noGrp="1" noRot="1" noChangeAspect="1" noMove="1" noResize="1" noEditPoints="1" noAdjustHandles="1" noChangeArrowheads="1" noChangeShapeType="1" noTextEdit="1"/>
              </p:cNvSpPr>
              <p:nvPr>
                <p:ph idx="1"/>
              </p:nvPr>
            </p:nvSpPr>
            <p:spPr>
              <a:xfrm>
                <a:off x="646113" y="2052918"/>
                <a:ext cx="4165146" cy="4195481"/>
              </a:xfrm>
              <a:blipFill>
                <a:blip r:embed="rId6"/>
                <a:stretch>
                  <a:fillRect l="-608" t="-904"/>
                </a:stretch>
              </a:blipFill>
            </p:spPr>
            <p:txBody>
              <a:bodyPr/>
              <a:lstStyle/>
              <a:p>
                <a:r>
                  <a:rPr lang="zh-CN" altLang="en-US">
                    <a:noFill/>
                  </a:rPr>
                  <a:t> </a:t>
                </a:r>
              </a:p>
            </p:txBody>
          </p:sp>
        </mc:Fallback>
      </mc:AlternateContent>
      <p:pic>
        <p:nvPicPr>
          <p:cNvPr id="6" name="图片 5" descr="图示&#10;&#10;描述已自动生成">
            <a:extLst>
              <a:ext uri="{FF2B5EF4-FFF2-40B4-BE49-F238E27FC236}">
                <a16:creationId xmlns:a16="http://schemas.microsoft.com/office/drawing/2014/main" id="{E372A156-38E3-3E4B-9098-B86811F0580B}"/>
              </a:ext>
            </a:extLst>
          </p:cNvPr>
          <p:cNvPicPr>
            <a:picLocks noChangeAspect="1"/>
          </p:cNvPicPr>
          <p:nvPr/>
        </p:nvPicPr>
        <p:blipFill rotWithShape="1">
          <a:blip r:embed="rId7"/>
          <a:srcRect l="5660" t="6828" r="5648"/>
          <a:stretch/>
        </p:blipFill>
        <p:spPr>
          <a:xfrm>
            <a:off x="5553492" y="3698832"/>
            <a:ext cx="4463159" cy="3094500"/>
          </a:xfrm>
          <a:prstGeom prst="rect">
            <a:avLst/>
          </a:prstGeom>
          <a:effectLst/>
        </p:spPr>
      </p:pic>
      <p:sp>
        <p:nvSpPr>
          <p:cNvPr id="7" name="文本框 6">
            <a:extLst>
              <a:ext uri="{FF2B5EF4-FFF2-40B4-BE49-F238E27FC236}">
                <a16:creationId xmlns:a16="http://schemas.microsoft.com/office/drawing/2014/main" id="{E17B8A44-D627-A544-A83A-9D87E352BA28}"/>
              </a:ext>
            </a:extLst>
          </p:cNvPr>
          <p:cNvSpPr txBox="1"/>
          <p:nvPr/>
        </p:nvSpPr>
        <p:spPr>
          <a:xfrm>
            <a:off x="10103963" y="4798457"/>
            <a:ext cx="1785938" cy="646331"/>
          </a:xfrm>
          <a:prstGeom prst="rect">
            <a:avLst/>
          </a:prstGeom>
          <a:noFill/>
        </p:spPr>
        <p:txBody>
          <a:bodyPr wrap="square" rtlCol="0">
            <a:spAutoFit/>
          </a:bodyPr>
          <a:lstStyle/>
          <a:p>
            <a:r>
              <a:rPr kumimoji="1" lang="zh-CN" altLang="en-US" dirty="0">
                <a:solidFill>
                  <a:schemeClr val="bg1"/>
                </a:solidFill>
              </a:rPr>
              <a:t>排水法收集气体需要考虑蒸汽压</a:t>
            </a:r>
          </a:p>
        </p:txBody>
      </p:sp>
      <p:pic>
        <p:nvPicPr>
          <p:cNvPr id="5" name="音频 4">
            <a:hlinkClick r:id="" action="ppaction://media"/>
            <a:extLst>
              <a:ext uri="{FF2B5EF4-FFF2-40B4-BE49-F238E27FC236}">
                <a16:creationId xmlns:a16="http://schemas.microsoft.com/office/drawing/2014/main" id="{A3BE6863-72BE-E944-8B91-98EF786B23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81837057"/>
      </p:ext>
    </p:extLst>
  </p:cSld>
  <p:clrMapOvr>
    <a:masterClrMapping/>
  </p:clrMapOvr>
  <mc:AlternateContent xmlns:mc="http://schemas.openxmlformats.org/markup-compatibility/2006">
    <mc:Choice xmlns:p14="http://schemas.microsoft.com/office/powerpoint/2010/main" Requires="p14">
      <p:transition spd="slow" p14:dur="2000" advTm="292003"/>
    </mc:Choice>
    <mc:Fallback>
      <p:transition spd="slow" advTm="29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8DE25C-EB7B-F942-BABD-E3DF61402A84}"/>
              </a:ext>
            </a:extLst>
          </p:cNvPr>
          <p:cNvSpPr>
            <a:spLocks noGrp="1"/>
          </p:cNvSpPr>
          <p:nvPr>
            <p:ph type="title"/>
          </p:nvPr>
        </p:nvSpPr>
        <p:spPr/>
        <p:txBody>
          <a:bodyPr/>
          <a:lstStyle/>
          <a:p>
            <a:r>
              <a:rPr kumimoji="1" lang="en-US" altLang="zh-CN" dirty="0"/>
              <a:t>Practice 1</a:t>
            </a:r>
            <a:endParaRPr kumimoji="1" lang="zh-CN" altLang="en-US" dirty="0"/>
          </a:p>
        </p:txBody>
      </p:sp>
      <p:sp>
        <p:nvSpPr>
          <p:cNvPr id="3" name="内容占位符 2">
            <a:extLst>
              <a:ext uri="{FF2B5EF4-FFF2-40B4-BE49-F238E27FC236}">
                <a16:creationId xmlns:a16="http://schemas.microsoft.com/office/drawing/2014/main" id="{88C2244E-4BE5-5D47-8B09-9964B809982F}"/>
              </a:ext>
            </a:extLst>
          </p:cNvPr>
          <p:cNvSpPr>
            <a:spLocks noGrp="1"/>
          </p:cNvSpPr>
          <p:nvPr>
            <p:ph idx="1"/>
          </p:nvPr>
        </p:nvSpPr>
        <p:spPr>
          <a:xfrm>
            <a:off x="442912" y="1717196"/>
            <a:ext cx="5653088" cy="4195481"/>
          </a:xfrm>
        </p:spPr>
        <p:txBody>
          <a:bodyPr/>
          <a:lstStyle/>
          <a:p>
            <a:r>
              <a:rPr kumimoji="1" lang="en" altLang="zh-CN" dirty="0"/>
              <a:t>A gas mixture contains twice as many moles of O2 as N2. Addition of 0.200 mol of argon to this mixture increases the pressure from 0.800 atm to 1.10 atm. How many moles of O2 are in the mixture? </a:t>
            </a:r>
          </a:p>
          <a:p>
            <a:r>
              <a:rPr lang="en" altLang="zh-CN" dirty="0"/>
              <a:t>(A) 0.355 mol O2 </a:t>
            </a:r>
          </a:p>
          <a:p>
            <a:r>
              <a:rPr lang="en" altLang="zh-CN" dirty="0"/>
              <a:t>(B) 0.178 mol O2 </a:t>
            </a:r>
          </a:p>
          <a:p>
            <a:r>
              <a:rPr lang="en" altLang="zh-CN" dirty="0"/>
              <a:t>(C) 0.533 mol O2 </a:t>
            </a:r>
          </a:p>
          <a:p>
            <a:r>
              <a:rPr lang="en" altLang="zh-CN" dirty="0"/>
              <a:t>(D) 0.200 mol O2 </a:t>
            </a:r>
          </a:p>
          <a:p>
            <a:endParaRPr kumimoji="1" lang="en" altLang="zh-CN" dirty="0"/>
          </a:p>
          <a:p>
            <a:endParaRPr kumimoji="1" lang="zh-CN"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C934BA48-AF77-DE44-979E-31C55B7E48A1}"/>
                  </a:ext>
                </a:extLst>
              </p:cNvPr>
              <p:cNvSpPr/>
              <p:nvPr/>
            </p:nvSpPr>
            <p:spPr>
              <a:xfrm>
                <a:off x="6282266" y="809271"/>
                <a:ext cx="5774267" cy="60113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这道题可列方程解，已知氧气摩尔数时是氮气的二倍，设氮气摩尔数为</a:t>
                </a:r>
                <a:r>
                  <a:rPr kumimoji="1" lang="en-US" altLang="zh-CN" dirty="0"/>
                  <a:t>x</a:t>
                </a:r>
                <a:r>
                  <a:rPr kumimoji="1" lang="zh-CN" altLang="en-US" dirty="0"/>
                  <a:t>，氧气为</a:t>
                </a:r>
                <a:r>
                  <a:rPr kumimoji="1" lang="en-US" altLang="zh-CN" dirty="0"/>
                  <a:t>2x</a:t>
                </a:r>
                <a:r>
                  <a:rPr kumimoji="1" lang="zh-CN" altLang="en-US" dirty="0"/>
                  <a:t>。因为某个气体的量占总量的分数</a:t>
                </a:r>
                <a:r>
                  <a:rPr kumimoji="1" lang="en-US" altLang="zh-CN" dirty="0"/>
                  <a:t>=</a:t>
                </a:r>
                <a:r>
                  <a:rPr kumimoji="1" lang="zh-CN" altLang="en-US" dirty="0"/>
                  <a:t>某个气体压强占总压强的分数，让这个气体为氩气，</a:t>
                </a:r>
                <a14:m>
                  <m:oMath xmlns:m="http://schemas.openxmlformats.org/officeDocument/2006/math">
                    <m:f>
                      <m:fPr>
                        <m:ctrlPr>
                          <a:rPr kumimoji="1" lang="en-US" altLang="zh-CN" i="1" smtClean="0">
                            <a:latin typeface="Cambria Math" panose="02040503050406030204" pitchFamily="18" charset="0"/>
                          </a:rPr>
                        </m:ctrlPr>
                      </m:fPr>
                      <m:num>
                        <m:r>
                          <a:rPr kumimoji="1" lang="en-US" altLang="zh-CN" b="0" i="1" smtClean="0">
                            <a:latin typeface="Cambria Math" panose="02040503050406030204" pitchFamily="18" charset="0"/>
                          </a:rPr>
                          <m:t>0.2</m:t>
                        </m:r>
                        <m:r>
                          <m:rPr>
                            <m:sty m:val="p"/>
                          </m:rPr>
                          <a:rPr kumimoji="1" lang="en-US" altLang="zh-CN" i="1">
                            <a:latin typeface="Cambria Math" panose="02040503050406030204" pitchFamily="18" charset="0"/>
                          </a:rPr>
                          <m:t>mo</m:t>
                        </m:r>
                        <m:r>
                          <a:rPr kumimoji="1" lang="en-US" altLang="zh-CN" b="0" i="1" smtClean="0">
                            <a:latin typeface="Cambria Math" panose="02040503050406030204" pitchFamily="18" charset="0"/>
                          </a:rPr>
                          <m:t>𝑙</m:t>
                        </m:r>
                      </m:num>
                      <m:den>
                        <m:r>
                          <a:rPr kumimoji="1" lang="en-US" altLang="zh-CN" b="0" i="1" smtClean="0">
                            <a:latin typeface="Cambria Math" panose="02040503050406030204" pitchFamily="18" charset="0"/>
                          </a:rPr>
                          <m:t>0.2</m:t>
                        </m:r>
                        <m:r>
                          <a:rPr kumimoji="1" lang="en-US" altLang="zh-CN" b="0" i="1" smtClean="0">
                            <a:latin typeface="Cambria Math" panose="02040503050406030204" pitchFamily="18" charset="0"/>
                          </a:rPr>
                          <m:t>𝑚𝑜𝑙</m:t>
                        </m:r>
                        <m:r>
                          <a:rPr kumimoji="1" lang="en-US" altLang="zh-CN" b="0" i="1" smtClean="0">
                            <a:latin typeface="Cambria Math" panose="02040503050406030204" pitchFamily="18" charset="0"/>
                          </a:rPr>
                          <m:t>+2</m:t>
                        </m:r>
                        <m:r>
                          <m:rPr>
                            <m:sty m:val="p"/>
                          </m:rPr>
                          <a:rPr kumimoji="1" lang="en-US" altLang="zh-CN" i="1">
                            <a:latin typeface="Cambria Math" panose="02040503050406030204" pitchFamily="18" charset="0"/>
                          </a:rPr>
                          <m:t>x</m:t>
                        </m:r>
                        <m:r>
                          <a:rPr kumimoji="1" lang="en-US" altLang="zh-CN" b="0" i="1" smtClean="0">
                            <a:latin typeface="Cambria Math" panose="02040503050406030204" pitchFamily="18" charset="0"/>
                          </a:rPr>
                          <m:t>+</m:t>
                        </m:r>
                        <m:r>
                          <m:rPr>
                            <m:sty m:val="p"/>
                          </m:rPr>
                          <a:rPr kumimoji="1" lang="en-US" altLang="zh-CN" i="1">
                            <a:latin typeface="Cambria Math" panose="02040503050406030204" pitchFamily="18" charset="0"/>
                          </a:rPr>
                          <m:t>x</m:t>
                        </m:r>
                      </m:den>
                    </m:f>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0.3</m:t>
                        </m:r>
                        <m:r>
                          <a:rPr kumimoji="1" lang="en-US" altLang="zh-CN" b="0" i="1" smtClean="0">
                            <a:latin typeface="Cambria Math" panose="02040503050406030204" pitchFamily="18" charset="0"/>
                          </a:rPr>
                          <m:t>𝑎𝑡𝑚</m:t>
                        </m:r>
                      </m:num>
                      <m:den>
                        <m:r>
                          <a:rPr kumimoji="1" lang="en-US" altLang="zh-CN" b="0" i="1" smtClean="0">
                            <a:latin typeface="Cambria Math" panose="02040503050406030204" pitchFamily="18" charset="0"/>
                          </a:rPr>
                          <m:t>1.1</m:t>
                        </m:r>
                        <m:r>
                          <a:rPr kumimoji="1" lang="en-US" altLang="zh-CN" b="0" i="1" smtClean="0">
                            <a:latin typeface="Cambria Math" panose="02040503050406030204" pitchFamily="18" charset="0"/>
                          </a:rPr>
                          <m:t>𝑎𝑡𝑚</m:t>
                        </m:r>
                      </m:den>
                    </m:f>
                  </m:oMath>
                </a14:m>
                <a:endParaRPr kumimoji="1" lang="en-US" altLang="zh-CN" dirty="0"/>
              </a:p>
              <a:p>
                <a:pPr algn="ctr"/>
                <a:r>
                  <a:rPr kumimoji="1" lang="zh-CN" altLang="en-US" dirty="0"/>
                  <a:t>解得</a:t>
                </a:r>
                <a:r>
                  <a:rPr kumimoji="1" lang="en-US" altLang="zh-CN" dirty="0"/>
                  <a:t>x</a:t>
                </a:r>
                <a:r>
                  <a:rPr kumimoji="1" lang="zh-CN" altLang="en-US" dirty="0"/>
                  <a:t>为</a:t>
                </a:r>
                <a:r>
                  <a:rPr kumimoji="1" lang="en-US" altLang="zh-CN" dirty="0"/>
                  <a:t>0.177mol</a:t>
                </a:r>
                <a:r>
                  <a:rPr kumimoji="1" lang="zh-CN" altLang="en-US" dirty="0"/>
                  <a:t>，</a:t>
                </a:r>
                <a:r>
                  <a:rPr kumimoji="1" lang="en-US" altLang="zh-CN" dirty="0"/>
                  <a:t>2x</a:t>
                </a:r>
                <a:r>
                  <a:rPr kumimoji="1" lang="zh-CN" altLang="en-US" dirty="0"/>
                  <a:t>为</a:t>
                </a:r>
                <a:r>
                  <a:rPr kumimoji="1" lang="en-US" altLang="zh-CN" dirty="0"/>
                  <a:t>0.355mol</a:t>
                </a:r>
                <a:endParaRPr kumimoji="1" lang="zh-CN" altLang="en-US" dirty="0"/>
              </a:p>
              <a:p>
                <a:pPr algn="ctr"/>
                <a:endParaRPr kumimoji="1" lang="zh-CN" altLang="en-US" dirty="0"/>
              </a:p>
            </p:txBody>
          </p:sp>
        </mc:Choice>
        <mc:Fallback xmlns="">
          <p:sp>
            <p:nvSpPr>
              <p:cNvPr id="4" name="矩形 3">
                <a:extLst>
                  <a:ext uri="{FF2B5EF4-FFF2-40B4-BE49-F238E27FC236}">
                    <a16:creationId xmlns:a16="http://schemas.microsoft.com/office/drawing/2014/main" id="{C934BA48-AF77-DE44-979E-31C55B7E48A1}"/>
                  </a:ext>
                </a:extLst>
              </p:cNvPr>
              <p:cNvSpPr>
                <a:spLocks noRot="1" noChangeAspect="1" noMove="1" noResize="1" noEditPoints="1" noAdjustHandles="1" noChangeArrowheads="1" noChangeShapeType="1" noTextEdit="1"/>
              </p:cNvSpPr>
              <p:nvPr/>
            </p:nvSpPr>
            <p:spPr>
              <a:xfrm>
                <a:off x="6282266" y="809271"/>
                <a:ext cx="5774267" cy="6011333"/>
              </a:xfrm>
              <a:prstGeom prst="rect">
                <a:avLst/>
              </a:prstGeom>
              <a:blipFill>
                <a:blip r:embed="rId5"/>
                <a:stretch>
                  <a:fillRect/>
                </a:stretch>
              </a:blipFill>
            </p:spPr>
            <p:txBody>
              <a:bodyPr/>
              <a:lstStyle/>
              <a:p>
                <a:r>
                  <a:rPr lang="zh-CN" altLang="en-US">
                    <a:noFill/>
                  </a:rPr>
                  <a:t> </a:t>
                </a:r>
              </a:p>
            </p:txBody>
          </p:sp>
        </mc:Fallback>
      </mc:AlternateContent>
      <p:sp>
        <p:nvSpPr>
          <p:cNvPr id="7" name="椭圆 6">
            <a:extLst>
              <a:ext uri="{FF2B5EF4-FFF2-40B4-BE49-F238E27FC236}">
                <a16:creationId xmlns:a16="http://schemas.microsoft.com/office/drawing/2014/main" id="{07D69CF2-066F-5D49-91B1-C41C68929C70}"/>
              </a:ext>
            </a:extLst>
          </p:cNvPr>
          <p:cNvSpPr/>
          <p:nvPr/>
        </p:nvSpPr>
        <p:spPr>
          <a:xfrm>
            <a:off x="818148" y="3349715"/>
            <a:ext cx="465221" cy="465221"/>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pic>
        <p:nvPicPr>
          <p:cNvPr id="5" name="音频 4">
            <a:hlinkClick r:id="" action="ppaction://media"/>
            <a:extLst>
              <a:ext uri="{FF2B5EF4-FFF2-40B4-BE49-F238E27FC236}">
                <a16:creationId xmlns:a16="http://schemas.microsoft.com/office/drawing/2014/main" id="{252E440D-E516-3340-81EE-55B64C9804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534556250"/>
      </p:ext>
    </p:extLst>
  </p:cSld>
  <p:clrMapOvr>
    <a:masterClrMapping/>
  </p:clrMapOvr>
  <mc:AlternateContent xmlns:mc="http://schemas.openxmlformats.org/markup-compatibility/2006">
    <mc:Choice xmlns:p14="http://schemas.microsoft.com/office/powerpoint/2010/main" Requires="p14">
      <p:transition spd="slow" p14:dur="2000" advTm="206282"/>
    </mc:Choice>
    <mc:Fallback>
      <p:transition spd="slow" advTm="20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4"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1.3|93.4"/>
</p:tagLst>
</file>

<file path=ppt/tags/tag2.xml><?xml version="1.0" encoding="utf-8"?>
<p:tagLst xmlns:a="http://schemas.openxmlformats.org/drawingml/2006/main" xmlns:r="http://schemas.openxmlformats.org/officeDocument/2006/relationships" xmlns:p="http://schemas.openxmlformats.org/presentationml/2006/main">
  <p:tag name="TIMING" val="|54.4|63.4"/>
</p:tagLst>
</file>

<file path=ppt/tags/tag3.xml><?xml version="1.0" encoding="utf-8"?>
<p:tagLst xmlns:a="http://schemas.openxmlformats.org/drawingml/2006/main" xmlns:r="http://schemas.openxmlformats.org/officeDocument/2006/relationships" xmlns:p="http://schemas.openxmlformats.org/presentationml/2006/main">
  <p:tag name="TIMING" val="|163.6|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离子">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离子</Template>
  <TotalTime>19220</TotalTime>
  <Words>937</Words>
  <Application>Microsoft Macintosh PowerPoint</Application>
  <PresentationFormat>宽屏</PresentationFormat>
  <Paragraphs>76</Paragraphs>
  <Slides>10</Slides>
  <Notes>0</Notes>
  <HiddenSlides>0</HiddenSlides>
  <MMClips>10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10</vt:i4>
      </vt:variant>
    </vt:vector>
  </HeadingPairs>
  <TitlesOfParts>
    <vt:vector size="15" baseType="lpstr">
      <vt:lpstr>Arial</vt:lpstr>
      <vt:lpstr>Cambria Math</vt:lpstr>
      <vt:lpstr>Century Gothic</vt:lpstr>
      <vt:lpstr>Wingdings 3</vt:lpstr>
      <vt:lpstr>离子</vt:lpstr>
      <vt:lpstr>第六节—气体</vt:lpstr>
      <vt:lpstr>气体压强—pressure</vt:lpstr>
      <vt:lpstr>气体三定律</vt:lpstr>
      <vt:lpstr>摩尔数，摩尔质量，摩尔体积</vt:lpstr>
      <vt:lpstr>理想气体方程</vt:lpstr>
      <vt:lpstr>道尔顿分压定理—Dalton’s Law of Partial Pressures  </vt:lpstr>
      <vt:lpstr>平均动能—average kinetic energy </vt:lpstr>
      <vt:lpstr>蒸汽压—vapor pressure</vt:lpstr>
      <vt:lpstr>Practice 1</vt:lpstr>
      <vt:lpstr>Practice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第六节—气体</dc:title>
  <dc:creator>Qi Gareth</dc:creator>
  <cp:lastModifiedBy>Qi Gareth</cp:lastModifiedBy>
  <cp:revision>24</cp:revision>
  <dcterms:created xsi:type="dcterms:W3CDTF">2021-07-16T09:58:22Z</dcterms:created>
  <dcterms:modified xsi:type="dcterms:W3CDTF">2021-10-02T07:29:49Z</dcterms:modified>
</cp:coreProperties>
</file>