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3" r:id="rId2"/>
    <p:sldId id="256" r:id="rId3"/>
    <p:sldId id="259" r:id="rId4"/>
    <p:sldId id="285" r:id="rId5"/>
    <p:sldId id="261" r:id="rId6"/>
    <p:sldId id="284" r:id="rId7"/>
    <p:sldId id="287" r:id="rId8"/>
    <p:sldId id="288" r:id="rId9"/>
    <p:sldId id="286" r:id="rId1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FF99"/>
    <a:srgbClr val="FF3399"/>
    <a:srgbClr val="0D5EFF"/>
    <a:srgbClr val="BF5323"/>
    <a:srgbClr val="0047D6"/>
    <a:srgbClr val="FFFFFF"/>
    <a:srgbClr val="FFFFCC"/>
    <a:srgbClr val="4D18D2"/>
    <a:srgbClr val="AB9F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750" autoAdjust="0"/>
  </p:normalViewPr>
  <p:slideViewPr>
    <p:cSldViewPr>
      <p:cViewPr varScale="1">
        <p:scale>
          <a:sx n="91" d="100"/>
          <a:sy n="91" d="100"/>
        </p:scale>
        <p:origin x="141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1CABC-C092-4CC1-8EA2-FEA3E0B03842}" type="datetimeFigureOut">
              <a:rPr lang="zh-CN" altLang="en-US" smtClean="0"/>
              <a:pPr/>
              <a:t>2019/3/1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DFB58-2F0C-4D20-A162-9C415891A57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8446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DFB58-2F0C-4D20-A162-9C415891A57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251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注意：各事例中物体的轨迹圆在哪？圆心在哪？</a:t>
            </a:r>
          </a:p>
          <a:p>
            <a:r>
              <a:rPr lang="zh-CN" altLang="en-US" dirty="0"/>
              <a:t>演示：</a:t>
            </a:r>
            <a:r>
              <a:rPr lang="en-US" altLang="zh-CN" dirty="0"/>
              <a:t>1. </a:t>
            </a:r>
            <a:r>
              <a:rPr lang="zh-CN" altLang="en-US" dirty="0"/>
              <a:t>地球仪演示赤道上的人和北京城的人都在做圆周运动，轨迹及圆心是否相同？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>2. </a:t>
            </a:r>
            <a:r>
              <a:rPr lang="zh-CN" altLang="en-US" dirty="0"/>
              <a:t>演示圆锥摆，找摆锤圆周运动的轨迹圆和圆心？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DFB58-2F0C-4D20-A162-9C415891A57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比较圆周运动的快慢：</a:t>
            </a:r>
            <a:endParaRPr lang="en-US" altLang="zh-CN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dirty="0"/>
              <a:t>地球绕太阳</a:t>
            </a:r>
            <a:r>
              <a:rPr lang="en-US" altLang="zh-CN" dirty="0"/>
              <a:t>1s</a:t>
            </a:r>
            <a:r>
              <a:rPr lang="zh-CN" altLang="en-US" dirty="0"/>
              <a:t>走</a:t>
            </a:r>
            <a:r>
              <a:rPr lang="en-US" altLang="zh-CN" dirty="0"/>
              <a:t>~30km</a:t>
            </a:r>
            <a:r>
              <a:rPr lang="zh-CN" altLang="en-US" dirty="0"/>
              <a:t>，月球绕地球</a:t>
            </a:r>
            <a:r>
              <a:rPr lang="en-US" altLang="zh-CN" dirty="0"/>
              <a:t>1s</a:t>
            </a:r>
            <a:r>
              <a:rPr lang="zh-CN" altLang="en-US" dirty="0"/>
              <a:t>走</a:t>
            </a:r>
            <a:r>
              <a:rPr lang="en-US" altLang="zh-CN" dirty="0"/>
              <a:t>~</a:t>
            </a:r>
            <a:r>
              <a:rPr lang="en-US" altLang="zh-CN" dirty="0" smtClean="0"/>
              <a:t>1km</a:t>
            </a:r>
            <a:r>
              <a:rPr lang="zh-CN" altLang="en-US" dirty="0" smtClean="0"/>
              <a:t>（即线速度比较）</a:t>
            </a:r>
            <a:endParaRPr lang="en-US" altLang="zh-CN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dirty="0"/>
              <a:t>地球绕太阳一圈</a:t>
            </a:r>
            <a:r>
              <a:rPr lang="en-US" altLang="zh-CN" dirty="0"/>
              <a:t>365</a:t>
            </a:r>
            <a:r>
              <a:rPr lang="zh-CN" altLang="en-US" dirty="0"/>
              <a:t>天，月球绕地球一圈</a:t>
            </a:r>
            <a:r>
              <a:rPr lang="en-US" altLang="zh-CN" dirty="0"/>
              <a:t>28</a:t>
            </a:r>
            <a:r>
              <a:rPr lang="zh-CN" altLang="en-US" dirty="0" smtClean="0"/>
              <a:t>天（即周期比较）</a:t>
            </a:r>
            <a:endParaRPr lang="en-US" altLang="zh-CN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 smtClean="0"/>
              <a:t>注意体会</a:t>
            </a:r>
            <a:r>
              <a:rPr lang="zh-CN" altLang="en-US" dirty="0"/>
              <a:t>“运动的快慢（即，走的快慢）”和“绕圆心转动的快慢”区别！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DFB58-2F0C-4D20-A162-9C415891A57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DFB58-2F0C-4D20-A162-9C415891A57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自行车的两个齿轮俗称“牙盘”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DFB58-2F0C-4D20-A162-9C415891A57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DFB58-2F0C-4D20-A162-9C415891A57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6B5F-0D8B-4E57-B14F-50822B7E09C5}" type="datetimeFigureOut">
              <a:rPr lang="zh-CN" altLang="en-US" smtClean="0"/>
              <a:pPr/>
              <a:t>2019/3/1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9A7D-05A6-429C-A407-CBEBE7B466A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6B5F-0D8B-4E57-B14F-50822B7E09C5}" type="datetimeFigureOut">
              <a:rPr lang="zh-CN" altLang="en-US" smtClean="0"/>
              <a:pPr/>
              <a:t>2019/3/1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9A7D-05A6-429C-A407-CBEBE7B466A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6B5F-0D8B-4E57-B14F-50822B7E09C5}" type="datetimeFigureOut">
              <a:rPr lang="zh-CN" altLang="en-US" smtClean="0"/>
              <a:pPr/>
              <a:t>2019/3/1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9A7D-05A6-429C-A407-CBEBE7B466A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6B5F-0D8B-4E57-B14F-50822B7E09C5}" type="datetimeFigureOut">
              <a:rPr lang="zh-CN" altLang="en-US" smtClean="0"/>
              <a:pPr/>
              <a:t>2019/3/1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9A7D-05A6-429C-A407-CBEBE7B466A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6B5F-0D8B-4E57-B14F-50822B7E09C5}" type="datetimeFigureOut">
              <a:rPr lang="zh-CN" altLang="en-US" smtClean="0"/>
              <a:pPr/>
              <a:t>2019/3/1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9A7D-05A6-429C-A407-CBEBE7B466A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6B5F-0D8B-4E57-B14F-50822B7E09C5}" type="datetimeFigureOut">
              <a:rPr lang="zh-CN" altLang="en-US" smtClean="0"/>
              <a:pPr/>
              <a:t>2019/3/1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9A7D-05A6-429C-A407-CBEBE7B466A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6B5F-0D8B-4E57-B14F-50822B7E09C5}" type="datetimeFigureOut">
              <a:rPr lang="zh-CN" altLang="en-US" smtClean="0"/>
              <a:pPr/>
              <a:t>2019/3/1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9A7D-05A6-429C-A407-CBEBE7B466A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6B5F-0D8B-4E57-B14F-50822B7E09C5}" type="datetimeFigureOut">
              <a:rPr lang="zh-CN" altLang="en-US" smtClean="0"/>
              <a:pPr/>
              <a:t>2019/3/1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9A7D-05A6-429C-A407-CBEBE7B466A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6B5F-0D8B-4E57-B14F-50822B7E09C5}" type="datetimeFigureOut">
              <a:rPr lang="zh-CN" altLang="en-US" smtClean="0"/>
              <a:pPr/>
              <a:t>2019/3/1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9A7D-05A6-429C-A407-CBEBE7B466A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6B5F-0D8B-4E57-B14F-50822B7E09C5}" type="datetimeFigureOut">
              <a:rPr lang="zh-CN" altLang="en-US" smtClean="0"/>
              <a:pPr/>
              <a:t>2019/3/1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9A7D-05A6-429C-A407-CBEBE7B466A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6B5F-0D8B-4E57-B14F-50822B7E09C5}" type="datetimeFigureOut">
              <a:rPr lang="zh-CN" altLang="en-US" smtClean="0"/>
              <a:pPr/>
              <a:t>2019/3/1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9A7D-05A6-429C-A407-CBEBE7B466A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76B5F-0D8B-4E57-B14F-50822B7E09C5}" type="datetimeFigureOut">
              <a:rPr lang="zh-CN" altLang="en-US" smtClean="0"/>
              <a:pPr/>
              <a:t>2019/3/1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99A7D-05A6-429C-A407-CBEBE7B466A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8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wmf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7.bin"/><Relationship Id="rId5" Type="http://schemas.openxmlformats.org/officeDocument/2006/relationships/image" Target="../media/image11.wmf"/><Relationship Id="rId10" Type="http://schemas.openxmlformats.org/officeDocument/2006/relationships/image" Target="../media/image16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13.wmf"/><Relationship Id="rId14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18.wmf"/><Relationship Id="rId4" Type="http://schemas.openxmlformats.org/officeDocument/2006/relationships/image" Target="../media/image19.png"/><Relationship Id="rId9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png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642910" y="1768256"/>
            <a:ext cx="7772400" cy="108924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§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5 </a:t>
            </a: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曲线运动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楷体" pitchFamily="49" charset="-122"/>
              <a:ea typeface="楷体" pitchFamily="49" charset="-122"/>
              <a:cs typeface="+mj-cs"/>
            </a:endParaRPr>
          </a:p>
        </p:txBody>
      </p:sp>
      <p:sp>
        <p:nvSpPr>
          <p:cNvPr id="5" name="副标题 2"/>
          <p:cNvSpPr txBox="1">
            <a:spLocks/>
          </p:cNvSpPr>
          <p:nvPr/>
        </p:nvSpPr>
        <p:spPr>
          <a:xfrm>
            <a:off x="1475656" y="3792460"/>
            <a:ext cx="6336704" cy="172477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5.3 </a:t>
            </a:r>
            <a:r>
              <a:rPr lang="en-US" altLang="zh-CN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Circular Motion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华文新魏" pitchFamily="2" charset="-122"/>
              <a:ea typeface="华文新魏" pitchFamily="2" charset="-122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(</a:t>
            </a:r>
            <a:r>
              <a:rPr lang="zh-CN" altLang="en-US" sz="4800" b="1" dirty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圆周运动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)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8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216024" y="476672"/>
            <a:ext cx="3851920" cy="3168352"/>
            <a:chOff x="-540568" y="2348880"/>
            <a:chExt cx="3851920" cy="3168352"/>
          </a:xfrm>
        </p:grpSpPr>
        <p:sp>
          <p:nvSpPr>
            <p:cNvPr id="11" name="矩形 10"/>
            <p:cNvSpPr/>
            <p:nvPr/>
          </p:nvSpPr>
          <p:spPr>
            <a:xfrm>
              <a:off x="-540568" y="2348880"/>
              <a:ext cx="3851920" cy="31683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" name="Picture 2" descr="https://timgsa.baidu.com/timg?image&amp;quality=80&amp;size=b9999_10000&amp;sec=1486960572&amp;di=c671a22d4530da77eeacef88a2f0e14d&amp;imgtype=jpg&amp;er=1&amp;src=http%3A%2F%2Fec4.images-amazon.com%2Fimages%2FI%2F719JBqBUrsL._SL1500_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252536" y="2348880"/>
              <a:ext cx="3168352" cy="3168352"/>
            </a:xfrm>
            <a:prstGeom prst="rect">
              <a:avLst/>
            </a:prstGeom>
            <a:noFill/>
          </p:spPr>
        </p:pic>
      </p:grpSp>
      <p:pic>
        <p:nvPicPr>
          <p:cNvPr id="88068" name="Picture 4" descr="https://timgsa.baidu.com/timg?image&amp;quality=80&amp;size=b9999_10000&amp;sec=1486366250040&amp;di=6ffaec1520b16f2acf2028bb12953a0f&amp;imgtype=jpg&amp;src=http%3A%2F%2Fimg2.imgtn.bdimg.com%2Fit%2Fu%3D148937747%2C3379743247%26fm%3D214%26gp%3D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21847" y="476672"/>
            <a:ext cx="4770633" cy="3168000"/>
          </a:xfrm>
          <a:prstGeom prst="rect">
            <a:avLst/>
          </a:prstGeom>
          <a:noFill/>
        </p:spPr>
      </p:pic>
      <p:pic>
        <p:nvPicPr>
          <p:cNvPr id="88070" name="Picture 6" descr="https://timgsa.baidu.com/timg?image&amp;quality=80&amp;size=b9999_10000&amp;sec=1486961153&amp;di=3c1e9230e8f202b2bae7afa4599e37de&amp;imgtype=jpg&amp;er=1&amp;src=http%3A%2F%2Fpic1.win4000.com%2Fwallpaper%2Fb%2F561f647c11491.jpg"/>
          <p:cNvPicPr>
            <a:picLocks noChangeAspect="1" noChangeArrowheads="1"/>
          </p:cNvPicPr>
          <p:nvPr/>
        </p:nvPicPr>
        <p:blipFill>
          <a:blip r:embed="rId5" cstate="print"/>
          <a:srcRect l="16639" r="2370" b="4361"/>
          <a:stretch>
            <a:fillRect/>
          </a:stretch>
        </p:blipFill>
        <p:spPr bwMode="auto">
          <a:xfrm>
            <a:off x="4122480" y="3212976"/>
            <a:ext cx="4770000" cy="3168358"/>
          </a:xfrm>
          <a:prstGeom prst="rect">
            <a:avLst/>
          </a:prstGeom>
          <a:noFill/>
        </p:spPr>
      </p:pic>
      <p:pic>
        <p:nvPicPr>
          <p:cNvPr id="88076" name="Picture 12" descr="https://timgsa.baidu.com/timg?image&amp;quality=80&amp;size=b10000_10000&amp;sec=1486356565&amp;di=35f32f6fa2bd8322f28b0e854d958dab&amp;src=http://pic48.nipic.com/file/20140909/6608733_112351473000_2.jpg"/>
          <p:cNvPicPr>
            <a:picLocks noChangeAspect="1" noChangeArrowheads="1"/>
          </p:cNvPicPr>
          <p:nvPr/>
        </p:nvPicPr>
        <p:blipFill>
          <a:blip r:embed="rId6" cstate="print"/>
          <a:srcRect l="7299" b="3735"/>
          <a:stretch>
            <a:fillRect/>
          </a:stretch>
        </p:blipFill>
        <p:spPr bwMode="auto">
          <a:xfrm>
            <a:off x="235754" y="3213328"/>
            <a:ext cx="4072924" cy="316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88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 bwMode="auto">
          <a:xfrm>
            <a:off x="323528" y="1568466"/>
            <a:ext cx="8496944" cy="4319340"/>
          </a:xfrm>
          <a:prstGeom prst="rect">
            <a:avLst/>
          </a:prstGeom>
          <a:solidFill>
            <a:schemeClr val="bg1">
              <a:alpha val="46000"/>
            </a:schemeClr>
          </a:solidFill>
          <a:ln w="9525" cap="flat" cmpd="sng" algn="ctr">
            <a:solidFill>
              <a:srgbClr val="3399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auto">
          <a:xfrm>
            <a:off x="323528" y="1600323"/>
            <a:ext cx="3384376" cy="5847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kumimoji="1" lang="en-US" altLang="zh-CN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Think  about</a:t>
            </a:r>
            <a:endParaRPr kumimoji="1" lang="zh-CN" alt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9552" y="2258848"/>
            <a:ext cx="8136904" cy="1476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3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已知两物体均做圆周运动，如何比较它们运动的快慢</a:t>
            </a:r>
          </a:p>
        </p:txBody>
      </p:sp>
      <p:pic>
        <p:nvPicPr>
          <p:cNvPr id="45" name="图片 44" descr="14395579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2996952"/>
            <a:ext cx="792088" cy="792088"/>
          </a:xfrm>
          <a:prstGeom prst="rect">
            <a:avLst/>
          </a:prstGeom>
        </p:spPr>
      </p:pic>
      <p:sp>
        <p:nvSpPr>
          <p:cNvPr id="2" name="椭圆 1">
            <a:extLst>
              <a:ext uri="{FF2B5EF4-FFF2-40B4-BE49-F238E27FC236}">
                <a16:creationId xmlns:a16="http://schemas.microsoft.com/office/drawing/2014/main" id="{8B451A60-A780-41B7-93A6-1A10D7F50B3E}"/>
              </a:ext>
            </a:extLst>
          </p:cNvPr>
          <p:cNvSpPr>
            <a:spLocks noChangeAspect="1"/>
          </p:cNvSpPr>
          <p:nvPr/>
        </p:nvSpPr>
        <p:spPr>
          <a:xfrm>
            <a:off x="1727832" y="4221088"/>
            <a:ext cx="1332000" cy="13320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AA15A1CA-F536-4223-B040-28D09263622B}"/>
              </a:ext>
            </a:extLst>
          </p:cNvPr>
          <p:cNvCxnSpPr>
            <a:cxnSpLocks/>
          </p:cNvCxnSpPr>
          <p:nvPr/>
        </p:nvCxnSpPr>
        <p:spPr>
          <a:xfrm>
            <a:off x="2402192" y="4230721"/>
            <a:ext cx="0" cy="666000"/>
          </a:xfrm>
          <a:prstGeom prst="line">
            <a:avLst/>
          </a:prstGeom>
          <a:ln w="12700">
            <a:solidFill>
              <a:srgbClr val="0033CC"/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>
            <a:extLst>
              <a:ext uri="{FF2B5EF4-FFF2-40B4-BE49-F238E27FC236}">
                <a16:creationId xmlns:a16="http://schemas.microsoft.com/office/drawing/2014/main" id="{99D98464-95D4-4DB5-88B7-FAD77630407B}"/>
              </a:ext>
            </a:extLst>
          </p:cNvPr>
          <p:cNvSpPr>
            <a:spLocks noChangeArrowheads="1"/>
          </p:cNvSpPr>
          <p:nvPr/>
        </p:nvSpPr>
        <p:spPr bwMode="auto">
          <a:xfrm rot="2696918">
            <a:off x="2331698" y="4138903"/>
            <a:ext cx="180000" cy="180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zh-CN" altLang="en-US" dirty="0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8B451A60-A780-41B7-93A6-1A10D7F50B3E}"/>
              </a:ext>
            </a:extLst>
          </p:cNvPr>
          <p:cNvSpPr>
            <a:spLocks noChangeAspect="1"/>
          </p:cNvSpPr>
          <p:nvPr/>
        </p:nvSpPr>
        <p:spPr>
          <a:xfrm>
            <a:off x="5550264" y="4246730"/>
            <a:ext cx="1080000" cy="10800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AA15A1CA-F536-4223-B040-28D09263622B}"/>
              </a:ext>
            </a:extLst>
          </p:cNvPr>
          <p:cNvCxnSpPr>
            <a:cxnSpLocks/>
          </p:cNvCxnSpPr>
          <p:nvPr/>
        </p:nvCxnSpPr>
        <p:spPr>
          <a:xfrm>
            <a:off x="6085110" y="4245853"/>
            <a:ext cx="0" cy="540000"/>
          </a:xfrm>
          <a:prstGeom prst="line">
            <a:avLst/>
          </a:prstGeom>
          <a:ln w="12700">
            <a:solidFill>
              <a:srgbClr val="0033CC"/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3">
            <a:extLst>
              <a:ext uri="{FF2B5EF4-FFF2-40B4-BE49-F238E27FC236}">
                <a16:creationId xmlns:a16="http://schemas.microsoft.com/office/drawing/2014/main" id="{99D98464-95D4-4DB5-88B7-FAD77630407B}"/>
              </a:ext>
            </a:extLst>
          </p:cNvPr>
          <p:cNvSpPr>
            <a:spLocks noChangeArrowheads="1"/>
          </p:cNvSpPr>
          <p:nvPr/>
        </p:nvSpPr>
        <p:spPr bwMode="auto">
          <a:xfrm rot="2696918">
            <a:off x="6004106" y="4154035"/>
            <a:ext cx="180000" cy="180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3.33333E-6 C 0.03559 3.33333E-6 0.06875 0.04375 0.06875 0.09768 C 0.06875 0.15162 0.03559 0.1956 -0.00434 0.1956 C -0.04462 0.1956 -0.07657 0.15162 -0.07657 0.09768 C -0.07657 0.04375 -0.04462 3.33333E-6 -0.00434 3.33333E-6 Z " pathEditMode="relative" rAng="0" ptsTypes="AAAAA">
                                      <p:cBhvr>
                                        <p:cTn id="3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976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022E-16 C 0.0323 1.11022E-16 0.05955 0.03495 0.05955 0.07847 C 0.05955 0.12222 0.0323 0.15787 5E-6 0.15787 C -0.03298 0.15787 -0.05868 0.12222 -0.05868 0.07847 C -0.05868 0.03495 -0.03298 1.11022E-16 5E-6 1.11022E-16 Z " pathEditMode="relative" rAng="0" ptsTypes="AAAAA">
                                      <p:cBhvr>
                                        <p:cTn id="41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2" grpId="0" animBg="1"/>
      <p:bldP spid="7" grpId="0" animBg="1"/>
      <p:bldP spid="7" grpId="1" animBg="1"/>
      <p:bldP spid="14" grpId="0" animBg="1"/>
      <p:bldP spid="17" grpId="0" animBg="1"/>
      <p:bldP spid="1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直接连接符 65"/>
          <p:cNvCxnSpPr>
            <a:stCxn id="23" idx="5"/>
          </p:cNvCxnSpPr>
          <p:nvPr/>
        </p:nvCxnSpPr>
        <p:spPr>
          <a:xfrm rot="16200000" flipH="1">
            <a:off x="7252392" y="2466054"/>
            <a:ext cx="1944151" cy="553243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Line 26"/>
          <p:cNvSpPr>
            <a:spLocks noChangeAspect="1" noChangeShapeType="1"/>
          </p:cNvSpPr>
          <p:nvPr/>
        </p:nvSpPr>
        <p:spPr bwMode="auto">
          <a:xfrm flipH="1">
            <a:off x="8244408" y="3743325"/>
            <a:ext cx="211800" cy="689265"/>
          </a:xfrm>
          <a:prstGeom prst="line">
            <a:avLst/>
          </a:prstGeom>
          <a:noFill/>
          <a:ln w="31750" cmpd="sng">
            <a:solidFill>
              <a:schemeClr val="tx2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Text Box 228"/>
          <p:cNvSpPr txBox="1">
            <a:spLocks noChangeArrowheads="1"/>
          </p:cNvSpPr>
          <p:nvPr/>
        </p:nvSpPr>
        <p:spPr bwMode="auto">
          <a:xfrm>
            <a:off x="107504" y="478413"/>
            <a:ext cx="646476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1</a:t>
            </a:r>
            <a:r>
              <a:rPr lang="zh-CN" altLang="en-US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、描述圆周运动快慢的物理量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1268760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2800" b="1" dirty="0">
                <a:latin typeface="Times New Roman" pitchFamily="18" charset="0"/>
                <a:cs typeface="Times New Roman" pitchFamily="18" charset="0"/>
              </a:rPr>
              <a:t>线速度 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(linear velocity) 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"/>
          <p:cNvSpPr>
            <a:spLocks noChangeArrowheads="1"/>
          </p:cNvSpPr>
          <p:nvPr/>
        </p:nvSpPr>
        <p:spPr bwMode="auto">
          <a:xfrm>
            <a:off x="4923096" y="1221983"/>
            <a:ext cx="3671888" cy="3671887"/>
          </a:xfrm>
          <a:prstGeom prst="ellipse">
            <a:avLst/>
          </a:prstGeom>
          <a:noFill/>
          <a:ln w="25400" cmpd="sng">
            <a:solidFill>
              <a:srgbClr val="0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8028384" y="127575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A</a:t>
            </a:r>
            <a:endParaRPr lang="zh-CN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直接连接符 24"/>
          <p:cNvCxnSpPr/>
          <p:nvPr/>
        </p:nvCxnSpPr>
        <p:spPr>
          <a:xfrm flipH="1" flipV="1">
            <a:off x="6767528" y="3071810"/>
            <a:ext cx="1692904" cy="573214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>
            <a:cxnSpLocks noChangeAspect="1"/>
            <a:stCxn id="23" idx="4"/>
          </p:cNvCxnSpPr>
          <p:nvPr/>
        </p:nvCxnSpPr>
        <p:spPr>
          <a:xfrm flipH="1">
            <a:off x="6786579" y="1731327"/>
            <a:ext cx="1070956" cy="1360602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604448" y="346093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B</a:t>
            </a:r>
            <a:endParaRPr lang="zh-CN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8507730" y="2276872"/>
            <a:ext cx="720080" cy="52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n-US" sz="2800" b="1" dirty="0">
                <a:solidFill>
                  <a:srgbClr val="C00000"/>
                </a:solidFill>
                <a:latin typeface="Times New Roman" pitchFamily="18" charset="0"/>
                <a:ea typeface="隶书" pitchFamily="49" charset="-122"/>
                <a:cs typeface="Vijaya" pitchFamily="34" charset="0"/>
              </a:rPr>
              <a:t>Δ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s</a:t>
            </a:r>
            <a:endParaRPr lang="el-GR" altLang="en-US" sz="2800" b="1" i="1" dirty="0">
              <a:solidFill>
                <a:srgbClr val="C00000"/>
              </a:solidFill>
              <a:latin typeface="Times New Roman" panose="02020603050405020304" pitchFamily="18" charset="0"/>
              <a:ea typeface="隶书" pitchFamily="49" charset="-122"/>
              <a:cs typeface="Times New Roman" panose="02020603050405020304" pitchFamily="18" charset="0"/>
            </a:endParaRPr>
          </a:p>
        </p:txBody>
      </p:sp>
      <p:sp>
        <p:nvSpPr>
          <p:cNvPr id="34" name="Arc 3"/>
          <p:cNvSpPr>
            <a:spLocks noChangeAspect="1"/>
          </p:cNvSpPr>
          <p:nvPr/>
        </p:nvSpPr>
        <p:spPr bwMode="auto">
          <a:xfrm rot="15899531">
            <a:off x="6596642" y="1779390"/>
            <a:ext cx="1996877" cy="1963737"/>
          </a:xfrm>
          <a:custGeom>
            <a:avLst/>
            <a:gdLst>
              <a:gd name="T0" fmla="*/ 2147483647 w 23055"/>
              <a:gd name="T1" fmla="*/ 2147483647 h 21600"/>
              <a:gd name="T2" fmla="*/ 0 w 23055"/>
              <a:gd name="T3" fmla="*/ 2147483647 h 21600"/>
              <a:gd name="T4" fmla="*/ 2147483647 w 23055"/>
              <a:gd name="T5" fmla="*/ 0 h 21600"/>
              <a:gd name="T6" fmla="*/ 0 60000 65536"/>
              <a:gd name="T7" fmla="*/ 0 60000 65536"/>
              <a:gd name="T8" fmla="*/ 0 60000 65536"/>
              <a:gd name="T9" fmla="*/ 0 w 23055"/>
              <a:gd name="T10" fmla="*/ 0 h 21600"/>
              <a:gd name="T11" fmla="*/ 23055 w 2305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055" h="21600" fill="none" extrusionOk="0">
                <a:moveTo>
                  <a:pt x="23054" y="16525"/>
                </a:moveTo>
                <a:cubicBezTo>
                  <a:pt x="19161" y="19802"/>
                  <a:pt x="14235" y="21599"/>
                  <a:pt x="9146" y="21600"/>
                </a:cubicBezTo>
                <a:cubicBezTo>
                  <a:pt x="5985" y="21600"/>
                  <a:pt x="2863" y="20906"/>
                  <a:pt x="-1" y="19568"/>
                </a:cubicBezTo>
              </a:path>
              <a:path w="23055" h="21600" stroke="0" extrusionOk="0">
                <a:moveTo>
                  <a:pt x="23054" y="16525"/>
                </a:moveTo>
                <a:cubicBezTo>
                  <a:pt x="19161" y="19802"/>
                  <a:pt x="14235" y="21599"/>
                  <a:pt x="9146" y="21600"/>
                </a:cubicBezTo>
                <a:cubicBezTo>
                  <a:pt x="5985" y="21600"/>
                  <a:pt x="2863" y="20906"/>
                  <a:pt x="-1" y="19568"/>
                </a:cubicBezTo>
                <a:lnTo>
                  <a:pt x="9146" y="0"/>
                </a:lnTo>
                <a:close/>
              </a:path>
            </a:pathLst>
          </a:custGeom>
          <a:noFill/>
          <a:ln w="38100" cmpd="sng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Oval 8"/>
          <p:cNvSpPr>
            <a:spLocks noChangeArrowheads="1"/>
          </p:cNvSpPr>
          <p:nvPr/>
        </p:nvSpPr>
        <p:spPr bwMode="auto">
          <a:xfrm>
            <a:off x="7798059" y="1518692"/>
            <a:ext cx="250825" cy="2508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  <a:ln w="9525" cmpd="sng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 rot="2696918">
            <a:off x="7814754" y="1521386"/>
            <a:ext cx="259261" cy="24587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  <a:ln w="19050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4" name="组合 73"/>
          <p:cNvGrpSpPr/>
          <p:nvPr/>
        </p:nvGrpSpPr>
        <p:grpSpPr>
          <a:xfrm>
            <a:off x="899592" y="1844824"/>
            <a:ext cx="936104" cy="792163"/>
            <a:chOff x="732334" y="1844824"/>
            <a:chExt cx="936104" cy="792163"/>
          </a:xfrm>
        </p:grpSpPr>
        <p:sp>
          <p:nvSpPr>
            <p:cNvPr id="71" name="矩形 70"/>
            <p:cNvSpPr/>
            <p:nvPr/>
          </p:nvSpPr>
          <p:spPr>
            <a:xfrm>
              <a:off x="732334" y="1844824"/>
              <a:ext cx="936104" cy="79208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aphicFrame>
          <p:nvGraphicFramePr>
            <p:cNvPr id="103426" name="Object 5"/>
            <p:cNvGraphicFramePr>
              <a:graphicFrameLocks noChangeAspect="1"/>
            </p:cNvGraphicFramePr>
            <p:nvPr/>
          </p:nvGraphicFramePr>
          <p:xfrm>
            <a:off x="736526" y="1844824"/>
            <a:ext cx="923925" cy="792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65" name="公式" r:id="rId4" imgW="457200" imgH="393480" progId="Equation.3">
                    <p:embed/>
                  </p:oleObj>
                </mc:Choice>
                <mc:Fallback>
                  <p:oleObj name="公式" r:id="rId4" imgW="457200" imgH="39348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6526" y="1844824"/>
                          <a:ext cx="923925" cy="7921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>
                                  <a:alpha val="50000"/>
                                </a:schemeClr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0" name="Text Box 22"/>
          <p:cNvSpPr txBox="1">
            <a:spLocks noChangeArrowheads="1"/>
          </p:cNvSpPr>
          <p:nvPr/>
        </p:nvSpPr>
        <p:spPr bwMode="auto">
          <a:xfrm>
            <a:off x="2143108" y="1988726"/>
            <a:ext cx="24288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 smtClean="0">
                <a:solidFill>
                  <a:srgbClr val="0D5EFF"/>
                </a:solidFill>
                <a:latin typeface="Times New Roman" pitchFamily="18" charset="0"/>
                <a:cs typeface="Times New Roman" pitchFamily="18" charset="0"/>
              </a:rPr>
              <a:t>SI Unit</a:t>
            </a:r>
            <a:r>
              <a:rPr lang="en-US" altLang="zh-CN" sz="2800" b="1" dirty="0">
                <a:solidFill>
                  <a:srgbClr val="0D5EFF"/>
                </a:solidFill>
                <a:latin typeface="Times New Roman" pitchFamily="18" charset="0"/>
                <a:cs typeface="Times New Roman" pitchFamily="18" charset="0"/>
              </a:rPr>
              <a:t>: m/s</a:t>
            </a:r>
            <a:endParaRPr lang="zh-CN" altLang="en-US" sz="2800" b="1" dirty="0">
              <a:solidFill>
                <a:srgbClr val="0D5E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弧形 40"/>
          <p:cNvSpPr/>
          <p:nvPr/>
        </p:nvSpPr>
        <p:spPr>
          <a:xfrm rot="1955257">
            <a:off x="6300078" y="2653682"/>
            <a:ext cx="920167" cy="863361"/>
          </a:xfrm>
          <a:prstGeom prst="arc">
            <a:avLst>
              <a:gd name="adj1" fmla="val 16841630"/>
              <a:gd name="adj2" fmla="val 20938029"/>
            </a:avLst>
          </a:prstGeom>
          <a:ln w="25400">
            <a:solidFill>
              <a:srgbClr val="0047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7179146" y="2704623"/>
            <a:ext cx="792088" cy="46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n-US" sz="2400" b="1" dirty="0">
                <a:solidFill>
                  <a:srgbClr val="0047D6"/>
                </a:solidFill>
                <a:latin typeface="Times New Roman" pitchFamily="18" charset="0"/>
                <a:ea typeface="隶书" pitchFamily="49" charset="-122"/>
                <a:cs typeface="Vijaya" pitchFamily="34" charset="0"/>
              </a:rPr>
              <a:t>Δ</a:t>
            </a:r>
            <a:r>
              <a:rPr lang="el-GR" altLang="en-US" sz="2400" b="1" i="1" dirty="0">
                <a:solidFill>
                  <a:srgbClr val="0047D6"/>
                </a:solidFill>
                <a:latin typeface="Times New Roman" pitchFamily="18" charset="0"/>
                <a:ea typeface="隶书" pitchFamily="49" charset="-122"/>
                <a:cs typeface="Vijaya" pitchFamily="34" charset="0"/>
              </a:rPr>
              <a:t>θ</a:t>
            </a:r>
          </a:p>
        </p:txBody>
      </p:sp>
      <p:sp>
        <p:nvSpPr>
          <p:cNvPr id="44" name="Text Box 27"/>
          <p:cNvSpPr txBox="1">
            <a:spLocks noChangeArrowheads="1"/>
          </p:cNvSpPr>
          <p:nvPr/>
        </p:nvSpPr>
        <p:spPr bwMode="auto">
          <a:xfrm>
            <a:off x="8311331" y="4064390"/>
            <a:ext cx="581149" cy="52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6" rIns="91432" bIns="45716">
            <a:spAutoFit/>
          </a:bodyPr>
          <a:lstStyle/>
          <a:p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ea typeface="隶书" pitchFamily="49" charset="-122"/>
              </a:rPr>
              <a:t>v</a:t>
            </a:r>
            <a:r>
              <a:rPr lang="en-US" sz="2800" b="1" baseline="-25000" dirty="0" err="1">
                <a:solidFill>
                  <a:schemeClr val="tx2"/>
                </a:solidFill>
                <a:latin typeface="Times New Roman" pitchFamily="18" charset="0"/>
                <a:ea typeface="隶书" pitchFamily="49" charset="-122"/>
              </a:rPr>
              <a:t>B</a:t>
            </a:r>
            <a:endParaRPr lang="en-US" sz="2800" b="1" i="1" baseline="-25000" dirty="0">
              <a:solidFill>
                <a:schemeClr val="tx2"/>
              </a:solidFill>
              <a:latin typeface="Times New Roman" pitchFamily="18" charset="0"/>
              <a:ea typeface="隶书" pitchFamily="49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4283968" y="1628888"/>
            <a:ext cx="1440000" cy="792000"/>
            <a:chOff x="3203848" y="2420888"/>
            <a:chExt cx="1440000" cy="792000"/>
          </a:xfrm>
        </p:grpSpPr>
        <p:sp>
          <p:nvSpPr>
            <p:cNvPr id="45" name="云形标注 44"/>
            <p:cNvSpPr/>
            <p:nvPr/>
          </p:nvSpPr>
          <p:spPr>
            <a:xfrm>
              <a:off x="3203848" y="2420888"/>
              <a:ext cx="1440000" cy="792000"/>
            </a:xfrm>
            <a:prstGeom prst="cloudCallout">
              <a:avLst>
                <a:gd name="adj1" fmla="val -82007"/>
                <a:gd name="adj2" fmla="val -15229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3381772" y="2530996"/>
              <a:ext cx="105830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华文楷体" pitchFamily="2" charset="-122"/>
                  <a:ea typeface="华文楷体" pitchFamily="2" charset="-122"/>
                </a:rPr>
                <a:t>vector</a:t>
              </a:r>
              <a:endParaRPr lang="zh-CN" alt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endParaRPr>
            </a:p>
          </p:txBody>
        </p:sp>
      </p:grpSp>
      <p:sp>
        <p:nvSpPr>
          <p:cNvPr id="48" name="Line 26"/>
          <p:cNvSpPr>
            <a:spLocks noChangeAspect="1" noChangeShapeType="1"/>
          </p:cNvSpPr>
          <p:nvPr/>
        </p:nvSpPr>
        <p:spPr bwMode="auto">
          <a:xfrm>
            <a:off x="8047433" y="1705000"/>
            <a:ext cx="522617" cy="571872"/>
          </a:xfrm>
          <a:prstGeom prst="line">
            <a:avLst/>
          </a:prstGeom>
          <a:noFill/>
          <a:ln w="31750" cmpd="sng">
            <a:solidFill>
              <a:schemeClr val="tx2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9" name="Text Box 27"/>
          <p:cNvSpPr txBox="1">
            <a:spLocks noChangeArrowheads="1"/>
          </p:cNvSpPr>
          <p:nvPr/>
        </p:nvSpPr>
        <p:spPr bwMode="auto">
          <a:xfrm>
            <a:off x="8517582" y="1791760"/>
            <a:ext cx="683568" cy="52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6" rIns="91432" bIns="45716">
            <a:spAutoFit/>
          </a:bodyPr>
          <a:lstStyle/>
          <a:p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ea typeface="隶书" pitchFamily="49" charset="-122"/>
              </a:rPr>
              <a:t>v</a:t>
            </a:r>
            <a:r>
              <a:rPr lang="en-US" sz="2800" b="1" baseline="-25000" dirty="0" err="1">
                <a:solidFill>
                  <a:schemeClr val="tx2"/>
                </a:solidFill>
                <a:latin typeface="Times New Roman" pitchFamily="18" charset="0"/>
                <a:ea typeface="隶书" pitchFamily="49" charset="-122"/>
              </a:rPr>
              <a:t>A</a:t>
            </a:r>
            <a:endParaRPr lang="en-US" sz="2800" b="1" i="1" baseline="-25000" dirty="0">
              <a:solidFill>
                <a:schemeClr val="tx2"/>
              </a:solidFill>
              <a:latin typeface="Times New Roman" pitchFamily="18" charset="0"/>
              <a:ea typeface="隶书" pitchFamily="49" charset="-122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72008" y="2833772"/>
            <a:ext cx="4788024" cy="0"/>
          </a:xfrm>
          <a:prstGeom prst="line">
            <a:avLst/>
          </a:prstGeom>
          <a:ln w="952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48916" y="2996952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2800" b="1" dirty="0">
                <a:latin typeface="Times New Roman" pitchFamily="18" charset="0"/>
                <a:cs typeface="Times New Roman" pitchFamily="18" charset="0"/>
              </a:rPr>
              <a:t>角速度 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(angular velocity)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826542" y="3630166"/>
            <a:ext cx="1081162" cy="806326"/>
            <a:chOff x="660326" y="3486150"/>
            <a:chExt cx="1081162" cy="806326"/>
          </a:xfrm>
        </p:grpSpPr>
        <p:sp>
          <p:nvSpPr>
            <p:cNvPr id="72" name="矩形 71"/>
            <p:cNvSpPr/>
            <p:nvPr/>
          </p:nvSpPr>
          <p:spPr>
            <a:xfrm>
              <a:off x="660326" y="3486150"/>
              <a:ext cx="1046212" cy="79208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aphicFrame>
          <p:nvGraphicFramePr>
            <p:cNvPr id="53" name="Object 5"/>
            <p:cNvGraphicFramePr>
              <a:graphicFrameLocks noChangeAspect="1"/>
            </p:cNvGraphicFramePr>
            <p:nvPr/>
          </p:nvGraphicFramePr>
          <p:xfrm>
            <a:off x="688975" y="3500314"/>
            <a:ext cx="1052513" cy="792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66" name="公式" r:id="rId6" imgW="520560" imgH="393480" progId="Equation.3">
                    <p:embed/>
                  </p:oleObj>
                </mc:Choice>
                <mc:Fallback>
                  <p:oleObj name="公式" r:id="rId6" imgW="520560" imgH="3934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8975" y="3500314"/>
                          <a:ext cx="1052513" cy="7921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>
                                  <a:alpha val="50000"/>
                                </a:schemeClr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4" name="Text Box 22"/>
          <p:cNvSpPr txBox="1">
            <a:spLocks noChangeArrowheads="1"/>
          </p:cNvSpPr>
          <p:nvPr/>
        </p:nvSpPr>
        <p:spPr bwMode="auto">
          <a:xfrm>
            <a:off x="2140503" y="3716918"/>
            <a:ext cx="23022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 smtClean="0">
                <a:solidFill>
                  <a:srgbClr val="0D5EFF"/>
                </a:solidFill>
                <a:latin typeface="Times New Roman" pitchFamily="18" charset="0"/>
                <a:cs typeface="Times New Roman" pitchFamily="18" charset="0"/>
              </a:rPr>
              <a:t>SI Unit</a:t>
            </a:r>
            <a:r>
              <a:rPr lang="en-US" altLang="zh-CN" sz="2800" b="1" dirty="0">
                <a:solidFill>
                  <a:srgbClr val="0D5EFF"/>
                </a:solidFill>
                <a:latin typeface="Times New Roman" pitchFamily="18" charset="0"/>
                <a:cs typeface="Times New Roman" pitchFamily="18" charset="0"/>
              </a:rPr>
              <a:t>: rad/s</a:t>
            </a:r>
            <a:endParaRPr lang="zh-CN" altLang="en-US" sz="2800" b="1" dirty="0">
              <a:solidFill>
                <a:srgbClr val="0D5E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4281364" y="3357080"/>
            <a:ext cx="1440000" cy="792000"/>
            <a:chOff x="3203848" y="2420888"/>
            <a:chExt cx="1440000" cy="792000"/>
          </a:xfrm>
        </p:grpSpPr>
        <p:sp>
          <p:nvSpPr>
            <p:cNvPr id="56" name="云形标注 55"/>
            <p:cNvSpPr/>
            <p:nvPr/>
          </p:nvSpPr>
          <p:spPr>
            <a:xfrm>
              <a:off x="3203848" y="2420888"/>
              <a:ext cx="1440000" cy="792000"/>
            </a:xfrm>
            <a:prstGeom prst="cloudCallout">
              <a:avLst>
                <a:gd name="adj1" fmla="val -82007"/>
                <a:gd name="adj2" fmla="val -15229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3381772" y="2530996"/>
              <a:ext cx="105830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华文楷体" pitchFamily="2" charset="-122"/>
                  <a:ea typeface="华文楷体" pitchFamily="2" charset="-122"/>
                </a:rPr>
                <a:t>vector</a:t>
              </a:r>
              <a:endParaRPr lang="zh-CN" alt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endParaRPr>
            </a:p>
          </p:txBody>
        </p:sp>
      </p:grpSp>
      <p:cxnSp>
        <p:nvCxnSpPr>
          <p:cNvPr id="58" name="直接连接符 57"/>
          <p:cNvCxnSpPr/>
          <p:nvPr/>
        </p:nvCxnSpPr>
        <p:spPr>
          <a:xfrm>
            <a:off x="69404" y="4633972"/>
            <a:ext cx="5112000" cy="0"/>
          </a:xfrm>
          <a:prstGeom prst="line">
            <a:avLst/>
          </a:prstGeom>
          <a:ln w="952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51520" y="4849996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2800" b="1" dirty="0">
                <a:latin typeface="Times New Roman" pitchFamily="18" charset="0"/>
                <a:cs typeface="Times New Roman" pitchFamily="18" charset="0"/>
              </a:rPr>
              <a:t>周期 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(period)</a:t>
            </a:r>
            <a:endParaRPr lang="zh-CN" alt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 Box 22"/>
          <p:cNvSpPr txBox="1">
            <a:spLocks noChangeArrowheads="1"/>
          </p:cNvSpPr>
          <p:nvPr/>
        </p:nvSpPr>
        <p:spPr bwMode="auto">
          <a:xfrm>
            <a:off x="3727284" y="4849996"/>
            <a:ext cx="19940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 smtClean="0">
                <a:solidFill>
                  <a:srgbClr val="0D5EFF"/>
                </a:solidFill>
                <a:latin typeface="Times New Roman" pitchFamily="18" charset="0"/>
                <a:cs typeface="Times New Roman" pitchFamily="18" charset="0"/>
              </a:rPr>
              <a:t>SI Unit</a:t>
            </a:r>
            <a:r>
              <a:rPr lang="en-US" altLang="zh-CN" sz="2800" b="1" dirty="0">
                <a:solidFill>
                  <a:srgbClr val="0D5EFF"/>
                </a:solidFill>
                <a:latin typeface="Times New Roman" pitchFamily="18" charset="0"/>
                <a:cs typeface="Times New Roman" pitchFamily="18" charset="0"/>
              </a:rPr>
              <a:t>: s</a:t>
            </a:r>
            <a:endParaRPr lang="zh-CN" altLang="en-US" sz="2800" b="1" dirty="0">
              <a:solidFill>
                <a:srgbClr val="0D5E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3087602" y="4849996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T</a:t>
            </a:r>
            <a:endParaRPr lang="zh-CN" altLang="en-US" sz="2800" dirty="0"/>
          </a:p>
        </p:txBody>
      </p:sp>
      <p:grpSp>
        <p:nvGrpSpPr>
          <p:cNvPr id="76" name="组合 75"/>
          <p:cNvGrpSpPr/>
          <p:nvPr/>
        </p:nvGrpSpPr>
        <p:grpSpPr>
          <a:xfrm>
            <a:off x="8028384" y="5606574"/>
            <a:ext cx="798225" cy="792162"/>
            <a:chOff x="7273925" y="4941888"/>
            <a:chExt cx="798225" cy="792162"/>
          </a:xfrm>
        </p:grpSpPr>
        <p:sp>
          <p:nvSpPr>
            <p:cNvPr id="73" name="矩形 72"/>
            <p:cNvSpPr/>
            <p:nvPr/>
          </p:nvSpPr>
          <p:spPr>
            <a:xfrm>
              <a:off x="7280150" y="4978860"/>
              <a:ext cx="792000" cy="72000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aphicFrame>
          <p:nvGraphicFramePr>
            <p:cNvPr id="103428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73884950"/>
                </p:ext>
              </p:extLst>
            </p:nvPr>
          </p:nvGraphicFramePr>
          <p:xfrm>
            <a:off x="7273925" y="4941888"/>
            <a:ext cx="795338" cy="792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67" name="Equation" r:id="rId8" imgW="393480" imgH="393480" progId="Equation.DSMT4">
                    <p:embed/>
                  </p:oleObj>
                </mc:Choice>
                <mc:Fallback>
                  <p:oleObj name="Equation" r:id="rId8" imgW="393480" imgH="393480" progId="Equation.DSMT4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73925" y="4941888"/>
                          <a:ext cx="795338" cy="7921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>
                                  <a:alpha val="50000"/>
                                </a:schemeClr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67" name="直接连接符 66"/>
          <p:cNvCxnSpPr/>
          <p:nvPr/>
        </p:nvCxnSpPr>
        <p:spPr>
          <a:xfrm>
            <a:off x="107504" y="5589240"/>
            <a:ext cx="8856000" cy="0"/>
          </a:xfrm>
          <a:prstGeom prst="line">
            <a:avLst/>
          </a:prstGeom>
          <a:ln w="952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289620" y="5733256"/>
            <a:ext cx="4282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2800" b="1" dirty="0">
                <a:latin typeface="Times New Roman" pitchFamily="18" charset="0"/>
                <a:cs typeface="Times New Roman" pitchFamily="18" charset="0"/>
              </a:rPr>
              <a:t>转速 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(rotational speed)</a:t>
            </a:r>
            <a:endParaRPr lang="zh-CN" alt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 Box 22"/>
          <p:cNvSpPr txBox="1">
            <a:spLocks noChangeArrowheads="1"/>
          </p:cNvSpPr>
          <p:nvPr/>
        </p:nvSpPr>
        <p:spPr bwMode="auto">
          <a:xfrm>
            <a:off x="5148064" y="5733256"/>
            <a:ext cx="30718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 smtClean="0">
                <a:solidFill>
                  <a:srgbClr val="0D5EFF"/>
                </a:solidFill>
                <a:latin typeface="Times New Roman" pitchFamily="18" charset="0"/>
                <a:cs typeface="Times New Roman" pitchFamily="18" charset="0"/>
              </a:rPr>
              <a:t>Unit</a:t>
            </a:r>
            <a:r>
              <a:rPr lang="en-US" altLang="zh-CN" sz="2800" b="1" dirty="0">
                <a:solidFill>
                  <a:srgbClr val="0D5E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sz="2800" b="1" dirty="0" smtClean="0">
                <a:solidFill>
                  <a:srgbClr val="0D5EFF"/>
                </a:solidFill>
                <a:latin typeface="Times New Roman" pitchFamily="18" charset="0"/>
                <a:cs typeface="Times New Roman" pitchFamily="18" charset="0"/>
              </a:rPr>
              <a:t>r/s </a:t>
            </a:r>
            <a:r>
              <a:rPr lang="en-US" altLang="zh-CN" sz="2800" i="1" dirty="0" smtClean="0">
                <a:solidFill>
                  <a:srgbClr val="0D5EFF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2800" b="1" dirty="0" smtClean="0">
                <a:solidFill>
                  <a:srgbClr val="0D5EFF"/>
                </a:solidFill>
                <a:latin typeface="Times New Roman" pitchFamily="18" charset="0"/>
                <a:cs typeface="Times New Roman" pitchFamily="18" charset="0"/>
              </a:rPr>
              <a:t> r/min</a:t>
            </a:r>
            <a:endParaRPr lang="zh-CN" altLang="en-US" sz="2800" b="1" dirty="0">
              <a:solidFill>
                <a:srgbClr val="0D5E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4644008" y="5733256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n</a:t>
            </a:r>
            <a:endParaRPr lang="zh-CN" altLang="en-US" sz="2800" dirty="0"/>
          </a:p>
        </p:txBody>
      </p:sp>
      <p:sp>
        <p:nvSpPr>
          <p:cNvPr id="80" name="Text Box 4"/>
          <p:cNvSpPr txBox="1">
            <a:spLocks noChangeArrowheads="1"/>
          </p:cNvSpPr>
          <p:nvPr/>
        </p:nvSpPr>
        <p:spPr bwMode="auto">
          <a:xfrm>
            <a:off x="7715272" y="2428868"/>
            <a:ext cx="720080" cy="52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隶书" pitchFamily="49" charset="-122"/>
                <a:cs typeface="Vijaya" pitchFamily="34" charset="0"/>
              </a:rPr>
              <a:t>Δ</a:t>
            </a:r>
            <a:r>
              <a:rPr lang="en-US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</a:t>
            </a:r>
            <a:endParaRPr lang="el-GR" altLang="en-US" sz="28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矩形 76"/>
          <p:cNvSpPr>
            <a:spLocks noChangeArrowheads="1"/>
          </p:cNvSpPr>
          <p:nvPr/>
        </p:nvSpPr>
        <p:spPr bwMode="auto">
          <a:xfrm>
            <a:off x="6788177" y="214290"/>
            <a:ext cx="1641475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6000" b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FFC000"/>
                </a:solidFill>
                <a:latin typeface="Times New Roman" pitchFamily="18" charset="0"/>
                <a:ea typeface="黑体" pitchFamily="49" charset="-122"/>
              </a:rPr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6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4.07407E-6 C 0.00746 0.00601 0.021 0.01967 0.03038 0.03634 C 0.03975 0.05301 0.05139 0.07268 0.05903 0.09953 C 0.06666 0.12662 0.075 0.16527 0.07639 0.19907 C 0.07778 0.23287 0.06892 0.28125 0.06701 0.30254 " pathEditMode="relative" rAng="0" ptsTypes="aaaaa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3700" y="1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6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" grpId="0" animBg="1"/>
      <p:bldP spid="21" grpId="0" animBg="1"/>
      <p:bldP spid="24" grpId="0"/>
      <p:bldP spid="27" grpId="0"/>
      <p:bldP spid="35" grpId="0" autoUpdateAnimBg="0"/>
      <p:bldP spid="34" grpId="0" animBg="1" autoUpdateAnimBg="0"/>
      <p:bldP spid="22" grpId="0" animBg="1"/>
      <p:bldP spid="23" grpId="0" animBg="1"/>
      <p:bldP spid="40" grpId="0" autoUpdateAnimBg="0"/>
      <p:bldP spid="41" grpId="0" animBg="1"/>
      <p:bldP spid="42" grpId="0" autoUpdateAnimBg="0"/>
      <p:bldP spid="44" grpId="0"/>
      <p:bldP spid="48" grpId="0" animBg="1"/>
      <p:bldP spid="49" grpId="0"/>
      <p:bldP spid="54" grpId="0" autoUpdateAnimBg="0"/>
      <p:bldP spid="60" grpId="0" autoUpdateAnimBg="0"/>
      <p:bldP spid="61" grpId="0"/>
      <p:bldP spid="69" grpId="0" autoUpdateAnimBg="0"/>
      <p:bldP spid="70" grpId="0"/>
      <p:bldP spid="80" grpId="0" autoUpdateAnimBg="0"/>
      <p:bldP spid="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2"/>
          <p:cNvSpPr>
            <a:spLocks noChangeArrowheads="1"/>
          </p:cNvSpPr>
          <p:nvPr/>
        </p:nvSpPr>
        <p:spPr bwMode="auto">
          <a:xfrm>
            <a:off x="531316" y="771699"/>
            <a:ext cx="3097213" cy="3097212"/>
          </a:xfrm>
          <a:prstGeom prst="ellipse">
            <a:avLst/>
          </a:prstGeom>
          <a:noFill/>
          <a:ln w="19050" cmpd="sng">
            <a:solidFill>
              <a:srgbClr val="00B05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3804" y="2327449"/>
            <a:ext cx="1951037" cy="1252537"/>
            <a:chOff x="0" y="0"/>
            <a:chExt cx="1229" cy="789"/>
          </a:xfrm>
        </p:grpSpPr>
        <p:sp>
          <p:nvSpPr>
            <p:cNvPr id="10244" name="Line 4"/>
            <p:cNvSpPr>
              <a:spLocks noChangeShapeType="1"/>
            </p:cNvSpPr>
            <p:nvPr/>
          </p:nvSpPr>
          <p:spPr bwMode="auto">
            <a:xfrm flipH="1">
              <a:off x="640" y="0"/>
              <a:ext cx="589" cy="681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18"/>
              <a:ext cx="667" cy="771"/>
              <a:chOff x="0" y="0"/>
              <a:chExt cx="667" cy="771"/>
            </a:xfrm>
          </p:grpSpPr>
          <p:sp>
            <p:nvSpPr>
              <p:cNvPr id="10246" name="Oval 6"/>
              <p:cNvSpPr>
                <a:spLocks noChangeArrowheads="1"/>
              </p:cNvSpPr>
              <p:nvPr/>
            </p:nvSpPr>
            <p:spPr bwMode="auto">
              <a:xfrm>
                <a:off x="531" y="635"/>
                <a:ext cx="136" cy="13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9" cy="663"/>
                <a:chOff x="0" y="0"/>
                <a:chExt cx="549" cy="663"/>
              </a:xfrm>
            </p:grpSpPr>
            <p:sp>
              <p:nvSpPr>
                <p:cNvPr id="10248" name="Line 8"/>
                <p:cNvSpPr>
                  <a:spLocks noChangeShapeType="1"/>
                </p:cNvSpPr>
                <p:nvPr/>
              </p:nvSpPr>
              <p:spPr bwMode="auto">
                <a:xfrm flipH="1" flipV="1">
                  <a:off x="177" y="309"/>
                  <a:ext cx="372" cy="354"/>
                </a:xfrm>
                <a:prstGeom prst="line">
                  <a:avLst/>
                </a:prstGeom>
                <a:noFill/>
                <a:ln w="31750" cmpd="sng">
                  <a:solidFill>
                    <a:srgbClr val="C00000"/>
                  </a:solidFill>
                  <a:round/>
                  <a:headEnd/>
                  <a:tailEnd type="stealth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249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0" y="0"/>
                  <a:ext cx="258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1432" tIns="45716" rIns="91432" bIns="45716">
                  <a:spAutoFit/>
                </a:bodyPr>
                <a:lstStyle/>
                <a:p>
                  <a:r>
                    <a:rPr lang="en-US" sz="4000" b="1" i="1" dirty="0">
                      <a:solidFill>
                        <a:srgbClr val="C00000"/>
                      </a:solidFill>
                      <a:latin typeface="Times New Roman" pitchFamily="18" charset="0"/>
                      <a:ea typeface="隶书" pitchFamily="49" charset="-122"/>
                    </a:rPr>
                    <a:t>v</a:t>
                  </a:r>
                </a:p>
              </p:txBody>
            </p:sp>
          </p:grpSp>
        </p:grpSp>
      </p:grp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438348" y="4456162"/>
            <a:ext cx="2987824" cy="58476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32" tIns="45716" rIns="91432" bIns="457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>
                <a:solidFill>
                  <a:srgbClr val="000404"/>
                </a:solidFill>
                <a:latin typeface="+mj-ea"/>
                <a:ea typeface="+mj-ea"/>
                <a:cs typeface="Times New Roman" pitchFamily="18" charset="0"/>
              </a:rPr>
              <a:t>匀速圆周运动</a:t>
            </a:r>
            <a:endParaRPr lang="en-US" altLang="zh-CN" sz="3200" b="1" dirty="0">
              <a:solidFill>
                <a:srgbClr val="000404"/>
              </a:solidFill>
              <a:latin typeface="Times New Roman" pitchFamily="18" charset="0"/>
              <a:ea typeface="华文新魏" pitchFamily="2" charset="-122"/>
              <a:cs typeface="Times New Roman" pitchFamily="18" charset="0"/>
            </a:endParaRPr>
          </a:p>
        </p:txBody>
      </p: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1461591" y="44624"/>
            <a:ext cx="1285875" cy="2282825"/>
            <a:chOff x="0" y="0"/>
            <a:chExt cx="810" cy="1438"/>
          </a:xfrm>
        </p:grpSpPr>
        <p:sp>
          <p:nvSpPr>
            <p:cNvPr id="10262" name="Line 22"/>
            <p:cNvSpPr>
              <a:spLocks noChangeShapeType="1"/>
            </p:cNvSpPr>
            <p:nvPr/>
          </p:nvSpPr>
          <p:spPr bwMode="auto">
            <a:xfrm>
              <a:off x="72" y="486"/>
              <a:ext cx="317" cy="952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9" name="Group 23"/>
            <p:cNvGrpSpPr>
              <a:grpSpLocks/>
            </p:cNvGrpSpPr>
            <p:nvPr/>
          </p:nvGrpSpPr>
          <p:grpSpPr bwMode="auto">
            <a:xfrm>
              <a:off x="0" y="0"/>
              <a:ext cx="810" cy="571"/>
              <a:chOff x="0" y="0"/>
              <a:chExt cx="810" cy="571"/>
            </a:xfrm>
          </p:grpSpPr>
          <p:sp>
            <p:nvSpPr>
              <p:cNvPr id="10264" name="Oval 24"/>
              <p:cNvSpPr>
                <a:spLocks noChangeArrowheads="1"/>
              </p:cNvSpPr>
              <p:nvPr/>
            </p:nvSpPr>
            <p:spPr bwMode="auto">
              <a:xfrm>
                <a:off x="0" y="435"/>
                <a:ext cx="136" cy="13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0" name="Group 25"/>
              <p:cNvGrpSpPr>
                <a:grpSpLocks/>
              </p:cNvGrpSpPr>
              <p:nvPr/>
            </p:nvGrpSpPr>
            <p:grpSpPr bwMode="auto">
              <a:xfrm>
                <a:off x="135" y="0"/>
                <a:ext cx="675" cy="481"/>
                <a:chOff x="0" y="0"/>
                <a:chExt cx="675" cy="481"/>
              </a:xfrm>
            </p:grpSpPr>
            <p:sp>
              <p:nvSpPr>
                <p:cNvPr id="10266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0" y="281"/>
                  <a:ext cx="500" cy="200"/>
                </a:xfrm>
                <a:prstGeom prst="line">
                  <a:avLst/>
                </a:prstGeom>
                <a:noFill/>
                <a:ln w="31750" cmpd="sng">
                  <a:solidFill>
                    <a:srgbClr val="C00000"/>
                  </a:solidFill>
                  <a:round/>
                  <a:headEnd/>
                  <a:tailEnd type="stealth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267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445" y="0"/>
                  <a:ext cx="230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1432" tIns="45716" rIns="91432" bIns="45716">
                  <a:spAutoFit/>
                </a:bodyPr>
                <a:lstStyle/>
                <a:p>
                  <a:r>
                    <a:rPr lang="en-US" sz="4000" b="1" i="1" dirty="0">
                      <a:solidFill>
                        <a:srgbClr val="C00000"/>
                      </a:solidFill>
                      <a:latin typeface="Times New Roman" pitchFamily="18" charset="0"/>
                      <a:ea typeface="隶书" pitchFamily="49" charset="-122"/>
                    </a:rPr>
                    <a:t>v</a:t>
                  </a:r>
                </a:p>
              </p:txBody>
            </p:sp>
          </p:grpSp>
        </p:grpSp>
      </p:grpSp>
      <p:sp>
        <p:nvSpPr>
          <p:cNvPr id="10268" name="Oval 28"/>
          <p:cNvSpPr>
            <a:spLocks noChangeArrowheads="1"/>
          </p:cNvSpPr>
          <p:nvPr/>
        </p:nvSpPr>
        <p:spPr bwMode="auto">
          <a:xfrm>
            <a:off x="956766" y="3364086"/>
            <a:ext cx="215900" cy="2159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cmpd="sng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1" name="Group 29"/>
          <p:cNvGrpSpPr>
            <a:grpSpLocks/>
          </p:cNvGrpSpPr>
          <p:nvPr/>
        </p:nvGrpSpPr>
        <p:grpSpPr bwMode="auto">
          <a:xfrm>
            <a:off x="2050554" y="2314749"/>
            <a:ext cx="1657350" cy="1663700"/>
            <a:chOff x="0" y="0"/>
            <a:chExt cx="1044" cy="1048"/>
          </a:xfrm>
        </p:grpSpPr>
        <p:sp>
          <p:nvSpPr>
            <p:cNvPr id="10270" name="Line 30"/>
            <p:cNvSpPr>
              <a:spLocks noChangeShapeType="1"/>
            </p:cNvSpPr>
            <p:nvPr/>
          </p:nvSpPr>
          <p:spPr bwMode="auto">
            <a:xfrm flipH="1" flipV="1">
              <a:off x="0" y="0"/>
              <a:ext cx="953" cy="135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2" name="Group 31"/>
            <p:cNvGrpSpPr>
              <a:grpSpLocks/>
            </p:cNvGrpSpPr>
            <p:nvPr/>
          </p:nvGrpSpPr>
          <p:grpSpPr bwMode="auto">
            <a:xfrm>
              <a:off x="663" y="63"/>
              <a:ext cx="381" cy="985"/>
              <a:chOff x="0" y="0"/>
              <a:chExt cx="381" cy="985"/>
            </a:xfrm>
          </p:grpSpPr>
          <p:grpSp>
            <p:nvGrpSpPr>
              <p:cNvPr id="13" name="Group 32"/>
              <p:cNvGrpSpPr>
                <a:grpSpLocks/>
              </p:cNvGrpSpPr>
              <p:nvPr/>
            </p:nvGrpSpPr>
            <p:grpSpPr bwMode="auto">
              <a:xfrm>
                <a:off x="0" y="127"/>
                <a:ext cx="308" cy="858"/>
                <a:chOff x="0" y="0"/>
                <a:chExt cx="308" cy="858"/>
              </a:xfrm>
            </p:grpSpPr>
            <p:sp>
              <p:nvSpPr>
                <p:cNvPr id="10273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172" y="0"/>
                  <a:ext cx="136" cy="590"/>
                </a:xfrm>
                <a:prstGeom prst="line">
                  <a:avLst/>
                </a:prstGeom>
                <a:noFill/>
                <a:ln w="31750" cmpd="sng">
                  <a:solidFill>
                    <a:srgbClr val="C00000"/>
                  </a:solidFill>
                  <a:round/>
                  <a:headEnd/>
                  <a:tailEnd type="stealth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274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0" y="416"/>
                  <a:ext cx="230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1432" tIns="45716" rIns="91432" bIns="45716">
                  <a:spAutoFit/>
                </a:bodyPr>
                <a:lstStyle/>
                <a:p>
                  <a:r>
                    <a:rPr lang="en-US" sz="4000" b="1" i="1" dirty="0">
                      <a:solidFill>
                        <a:srgbClr val="C00000"/>
                      </a:solidFill>
                      <a:latin typeface="Times New Roman" pitchFamily="18" charset="0"/>
                      <a:ea typeface="隶书" pitchFamily="49" charset="-122"/>
                    </a:rPr>
                    <a:t>v</a:t>
                  </a:r>
                </a:p>
              </p:txBody>
            </p:sp>
          </p:grpSp>
          <p:sp>
            <p:nvSpPr>
              <p:cNvPr id="10275" name="Oval 35"/>
              <p:cNvSpPr>
                <a:spLocks noChangeArrowheads="1"/>
              </p:cNvSpPr>
              <p:nvPr/>
            </p:nvSpPr>
            <p:spPr bwMode="auto">
              <a:xfrm>
                <a:off x="245" y="0"/>
                <a:ext cx="136" cy="13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0276" name="Text Box 36"/>
          <p:cNvSpPr txBox="1">
            <a:spLocks noChangeArrowheads="1"/>
          </p:cNvSpPr>
          <p:nvPr/>
        </p:nvSpPr>
        <p:spPr bwMode="auto">
          <a:xfrm>
            <a:off x="1988641" y="1879774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 dirty="0">
                <a:latin typeface="Times New Roman" pitchFamily="18" charset="0"/>
                <a:ea typeface="隶书" pitchFamily="49" charset="-122"/>
              </a:rPr>
              <a:t>o</a:t>
            </a:r>
          </a:p>
        </p:txBody>
      </p:sp>
      <p:sp>
        <p:nvSpPr>
          <p:cNvPr id="42" name="Oval 14"/>
          <p:cNvSpPr>
            <a:spLocks noChangeArrowheads="1"/>
          </p:cNvSpPr>
          <p:nvPr/>
        </p:nvSpPr>
        <p:spPr bwMode="auto">
          <a:xfrm>
            <a:off x="644071" y="4418062"/>
            <a:ext cx="936000" cy="648072"/>
          </a:xfrm>
          <a:prstGeom prst="ellipse">
            <a:avLst/>
          </a:prstGeom>
          <a:noFill/>
          <a:ln>
            <a:prstDash val="sysDash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zh-CN" altLang="en-US"/>
          </a:p>
        </p:txBody>
      </p:sp>
      <p:grpSp>
        <p:nvGrpSpPr>
          <p:cNvPr id="46" name="Group 313"/>
          <p:cNvGrpSpPr>
            <a:grpSpLocks/>
          </p:cNvGrpSpPr>
          <p:nvPr/>
        </p:nvGrpSpPr>
        <p:grpSpPr bwMode="auto">
          <a:xfrm>
            <a:off x="305731" y="5425669"/>
            <a:ext cx="2916230" cy="899730"/>
            <a:chOff x="2761" y="1694"/>
            <a:chExt cx="3012" cy="523"/>
          </a:xfrm>
        </p:grpSpPr>
        <p:sp>
          <p:nvSpPr>
            <p:cNvPr id="47" name="AutoShape 314"/>
            <p:cNvSpPr>
              <a:spLocks noChangeArrowheads="1"/>
            </p:cNvSpPr>
            <p:nvPr/>
          </p:nvSpPr>
          <p:spPr bwMode="auto">
            <a:xfrm>
              <a:off x="2761" y="1694"/>
              <a:ext cx="3012" cy="523"/>
            </a:xfrm>
            <a:prstGeom prst="cloudCallout">
              <a:avLst>
                <a:gd name="adj1" fmla="val 4494"/>
                <a:gd name="adj2" fmla="val -9486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0000" tIns="46800" rIns="90000" bIns="46800"/>
            <a:lstStyle/>
            <a:p>
              <a:pPr algn="ctr">
                <a:defRPr/>
              </a:pPr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Text Box 315"/>
            <p:cNvSpPr txBox="1">
              <a:spLocks noChangeArrowheads="1"/>
            </p:cNvSpPr>
            <p:nvPr/>
          </p:nvSpPr>
          <p:spPr bwMode="auto">
            <a:xfrm>
              <a:off x="2846" y="1815"/>
              <a:ext cx="2846" cy="30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2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变    速</a:t>
              </a:r>
              <a:r>
                <a:rPr lang="zh-CN" altLang="en-US" sz="2800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曲线</a:t>
              </a:r>
              <a:r>
                <a:rPr lang="zh-CN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运动</a:t>
              </a:r>
              <a:endPara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49" name="Text Box 315"/>
          <p:cNvSpPr txBox="1">
            <a:spLocks noChangeArrowheads="1"/>
          </p:cNvSpPr>
          <p:nvPr/>
        </p:nvSpPr>
        <p:spPr bwMode="auto">
          <a:xfrm>
            <a:off x="377765" y="5625608"/>
            <a:ext cx="1050963" cy="52322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加</a:t>
            </a:r>
            <a:endParaRPr lang="en-US" altLang="zh-CN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582364" y="3645024"/>
            <a:ext cx="1475656" cy="576064"/>
            <a:chOff x="7763594" y="222548"/>
            <a:chExt cx="1475656" cy="576064"/>
          </a:xfrm>
        </p:grpSpPr>
        <p:sp>
          <p:nvSpPr>
            <p:cNvPr id="50" name="椭圆形标注 49"/>
            <p:cNvSpPr/>
            <p:nvPr/>
          </p:nvSpPr>
          <p:spPr>
            <a:xfrm>
              <a:off x="7763594" y="222548"/>
              <a:ext cx="1475656" cy="576064"/>
            </a:xfrm>
            <a:prstGeom prst="wedgeEllipseCallout">
              <a:avLst>
                <a:gd name="adj1" fmla="val -4761"/>
                <a:gd name="adj2" fmla="val 71319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7882116" y="260648"/>
              <a:ext cx="12618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华文楷体" pitchFamily="2" charset="-122"/>
                  <a:ea typeface="华文楷体" pitchFamily="2" charset="-122"/>
                </a:rPr>
                <a:t>匀速率</a:t>
              </a:r>
            </a:p>
          </p:txBody>
        </p:sp>
      </p:grpSp>
      <p:cxnSp>
        <p:nvCxnSpPr>
          <p:cNvPr id="52" name="直接连接符 51"/>
          <p:cNvCxnSpPr/>
          <p:nvPr/>
        </p:nvCxnSpPr>
        <p:spPr>
          <a:xfrm rot="5400000">
            <a:off x="1367182" y="3463878"/>
            <a:ext cx="5976000" cy="1588"/>
          </a:xfrm>
          <a:prstGeom prst="line">
            <a:avLst/>
          </a:prstGeom>
          <a:ln w="127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Box 228"/>
          <p:cNvSpPr txBox="1">
            <a:spLocks noChangeArrowheads="1"/>
          </p:cNvSpPr>
          <p:nvPr/>
        </p:nvSpPr>
        <p:spPr bwMode="auto">
          <a:xfrm>
            <a:off x="4499992" y="529630"/>
            <a:ext cx="446400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2</a:t>
            </a:r>
            <a:r>
              <a:rPr lang="zh-CN" altLang="en-US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、线速度 </a:t>
            </a:r>
            <a:r>
              <a:rPr lang="en-US" altLang="zh-CN" sz="36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vs</a:t>
            </a:r>
            <a:r>
              <a:rPr lang="en-US" altLang="zh-CN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 </a:t>
            </a:r>
            <a:r>
              <a:rPr lang="zh-CN" altLang="en-US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角速度</a:t>
            </a:r>
          </a:p>
        </p:txBody>
      </p:sp>
      <p:graphicFrame>
        <p:nvGraphicFramePr>
          <p:cNvPr id="123905" name="Object 1"/>
          <p:cNvGraphicFramePr>
            <a:graphicFrameLocks noChangeAspect="1"/>
          </p:cNvGraphicFramePr>
          <p:nvPr/>
        </p:nvGraphicFramePr>
        <p:xfrm>
          <a:off x="5065722" y="1341438"/>
          <a:ext cx="863600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70" name="公式" r:id="rId4" imgW="457200" imgH="393480" progId="Equation.3">
                  <p:embed/>
                </p:oleObj>
              </mc:Choice>
              <mc:Fallback>
                <p:oleObj name="公式" r:id="rId4" imgW="457200" imgH="39348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5722" y="1341438"/>
                        <a:ext cx="863600" cy="744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>
                                <a:alpha val="50000"/>
                              </a:scheme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06" name="Object 2"/>
          <p:cNvGraphicFramePr>
            <a:graphicFrameLocks noChangeAspect="1"/>
          </p:cNvGraphicFramePr>
          <p:nvPr/>
        </p:nvGraphicFramePr>
        <p:xfrm>
          <a:off x="5100638" y="2252663"/>
          <a:ext cx="984250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71" name="公式" r:id="rId6" imgW="520560" imgH="393480" progId="Equation.3">
                  <p:embed/>
                </p:oleObj>
              </mc:Choice>
              <mc:Fallback>
                <p:oleObj name="公式" r:id="rId6" imgW="52056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0638" y="2252663"/>
                        <a:ext cx="984250" cy="744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>
                                <a:alpha val="50000"/>
                              </a:scheme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左大括号 53"/>
          <p:cNvSpPr/>
          <p:nvPr/>
        </p:nvSpPr>
        <p:spPr>
          <a:xfrm rot="10800000">
            <a:off x="6810142" y="1629271"/>
            <a:ext cx="108000" cy="118800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燕尾形箭头 54"/>
          <p:cNvSpPr/>
          <p:nvPr/>
        </p:nvSpPr>
        <p:spPr>
          <a:xfrm>
            <a:off x="7026166" y="2073490"/>
            <a:ext cx="360000" cy="285752"/>
          </a:xfrm>
          <a:prstGeom prst="notchedRightArrow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en-US" dirty="0">
              <a:solidFill>
                <a:schemeClr val="tx1"/>
              </a:solidFill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7458214" y="1988840"/>
            <a:ext cx="900000" cy="504000"/>
            <a:chOff x="6516216" y="1988840"/>
            <a:chExt cx="900000" cy="504000"/>
          </a:xfrm>
        </p:grpSpPr>
        <p:sp>
          <p:nvSpPr>
            <p:cNvPr id="57" name="矩形 56"/>
            <p:cNvSpPr/>
            <p:nvPr/>
          </p:nvSpPr>
          <p:spPr>
            <a:xfrm>
              <a:off x="6516216" y="1988840"/>
              <a:ext cx="900000" cy="50400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aphicFrame>
          <p:nvGraphicFramePr>
            <p:cNvPr id="123907" name="Object 3"/>
            <p:cNvGraphicFramePr>
              <a:graphicFrameLocks noChangeAspect="1"/>
            </p:cNvGraphicFramePr>
            <p:nvPr/>
          </p:nvGraphicFramePr>
          <p:xfrm>
            <a:off x="6566380" y="2141538"/>
            <a:ext cx="839787" cy="265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972" name="公式" r:id="rId8" imgW="444240" imgH="139680" progId="Equation.3">
                    <p:embed/>
                  </p:oleObj>
                </mc:Choice>
                <mc:Fallback>
                  <p:oleObj name="公式" r:id="rId8" imgW="444240" imgH="1396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66380" y="2141538"/>
                          <a:ext cx="839787" cy="2651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>
                                  <a:alpha val="50000"/>
                                </a:schemeClr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" name="矩形 58"/>
          <p:cNvSpPr/>
          <p:nvPr/>
        </p:nvSpPr>
        <p:spPr bwMode="auto">
          <a:xfrm>
            <a:off x="4442841" y="3084056"/>
            <a:ext cx="4623913" cy="2951188"/>
          </a:xfrm>
          <a:prstGeom prst="rect">
            <a:avLst/>
          </a:prstGeom>
          <a:solidFill>
            <a:schemeClr val="bg1">
              <a:alpha val="46000"/>
            </a:schemeClr>
          </a:solidFill>
          <a:ln w="9525" cap="flat" cmpd="sng" algn="ctr">
            <a:solidFill>
              <a:srgbClr val="3399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60" name="Rectangle 17"/>
          <p:cNvSpPr>
            <a:spLocks noChangeArrowheads="1"/>
          </p:cNvSpPr>
          <p:nvPr/>
        </p:nvSpPr>
        <p:spPr bwMode="auto">
          <a:xfrm>
            <a:off x="4499992" y="3126447"/>
            <a:ext cx="2592288" cy="46166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kumimoji="1" lang="en-US" altLang="zh-CN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Think  about</a:t>
            </a:r>
            <a:endParaRPr kumimoji="1" lang="zh-CN" alt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35375" y="3501008"/>
            <a:ext cx="3741081" cy="2574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5" name="组合 64"/>
          <p:cNvGrpSpPr/>
          <p:nvPr/>
        </p:nvGrpSpPr>
        <p:grpSpPr>
          <a:xfrm>
            <a:off x="6591559" y="5445224"/>
            <a:ext cx="720080" cy="379785"/>
            <a:chOff x="6660232" y="2924944"/>
            <a:chExt cx="720080" cy="379785"/>
          </a:xfrm>
        </p:grpSpPr>
        <p:cxnSp>
          <p:nvCxnSpPr>
            <p:cNvPr id="66" name="直接箭头连接符 65"/>
            <p:cNvCxnSpPr/>
            <p:nvPr/>
          </p:nvCxnSpPr>
          <p:spPr>
            <a:xfrm>
              <a:off x="6804248" y="2924944"/>
              <a:ext cx="144016" cy="144016"/>
            </a:xfrm>
            <a:prstGeom prst="straightConnector1">
              <a:avLst/>
            </a:prstGeom>
            <a:ln>
              <a:solidFill>
                <a:srgbClr val="0033CC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6660232" y="299695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rgbClr val="4D18D2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大齿轮</a:t>
              </a: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5583447" y="5229200"/>
            <a:ext cx="720080" cy="379785"/>
            <a:chOff x="5652120" y="2708920"/>
            <a:chExt cx="720080" cy="379785"/>
          </a:xfrm>
        </p:grpSpPr>
        <p:cxnSp>
          <p:nvCxnSpPr>
            <p:cNvPr id="69" name="直接箭头连接符 68"/>
            <p:cNvCxnSpPr/>
            <p:nvPr/>
          </p:nvCxnSpPr>
          <p:spPr>
            <a:xfrm>
              <a:off x="5796136" y="2708920"/>
              <a:ext cx="144016" cy="144016"/>
            </a:xfrm>
            <a:prstGeom prst="straightConnector1">
              <a:avLst/>
            </a:prstGeom>
            <a:ln>
              <a:solidFill>
                <a:srgbClr val="0033CC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5652120" y="2780928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rgbClr val="4D18D2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小齿轮</a:t>
              </a: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5129221" y="4058229"/>
            <a:ext cx="648072" cy="407459"/>
            <a:chOff x="5197894" y="1537949"/>
            <a:chExt cx="648072" cy="407459"/>
          </a:xfrm>
        </p:grpSpPr>
        <p:cxnSp>
          <p:nvCxnSpPr>
            <p:cNvPr id="72" name="直接箭头连接符 71"/>
            <p:cNvCxnSpPr/>
            <p:nvPr/>
          </p:nvCxnSpPr>
          <p:spPr>
            <a:xfrm flipH="1" flipV="1">
              <a:off x="5504769" y="1772816"/>
              <a:ext cx="75344" cy="172592"/>
            </a:xfrm>
            <a:prstGeom prst="straightConnector1">
              <a:avLst/>
            </a:prstGeom>
            <a:ln>
              <a:solidFill>
                <a:srgbClr val="0033CC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5197894" y="1537949"/>
              <a:ext cx="648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rgbClr val="4D18D2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后轮</a:t>
              </a:r>
            </a:p>
          </p:txBody>
        </p:sp>
      </p:grpSp>
      <p:graphicFrame>
        <p:nvGraphicFramePr>
          <p:cNvPr id="123908" name="Object 4"/>
          <p:cNvGraphicFramePr>
            <a:graphicFrameLocks noChangeAspect="1"/>
          </p:cNvGraphicFramePr>
          <p:nvPr/>
        </p:nvGraphicFramePr>
        <p:xfrm>
          <a:off x="5929322" y="1340290"/>
          <a:ext cx="768350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73" name="公式" r:id="rId11" imgW="406080" imgH="393480" progId="Equation.3">
                  <p:embed/>
                </p:oleObj>
              </mc:Choice>
              <mc:Fallback>
                <p:oleObj name="公式" r:id="rId11" imgW="40608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9322" y="1340290"/>
                        <a:ext cx="768350" cy="744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>
                                <a:alpha val="50000"/>
                              </a:scheme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09" name="Object 5"/>
          <p:cNvGraphicFramePr>
            <a:graphicFrameLocks noChangeAspect="1"/>
          </p:cNvGraphicFramePr>
          <p:nvPr/>
        </p:nvGraphicFramePr>
        <p:xfrm>
          <a:off x="6089666" y="2255835"/>
          <a:ext cx="696912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74" name="公式" r:id="rId13" imgW="368280" imgH="393480" progId="Equation.3">
                  <p:embed/>
                </p:oleObj>
              </mc:Choice>
              <mc:Fallback>
                <p:oleObj name="公式" r:id="rId13" imgW="36828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9666" y="2255835"/>
                        <a:ext cx="696912" cy="744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>
                                <a:alpha val="50000"/>
                              </a:scheme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矩形 60"/>
          <p:cNvSpPr>
            <a:spLocks noChangeArrowheads="1"/>
          </p:cNvSpPr>
          <p:nvPr/>
        </p:nvSpPr>
        <p:spPr bwMode="auto">
          <a:xfrm>
            <a:off x="7645433" y="898515"/>
            <a:ext cx="1641475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6000" b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FFC000"/>
                </a:solidFill>
                <a:latin typeface="Times New Roman" pitchFamily="18" charset="0"/>
                <a:ea typeface="黑体" pitchFamily="49" charset="-122"/>
              </a:rPr>
              <a:t>*</a:t>
            </a:r>
          </a:p>
        </p:txBody>
      </p:sp>
      <p:sp>
        <p:nvSpPr>
          <p:cNvPr id="62" name="矩形 61"/>
          <p:cNvSpPr>
            <a:spLocks noChangeArrowheads="1"/>
          </p:cNvSpPr>
          <p:nvPr/>
        </p:nvSpPr>
        <p:spPr bwMode="auto">
          <a:xfrm>
            <a:off x="2716211" y="3684597"/>
            <a:ext cx="1641475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6000" b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FFC000"/>
                </a:solidFill>
                <a:latin typeface="Times New Roman" pitchFamily="18" charset="0"/>
                <a:ea typeface="黑体" pitchFamily="49" charset="-122"/>
              </a:rPr>
              <a:t>*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037 C -0.06928 -0.07468 -0.07934 -0.21595 -0.02032 -0.3126 C 0.03906 -0.40763 0.14566 -0.42219 0.21718 -0.34335 C 0.28888 -0.26427 0.2993 -0.12277 0.24045 -0.02682 C 0.18107 0.06867 0.07482 0.08301 0.00243 0.0037 Z " pathEditMode="relative" rAng="13166959" ptsTypes="fffff">
                                      <p:cBhvr>
                                        <p:cTn id="17" dur="5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0800" y="-171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40"/>
                            </p:stCondLst>
                            <p:childTnLst>
                              <p:par>
                                <p:cTn id="6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23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50" grpId="0" animBg="1" autoUpdateAnimBg="0"/>
      <p:bldP spid="10268" grpId="0" animBg="1" autoUpdateAnimBg="0"/>
      <p:bldP spid="10268" grpId="1" animBg="1"/>
      <p:bldP spid="10276" grpId="0"/>
      <p:bldP spid="42" grpId="0" animBg="1"/>
      <p:bldP spid="49" grpId="0"/>
      <p:bldP spid="53" grpId="0" animBg="1"/>
      <p:bldP spid="54" grpId="0" animBg="1"/>
      <p:bldP spid="55" grpId="0" animBg="1"/>
      <p:bldP spid="59" grpId="0" animBg="1"/>
      <p:bldP spid="60" grpId="0"/>
      <p:bldP spid="61" grpId="0"/>
      <p:bldP spid="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47"/>
          <p:cNvSpPr/>
          <p:nvPr/>
        </p:nvSpPr>
        <p:spPr bwMode="auto">
          <a:xfrm>
            <a:off x="4442841" y="3430140"/>
            <a:ext cx="4623913" cy="2951188"/>
          </a:xfrm>
          <a:prstGeom prst="rect">
            <a:avLst/>
          </a:prstGeom>
          <a:solidFill>
            <a:schemeClr val="bg1">
              <a:alpha val="46000"/>
            </a:schemeClr>
          </a:solidFill>
          <a:ln w="9525" cap="flat" cmpd="sng" algn="ctr">
            <a:solidFill>
              <a:srgbClr val="3399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23528" y="2739984"/>
            <a:ext cx="212792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zh-CN" altLang="en-US" sz="2600" b="1" dirty="0">
                <a:latin typeface="楷体" pitchFamily="49" charset="-122"/>
                <a:ea typeface="楷体" pitchFamily="49" charset="-122"/>
              </a:rPr>
              <a:t> 皮带传动：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5" b="2576"/>
          <a:stretch>
            <a:fillRect/>
          </a:stretch>
        </p:blipFill>
        <p:spPr bwMode="auto">
          <a:xfrm>
            <a:off x="539130" y="3429000"/>
            <a:ext cx="295275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993" y="1195487"/>
            <a:ext cx="116205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605" y="836712"/>
            <a:ext cx="19621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323528" y="1485404"/>
            <a:ext cx="1100138" cy="1079500"/>
            <a:chOff x="592" y="1476"/>
            <a:chExt cx="693" cy="680"/>
          </a:xfrm>
        </p:grpSpPr>
        <p:sp>
          <p:nvSpPr>
            <p:cNvPr id="9" name="Oval 10"/>
            <p:cNvSpPr>
              <a:spLocks noChangeAspect="1" noChangeArrowheads="1"/>
            </p:cNvSpPr>
            <p:nvPr/>
          </p:nvSpPr>
          <p:spPr bwMode="auto">
            <a:xfrm>
              <a:off x="605" y="1476"/>
              <a:ext cx="680" cy="680"/>
            </a:xfrm>
            <a:prstGeom prst="ellips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942" y="1476"/>
              <a:ext cx="0" cy="68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592" y="1820"/>
              <a:ext cx="6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Line 13"/>
            <p:cNvSpPr>
              <a:spLocks noChangeAspect="1" noChangeShapeType="1"/>
            </p:cNvSpPr>
            <p:nvPr/>
          </p:nvSpPr>
          <p:spPr bwMode="auto">
            <a:xfrm flipV="1">
              <a:off x="700" y="1583"/>
              <a:ext cx="476" cy="476"/>
            </a:xfrm>
            <a:prstGeom prst="line">
              <a:avLst/>
            </a:prstGeom>
            <a:noFill/>
            <a:ln w="12700">
              <a:solidFill>
                <a:srgbClr val="CC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Line 14"/>
            <p:cNvSpPr>
              <a:spLocks noChangeAspect="1" noChangeShapeType="1"/>
            </p:cNvSpPr>
            <p:nvPr/>
          </p:nvSpPr>
          <p:spPr bwMode="auto">
            <a:xfrm>
              <a:off x="695" y="1583"/>
              <a:ext cx="476" cy="47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886512" y="1471046"/>
            <a:ext cx="3001026" cy="28803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rot="-60000" flipV="1">
            <a:off x="855160" y="2335277"/>
            <a:ext cx="3040139" cy="20995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6" name="Group 17"/>
          <p:cNvGrpSpPr>
            <a:grpSpLocks/>
          </p:cNvGrpSpPr>
          <p:nvPr/>
        </p:nvGrpSpPr>
        <p:grpSpPr bwMode="auto">
          <a:xfrm>
            <a:off x="3635054" y="1766447"/>
            <a:ext cx="539751" cy="539748"/>
            <a:chOff x="2633" y="1154"/>
            <a:chExt cx="340" cy="340"/>
          </a:xfrm>
        </p:grpSpPr>
        <p:sp>
          <p:nvSpPr>
            <p:cNvPr id="17" name="AutoShape 18"/>
            <p:cNvSpPr>
              <a:spLocks noChangeAspect="1" noChangeArrowheads="1"/>
            </p:cNvSpPr>
            <p:nvPr/>
          </p:nvSpPr>
          <p:spPr bwMode="auto">
            <a:xfrm>
              <a:off x="2633" y="1154"/>
              <a:ext cx="340" cy="34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noFill/>
            <a:ln w="317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 flipV="1">
              <a:off x="2802" y="1172"/>
              <a:ext cx="0" cy="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 flipV="1">
              <a:off x="2802" y="1413"/>
              <a:ext cx="0" cy="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" name="Text Box 228"/>
          <p:cNvSpPr txBox="1">
            <a:spLocks noChangeArrowheads="1"/>
          </p:cNvSpPr>
          <p:nvPr/>
        </p:nvSpPr>
        <p:spPr bwMode="auto">
          <a:xfrm>
            <a:off x="107504" y="550421"/>
            <a:ext cx="288032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3</a:t>
            </a:r>
            <a:r>
              <a:rPr lang="zh-CN" altLang="en-US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、传动装置</a:t>
            </a:r>
          </a:p>
        </p:txBody>
      </p:sp>
      <p:sp>
        <p:nvSpPr>
          <p:cNvPr id="21" name="矩形 20"/>
          <p:cNvSpPr/>
          <p:nvPr/>
        </p:nvSpPr>
        <p:spPr>
          <a:xfrm>
            <a:off x="2307432" y="2792073"/>
            <a:ext cx="185980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b="1" dirty="0">
                <a:solidFill>
                  <a:srgbClr val="0033CC"/>
                </a:solidFill>
                <a:latin typeface="楷体" pitchFamily="49" charset="-122"/>
                <a:ea typeface="楷体" pitchFamily="49" charset="-122"/>
              </a:rPr>
              <a:t>线速度相等</a:t>
            </a:r>
            <a:endParaRPr lang="zh-CN" altLang="en-US" sz="2600" dirty="0">
              <a:solidFill>
                <a:srgbClr val="0033CC"/>
              </a:solidFill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4964360" y="2774241"/>
            <a:ext cx="212792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zh-CN" altLang="en-US" sz="2600" b="1" dirty="0">
                <a:latin typeface="楷体" pitchFamily="49" charset="-122"/>
                <a:ea typeface="楷体" pitchFamily="49" charset="-122"/>
              </a:rPr>
              <a:t> 齿轮传动：</a:t>
            </a:r>
          </a:p>
        </p:txBody>
      </p:sp>
      <p:sp>
        <p:nvSpPr>
          <p:cNvPr id="23" name="矩形 22"/>
          <p:cNvSpPr/>
          <p:nvPr/>
        </p:nvSpPr>
        <p:spPr>
          <a:xfrm>
            <a:off x="6960667" y="2805018"/>
            <a:ext cx="185980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b="1" dirty="0">
                <a:solidFill>
                  <a:srgbClr val="0033CC"/>
                </a:solidFill>
                <a:latin typeface="楷体" pitchFamily="49" charset="-122"/>
                <a:ea typeface="楷体" pitchFamily="49" charset="-122"/>
              </a:rPr>
              <a:t>线速度相等</a:t>
            </a:r>
            <a:endParaRPr lang="zh-CN" altLang="en-US" sz="2600" dirty="0">
              <a:solidFill>
                <a:srgbClr val="0033CC"/>
              </a:solidFill>
            </a:endParaRP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251520" y="5877272"/>
            <a:ext cx="212792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zh-CN" altLang="en-US" sz="2600" b="1" dirty="0">
                <a:latin typeface="楷体" pitchFamily="49" charset="-122"/>
                <a:ea typeface="楷体" pitchFamily="49" charset="-122"/>
              </a:rPr>
              <a:t> 共轴传动：</a:t>
            </a:r>
          </a:p>
        </p:txBody>
      </p:sp>
      <p:sp>
        <p:nvSpPr>
          <p:cNvPr id="25" name="矩形 24"/>
          <p:cNvSpPr/>
          <p:nvPr/>
        </p:nvSpPr>
        <p:spPr>
          <a:xfrm>
            <a:off x="2247827" y="5908049"/>
            <a:ext cx="185980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b="1" dirty="0">
                <a:solidFill>
                  <a:srgbClr val="0033CC"/>
                </a:solidFill>
                <a:latin typeface="楷体" pitchFamily="49" charset="-122"/>
                <a:ea typeface="楷体" pitchFamily="49" charset="-122"/>
              </a:rPr>
              <a:t>角速度相等</a:t>
            </a:r>
            <a:endParaRPr lang="zh-CN" altLang="en-US" sz="2600" dirty="0">
              <a:solidFill>
                <a:srgbClr val="0033CC"/>
              </a:solidFill>
            </a:endParaRPr>
          </a:p>
        </p:txBody>
      </p:sp>
      <p:cxnSp>
        <p:nvCxnSpPr>
          <p:cNvPr id="28" name="直接连接符 27"/>
          <p:cNvCxnSpPr/>
          <p:nvPr/>
        </p:nvCxnSpPr>
        <p:spPr>
          <a:xfrm rot="5400000">
            <a:off x="1727182" y="3751950"/>
            <a:ext cx="5256000" cy="1588"/>
          </a:xfrm>
          <a:prstGeom prst="line">
            <a:avLst/>
          </a:prstGeom>
          <a:ln w="127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108240" y="3356992"/>
            <a:ext cx="8928000" cy="0"/>
          </a:xfrm>
          <a:prstGeom prst="line">
            <a:avLst/>
          </a:prstGeom>
          <a:ln w="127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4"/>
          <p:cNvGrpSpPr>
            <a:grpSpLocks/>
          </p:cNvGrpSpPr>
          <p:nvPr/>
        </p:nvGrpSpPr>
        <p:grpSpPr bwMode="auto">
          <a:xfrm>
            <a:off x="5087416" y="4323928"/>
            <a:ext cx="3384376" cy="1769368"/>
            <a:chOff x="0" y="0"/>
            <a:chExt cx="2767" cy="1452"/>
          </a:xfrm>
        </p:grpSpPr>
        <p:sp>
          <p:nvSpPr>
            <p:cNvPr id="32" name="Oval 5"/>
            <p:cNvSpPr>
              <a:spLocks noChangeArrowheads="1"/>
            </p:cNvSpPr>
            <p:nvPr/>
          </p:nvSpPr>
          <p:spPr bwMode="auto">
            <a:xfrm>
              <a:off x="0" y="0"/>
              <a:ext cx="1452" cy="1452"/>
            </a:xfrm>
            <a:prstGeom prst="ellipse">
              <a:avLst/>
            </a:prstGeom>
            <a:noFill/>
            <a:ln w="38100" cmpd="sng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" name="Oval 6"/>
            <p:cNvSpPr>
              <a:spLocks noChangeArrowheads="1"/>
            </p:cNvSpPr>
            <p:nvPr/>
          </p:nvSpPr>
          <p:spPr bwMode="auto">
            <a:xfrm>
              <a:off x="544" y="590"/>
              <a:ext cx="318" cy="318"/>
            </a:xfrm>
            <a:prstGeom prst="ellipse">
              <a:avLst/>
            </a:prstGeom>
            <a:noFill/>
            <a:ln w="38100" cmpd="sng">
              <a:solidFill>
                <a:srgbClr val="0D5E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" name="Oval 7"/>
            <p:cNvSpPr>
              <a:spLocks noChangeArrowheads="1"/>
            </p:cNvSpPr>
            <p:nvPr/>
          </p:nvSpPr>
          <p:spPr bwMode="auto">
            <a:xfrm>
              <a:off x="681" y="726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" name="Oval 8"/>
            <p:cNvSpPr>
              <a:spLocks noChangeArrowheads="1"/>
            </p:cNvSpPr>
            <p:nvPr/>
          </p:nvSpPr>
          <p:spPr bwMode="auto">
            <a:xfrm>
              <a:off x="2041" y="409"/>
              <a:ext cx="726" cy="726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" name="Line 9"/>
            <p:cNvSpPr>
              <a:spLocks noChangeShapeType="1"/>
            </p:cNvSpPr>
            <p:nvPr/>
          </p:nvSpPr>
          <p:spPr bwMode="auto">
            <a:xfrm flipV="1">
              <a:off x="726" y="409"/>
              <a:ext cx="1633" cy="181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Line 10"/>
            <p:cNvSpPr>
              <a:spLocks noChangeShapeType="1"/>
            </p:cNvSpPr>
            <p:nvPr/>
          </p:nvSpPr>
          <p:spPr bwMode="auto">
            <a:xfrm>
              <a:off x="726" y="907"/>
              <a:ext cx="1587" cy="227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Oval 11"/>
            <p:cNvSpPr>
              <a:spLocks noChangeAspect="1" noChangeArrowheads="1"/>
            </p:cNvSpPr>
            <p:nvPr/>
          </p:nvSpPr>
          <p:spPr bwMode="auto">
            <a:xfrm>
              <a:off x="2392" y="748"/>
              <a:ext cx="44" cy="4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9" name="Oval 12"/>
          <p:cNvSpPr>
            <a:spLocks noChangeAspect="1" noChangeArrowheads="1"/>
          </p:cNvSpPr>
          <p:nvPr/>
        </p:nvSpPr>
        <p:spPr bwMode="auto">
          <a:xfrm>
            <a:off x="5791632" y="5057896"/>
            <a:ext cx="72000" cy="72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mpd="sng">
            <a:solidFill>
              <a:srgbClr val="111111"/>
            </a:solidFill>
            <a:round/>
            <a:headEnd/>
            <a:tailEnd/>
          </a:ln>
        </p:spPr>
        <p:txBody>
          <a:bodyPr wrap="none" anchor="ctr"/>
          <a:lstStyle/>
          <a:p>
            <a:pPr marL="609600" indent="-609600" algn="ctr">
              <a:lnSpc>
                <a:spcPct val="90000"/>
              </a:lnSpc>
              <a:spcBef>
                <a:spcPct val="20000"/>
              </a:spcBef>
              <a:buSzPct val="90000"/>
              <a:buFont typeface="Wingdings" pitchFamily="2" charset="2"/>
              <a:buNone/>
            </a:pPr>
            <a:endParaRPr lang="zh-CN" altLang="en-US" sz="2800" b="1">
              <a:solidFill>
                <a:srgbClr val="FF0000"/>
              </a:solidFill>
              <a:latin typeface="Arial" pitchFamily="34" charset="0"/>
              <a:ea typeface="楷体_GB2312" pitchFamily="1" charset="-122"/>
            </a:endParaRPr>
          </a:p>
        </p:txBody>
      </p:sp>
      <p:sp>
        <p:nvSpPr>
          <p:cNvPr id="40" name="Oval 13"/>
          <p:cNvSpPr>
            <a:spLocks noChangeAspect="1" noChangeArrowheads="1"/>
          </p:cNvSpPr>
          <p:nvPr/>
        </p:nvSpPr>
        <p:spPr bwMode="auto">
          <a:xfrm>
            <a:off x="8246243" y="4855280"/>
            <a:ext cx="72000" cy="72001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mpd="sng">
            <a:solidFill>
              <a:srgbClr val="11111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" name="Oval 14"/>
          <p:cNvSpPr>
            <a:spLocks noChangeArrowheads="1"/>
          </p:cNvSpPr>
          <p:nvPr/>
        </p:nvSpPr>
        <p:spPr bwMode="auto">
          <a:xfrm>
            <a:off x="5519291" y="4392441"/>
            <a:ext cx="72000" cy="72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mpd="sng">
            <a:solidFill>
              <a:srgbClr val="11111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2" name="Text Box 15"/>
          <p:cNvSpPr txBox="1">
            <a:spLocks noChangeArrowheads="1"/>
          </p:cNvSpPr>
          <p:nvPr/>
        </p:nvSpPr>
        <p:spPr bwMode="auto">
          <a:xfrm>
            <a:off x="5206508" y="4139788"/>
            <a:ext cx="356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SzPct val="90000"/>
              <a:buFont typeface="Wingdings" pitchFamily="2" charset="2"/>
              <a:buNone/>
            </a:pPr>
            <a:r>
              <a:rPr lang="en-US" sz="2000" b="1" i="1" dirty="0">
                <a:solidFill>
                  <a:srgbClr val="FF3399"/>
                </a:solidFill>
                <a:latin typeface="Times New Roman" pitchFamily="18" charset="0"/>
                <a:ea typeface="楷体_GB2312" pitchFamily="1" charset="-122"/>
              </a:rPr>
              <a:t>C</a:t>
            </a:r>
          </a:p>
        </p:txBody>
      </p:sp>
      <p:sp>
        <p:nvSpPr>
          <p:cNvPr id="43" name="Text Box 16"/>
          <p:cNvSpPr txBox="1">
            <a:spLocks noChangeArrowheads="1"/>
          </p:cNvSpPr>
          <p:nvPr/>
        </p:nvSpPr>
        <p:spPr bwMode="auto">
          <a:xfrm>
            <a:off x="5511956" y="4859868"/>
            <a:ext cx="356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SzPct val="90000"/>
              <a:buFont typeface="Wingdings" pitchFamily="2" charset="2"/>
              <a:buNone/>
            </a:pPr>
            <a:r>
              <a:rPr lang="en-US" sz="2000" b="1" i="1" dirty="0">
                <a:solidFill>
                  <a:srgbClr val="0D5EFF"/>
                </a:solidFill>
                <a:latin typeface="Times New Roman" pitchFamily="18" charset="0"/>
                <a:ea typeface="楷体_GB2312" pitchFamily="1" charset="-122"/>
              </a:rPr>
              <a:t>B</a:t>
            </a:r>
          </a:p>
        </p:txBody>
      </p:sp>
      <p:sp>
        <p:nvSpPr>
          <p:cNvPr id="44" name="Text Box 17"/>
          <p:cNvSpPr txBox="1">
            <a:spLocks noChangeArrowheads="1"/>
          </p:cNvSpPr>
          <p:nvPr/>
        </p:nvSpPr>
        <p:spPr bwMode="auto">
          <a:xfrm>
            <a:off x="8306620" y="4643571"/>
            <a:ext cx="356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SzPct val="90000"/>
              <a:buFont typeface="Wingdings" pitchFamily="2" charset="2"/>
              <a:buNone/>
            </a:pPr>
            <a:r>
              <a:rPr lang="en-US" sz="2000" b="1" i="1" dirty="0">
                <a:latin typeface="Times New Roman" pitchFamily="18" charset="0"/>
                <a:ea typeface="楷体_GB2312" pitchFamily="1" charset="-122"/>
              </a:rPr>
              <a:t>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679704" y="4489375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大齿轮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663480" y="4705399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小齿轮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35488" y="4005064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后轮</a:t>
            </a:r>
          </a:p>
        </p:txBody>
      </p:sp>
      <p:sp>
        <p:nvSpPr>
          <p:cNvPr id="49" name="Rectangle 17"/>
          <p:cNvSpPr>
            <a:spLocks noChangeArrowheads="1"/>
          </p:cNvSpPr>
          <p:nvPr/>
        </p:nvSpPr>
        <p:spPr bwMode="auto">
          <a:xfrm>
            <a:off x="4499992" y="3472531"/>
            <a:ext cx="2592288" cy="46166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kumimoji="1" lang="en-US" altLang="zh-CN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Think  about</a:t>
            </a:r>
            <a:endParaRPr kumimoji="1" lang="zh-CN" alt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aphicFrame>
        <p:nvGraphicFramePr>
          <p:cNvPr id="129025" name="Object 1"/>
          <p:cNvGraphicFramePr>
            <a:graphicFrameLocks noChangeAspect="1"/>
          </p:cNvGraphicFramePr>
          <p:nvPr/>
        </p:nvGraphicFramePr>
        <p:xfrm>
          <a:off x="7380312" y="3573264"/>
          <a:ext cx="14398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51" name="公式" r:id="rId7" imgW="761760" imgH="228600" progId="Equation.3">
                  <p:embed/>
                </p:oleObj>
              </mc:Choice>
              <mc:Fallback>
                <p:oleObj name="公式" r:id="rId7" imgW="761760" imgH="2286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312" y="3573264"/>
                        <a:ext cx="1439863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>
                                <a:alpha val="50000"/>
                              </a:scheme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026" name="Object 2"/>
          <p:cNvGraphicFramePr>
            <a:graphicFrameLocks noChangeAspect="1"/>
          </p:cNvGraphicFramePr>
          <p:nvPr/>
        </p:nvGraphicFramePr>
        <p:xfrm>
          <a:off x="7308304" y="4005263"/>
          <a:ext cx="16319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52" name="公式" r:id="rId9" imgW="863280" imgH="228600" progId="Equation.3">
                  <p:embed/>
                </p:oleObj>
              </mc:Choice>
              <mc:Fallback>
                <p:oleObj name="公式" r:id="rId9" imgW="86328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4005263"/>
                        <a:ext cx="163195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>
                                <a:alpha val="50000"/>
                              </a:scheme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矩形 51"/>
          <p:cNvSpPr/>
          <p:nvPr/>
        </p:nvSpPr>
        <p:spPr>
          <a:xfrm>
            <a:off x="7236296" y="3573016"/>
            <a:ext cx="1728192" cy="864096"/>
          </a:xfrm>
          <a:prstGeom prst="rect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>
            <a:spLocks noChangeArrowheads="1"/>
          </p:cNvSpPr>
          <p:nvPr/>
        </p:nvSpPr>
        <p:spPr bwMode="auto">
          <a:xfrm>
            <a:off x="3000364" y="285728"/>
            <a:ext cx="1641475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6000" b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FFC000"/>
                </a:solidFill>
                <a:latin typeface="Times New Roman" pitchFamily="18" charset="0"/>
                <a:ea typeface="黑体" pitchFamily="49" charset="-122"/>
              </a:rPr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"/>
                            </p:stCondLst>
                            <p:childTnLst>
                              <p:par>
                                <p:cTn id="1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6" dur="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129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14" grpId="0" animBg="1"/>
      <p:bldP spid="15" grpId="0" animBg="1"/>
      <p:bldP spid="20" grpId="0" animBg="1"/>
      <p:bldP spid="21" grpId="0"/>
      <p:bldP spid="23" grpId="0"/>
      <p:bldP spid="25" grpId="0"/>
      <p:bldP spid="39" grpId="0" animBg="1" autoUpdateAnimBg="0"/>
      <p:bldP spid="40" grpId="0" animBg="1" autoUpdateAnimBg="0"/>
      <p:bldP spid="41" grpId="0" animBg="1" autoUpdateAnimBg="0"/>
      <p:bldP spid="42" grpId="0" autoUpdateAnimBg="0"/>
      <p:bldP spid="43" grpId="0" autoUpdateAnimBg="0"/>
      <p:bldP spid="44" grpId="0" autoUpdateAnimBg="0"/>
      <p:bldP spid="45" grpId="0"/>
      <p:bldP spid="46" grpId="0"/>
      <p:bldP spid="47" grpId="0"/>
      <p:bldP spid="49" grpId="0"/>
      <p:bldP spid="52" grpId="0" animBg="1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314780" y="599484"/>
            <a:ext cx="8496000" cy="5493812"/>
          </a:xfrm>
          <a:prstGeom prst="rect">
            <a:avLst/>
          </a:prstGeom>
          <a:noFill/>
          <a:ln w="19050">
            <a:solidFill>
              <a:srgbClr val="00B0F0"/>
            </a:solidFill>
            <a:prstDash val="sys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例</a:t>
            </a:r>
            <a:r>
              <a:rPr lang="en-US" altLang="zh-CN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、某时钟上分针端点到转轴距离是时针端点到转轴距离的</a:t>
            </a:r>
            <a:r>
              <a:rPr lang="en-US" altLang="zh-CN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1.5</a:t>
            </a:r>
            <a:r>
              <a:rPr lang="zh-CN" altLang="en-US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倍，则（      ）</a:t>
            </a:r>
            <a:endParaRPr lang="en-US" altLang="zh-CN" sz="30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514350" indent="-514350">
              <a:lnSpc>
                <a:spcPct val="130000"/>
              </a:lnSpc>
              <a:buAutoNum type="alphaUcPeriod"/>
            </a:pPr>
            <a:r>
              <a:rPr lang="zh-CN" altLang="en-US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分针的角速度是时针角速度</a:t>
            </a:r>
            <a:endParaRPr lang="en-US" altLang="zh-CN" sz="30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514350" indent="-514350">
              <a:lnSpc>
                <a:spcPct val="130000"/>
              </a:lnSpc>
            </a:pPr>
            <a:r>
              <a:rPr lang="en-US" altLang="zh-CN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 </a:t>
            </a:r>
            <a:r>
              <a:rPr lang="zh-CN" altLang="en-US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</a:t>
            </a:r>
            <a:r>
              <a:rPr lang="en-US" altLang="zh-CN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1.5</a:t>
            </a:r>
            <a:r>
              <a:rPr lang="zh-CN" altLang="en-US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倍</a:t>
            </a:r>
            <a:endParaRPr lang="en-US" altLang="zh-CN" sz="30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514350" indent="-514350">
              <a:lnSpc>
                <a:spcPct val="130000"/>
              </a:lnSpc>
              <a:buAutoNum type="alphaUcPeriod" startAt="2"/>
            </a:pPr>
            <a:r>
              <a:rPr lang="zh-CN" altLang="en-US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分针的角速度是时针角速度</a:t>
            </a:r>
            <a:endParaRPr lang="en-US" altLang="zh-CN" sz="30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514350" indent="-514350">
              <a:lnSpc>
                <a:spcPct val="130000"/>
              </a:lnSpc>
            </a:pPr>
            <a:r>
              <a:rPr lang="en-US" altLang="zh-CN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 </a:t>
            </a:r>
            <a:r>
              <a:rPr lang="zh-CN" altLang="en-US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</a:t>
            </a:r>
            <a:r>
              <a:rPr lang="en-US" altLang="zh-CN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60</a:t>
            </a:r>
            <a:r>
              <a:rPr lang="zh-CN" altLang="en-US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倍</a:t>
            </a:r>
            <a:endParaRPr lang="en-US" altLang="zh-CN" sz="30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C.  </a:t>
            </a:r>
            <a:r>
              <a:rPr lang="zh-CN" altLang="en-US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分针端点的线速度是时针端点线速度的</a:t>
            </a:r>
            <a:r>
              <a:rPr lang="en-US" altLang="zh-CN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18</a:t>
            </a:r>
            <a:r>
              <a:rPr lang="zh-CN" altLang="en-US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倍</a:t>
            </a:r>
            <a:endParaRPr lang="en-US" altLang="zh-CN" sz="30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D.  </a:t>
            </a:r>
            <a:r>
              <a:rPr lang="zh-CN" altLang="en-US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分针端点的线速度是时针端点线速度的</a:t>
            </a:r>
            <a:r>
              <a:rPr lang="en-US" altLang="zh-CN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90</a:t>
            </a:r>
            <a:r>
              <a:rPr lang="zh-CN" altLang="en-US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倍</a:t>
            </a:r>
            <a:endParaRPr lang="en-US" altLang="zh-CN" sz="30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endParaRPr lang="en-US" altLang="zh-CN" sz="30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0548" y="1264088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zh-CN" altLang="en-US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s://timgsa.baidu.com/timg?image&amp;quality=80&amp;size=b9999_10000&amp;sec=1486960572&amp;di=c671a22d4530da77eeacef88a2f0e14d&amp;imgtype=jpg&amp;er=1&amp;src=http%3A%2F%2Fec4.images-amazon.com%2Fimages%2FI%2F719JBqBUrsL._SL15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1643050"/>
            <a:ext cx="2500330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314780" y="599484"/>
            <a:ext cx="8496000" cy="4893647"/>
          </a:xfrm>
          <a:prstGeom prst="rect">
            <a:avLst/>
          </a:prstGeom>
          <a:noFill/>
          <a:ln w="19050">
            <a:solidFill>
              <a:srgbClr val="00B0F0"/>
            </a:solidFill>
            <a:prstDash val="sys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例</a:t>
            </a:r>
            <a:r>
              <a:rPr lang="en-US" altLang="zh-CN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、如图所示，皮带传动装置转动后，皮带不打滑，皮带轮上的</a:t>
            </a:r>
            <a:r>
              <a:rPr lang="en-US" altLang="zh-CN" sz="30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en-US" altLang="zh-CN" sz="30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en-US" altLang="zh-CN" sz="30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en-US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三点的位置如图所示，则三点的速度关系是（         ）</a:t>
            </a:r>
            <a:endParaRPr lang="en-US" altLang="zh-CN" sz="30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514350" indent="-514350">
              <a:lnSpc>
                <a:spcPct val="130000"/>
              </a:lnSpc>
            </a:pPr>
            <a:r>
              <a:rPr lang="en-US" altLang="zh-CN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A.  </a:t>
            </a:r>
            <a:r>
              <a:rPr lang="en-US" altLang="zh-CN" sz="3000" b="1" i="1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v</a:t>
            </a:r>
            <a:r>
              <a:rPr lang="en-US" altLang="zh-CN" sz="3000" b="1" i="1" baseline="-25000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en-US" altLang="zh-CN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= </a:t>
            </a:r>
            <a:r>
              <a:rPr lang="en-US" altLang="zh-CN" sz="3000" b="1" i="1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v</a:t>
            </a:r>
            <a:r>
              <a:rPr lang="en-US" altLang="zh-CN" sz="3000" b="1" i="1" baseline="-25000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</a:t>
            </a:r>
            <a:r>
              <a:rPr lang="en-US" altLang="zh-CN" sz="3000" b="1" i="1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v</a:t>
            </a:r>
            <a:r>
              <a:rPr lang="en-US" altLang="zh-CN" sz="3000" b="1" i="1" baseline="-25000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en-US" altLang="zh-CN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&gt; </a:t>
            </a:r>
            <a:r>
              <a:rPr lang="en-US" altLang="zh-CN" sz="3000" b="1" i="1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v</a:t>
            </a:r>
            <a:r>
              <a:rPr lang="en-US" altLang="zh-CN" sz="3000" b="1" i="1" baseline="-25000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endParaRPr lang="en-US" altLang="zh-CN" sz="3000" b="1" i="1" baseline="-250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514350" indent="-514350">
              <a:lnSpc>
                <a:spcPct val="130000"/>
              </a:lnSpc>
            </a:pPr>
            <a:r>
              <a:rPr lang="en-US" altLang="zh-CN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B.  </a:t>
            </a:r>
            <a:r>
              <a:rPr lang="en-US" altLang="zh-CN" sz="3000" b="1" i="1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v</a:t>
            </a:r>
            <a:r>
              <a:rPr lang="en-US" altLang="zh-CN" sz="3000" b="1" i="1" baseline="-25000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en-US" altLang="zh-CN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= </a:t>
            </a:r>
            <a:r>
              <a:rPr lang="en-US" altLang="zh-CN" sz="3000" b="1" i="1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v</a:t>
            </a:r>
            <a:r>
              <a:rPr lang="en-US" altLang="zh-CN" sz="3000" b="1" i="1" baseline="-25000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</a:t>
            </a:r>
            <a:r>
              <a:rPr lang="en-US" altLang="zh-CN" sz="3000" b="1" i="1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v</a:t>
            </a:r>
            <a:r>
              <a:rPr lang="en-US" altLang="zh-CN" sz="3000" b="1" i="1" baseline="-25000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en-US" altLang="zh-CN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=</a:t>
            </a:r>
            <a:r>
              <a:rPr lang="en-US" altLang="zh-CN" sz="30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en-US" altLang="zh-CN" sz="3000" b="1" i="1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v</a:t>
            </a:r>
            <a:r>
              <a:rPr lang="en-US" altLang="zh-CN" sz="3000" b="1" i="1" baseline="-25000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endParaRPr lang="en-US" altLang="zh-CN" sz="3000" b="1" i="1" baseline="-250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514350" indent="-514350">
              <a:lnSpc>
                <a:spcPct val="130000"/>
              </a:lnSpc>
            </a:pPr>
            <a:r>
              <a:rPr lang="en-US" altLang="zh-CN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C. </a:t>
            </a:r>
            <a:r>
              <a:rPr lang="en-US" altLang="zh-CN" sz="3000" b="1" i="1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v</a:t>
            </a:r>
            <a:r>
              <a:rPr lang="en-US" altLang="zh-CN" sz="3000" b="1" i="1" baseline="-25000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en-US" altLang="zh-CN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= </a:t>
            </a:r>
            <a:r>
              <a:rPr lang="en-US" altLang="zh-CN" sz="3000" b="1" i="1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v</a:t>
            </a:r>
            <a:r>
              <a:rPr lang="en-US" altLang="zh-CN" sz="3000" b="1" i="1" baseline="-25000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</a:t>
            </a:r>
            <a:r>
              <a:rPr lang="en-US" altLang="zh-CN" sz="3000" b="1" i="1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ω</a:t>
            </a:r>
            <a:r>
              <a:rPr lang="en-US" altLang="zh-CN" sz="3000" b="1" i="1" baseline="-25000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en-US" altLang="zh-CN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=</a:t>
            </a:r>
            <a:r>
              <a:rPr lang="en-US" altLang="zh-CN" sz="30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en-US" altLang="zh-CN" sz="3000" b="1" i="1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ω</a:t>
            </a:r>
            <a:r>
              <a:rPr lang="en-US" altLang="zh-CN" sz="3000" b="1" i="1" baseline="-25000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endParaRPr lang="en-US" altLang="zh-CN" sz="30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D. </a:t>
            </a:r>
            <a:r>
              <a:rPr lang="en-US" altLang="zh-CN" sz="3000" b="1" i="1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ω</a:t>
            </a:r>
            <a:r>
              <a:rPr lang="en-US" altLang="zh-CN" sz="3000" b="1" i="1" baseline="-25000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en-US" altLang="zh-CN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&gt;</a:t>
            </a:r>
            <a:r>
              <a:rPr lang="en-US" altLang="zh-CN" sz="30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en-US" altLang="zh-CN" sz="3000" b="1" i="1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ω</a:t>
            </a:r>
            <a:r>
              <a:rPr lang="en-US" altLang="zh-CN" sz="3000" b="1" i="1" baseline="-25000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en-US" altLang="zh-CN" sz="3000" b="1" i="1" baseline="-250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</a:t>
            </a:r>
            <a:r>
              <a:rPr lang="en-US" altLang="zh-CN" sz="3000" b="1" i="1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v</a:t>
            </a:r>
            <a:r>
              <a:rPr lang="en-US" altLang="zh-CN" sz="3000" b="1" i="1" baseline="-25000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en-US" altLang="zh-CN" sz="3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&gt; </a:t>
            </a:r>
            <a:r>
              <a:rPr lang="en-US" altLang="zh-CN" sz="3000" b="1" i="1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v</a:t>
            </a:r>
            <a:r>
              <a:rPr lang="en-US" altLang="zh-CN" sz="3000" b="1" i="1" baseline="-25000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endParaRPr lang="en-US" altLang="zh-CN" sz="30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endParaRPr lang="en-US" altLang="zh-CN" sz="30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83910" y="1842212"/>
            <a:ext cx="13956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ACD</a:t>
            </a:r>
            <a:endParaRPr lang="zh-CN" altLang="en-US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643570" y="2903176"/>
            <a:ext cx="2741434" cy="1168766"/>
            <a:chOff x="5929322" y="1785926"/>
            <a:chExt cx="2741434" cy="1168766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5951758" y="2070008"/>
              <a:ext cx="2718998" cy="884684"/>
              <a:chOff x="544" y="409"/>
              <a:chExt cx="2223" cy="726"/>
            </a:xfrm>
          </p:grpSpPr>
          <p:sp>
            <p:nvSpPr>
              <p:cNvPr id="8" name="Oval 6"/>
              <p:cNvSpPr>
                <a:spLocks noChangeArrowheads="1"/>
              </p:cNvSpPr>
              <p:nvPr/>
            </p:nvSpPr>
            <p:spPr bwMode="auto">
              <a:xfrm>
                <a:off x="544" y="590"/>
                <a:ext cx="318" cy="318"/>
              </a:xfrm>
              <a:prstGeom prst="ellipse">
                <a:avLst/>
              </a:pr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" name="Oval 7"/>
              <p:cNvSpPr>
                <a:spLocks noChangeArrowheads="1"/>
              </p:cNvSpPr>
              <p:nvPr/>
            </p:nvSpPr>
            <p:spPr bwMode="auto">
              <a:xfrm>
                <a:off x="681" y="726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" name="Oval 8"/>
              <p:cNvSpPr>
                <a:spLocks noChangeArrowheads="1"/>
              </p:cNvSpPr>
              <p:nvPr/>
            </p:nvSpPr>
            <p:spPr bwMode="auto">
              <a:xfrm>
                <a:off x="2041" y="409"/>
                <a:ext cx="726" cy="726"/>
              </a:xfrm>
              <a:prstGeom prst="ellipse">
                <a:avLst/>
              </a:pr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" name="Line 9"/>
              <p:cNvSpPr>
                <a:spLocks noChangeShapeType="1"/>
              </p:cNvSpPr>
              <p:nvPr/>
            </p:nvSpPr>
            <p:spPr bwMode="auto">
              <a:xfrm flipV="1">
                <a:off x="726" y="409"/>
                <a:ext cx="1633" cy="181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" name="Line 10"/>
              <p:cNvSpPr>
                <a:spLocks noChangeShapeType="1"/>
              </p:cNvSpPr>
              <p:nvPr/>
            </p:nvSpPr>
            <p:spPr bwMode="auto">
              <a:xfrm>
                <a:off x="726" y="907"/>
                <a:ext cx="1587" cy="227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" name="Oval 11"/>
              <p:cNvSpPr>
                <a:spLocks noChangeAspect="1" noChangeArrowheads="1"/>
              </p:cNvSpPr>
              <p:nvPr/>
            </p:nvSpPr>
            <p:spPr bwMode="auto">
              <a:xfrm>
                <a:off x="2392" y="748"/>
                <a:ext cx="44" cy="44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5929322" y="2000240"/>
              <a:ext cx="2857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i="1" dirty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zh-CN" altLang="en-US" sz="16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143900" y="1785926"/>
              <a:ext cx="2857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i="1" dirty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zh-CN" altLang="en-US" sz="16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858148" y="2500306"/>
              <a:ext cx="2857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i="1" dirty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zh-CN" altLang="en-US" sz="16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 flipV="1">
              <a:off x="8001024" y="2504877"/>
              <a:ext cx="237971" cy="0"/>
            </a:xfrm>
            <a:prstGeom prst="line">
              <a:avLst/>
            </a:prstGeom>
            <a:ln w="1905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Rot="1" noChangeArrowheads="1"/>
          </p:cNvSpPr>
          <p:nvPr/>
        </p:nvSpPr>
        <p:spPr bwMode="auto">
          <a:xfrm>
            <a:off x="683568" y="188640"/>
            <a:ext cx="7874475" cy="51480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t">
              <a:defRPr/>
            </a:pPr>
            <a:r>
              <a:rPr lang="en-US" altLang="zh-CN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§5  </a:t>
            </a:r>
            <a:r>
              <a:rPr lang="zh-CN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曲线运动　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692696"/>
            <a:ext cx="9144000" cy="512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eaLnBrk="1" latinLnBrk="0" hangingPunct="1">
              <a:lnSpc>
                <a:spcPct val="80000"/>
              </a:lnSpc>
              <a:spcBef>
                <a:spcPct val="20000"/>
              </a:spcBef>
              <a:buClrTx/>
              <a:buSzTx/>
              <a:tabLst/>
              <a:defRPr/>
            </a:pPr>
            <a:r>
              <a:rPr kumimoji="1" lang="zh-CN" altLang="en-US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  <a:sym typeface="宋体" pitchFamily="2" charset="-122"/>
              </a:rPr>
              <a:t>§</a:t>
            </a:r>
            <a:r>
              <a:rPr kumimoji="1" lang="en-US" altLang="zh-CN" sz="2800" b="1" kern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  <a:sym typeface="宋体" pitchFamily="2" charset="-122"/>
              </a:rPr>
              <a:t>5.3  </a:t>
            </a:r>
            <a:r>
              <a:rPr kumimoji="1" lang="en-US" altLang="zh-CN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  <a:sym typeface="宋体" pitchFamily="2" charset="-122"/>
              </a:rPr>
              <a:t>Circular Motion</a:t>
            </a:r>
            <a:endParaRPr kumimoji="1" lang="zh-CN" altLang="en-US" sz="2800" b="1" kern="0" dirty="0">
              <a:ln>
                <a:solidFill>
                  <a:sysClr val="windowText" lastClr="000000"/>
                </a:solidFill>
              </a:ln>
              <a:solidFill>
                <a:srgbClr val="99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楷体" pitchFamily="49" charset="-122"/>
              <a:cs typeface="Times New Roman" pitchFamily="18" charset="0"/>
              <a:sym typeface="Arial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 rot="5400000">
            <a:off x="4468512" y="3460256"/>
            <a:ext cx="3636000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 descr="图片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1571612"/>
            <a:ext cx="2128590" cy="3593899"/>
          </a:xfrm>
          <a:prstGeom prst="rect">
            <a:avLst/>
          </a:prstGeom>
        </p:spPr>
      </p:pic>
      <p:sp>
        <p:nvSpPr>
          <p:cNvPr id="10" name="Text Box 228"/>
          <p:cNvSpPr txBox="1">
            <a:spLocks noChangeArrowheads="1"/>
          </p:cNvSpPr>
          <p:nvPr/>
        </p:nvSpPr>
        <p:spPr bwMode="auto">
          <a:xfrm>
            <a:off x="107504" y="1324261"/>
            <a:ext cx="4464496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1</a:t>
            </a:r>
            <a:r>
              <a:rPr lang="zh-CN" altLang="en-US" sz="2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、描述圆周运动快慢的物理量</a:t>
            </a:r>
          </a:p>
        </p:txBody>
      </p:sp>
      <p:sp>
        <p:nvSpPr>
          <p:cNvPr id="11" name="Text Box 228"/>
          <p:cNvSpPr txBox="1">
            <a:spLocks noChangeArrowheads="1"/>
          </p:cNvSpPr>
          <p:nvPr/>
        </p:nvSpPr>
        <p:spPr bwMode="auto">
          <a:xfrm>
            <a:off x="107504" y="5467665"/>
            <a:ext cx="2964298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2</a:t>
            </a:r>
            <a:r>
              <a:rPr lang="zh-CN" altLang="en-US" sz="2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、线速度 </a:t>
            </a:r>
            <a:r>
              <a:rPr lang="en-US" altLang="zh-CN" sz="24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vs</a:t>
            </a:r>
            <a:r>
              <a:rPr lang="en-US" altLang="zh-CN" sz="2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 </a:t>
            </a:r>
            <a:r>
              <a:rPr lang="zh-CN" altLang="en-US" sz="2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角速度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171670" y="6143644"/>
            <a:ext cx="900000" cy="504000"/>
            <a:chOff x="6516216" y="1988840"/>
            <a:chExt cx="900000" cy="504000"/>
          </a:xfrm>
        </p:grpSpPr>
        <p:sp>
          <p:nvSpPr>
            <p:cNvPr id="13" name="矩形 12"/>
            <p:cNvSpPr/>
            <p:nvPr/>
          </p:nvSpPr>
          <p:spPr>
            <a:xfrm>
              <a:off x="6516216" y="1988840"/>
              <a:ext cx="900000" cy="50400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aphicFrame>
          <p:nvGraphicFramePr>
            <p:cNvPr id="14" name="Object 3"/>
            <p:cNvGraphicFramePr>
              <a:graphicFrameLocks noChangeAspect="1"/>
            </p:cNvGraphicFramePr>
            <p:nvPr/>
          </p:nvGraphicFramePr>
          <p:xfrm>
            <a:off x="6566380" y="2141538"/>
            <a:ext cx="839787" cy="265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087" name="公式" r:id="rId4" imgW="444240" imgH="139680" progId="Equation.3">
                    <p:embed/>
                  </p:oleObj>
                </mc:Choice>
                <mc:Fallback>
                  <p:oleObj name="公式" r:id="rId4" imgW="444240" imgH="13968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66380" y="2141538"/>
                          <a:ext cx="839787" cy="2651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>
                                  <a:alpha val="50000"/>
                                </a:schemeClr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Text Box 228"/>
          <p:cNvSpPr txBox="1">
            <a:spLocks noChangeArrowheads="1"/>
          </p:cNvSpPr>
          <p:nvPr/>
        </p:nvSpPr>
        <p:spPr bwMode="auto">
          <a:xfrm>
            <a:off x="3428992" y="5451036"/>
            <a:ext cx="1928826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3</a:t>
            </a:r>
            <a:r>
              <a:rPr lang="zh-CN" altLang="en-US" sz="2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、传动装置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3428992" y="6000768"/>
            <a:ext cx="17145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 皮带传动：</a:t>
            </a:r>
          </a:p>
        </p:txBody>
      </p:sp>
      <p:sp>
        <p:nvSpPr>
          <p:cNvPr id="17" name="矩形 16"/>
          <p:cNvSpPr/>
          <p:nvPr/>
        </p:nvSpPr>
        <p:spPr>
          <a:xfrm>
            <a:off x="3739858" y="6429396"/>
            <a:ext cx="1475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0033CC"/>
                </a:solidFill>
                <a:latin typeface="楷体" pitchFamily="49" charset="-122"/>
                <a:ea typeface="楷体" pitchFamily="49" charset="-122"/>
              </a:rPr>
              <a:t>线速度相等</a:t>
            </a:r>
            <a:endParaRPr lang="zh-CN" altLang="en-US" sz="2000" dirty="0">
              <a:solidFill>
                <a:srgbClr val="0033CC"/>
              </a:solidFill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5357818" y="6000768"/>
            <a:ext cx="17145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 齿轮传动：</a:t>
            </a:r>
          </a:p>
        </p:txBody>
      </p:sp>
      <p:sp>
        <p:nvSpPr>
          <p:cNvPr id="19" name="矩形 18"/>
          <p:cNvSpPr/>
          <p:nvPr/>
        </p:nvSpPr>
        <p:spPr>
          <a:xfrm>
            <a:off x="5597246" y="6429396"/>
            <a:ext cx="1475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0033CC"/>
                </a:solidFill>
                <a:latin typeface="楷体" pitchFamily="49" charset="-122"/>
                <a:ea typeface="楷体" pitchFamily="49" charset="-122"/>
              </a:rPr>
              <a:t>线速度相等</a:t>
            </a:r>
            <a:endParaRPr lang="zh-CN" altLang="en-US" sz="2000" dirty="0">
              <a:solidFill>
                <a:srgbClr val="0033CC"/>
              </a:solidFill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7072330" y="6000768"/>
            <a:ext cx="17145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 共轴传动：</a:t>
            </a:r>
          </a:p>
        </p:txBody>
      </p:sp>
      <p:sp>
        <p:nvSpPr>
          <p:cNvPr id="21" name="矩形 20"/>
          <p:cNvSpPr/>
          <p:nvPr/>
        </p:nvSpPr>
        <p:spPr>
          <a:xfrm>
            <a:off x="7383196" y="6429396"/>
            <a:ext cx="1475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0033CC"/>
                </a:solidFill>
                <a:latin typeface="楷体" pitchFamily="49" charset="-122"/>
                <a:ea typeface="楷体" pitchFamily="49" charset="-122"/>
              </a:rPr>
              <a:t>角速度相等</a:t>
            </a:r>
            <a:endParaRPr lang="zh-CN" altLang="en-US" sz="2000" dirty="0">
              <a:solidFill>
                <a:srgbClr val="0033CC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6" y="1968122"/>
            <a:ext cx="5831930" cy="333308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4852</TotalTime>
  <Words>455</Words>
  <Application>Microsoft Office PowerPoint</Application>
  <PresentationFormat>全屏显示(4:3)</PresentationFormat>
  <Paragraphs>97</Paragraphs>
  <Slides>9</Slides>
  <Notes>6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25" baseType="lpstr">
      <vt:lpstr>Vijaya</vt:lpstr>
      <vt:lpstr>黑体</vt:lpstr>
      <vt:lpstr>华文楷体</vt:lpstr>
      <vt:lpstr>华文新魏</vt:lpstr>
      <vt:lpstr>楷体</vt:lpstr>
      <vt:lpstr>楷体_GB2312</vt:lpstr>
      <vt:lpstr>隶书</vt:lpstr>
      <vt:lpstr>宋体</vt:lpstr>
      <vt:lpstr>Arial</vt:lpstr>
      <vt:lpstr>Calibri</vt:lpstr>
      <vt:lpstr>Cambria Math</vt:lpstr>
      <vt:lpstr>Times New Roman</vt:lpstr>
      <vt:lpstr>Wingdings</vt:lpstr>
      <vt:lpstr>Office 主题</vt:lpstr>
      <vt:lpstr>公式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IBM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ADMINIBM</dc:creator>
  <cp:lastModifiedBy>admin</cp:lastModifiedBy>
  <cp:revision>217</cp:revision>
  <dcterms:created xsi:type="dcterms:W3CDTF">2013-12-31T03:17:24Z</dcterms:created>
  <dcterms:modified xsi:type="dcterms:W3CDTF">2019-03-01T01:29:28Z</dcterms:modified>
</cp:coreProperties>
</file>