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81" r:id="rId2"/>
    <p:sldId id="300" r:id="rId3"/>
    <p:sldId id="283" r:id="rId4"/>
    <p:sldId id="301" r:id="rId5"/>
    <p:sldId id="284" r:id="rId6"/>
    <p:sldId id="285" r:id="rId7"/>
    <p:sldId id="303" r:id="rId8"/>
    <p:sldId id="287" r:id="rId9"/>
    <p:sldId id="286" r:id="rId10"/>
    <p:sldId id="288" r:id="rId11"/>
    <p:sldId id="289" r:id="rId12"/>
    <p:sldId id="302" r:id="rId13"/>
    <p:sldId id="290" r:id="rId14"/>
    <p:sldId id="295" r:id="rId15"/>
    <p:sldId id="292" r:id="rId16"/>
    <p:sldId id="293" r:id="rId17"/>
    <p:sldId id="294" r:id="rId18"/>
    <p:sldId id="296" r:id="rId19"/>
    <p:sldId id="297" r:id="rId20"/>
    <p:sldId id="298" r:id="rId21"/>
    <p:sldId id="304" r:id="rId22"/>
    <p:sldId id="305" r:id="rId23"/>
    <p:sldId id="308" r:id="rId24"/>
    <p:sldId id="309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93963" autoAdjust="0"/>
  </p:normalViewPr>
  <p:slideViewPr>
    <p:cSldViewPr snapToGrid="0">
      <p:cViewPr>
        <p:scale>
          <a:sx n="70" d="100"/>
          <a:sy n="70" d="100"/>
        </p:scale>
        <p:origin x="1184" y="-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723FE2-B823-4BA3-A4D1-9C5D9616D888}" type="datetimeFigureOut">
              <a:rPr lang="zh-CN" altLang="en-US" smtClean="0"/>
              <a:t>2019/5/15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719E0-2F05-474F-8BF3-90EE5EFFCA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2146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176FB-33EA-4996-B4D5-9E498467E7EF}" type="datetimeFigureOut">
              <a:rPr lang="zh-CN" altLang="en-US" smtClean="0"/>
              <a:t>2019/5/15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D2ADD-FC4A-48CA-A220-6566C459A9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814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176FB-33EA-4996-B4D5-9E498467E7EF}" type="datetimeFigureOut">
              <a:rPr lang="zh-CN" altLang="en-US" smtClean="0"/>
              <a:t>2019/5/15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D2ADD-FC4A-48CA-A220-6566C459A9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06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176FB-33EA-4996-B4D5-9E498467E7EF}" type="datetimeFigureOut">
              <a:rPr lang="zh-CN" altLang="en-US" smtClean="0"/>
              <a:t>2019/5/15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D2ADD-FC4A-48CA-A220-6566C459A9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983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176FB-33EA-4996-B4D5-9E498467E7EF}" type="datetimeFigureOut">
              <a:rPr lang="zh-CN" altLang="en-US" smtClean="0"/>
              <a:t>2019/5/15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D2ADD-FC4A-48CA-A220-6566C459A9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504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176FB-33EA-4996-B4D5-9E498467E7EF}" type="datetimeFigureOut">
              <a:rPr lang="zh-CN" altLang="en-US" smtClean="0"/>
              <a:t>2019/5/15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D2ADD-FC4A-48CA-A220-6566C459A9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644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176FB-33EA-4996-B4D5-9E498467E7EF}" type="datetimeFigureOut">
              <a:rPr lang="zh-CN" altLang="en-US" smtClean="0"/>
              <a:t>2019/5/15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D2ADD-FC4A-48CA-A220-6566C459A9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704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176FB-33EA-4996-B4D5-9E498467E7EF}" type="datetimeFigureOut">
              <a:rPr lang="zh-CN" altLang="en-US" smtClean="0"/>
              <a:t>2019/5/15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D2ADD-FC4A-48CA-A220-6566C459A9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879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176FB-33EA-4996-B4D5-9E498467E7EF}" type="datetimeFigureOut">
              <a:rPr lang="zh-CN" altLang="en-US" smtClean="0"/>
              <a:t>2019/5/15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D2ADD-FC4A-48CA-A220-6566C459A9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606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176FB-33EA-4996-B4D5-9E498467E7EF}" type="datetimeFigureOut">
              <a:rPr lang="zh-CN" altLang="en-US" smtClean="0"/>
              <a:t>2019/5/15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D2ADD-FC4A-48CA-A220-6566C459A9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664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176FB-33EA-4996-B4D5-9E498467E7EF}" type="datetimeFigureOut">
              <a:rPr lang="zh-CN" altLang="en-US" smtClean="0"/>
              <a:t>2019/5/15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D2ADD-FC4A-48CA-A220-6566C459A9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334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176FB-33EA-4996-B4D5-9E498467E7EF}" type="datetimeFigureOut">
              <a:rPr lang="zh-CN" altLang="en-US" smtClean="0"/>
              <a:t>2019/5/15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D2ADD-FC4A-48CA-A220-6566C459A9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176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176FB-33EA-4996-B4D5-9E498467E7EF}" type="datetimeFigureOut">
              <a:rPr lang="zh-CN" altLang="en-US" smtClean="0"/>
              <a:t>2019/5/15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2D2ADD-FC4A-48CA-A220-6566C459A9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310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326602" y="907481"/>
            <a:ext cx="3817398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</a:pPr>
            <a:r>
              <a:rPr kumimoji="1" lang="zh-CN" altLang="en-US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榆叶梅</a:t>
            </a:r>
            <a:endParaRPr kumimoji="1" lang="en-US" altLang="zh-CN" sz="3200" b="1" dirty="0" smtClean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kumimoji="1" lang="en-US" altLang="zh-CN" sz="2400" b="1" i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Amygdalus</a:t>
            </a:r>
            <a:r>
              <a:rPr kumimoji="1" lang="en-US" altLang="zh-CN" sz="2400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b="1" i="1" dirty="0" err="1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triloba</a:t>
            </a:r>
            <a:endParaRPr kumimoji="1" lang="en-US" altLang="zh-CN" sz="2400" b="1" dirty="0" smtClean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kumimoji="1"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蔷薇科，李亚科，桃属</a:t>
            </a:r>
            <a:endParaRPr kumimoji="1" lang="en-US" altLang="zh-CN" sz="3200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kumimoji="1"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落叶灌木，小枝细长。叶倒卵状椭圆形，具重锯齿，有时有不明显的三裂。花粉红色，常为重瓣。</a:t>
            </a:r>
            <a:endParaRPr kumimoji="1" lang="en-US" altLang="zh-CN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28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326602" y="907481"/>
            <a:ext cx="3453414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</a:pPr>
            <a:r>
              <a:rPr kumimoji="1" lang="zh-CN" altLang="en-US" sz="32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连翘</a:t>
            </a:r>
            <a:endParaRPr kumimoji="1" lang="en-US" altLang="zh-CN" sz="3200" b="1" dirty="0" smtClean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kumimoji="1" lang="en-US" altLang="zh-CN" sz="2400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Forsythia </a:t>
            </a:r>
            <a:r>
              <a:rPr kumimoji="1" lang="en-US" altLang="zh-CN" sz="2400" b="1" i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suspensa</a:t>
            </a:r>
            <a:endParaRPr kumimoji="1" lang="en-US" altLang="zh-CN" sz="2400" b="1" i="1" dirty="0" smtClean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kumimoji="1"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木犀科，连翘属</a:t>
            </a:r>
            <a:endParaRPr kumimoji="1" lang="en-US" altLang="zh-CN" sz="3200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kumimoji="1" lang="zh-CN" alt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落叶灌木。小枝颜色较深，一般为浅</a:t>
            </a:r>
            <a:r>
              <a:rPr kumimoji="1"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褐色。花先于叶开放，</a:t>
            </a:r>
            <a:r>
              <a:rPr kumimoji="1" lang="zh-CN" alt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金黄色</a:t>
            </a:r>
            <a:r>
              <a:rPr kumimoji="1"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，花瓣为</a:t>
            </a:r>
            <a:r>
              <a:rPr kumimoji="1" lang="zh-CN" alt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四个</a:t>
            </a:r>
            <a:r>
              <a:rPr kumimoji="1"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。</a:t>
            </a:r>
            <a:endParaRPr kumimoji="1" lang="en-US" altLang="zh-CN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26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326601" y="907481"/>
            <a:ext cx="3693111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</a:pPr>
            <a:r>
              <a:rPr kumimoji="1" lang="zh-CN" altLang="en-US" sz="32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迎春</a:t>
            </a:r>
            <a:endParaRPr kumimoji="1" lang="en-US" altLang="zh-CN" sz="3200" b="1" dirty="0" smtClean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kumimoji="1" lang="en-US" altLang="zh-CN" sz="2400" b="1" i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Jasminum</a:t>
            </a:r>
            <a:r>
              <a:rPr kumimoji="1" lang="en-US" altLang="zh-CN" sz="2400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b="1" i="1" dirty="0" err="1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nudiflorum</a:t>
            </a:r>
            <a:endParaRPr kumimoji="1" lang="en-US" altLang="zh-CN" sz="2400" b="1" dirty="0" smtClean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kumimoji="1" lang="zh-CN" alt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木樨</a:t>
            </a:r>
            <a:r>
              <a:rPr kumimoji="1"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科，茉莉属</a:t>
            </a:r>
            <a:endParaRPr kumimoji="1" lang="en-US" altLang="zh-CN" sz="3200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kumimoji="1"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落叶灌木。枝条下垂，小枝为</a:t>
            </a:r>
            <a:r>
              <a:rPr kumimoji="1" lang="zh-CN" alt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绿色。三小复叶，呈十字形对称生长</a:t>
            </a:r>
            <a:r>
              <a:rPr kumimoji="1"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。花开金黄色，花瓣为六个。</a:t>
            </a:r>
            <a:endParaRPr kumimoji="1" lang="en-US" altLang="zh-CN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25497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8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326601" y="907481"/>
            <a:ext cx="3693111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</a:pPr>
            <a:r>
              <a:rPr kumimoji="1" lang="zh-CN" altLang="en-US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紫丁香</a:t>
            </a:r>
            <a:endParaRPr kumimoji="1" lang="en-US" altLang="zh-CN" sz="3200" b="1" dirty="0" smtClean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kumimoji="1" lang="en-US" altLang="zh-CN" sz="2400" b="1" i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Syringa</a:t>
            </a:r>
            <a:r>
              <a:rPr kumimoji="1" lang="en-US" altLang="zh-CN" sz="2400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b="1" i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oblata</a:t>
            </a:r>
            <a:endParaRPr kumimoji="1" lang="en-US" altLang="zh-CN" sz="2400" b="1" i="1" dirty="0" smtClean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kumimoji="1"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木樨科，</a:t>
            </a:r>
            <a:r>
              <a:rPr kumimoji="1" lang="zh-CN" alt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丁香</a:t>
            </a:r>
            <a:r>
              <a:rPr kumimoji="1"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属</a:t>
            </a:r>
            <a:endParaRPr kumimoji="1" lang="en-US" altLang="zh-CN" sz="3200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kumimoji="1"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灌木或小乔木。叶卵形至肾形，全缘。圆锥花序；花冠紫色，</a:t>
            </a:r>
            <a:r>
              <a:rPr kumimoji="1" lang="en-US" altLang="zh-CN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kumimoji="1"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裂。生于山地或山沟，庭院栽培，花可提取芳香油。</a:t>
            </a:r>
            <a:endParaRPr kumimoji="1" lang="en-US" altLang="zh-CN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9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326602" y="907481"/>
            <a:ext cx="3701988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</a:pPr>
            <a:r>
              <a:rPr kumimoji="1" lang="zh-CN" altLang="en-US" sz="32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紫荆</a:t>
            </a:r>
            <a:endParaRPr kumimoji="1" lang="en-US" altLang="zh-CN" sz="3200" b="1" dirty="0" smtClean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kumimoji="1" lang="en-US" altLang="zh-CN" sz="2400" b="1" i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Cercis </a:t>
            </a:r>
            <a:r>
              <a:rPr kumimoji="1" lang="en-US" altLang="zh-CN" sz="2400" b="1" i="1" dirty="0" err="1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chinensis</a:t>
            </a:r>
            <a:endParaRPr kumimoji="1" lang="en-US" altLang="zh-CN" sz="2400" b="1" i="1" dirty="0" smtClean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kumimoji="1" lang="zh-CN" alt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豆科，</a:t>
            </a:r>
            <a:r>
              <a:rPr kumimoji="1"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紫荆属</a:t>
            </a:r>
            <a:endParaRPr kumimoji="1" lang="en-US" altLang="zh-CN" sz="3200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kumimoji="1"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落叶灌木或小乔木，树皮褐色或棕色。叶互生，近圆形。花先于叶开放，</a:t>
            </a:r>
            <a:r>
              <a:rPr kumimoji="1" lang="en-US" altLang="zh-CN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4-6</a:t>
            </a:r>
            <a:r>
              <a:rPr kumimoji="1"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朵簇生，玫瑰红色。</a:t>
            </a:r>
            <a:endParaRPr kumimoji="1" lang="en-US" altLang="zh-CN" sz="3200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77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143500" y="907481"/>
            <a:ext cx="3876214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</a:pPr>
            <a:r>
              <a:rPr kumimoji="1" lang="zh-CN" altLang="en-US" sz="32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荠菜</a:t>
            </a:r>
            <a:endParaRPr kumimoji="1" lang="en-US" altLang="zh-CN" sz="2400" b="1" i="1" dirty="0" smtClean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kumimoji="1" lang="en-US" altLang="zh-CN" sz="2400" b="1" i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Capsella</a:t>
            </a:r>
            <a:r>
              <a:rPr kumimoji="1" lang="en-US" altLang="zh-CN" sz="2400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b="1" i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bursa-pastoris</a:t>
            </a:r>
            <a:endParaRPr kumimoji="1" lang="zh-CN" altLang="en-US" sz="3200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kumimoji="1"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十字花科，荠属</a:t>
            </a:r>
            <a:endParaRPr kumimoji="1" lang="en-US" altLang="zh-CN" sz="3200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kumimoji="1"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一年或两年生草本。基生叶丛生，莲座状，叶片大头羽状分裂；茎生叶狭披针形，基部抱茎。总状花序顶生或腋生，花小，白色，短角果倒三角形。</a:t>
            </a:r>
            <a:endParaRPr kumimoji="1" lang="en-US" altLang="zh-CN" sz="3200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980850" y="980850"/>
            <a:ext cx="5841507" cy="387980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761" y="1727261"/>
            <a:ext cx="5863700" cy="439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31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143500" y="907481"/>
            <a:ext cx="3876214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</a:pPr>
            <a:r>
              <a:rPr kumimoji="1" lang="zh-CN" altLang="en-US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二月</a:t>
            </a:r>
            <a:r>
              <a:rPr kumimoji="1" lang="zh-CN" altLang="en-US" sz="32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兰</a:t>
            </a:r>
            <a:r>
              <a:rPr kumimoji="1" lang="en-US" altLang="zh-CN" sz="32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kumimoji="1" lang="zh-CN" altLang="en-US" sz="32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诸葛草</a:t>
            </a:r>
            <a:endParaRPr kumimoji="1" lang="en-US" altLang="zh-CN" sz="3200" b="1" dirty="0" smtClean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kumimoji="1" lang="en-US" altLang="zh-CN" sz="2400" b="1" i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Orychophragmus</a:t>
            </a:r>
            <a:r>
              <a:rPr kumimoji="1" lang="en-US" altLang="zh-CN" sz="2400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b="1" i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violaceus</a:t>
            </a:r>
          </a:p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kumimoji="1"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十字花科，诸葛菜属</a:t>
            </a:r>
            <a:endParaRPr kumimoji="1" lang="en-US" altLang="zh-CN" sz="3200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kumimoji="1" lang="zh-CN" alt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一年或二年生草本植物。茎单一，直立。花紫色、浅红色或褪成</a:t>
            </a:r>
            <a:r>
              <a:rPr kumimoji="1"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白色，十字形花冠。</a:t>
            </a:r>
            <a:endParaRPr kumimoji="1" lang="en-US" altLang="zh-CN" sz="3200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58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143500" y="907481"/>
            <a:ext cx="387621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</a:pPr>
            <a:r>
              <a:rPr kumimoji="1" lang="zh-CN" altLang="en-US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早开</a:t>
            </a:r>
            <a:r>
              <a:rPr kumimoji="1" lang="zh-CN" altLang="en-US" sz="32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堇菜</a:t>
            </a:r>
            <a:endParaRPr kumimoji="1" lang="en-US" altLang="zh-CN" sz="2400" b="1" i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kumimoji="1" lang="en-US" altLang="zh-CN" sz="2400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Viola </a:t>
            </a:r>
            <a:r>
              <a:rPr kumimoji="1" lang="en-US" altLang="zh-CN" sz="2400" b="1" i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prionantha</a:t>
            </a:r>
            <a:endParaRPr kumimoji="1" lang="en-US" altLang="zh-CN" sz="2400" b="1" i="1" dirty="0" smtClean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kumimoji="1"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堇菜</a:t>
            </a:r>
            <a:r>
              <a:rPr kumimoji="1" lang="zh-CN" alt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科</a:t>
            </a:r>
            <a:r>
              <a:rPr kumimoji="1"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，堇菜</a:t>
            </a:r>
            <a:r>
              <a:rPr kumimoji="1" lang="zh-CN" alt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属</a:t>
            </a:r>
            <a:endParaRPr kumimoji="1" lang="en-US" altLang="zh-CN" sz="3200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kumimoji="1" lang="zh-CN" alt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多年生草本，无地上茎，花期高</a:t>
            </a:r>
            <a:r>
              <a:rPr kumimoji="1" lang="en-US" altLang="zh-CN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3-10</a:t>
            </a:r>
            <a:r>
              <a:rPr kumimoji="1" lang="zh-CN" alt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厘米。花大，紫堇色或淡紫</a:t>
            </a:r>
            <a:r>
              <a:rPr kumimoji="1"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色。多</a:t>
            </a:r>
            <a:r>
              <a:rPr kumimoji="1" lang="zh-CN" alt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生长在山坡草地、沟边或宅旁等向阳</a:t>
            </a:r>
            <a:r>
              <a:rPr kumimoji="1"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处。</a:t>
            </a:r>
            <a:endParaRPr kumimoji="1" lang="en-US" altLang="zh-CN" sz="3200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3000375"/>
            <a:ext cx="51435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29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143500" y="907481"/>
            <a:ext cx="387621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</a:pPr>
            <a:r>
              <a:rPr kumimoji="1" lang="zh-CN" altLang="en-US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通泉</a:t>
            </a:r>
            <a:r>
              <a:rPr kumimoji="1" lang="zh-CN" altLang="en-US" sz="32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草</a:t>
            </a:r>
            <a:endParaRPr kumimoji="1" lang="en-US" altLang="zh-CN" sz="2400" b="1" i="1" dirty="0" smtClean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kumimoji="1" lang="en-US" altLang="zh-CN" sz="2400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Mazus </a:t>
            </a:r>
            <a:r>
              <a:rPr kumimoji="1" lang="en-US" altLang="zh-CN" sz="2400" b="1" i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miquelii</a:t>
            </a:r>
            <a:r>
              <a:rPr kumimoji="1" lang="en-US" altLang="zh-CN" sz="2400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1" lang="zh-CN" altLang="en-US" sz="3200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kumimoji="1"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玄参科，通泉草属</a:t>
            </a:r>
            <a:endParaRPr kumimoji="1" lang="en-US" altLang="zh-CN" sz="3200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kumimoji="1"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多年生</a:t>
            </a:r>
            <a:r>
              <a:rPr kumimoji="1" lang="zh-CN" alt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草本</a:t>
            </a:r>
            <a:r>
              <a:rPr kumimoji="1"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，匍匐或上升。基生叶钥形；茎生叶钥形或近圆形，有粗齿。总状花序顶生；花冠紫色或白色，下唇</a:t>
            </a:r>
            <a:r>
              <a:rPr kumimoji="1" lang="en-US" altLang="zh-CN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kumimoji="1"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裂片突出，倒卵圆形。生长于潮湿的路边、荒地。</a:t>
            </a:r>
            <a:endParaRPr kumimoji="1" lang="en-US" altLang="zh-CN" sz="3200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572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99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143500" y="907481"/>
            <a:ext cx="3876214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</a:pPr>
            <a:r>
              <a:rPr kumimoji="1" lang="zh-CN" altLang="en-US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紫叶小</a:t>
            </a:r>
            <a:r>
              <a:rPr kumimoji="1" lang="zh-CN" altLang="en-US" sz="32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檗</a:t>
            </a:r>
            <a:r>
              <a:rPr kumimoji="1" lang="en-US" altLang="zh-CN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kumimoji="1" lang="en-US" altLang="zh-CN" sz="32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bò</a:t>
            </a:r>
            <a:r>
              <a:rPr kumimoji="1" lang="en-US" altLang="zh-CN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endParaRPr kumimoji="1" lang="en-US" altLang="zh-CN" sz="2400" b="1" i="1" dirty="0" smtClean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kumimoji="1" lang="en-US" altLang="zh-CN" sz="2400" b="1" i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Berberis</a:t>
            </a:r>
            <a:r>
              <a:rPr kumimoji="1" lang="en-US" altLang="zh-CN" sz="2400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b="1" i="1" dirty="0" err="1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thunbergii</a:t>
            </a:r>
            <a:endParaRPr kumimoji="1" lang="zh-CN" altLang="en-US" sz="3200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kumimoji="1"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小</a:t>
            </a:r>
            <a:r>
              <a:rPr kumimoji="1" lang="zh-CN" alt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檗科</a:t>
            </a:r>
            <a:r>
              <a:rPr kumimoji="1"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，小</a:t>
            </a:r>
            <a:r>
              <a:rPr kumimoji="1" lang="zh-CN" alt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檗属</a:t>
            </a:r>
            <a:endParaRPr kumimoji="1" lang="en-US" altLang="zh-CN" sz="3200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kumimoji="1"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落叶灌木，幼枝紫红色或暗红色。叶菱形或倒卵形，全缘，紫红色或鲜红色。花黄色，单生或</a:t>
            </a:r>
            <a:r>
              <a:rPr kumimoji="1" lang="en-US" altLang="zh-CN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2-5</a:t>
            </a:r>
            <a:r>
              <a:rPr kumimoji="1"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朵成短总状花序。浆果椭圆形，果熟后鲜红色。</a:t>
            </a:r>
            <a:endParaRPr kumimoji="1" lang="en-US" altLang="zh-CN" sz="3200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986075" cy="58670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1166" y="1747894"/>
            <a:ext cx="5469798" cy="410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33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974672" y="491135"/>
            <a:ext cx="335575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</a:pPr>
            <a:r>
              <a:rPr kumimoji="1" lang="zh-CN" altLang="en-US" sz="32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蒲公英</a:t>
            </a:r>
            <a:endParaRPr kumimoji="1" lang="en-US" altLang="zh-CN" sz="3200" b="1" dirty="0" smtClean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kumimoji="1" lang="en-US" altLang="zh-CN" sz="2400" b="1" i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Taraxacum</a:t>
            </a:r>
            <a:r>
              <a:rPr kumimoji="1" lang="en-US" altLang="zh-CN" sz="2400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b="1" i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mongolicum</a:t>
            </a:r>
            <a:endParaRPr kumimoji="1" lang="en-US" altLang="zh-CN" sz="2400" b="1" i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kumimoji="1"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菊科</a:t>
            </a:r>
            <a:endParaRPr kumimoji="1" lang="en-US" altLang="zh-CN" sz="3200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kumimoji="1"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蒲公英属</a:t>
            </a:r>
            <a:endParaRPr kumimoji="1" lang="en-US" altLang="zh-CN" sz="3200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81206" y="4474347"/>
            <a:ext cx="813666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多年生草本，具有乳汁。叶莲座状，矩圆状倒披针形或倒披针形，羽状深裂，侧裂片</a:t>
            </a:r>
            <a:r>
              <a:rPr lang="en-US" altLang="zh-CN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4-5</a:t>
            </a:r>
            <a:r>
              <a:rPr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对，具齿，顶裂片较大。头状花序单生于花葶上，舌状花黄色。</a:t>
            </a:r>
            <a:endParaRPr lang="zh-CN" altLang="en-US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965795" cy="447434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59291" y="559294"/>
            <a:ext cx="4474346" cy="335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78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744817" y="603649"/>
            <a:ext cx="3399183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</a:pPr>
            <a:r>
              <a:rPr kumimoji="1" lang="zh-CN" altLang="en-US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紫叶</a:t>
            </a:r>
            <a:r>
              <a:rPr kumimoji="1" lang="zh-CN" altLang="en-US" sz="32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碧桃</a:t>
            </a:r>
            <a:endParaRPr kumimoji="1" lang="en-US" altLang="zh-CN" sz="3200" b="1" dirty="0" smtClean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kumimoji="1" lang="en-US" altLang="zh-CN" sz="2400" b="1" i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kumimoji="1" lang="en-US" altLang="zh-CN" sz="2400" b="1" i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kumimoji="1" lang="en-US" altLang="zh-CN" sz="2400" b="1" i="1" dirty="0" err="1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ersica</a:t>
            </a:r>
            <a:r>
              <a:rPr kumimoji="1" lang="en-US" altLang="zh-CN" sz="2400" b="1" i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var. </a:t>
            </a:r>
            <a:r>
              <a:rPr kumimoji="1" lang="en-US" altLang="zh-CN" sz="2400" b="1" dirty="0" err="1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atropurpurea</a:t>
            </a:r>
            <a:endParaRPr kumimoji="1" lang="en-US" altLang="zh-CN" sz="2400" b="1" dirty="0" smtClean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kumimoji="1"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蔷薇科，李亚科，桃属</a:t>
            </a:r>
          </a:p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kumimoji="1"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落叶小乔木。嫩叶紫红色。花粉红或大红色，重瓣或单瓣。为桃的变种之一，很好的观赏植物。</a:t>
            </a:r>
            <a:endParaRPr kumimoji="1" lang="en-US" altLang="zh-CN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3260"/>
            <a:ext cx="5499652" cy="412473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506277" cy="412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28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974672" y="491135"/>
            <a:ext cx="335575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</a:pPr>
            <a:r>
              <a:rPr kumimoji="1" lang="zh-CN" altLang="en-US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附地</a:t>
            </a:r>
            <a:r>
              <a:rPr kumimoji="1" lang="zh-CN" altLang="en-US" sz="32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菜</a:t>
            </a:r>
            <a:endParaRPr kumimoji="1" lang="en-US" altLang="zh-CN" sz="3200" b="1" dirty="0" smtClean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kumimoji="1" lang="en-US" altLang="zh-CN" sz="2400" b="1" i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Trigonotis</a:t>
            </a:r>
            <a:r>
              <a:rPr kumimoji="1" lang="en-US" altLang="zh-CN" sz="2400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b="1" i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peduncularis</a:t>
            </a:r>
            <a:endParaRPr kumimoji="1" lang="en-US" altLang="zh-CN" sz="2400" b="1" i="1" dirty="0" smtClean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kumimoji="1"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紫草</a:t>
            </a:r>
            <a:r>
              <a:rPr kumimoji="1" lang="zh-CN" alt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科</a:t>
            </a:r>
            <a:endParaRPr kumimoji="1" lang="en-US" altLang="zh-CN" sz="3200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kumimoji="1"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附</a:t>
            </a:r>
            <a:r>
              <a:rPr kumimoji="1" lang="zh-CN" alt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地菜属</a:t>
            </a:r>
            <a:endParaRPr kumimoji="1" lang="en-US" altLang="zh-CN" sz="3200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81206" y="4474347"/>
            <a:ext cx="813666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一年生草本。茎丛生，直立或斜上。叶椭圆形至椭圆状卵形，有粗糙伏毛。花冠蓝色，喉部黄色。小坚果四面体形。生于路边、草丛或</a:t>
            </a:r>
            <a:r>
              <a:rPr lang="zh-CN" altLang="en-US" sz="3200" b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旷野。</a:t>
            </a:r>
            <a:endParaRPr lang="zh-CN" altLang="en-US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5882936" cy="441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77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974672" y="491135"/>
            <a:ext cx="335575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</a:pPr>
            <a:r>
              <a:rPr kumimoji="1" lang="zh-CN" altLang="en-US" sz="32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酢</a:t>
            </a:r>
            <a:r>
              <a:rPr kumimoji="1" lang="en-US" altLang="zh-CN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kumimoji="1" lang="en-US" altLang="zh-CN" sz="32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</a:t>
            </a:r>
            <a:r>
              <a:rPr kumimoji="1" lang="en-US" altLang="zh-CN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r>
              <a:rPr kumimoji="1" lang="zh-CN" altLang="en-US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浆草</a:t>
            </a:r>
            <a:endParaRPr kumimoji="1" lang="en-US" altLang="zh-CN" sz="3200" b="1" dirty="0" smtClean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kumimoji="1" lang="en-US" altLang="zh-CN" sz="2400" b="1" i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Oxalis </a:t>
            </a:r>
            <a:r>
              <a:rPr kumimoji="1" lang="en-US" altLang="zh-CN" sz="2400" b="1" i="1" dirty="0" err="1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corniculata</a:t>
            </a:r>
            <a:r>
              <a:rPr kumimoji="1" lang="en-US" altLang="zh-CN" sz="2400" b="1" i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1" lang="zh-CN" altLang="en-US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kumimoji="1" lang="zh-CN" alt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酢浆草</a:t>
            </a:r>
            <a:r>
              <a:rPr kumimoji="1"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科</a:t>
            </a:r>
            <a:endParaRPr kumimoji="1" lang="zh-CN" altLang="en-US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kumimoji="1" lang="zh-CN" alt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酢浆草属 </a:t>
            </a:r>
            <a:endParaRPr kumimoji="1" lang="en-US" altLang="zh-CN" sz="3200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81206" y="4474347"/>
            <a:ext cx="813666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多年生草本。全草味酸。茎细而柔软，下部匍匐状。三出复叶，小叶倒心形。伞形花序腋生，花冠黄色。校园中路旁稍阴湿处常见。</a:t>
            </a:r>
            <a:endParaRPr lang="zh-CN" altLang="en-US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5893904" cy="442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5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39201" y="4099166"/>
            <a:ext cx="88322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</a:pPr>
            <a:r>
              <a:rPr kumimoji="1" lang="zh-CN" altLang="en-US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红</a:t>
            </a:r>
            <a:r>
              <a:rPr kumimoji="1" lang="zh-CN" altLang="en-US" sz="32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枫</a:t>
            </a:r>
            <a:r>
              <a:rPr kumimoji="1" lang="en-US" altLang="zh-CN" sz="2400" b="1" i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Acer </a:t>
            </a:r>
            <a:r>
              <a:rPr kumimoji="1" lang="en-US" altLang="zh-CN" sz="2400" b="1" i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palmatum</a:t>
            </a:r>
            <a:r>
              <a:rPr kumimoji="1" lang="en-US" altLang="zh-CN" sz="2400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'</a:t>
            </a:r>
            <a:r>
              <a:rPr kumimoji="1" lang="en-US" altLang="zh-CN" sz="2400" b="1" i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Atropurpureum</a:t>
            </a:r>
            <a:r>
              <a:rPr kumimoji="1" lang="en-US" altLang="zh-CN" sz="2400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'  </a:t>
            </a:r>
            <a:r>
              <a:rPr kumimoji="1"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槭</a:t>
            </a:r>
            <a:r>
              <a:rPr kumimoji="1" lang="zh-CN" alt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树科 </a:t>
            </a:r>
            <a:r>
              <a:rPr kumimoji="1" lang="en-US" altLang="zh-CN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kumimoji="1" lang="zh-CN" alt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槭树属 </a:t>
            </a:r>
            <a:endParaRPr kumimoji="1" lang="en-US" altLang="zh-CN" sz="3200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28654" y="4683941"/>
            <a:ext cx="81469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落叶乔木或灌木。</a:t>
            </a:r>
            <a:r>
              <a:rPr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枝叶偏紫红色，叶</a:t>
            </a:r>
            <a:r>
              <a:rPr lang="zh-CN" alt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掌状，</a:t>
            </a:r>
            <a:r>
              <a:rPr lang="en-US" altLang="zh-CN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5-7</a:t>
            </a:r>
            <a:r>
              <a:rPr lang="zh-CN" alt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深裂纹，裂片卵状披针形。花顶生伞房花序，紫色。性喜阳光，适合温暖</a:t>
            </a:r>
            <a:r>
              <a:rPr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湿润气候。</a:t>
            </a:r>
            <a:endParaRPr lang="zh-CN" altLang="en-US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399" y="0"/>
            <a:ext cx="5222623" cy="391696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5644" y="0"/>
            <a:ext cx="6963496" cy="391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1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13232" y="713232"/>
            <a:ext cx="5705856" cy="427939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22504" y="1651193"/>
            <a:ext cx="5949696" cy="446227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143500" y="907481"/>
            <a:ext cx="387621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</a:pPr>
            <a:r>
              <a:rPr kumimoji="1" lang="zh-CN" altLang="en-US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抱茎苦荬</a:t>
            </a:r>
            <a:r>
              <a:rPr kumimoji="1" lang="zh-CN" altLang="en-US" sz="32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菜</a:t>
            </a:r>
            <a:endParaRPr kumimoji="1" lang="en-US" altLang="zh-CN" sz="2400" b="1" i="1" dirty="0" smtClean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kumimoji="1" lang="en-US" altLang="zh-CN" sz="2400" b="1" i="1" dirty="0" err="1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Ixeris</a:t>
            </a:r>
            <a:r>
              <a:rPr kumimoji="1" lang="en-US" altLang="zh-CN" sz="2400" b="1" i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b="1" i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polycephala</a:t>
            </a:r>
            <a:r>
              <a:rPr kumimoji="1" lang="en-US" altLang="zh-CN" sz="2400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Cass.</a:t>
            </a:r>
            <a:endParaRPr kumimoji="1" lang="zh-CN" altLang="en-US" sz="3200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kumimoji="1"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菊</a:t>
            </a:r>
            <a:r>
              <a:rPr kumimoji="1" lang="zh-CN" alt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科</a:t>
            </a:r>
            <a:r>
              <a:rPr kumimoji="1"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，苦</a:t>
            </a:r>
            <a:r>
              <a:rPr kumimoji="1" lang="zh-CN" alt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荬菜</a:t>
            </a:r>
            <a:r>
              <a:rPr kumimoji="1"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属</a:t>
            </a:r>
            <a:endParaRPr kumimoji="1" lang="en-US" altLang="zh-CN" sz="3200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kumimoji="1"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多年生草本。具乳汁，无毛。基生叶及中下部叶匙形、长倒披针形或长椭圆形，或大头状羽裂；上部叶心状披针形，渐尖，基部抱茎。头状花序，舌状花黄色。</a:t>
            </a:r>
            <a:endParaRPr kumimoji="1" lang="en-US" altLang="zh-CN" sz="3200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37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30986" y="857250"/>
            <a:ext cx="6858000" cy="51435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997196" y="907481"/>
            <a:ext cx="411022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</a:pPr>
            <a:r>
              <a:rPr kumimoji="1" lang="zh-CN" altLang="en-US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枸杞</a:t>
            </a:r>
            <a:endParaRPr kumimoji="1" lang="en-US" altLang="zh-CN" sz="2400" b="1" i="1" dirty="0" smtClean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kumimoji="1" lang="en-US" altLang="zh-CN" sz="2400" b="1" i="1" dirty="0" err="1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Lycium</a:t>
            </a:r>
            <a:r>
              <a:rPr kumimoji="1" lang="en-US" altLang="zh-CN" sz="2400" b="1" i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b="1" i="1" dirty="0" err="1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chinense</a:t>
            </a:r>
            <a:endParaRPr kumimoji="1" lang="zh-CN" altLang="en-US" sz="3200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kumimoji="1"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茄</a:t>
            </a:r>
            <a:r>
              <a:rPr kumimoji="1" lang="zh-CN" alt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科，</a:t>
            </a:r>
            <a:r>
              <a:rPr kumimoji="1"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枸杞属</a:t>
            </a:r>
            <a:endParaRPr kumimoji="1" lang="en-US" altLang="zh-CN" sz="3200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kumimoji="1"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落叶灌木</a:t>
            </a:r>
            <a:r>
              <a:rPr kumimoji="1"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。枝条细弱，具棘刺。叶卵形、椭圆形或卵状披针形，全缘。花单生或簇生于叶腋；花冠漏斗状，淡紫色，</a:t>
            </a:r>
            <a:r>
              <a:rPr kumimoji="1" lang="en-US" altLang="zh-CN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kumimoji="1"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深裂；雄蕊</a:t>
            </a:r>
            <a:r>
              <a:rPr kumimoji="1" lang="en-US" altLang="zh-CN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kumimoji="1"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。浆果卵形，红色，可入药或作滋补品。</a:t>
            </a:r>
            <a:endParaRPr kumimoji="1" lang="en-US" altLang="zh-CN" sz="3200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5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326602" y="907481"/>
            <a:ext cx="3453414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</a:pPr>
            <a:r>
              <a:rPr kumimoji="1" lang="zh-CN" altLang="en-US" sz="32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杏</a:t>
            </a:r>
            <a:endParaRPr kumimoji="1" lang="en-US" altLang="zh-CN" sz="3200" b="1" dirty="0" smtClean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kumimoji="1" lang="en-US" altLang="zh-CN" sz="2400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Armeniaca vulgaris </a:t>
            </a:r>
            <a:r>
              <a:rPr kumimoji="1" lang="en-US" altLang="zh-CN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Lam.</a:t>
            </a:r>
            <a:endParaRPr kumimoji="1" lang="en-US" altLang="zh-CN" sz="2400" b="1" dirty="0" smtClean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kumimoji="1"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蔷薇科，李亚科，杏属</a:t>
            </a:r>
            <a:endParaRPr kumimoji="1" lang="en-US" altLang="zh-CN" sz="3200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kumimoji="1"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落叶小乔木。花单瓣，先于叶开放，花期</a:t>
            </a:r>
            <a:r>
              <a:rPr kumimoji="1" lang="en-US" altLang="zh-CN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3-4</a:t>
            </a:r>
            <a:r>
              <a:rPr kumimoji="1"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月。</a:t>
            </a:r>
            <a:endParaRPr kumimoji="1" lang="en-US" altLang="zh-CN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0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326602" y="907481"/>
            <a:ext cx="345341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</a:pPr>
            <a:r>
              <a:rPr kumimoji="1" lang="zh-CN" altLang="en-US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紫叶李</a:t>
            </a:r>
            <a:endParaRPr kumimoji="1" lang="en-US" altLang="zh-CN" sz="3200" b="1" dirty="0" smtClean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kumimoji="1" lang="en-US" altLang="zh-CN" sz="2400" b="1" i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Prunus</a:t>
            </a:r>
            <a:r>
              <a:rPr kumimoji="1" lang="en-US" altLang="zh-CN" sz="2400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b="1" i="1" dirty="0" err="1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Cerasifera</a:t>
            </a:r>
            <a:endParaRPr kumimoji="1" lang="en-US" altLang="zh-CN" sz="2400" b="1" dirty="0" smtClean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kumimoji="1"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蔷薇科，李亚科，李属</a:t>
            </a:r>
            <a:endParaRPr kumimoji="1" lang="en-US" altLang="zh-CN" sz="3200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kumimoji="1"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落叶小乔木。叶卵形或卵状椭圆形，紫红色。花单生或</a:t>
            </a:r>
            <a:r>
              <a:rPr kumimoji="1" lang="en-US" altLang="zh-CN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kumimoji="1"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朵簇生，淡粉红色。</a:t>
            </a:r>
            <a:endParaRPr kumimoji="1" lang="en-US" altLang="zh-CN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71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326602" y="907481"/>
            <a:ext cx="345341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</a:pPr>
            <a:r>
              <a:rPr kumimoji="1" lang="zh-CN" altLang="en-US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西府</a:t>
            </a:r>
            <a:r>
              <a:rPr kumimoji="1" lang="zh-CN" altLang="en-US" sz="32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海棠</a:t>
            </a:r>
            <a:endParaRPr kumimoji="1" lang="en-US" altLang="zh-CN" sz="3200" b="1" dirty="0" smtClean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kumimoji="1" lang="en-US" altLang="zh-CN" sz="2400" b="1" i="1" dirty="0" err="1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Malus</a:t>
            </a:r>
            <a:r>
              <a:rPr kumimoji="1" lang="en-US" altLang="zh-CN" sz="2400" b="1" i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b="1" i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micromalus</a:t>
            </a:r>
            <a:endParaRPr kumimoji="1" lang="en-US" altLang="zh-CN" sz="2400" b="1" i="1" dirty="0" smtClean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kumimoji="1"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蔷薇科，苹果属</a:t>
            </a:r>
            <a:endParaRPr kumimoji="1" lang="en-US" altLang="zh-CN" sz="3200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kumimoji="1"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落叶小</a:t>
            </a:r>
            <a:r>
              <a:rPr kumimoji="1" lang="zh-CN" alt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乔木。叶片长椭圆形或</a:t>
            </a:r>
            <a:r>
              <a:rPr kumimoji="1"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椭圆形。伞形</a:t>
            </a:r>
            <a:r>
              <a:rPr kumimoji="1" lang="zh-CN" alt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总状花序，有花</a:t>
            </a:r>
            <a:r>
              <a:rPr kumimoji="1" lang="en-US" altLang="zh-CN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4-7</a:t>
            </a:r>
            <a:r>
              <a:rPr kumimoji="1" lang="zh-CN" alt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朵，花期</a:t>
            </a:r>
            <a:r>
              <a:rPr kumimoji="1" lang="en-US" altLang="zh-CN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4-5</a:t>
            </a:r>
            <a:r>
              <a:rPr kumimoji="1" lang="zh-CN" alt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月</a:t>
            </a:r>
            <a:r>
              <a:rPr kumimoji="1"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。一般</a:t>
            </a:r>
            <a:r>
              <a:rPr kumimoji="1" lang="zh-CN" alt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的海棠花无香味，只有西府海棠既香且艳，是海棠中的上品。</a:t>
            </a:r>
            <a:endParaRPr kumimoji="1" lang="en-US" altLang="zh-CN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67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143348" y="500013"/>
            <a:ext cx="3053919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</a:pPr>
            <a:r>
              <a:rPr kumimoji="1" lang="zh-CN" altLang="en-US" sz="32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贴梗海棠</a:t>
            </a:r>
            <a:endParaRPr kumimoji="1" lang="en-US" altLang="zh-CN" sz="3200" b="1" dirty="0" smtClean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 fontAlgn="base">
              <a:spcBef>
                <a:spcPct val="0"/>
              </a:spcBef>
            </a:pPr>
            <a:r>
              <a:rPr kumimoji="1" lang="en-US" altLang="zh-CN" sz="32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kumimoji="1" lang="zh-CN" altLang="en-US" sz="32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皱皮木瓜</a:t>
            </a:r>
            <a:endParaRPr kumimoji="1" lang="en-US" altLang="zh-CN" sz="3200" b="1" dirty="0" smtClean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kumimoji="1" lang="en-US" altLang="zh-CN" sz="2400" b="1" i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Chaenomeles</a:t>
            </a:r>
            <a:r>
              <a:rPr kumimoji="1" lang="en-US" altLang="zh-CN" sz="2400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b="1" i="1" dirty="0" err="1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speciosa</a:t>
            </a:r>
            <a:endParaRPr kumimoji="1" lang="en-US" altLang="zh-CN" sz="2400" b="1" i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kumimoji="1"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蔷薇科</a:t>
            </a:r>
            <a:endParaRPr kumimoji="1" lang="en-US" altLang="zh-CN" sz="3200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kumimoji="1"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苹果亚科</a:t>
            </a:r>
            <a:endParaRPr kumimoji="1" lang="en-US" altLang="zh-CN" sz="3200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kumimoji="1"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木瓜属</a:t>
            </a:r>
            <a:endParaRPr kumimoji="1" lang="en-US" altLang="zh-CN" sz="3200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154"/>
            <a:ext cx="5250279" cy="393770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76516" y="4678166"/>
            <a:ext cx="75445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落叶</a:t>
            </a:r>
            <a:r>
              <a:rPr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灌木，枝</a:t>
            </a:r>
            <a:r>
              <a:rPr lang="zh-CN" alt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密多刺可作绿蓠</a:t>
            </a:r>
            <a:r>
              <a:rPr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。</a:t>
            </a:r>
            <a:r>
              <a:rPr lang="zh-CN" alt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花色大红、粉红、</a:t>
            </a:r>
            <a:r>
              <a:rPr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乳白，有</a:t>
            </a:r>
            <a:r>
              <a:rPr lang="zh-CN" alt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重瓣及半重瓣</a:t>
            </a:r>
            <a:r>
              <a:rPr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品种，花先</a:t>
            </a:r>
            <a:r>
              <a:rPr lang="zh-CN" alt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叶开放，</a:t>
            </a:r>
            <a:r>
              <a:rPr lang="en-US" altLang="zh-CN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3-5</a:t>
            </a:r>
            <a:r>
              <a:rPr lang="zh-CN" alt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朵</a:t>
            </a:r>
            <a:r>
              <a:rPr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簇生。</a:t>
            </a:r>
            <a:endParaRPr lang="zh-CN" altLang="en-US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17" y="424218"/>
            <a:ext cx="5671931" cy="425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45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81206" y="4555620"/>
            <a:ext cx="78312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</a:pPr>
            <a:r>
              <a:rPr kumimoji="1" lang="zh-CN" altLang="en-US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平枝栒</a:t>
            </a:r>
            <a:r>
              <a:rPr kumimoji="1" lang="zh-CN" altLang="en-US" sz="32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子</a:t>
            </a:r>
            <a:r>
              <a:rPr kumimoji="1" lang="en-US" altLang="zh-CN" sz="2400" b="1" i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Cotoneaster </a:t>
            </a:r>
            <a:r>
              <a:rPr kumimoji="1" lang="en-US" altLang="zh-CN" sz="2400" b="1" i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horizontalis</a:t>
            </a:r>
            <a:r>
              <a:rPr kumimoji="1" lang="en-US" altLang="zh-CN" sz="2400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蔷薇科</a:t>
            </a:r>
            <a:r>
              <a:rPr kumimoji="1" lang="en-US" altLang="zh-CN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kumimoji="1"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栒</a:t>
            </a:r>
            <a:r>
              <a:rPr kumimoji="1"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子属</a:t>
            </a:r>
            <a:endParaRPr kumimoji="1" lang="en-US" altLang="zh-CN" sz="3200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81206" y="5161614"/>
            <a:ext cx="813666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落叶或半常绿匍匐灌木。枝水平开张成整齐两列状。叶片近圆形或宽椭圆形，稀倒卵形。花</a:t>
            </a:r>
            <a:r>
              <a:rPr lang="en-US" altLang="zh-CN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1-2</a:t>
            </a:r>
            <a:r>
              <a:rPr lang="zh-CN" alt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朵，近无梗。果实近球形，</a:t>
            </a:r>
            <a:r>
              <a:rPr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鲜红色。</a:t>
            </a:r>
            <a:endParaRPr lang="zh-CN" altLang="en-US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74672" cy="448100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329" y="1"/>
            <a:ext cx="5974671" cy="448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2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326602" y="907481"/>
            <a:ext cx="3453414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</a:pPr>
            <a:r>
              <a:rPr kumimoji="1" lang="zh-CN" altLang="en-US" sz="32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紫玉兰</a:t>
            </a:r>
            <a:endParaRPr kumimoji="1" lang="en-US" altLang="zh-CN" sz="3200" b="1" dirty="0" smtClean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kumimoji="1" lang="en-US" altLang="zh-CN" sz="2400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Magnolia </a:t>
            </a:r>
            <a:r>
              <a:rPr kumimoji="1" lang="en-US" altLang="zh-CN" sz="2400" b="1" i="1" dirty="0" err="1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liliiflora</a:t>
            </a:r>
            <a:endParaRPr kumimoji="1" lang="en-US" altLang="zh-CN" sz="2400" b="1" dirty="0" smtClean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kumimoji="1" lang="zh-CN" alt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木兰</a:t>
            </a:r>
            <a:r>
              <a:rPr kumimoji="1"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科，玉兰属</a:t>
            </a:r>
            <a:endParaRPr kumimoji="1" lang="en-US" altLang="zh-CN" sz="3200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kumimoji="1" lang="zh-CN" alt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落叶</a:t>
            </a:r>
            <a:r>
              <a:rPr kumimoji="1"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灌木或小乔木。小枝紫褐色，叶椭圆状倒卵形或倒卵形。花紫红色，先叶开放或与叶同时开放。花期</a:t>
            </a:r>
            <a:r>
              <a:rPr kumimoji="1" lang="en-US" altLang="zh-CN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3-4</a:t>
            </a:r>
            <a:r>
              <a:rPr kumimoji="1"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月。</a:t>
            </a:r>
            <a:endParaRPr kumimoji="1" lang="en-US" altLang="zh-CN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23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7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326602" y="907481"/>
            <a:ext cx="3701988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</a:pPr>
            <a:r>
              <a:rPr kumimoji="1" lang="zh-CN" altLang="en-US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二乔</a:t>
            </a:r>
            <a:r>
              <a:rPr kumimoji="1" lang="zh-CN" altLang="en-US" sz="32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玉兰</a:t>
            </a:r>
            <a:endParaRPr kumimoji="1" lang="en-US" altLang="zh-CN" sz="3200" b="1" dirty="0" smtClean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kumimoji="1" lang="en-US" altLang="zh-CN" sz="2400" b="1" i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Magnolia </a:t>
            </a:r>
            <a:r>
              <a:rPr kumimoji="1" lang="en-US" altLang="zh-CN" sz="2400" b="1" i="1" dirty="0" err="1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soulangeana</a:t>
            </a:r>
            <a:r>
              <a:rPr kumimoji="1" lang="en-US" altLang="zh-CN" sz="2400" b="1" i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kumimoji="1"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木兰科，玉兰属</a:t>
            </a:r>
            <a:endParaRPr kumimoji="1" lang="en-US" altLang="zh-CN" sz="3200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kumimoji="1" lang="zh-CN" alt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落叶小</a:t>
            </a:r>
            <a:r>
              <a:rPr kumimoji="1"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乔木，为</a:t>
            </a:r>
            <a:r>
              <a:rPr kumimoji="1" lang="zh-CN" alt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玉兰和紫玉兰的杂交种。叶片互生</a:t>
            </a:r>
            <a:r>
              <a:rPr kumimoji="1"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，倒卵形</a:t>
            </a:r>
            <a:r>
              <a:rPr kumimoji="1" lang="zh-CN" alt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。花蕾卵圆形</a:t>
            </a:r>
            <a:r>
              <a:rPr kumimoji="1"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，花被外面淡紫色，里面白色。花先于叶开放，</a:t>
            </a:r>
            <a:r>
              <a:rPr kumimoji="1" lang="zh-CN" alt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花期</a:t>
            </a:r>
            <a:r>
              <a:rPr kumimoji="1" lang="en-US" altLang="zh-CN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2-3</a:t>
            </a:r>
            <a:r>
              <a:rPr kumimoji="1" lang="zh-CN" alt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月。</a:t>
            </a:r>
            <a:endParaRPr kumimoji="1" lang="en-US" altLang="zh-CN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05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929</TotalTime>
  <Words>1112</Words>
  <Application>Microsoft Office PowerPoint</Application>
  <PresentationFormat>全屏显示(4:3)</PresentationFormat>
  <Paragraphs>98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0" baseType="lpstr">
      <vt:lpstr>等线</vt:lpstr>
      <vt:lpstr>黑体</vt:lpstr>
      <vt:lpstr>Arial</vt:lpstr>
      <vt:lpstr>Calibri</vt:lpstr>
      <vt:lpstr>Cambria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Liu Yifang</dc:creator>
  <cp:lastModifiedBy>Liu</cp:lastModifiedBy>
  <cp:revision>191</cp:revision>
  <dcterms:created xsi:type="dcterms:W3CDTF">2018-10-26T02:16:05Z</dcterms:created>
  <dcterms:modified xsi:type="dcterms:W3CDTF">2019-05-15T04:47:25Z</dcterms:modified>
</cp:coreProperties>
</file>