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media/image109.jpg" ContentType="image/png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handoutMasterIdLst>
    <p:handoutMasterId r:id="rId75"/>
  </p:handoutMasterIdLst>
  <p:sldIdLst>
    <p:sldId id="607" r:id="rId2"/>
    <p:sldId id="368" r:id="rId3"/>
    <p:sldId id="413" r:id="rId4"/>
    <p:sldId id="414" r:id="rId5"/>
    <p:sldId id="370" r:id="rId6"/>
    <p:sldId id="383" r:id="rId7"/>
    <p:sldId id="385" r:id="rId8"/>
    <p:sldId id="608" r:id="rId9"/>
    <p:sldId id="620" r:id="rId10"/>
    <p:sldId id="618" r:id="rId11"/>
    <p:sldId id="621" r:id="rId12"/>
    <p:sldId id="622" r:id="rId13"/>
    <p:sldId id="386" r:id="rId14"/>
    <p:sldId id="374" r:id="rId15"/>
    <p:sldId id="371" r:id="rId16"/>
    <p:sldId id="375" r:id="rId17"/>
    <p:sldId id="610" r:id="rId18"/>
    <p:sldId id="446" r:id="rId19"/>
    <p:sldId id="376" r:id="rId20"/>
    <p:sldId id="377" r:id="rId21"/>
    <p:sldId id="378" r:id="rId22"/>
    <p:sldId id="379" r:id="rId23"/>
    <p:sldId id="380" r:id="rId24"/>
    <p:sldId id="382" r:id="rId25"/>
    <p:sldId id="632" r:id="rId26"/>
    <p:sldId id="444" r:id="rId27"/>
    <p:sldId id="443" r:id="rId28"/>
    <p:sldId id="387" r:id="rId29"/>
    <p:sldId id="388" r:id="rId30"/>
    <p:sldId id="611" r:id="rId31"/>
    <p:sldId id="389" r:id="rId32"/>
    <p:sldId id="390" r:id="rId33"/>
    <p:sldId id="391" r:id="rId34"/>
    <p:sldId id="392" r:id="rId35"/>
    <p:sldId id="393" r:id="rId36"/>
    <p:sldId id="394" r:id="rId37"/>
    <p:sldId id="395" r:id="rId38"/>
    <p:sldId id="396" r:id="rId39"/>
    <p:sldId id="397" r:id="rId40"/>
    <p:sldId id="398" r:id="rId41"/>
    <p:sldId id="399" r:id="rId42"/>
    <p:sldId id="400" r:id="rId43"/>
    <p:sldId id="401" r:id="rId44"/>
    <p:sldId id="402" r:id="rId45"/>
    <p:sldId id="403" r:id="rId46"/>
    <p:sldId id="404" r:id="rId47"/>
    <p:sldId id="438" r:id="rId48"/>
    <p:sldId id="433" r:id="rId49"/>
    <p:sldId id="477" r:id="rId50"/>
    <p:sldId id="630" r:id="rId51"/>
    <p:sldId id="435" r:id="rId52"/>
    <p:sldId id="460" r:id="rId53"/>
    <p:sldId id="476" r:id="rId54"/>
    <p:sldId id="615" r:id="rId55"/>
    <p:sldId id="441" r:id="rId56"/>
    <p:sldId id="464" r:id="rId57"/>
    <p:sldId id="479" r:id="rId58"/>
    <p:sldId id="616" r:id="rId59"/>
    <p:sldId id="465" r:id="rId60"/>
    <p:sldId id="484" r:id="rId61"/>
    <p:sldId id="466" r:id="rId62"/>
    <p:sldId id="490" r:id="rId63"/>
    <p:sldId id="468" r:id="rId64"/>
    <p:sldId id="623" r:id="rId65"/>
    <p:sldId id="617" r:id="rId66"/>
    <p:sldId id="442" r:id="rId67"/>
    <p:sldId id="472" r:id="rId68"/>
    <p:sldId id="627" r:id="rId69"/>
    <p:sldId id="624" r:id="rId70"/>
    <p:sldId id="631" r:id="rId71"/>
    <p:sldId id="628" r:id="rId72"/>
    <p:sldId id="625" r:id="rId73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88829" autoAdjust="0"/>
  </p:normalViewPr>
  <p:slideViewPr>
    <p:cSldViewPr>
      <p:cViewPr varScale="1">
        <p:scale>
          <a:sx n="102" d="100"/>
          <a:sy n="102" d="100"/>
        </p:scale>
        <p:origin x="80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2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656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E273F8-4AAD-4E25-8E83-B90E3940E420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8C3E21A-ABE3-4AB4-B112-60332B6426DC}">
      <dgm:prSet phldrT="[文本]"/>
      <dgm:spPr/>
      <dgm:t>
        <a:bodyPr/>
        <a:lstStyle/>
        <a:p>
          <a:r>
            <a:rPr lang="zh-CN" altLang="en-US" dirty="0"/>
            <a:t>国家强制</a:t>
          </a:r>
        </a:p>
      </dgm:t>
    </dgm:pt>
    <dgm:pt modelId="{C5933641-6827-44C4-BC3B-C2D609895648}" type="parTrans" cxnId="{EFF10FDD-6A74-475D-A5A4-54CA154F2E56}">
      <dgm:prSet/>
      <dgm:spPr/>
      <dgm:t>
        <a:bodyPr/>
        <a:lstStyle/>
        <a:p>
          <a:endParaRPr lang="zh-CN" altLang="en-US"/>
        </a:p>
      </dgm:t>
    </dgm:pt>
    <dgm:pt modelId="{4641FBD0-B245-4988-8D1D-158B59C90987}" type="sibTrans" cxnId="{EFF10FDD-6A74-475D-A5A4-54CA154F2E56}">
      <dgm:prSet/>
      <dgm:spPr/>
      <dgm:t>
        <a:bodyPr/>
        <a:lstStyle/>
        <a:p>
          <a:endParaRPr lang="zh-CN" altLang="en-US"/>
        </a:p>
      </dgm:t>
    </dgm:pt>
    <dgm:pt modelId="{59C388AA-7958-4DFC-9561-26AB0AD60C52}">
      <dgm:prSet phldrT="[文本]"/>
      <dgm:spPr/>
      <dgm:t>
        <a:bodyPr/>
        <a:lstStyle/>
        <a:p>
          <a:r>
            <a:rPr lang="zh-CN" altLang="en-US" dirty="0"/>
            <a:t>降低成本</a:t>
          </a:r>
        </a:p>
      </dgm:t>
    </dgm:pt>
    <dgm:pt modelId="{6C64D35E-632F-4B02-9B7E-FFA55D43E01E}" type="parTrans" cxnId="{A280CA29-09F6-4256-B036-05E9F386ED62}">
      <dgm:prSet/>
      <dgm:spPr/>
      <dgm:t>
        <a:bodyPr/>
        <a:lstStyle/>
        <a:p>
          <a:endParaRPr lang="zh-CN" altLang="en-US"/>
        </a:p>
      </dgm:t>
    </dgm:pt>
    <dgm:pt modelId="{8687692A-C109-457E-8D2C-AA1B739384B7}" type="sibTrans" cxnId="{A280CA29-09F6-4256-B036-05E9F386ED62}">
      <dgm:prSet/>
      <dgm:spPr/>
      <dgm:t>
        <a:bodyPr/>
        <a:lstStyle/>
        <a:p>
          <a:endParaRPr lang="zh-CN" altLang="en-US"/>
        </a:p>
      </dgm:t>
    </dgm:pt>
    <dgm:pt modelId="{63672A3B-DD48-463C-9D22-A7D92FD1D9F5}">
      <dgm:prSet phldrT="[文本]"/>
      <dgm:spPr/>
      <dgm:t>
        <a:bodyPr/>
        <a:lstStyle/>
        <a:p>
          <a:r>
            <a:rPr lang="zh-CN" altLang="en-US" dirty="0"/>
            <a:t>便于更换</a:t>
          </a:r>
        </a:p>
      </dgm:t>
    </dgm:pt>
    <dgm:pt modelId="{0375CEC0-FAD8-49E6-93B0-E7CEC78E51FA}" type="parTrans" cxnId="{582223AF-12BA-4123-8DB7-1345632BBD5D}">
      <dgm:prSet/>
      <dgm:spPr/>
      <dgm:t>
        <a:bodyPr/>
        <a:lstStyle/>
        <a:p>
          <a:endParaRPr lang="zh-CN" altLang="en-US"/>
        </a:p>
      </dgm:t>
    </dgm:pt>
    <dgm:pt modelId="{6329E26D-4074-44F2-9C65-157E279C1EE1}" type="sibTrans" cxnId="{582223AF-12BA-4123-8DB7-1345632BBD5D}">
      <dgm:prSet/>
      <dgm:spPr/>
      <dgm:t>
        <a:bodyPr/>
        <a:lstStyle/>
        <a:p>
          <a:endParaRPr lang="zh-CN" altLang="en-US"/>
        </a:p>
      </dgm:t>
    </dgm:pt>
    <dgm:pt modelId="{F353EBC1-A09C-40E8-90C1-F9D3B92B873C}" type="pres">
      <dgm:prSet presAssocID="{E2E273F8-4AAD-4E25-8E83-B90E3940E420}" presName="compositeShape" presStyleCnt="0">
        <dgm:presLayoutVars>
          <dgm:dir/>
          <dgm:resizeHandles/>
        </dgm:presLayoutVars>
      </dgm:prSet>
      <dgm:spPr/>
    </dgm:pt>
    <dgm:pt modelId="{517DA128-DA56-478E-BA86-54D159A20B5D}" type="pres">
      <dgm:prSet presAssocID="{E2E273F8-4AAD-4E25-8E83-B90E3940E420}" presName="pyramid" presStyleLbl="node1" presStyleIdx="0" presStyleCnt="1" custLinFactNeighborX="-6939" custLinFactNeighborY="-164"/>
      <dgm:spPr/>
    </dgm:pt>
    <dgm:pt modelId="{F3E4F66B-D8E2-4A45-B6D8-5F05E4731E08}" type="pres">
      <dgm:prSet presAssocID="{E2E273F8-4AAD-4E25-8E83-B90E3940E420}" presName="theList" presStyleCnt="0"/>
      <dgm:spPr/>
    </dgm:pt>
    <dgm:pt modelId="{89A307D7-4962-41B4-AFD3-553EAED6153F}" type="pres">
      <dgm:prSet presAssocID="{98C3E21A-ABE3-4AB4-B112-60332B6426DC}" presName="aNode" presStyleLbl="fgAcc1" presStyleIdx="0" presStyleCnt="3">
        <dgm:presLayoutVars>
          <dgm:bulletEnabled val="1"/>
        </dgm:presLayoutVars>
      </dgm:prSet>
      <dgm:spPr/>
    </dgm:pt>
    <dgm:pt modelId="{C695E27D-B296-4820-8009-85AA5B4C55F7}" type="pres">
      <dgm:prSet presAssocID="{98C3E21A-ABE3-4AB4-B112-60332B6426DC}" presName="aSpace" presStyleCnt="0"/>
      <dgm:spPr/>
    </dgm:pt>
    <dgm:pt modelId="{627CEBE7-570D-4737-B03E-44AA93715704}" type="pres">
      <dgm:prSet presAssocID="{59C388AA-7958-4DFC-9561-26AB0AD60C52}" presName="aNode" presStyleLbl="fgAcc1" presStyleIdx="1" presStyleCnt="3">
        <dgm:presLayoutVars>
          <dgm:bulletEnabled val="1"/>
        </dgm:presLayoutVars>
      </dgm:prSet>
      <dgm:spPr/>
    </dgm:pt>
    <dgm:pt modelId="{A40E640F-C655-478D-A5F4-15D1B7A62469}" type="pres">
      <dgm:prSet presAssocID="{59C388AA-7958-4DFC-9561-26AB0AD60C52}" presName="aSpace" presStyleCnt="0"/>
      <dgm:spPr/>
    </dgm:pt>
    <dgm:pt modelId="{7D9782F5-A6C1-4872-9454-6794242A6972}" type="pres">
      <dgm:prSet presAssocID="{63672A3B-DD48-463C-9D22-A7D92FD1D9F5}" presName="aNode" presStyleLbl="fgAcc1" presStyleIdx="2" presStyleCnt="3">
        <dgm:presLayoutVars>
          <dgm:bulletEnabled val="1"/>
        </dgm:presLayoutVars>
      </dgm:prSet>
      <dgm:spPr/>
    </dgm:pt>
    <dgm:pt modelId="{3CAA4C99-3683-4EB4-8CB5-ECBB80101B46}" type="pres">
      <dgm:prSet presAssocID="{63672A3B-DD48-463C-9D22-A7D92FD1D9F5}" presName="aSpace" presStyleCnt="0"/>
      <dgm:spPr/>
    </dgm:pt>
  </dgm:ptLst>
  <dgm:cxnLst>
    <dgm:cxn modelId="{B6F30601-552A-463B-84B1-EBA69FC5DD97}" type="presOf" srcId="{63672A3B-DD48-463C-9D22-A7D92FD1D9F5}" destId="{7D9782F5-A6C1-4872-9454-6794242A6972}" srcOrd="0" destOrd="0" presId="urn:microsoft.com/office/officeart/2005/8/layout/pyramid2"/>
    <dgm:cxn modelId="{A280CA29-09F6-4256-B036-05E9F386ED62}" srcId="{E2E273F8-4AAD-4E25-8E83-B90E3940E420}" destId="{59C388AA-7958-4DFC-9561-26AB0AD60C52}" srcOrd="1" destOrd="0" parTransId="{6C64D35E-632F-4B02-9B7E-FFA55D43E01E}" sibTransId="{8687692A-C109-457E-8D2C-AA1B739384B7}"/>
    <dgm:cxn modelId="{2ED4C35A-DA97-412C-81FC-F5B4F052CC41}" type="presOf" srcId="{59C388AA-7958-4DFC-9561-26AB0AD60C52}" destId="{627CEBE7-570D-4737-B03E-44AA93715704}" srcOrd="0" destOrd="0" presId="urn:microsoft.com/office/officeart/2005/8/layout/pyramid2"/>
    <dgm:cxn modelId="{C75DAC9A-C2FA-4613-8600-417BF210F93D}" type="presOf" srcId="{98C3E21A-ABE3-4AB4-B112-60332B6426DC}" destId="{89A307D7-4962-41B4-AFD3-553EAED6153F}" srcOrd="0" destOrd="0" presId="urn:microsoft.com/office/officeart/2005/8/layout/pyramid2"/>
    <dgm:cxn modelId="{582223AF-12BA-4123-8DB7-1345632BBD5D}" srcId="{E2E273F8-4AAD-4E25-8E83-B90E3940E420}" destId="{63672A3B-DD48-463C-9D22-A7D92FD1D9F5}" srcOrd="2" destOrd="0" parTransId="{0375CEC0-FAD8-49E6-93B0-E7CEC78E51FA}" sibTransId="{6329E26D-4074-44F2-9C65-157E279C1EE1}"/>
    <dgm:cxn modelId="{1E429FD6-93E3-48A3-BCA2-A757E05B0782}" type="presOf" srcId="{E2E273F8-4AAD-4E25-8E83-B90E3940E420}" destId="{F353EBC1-A09C-40E8-90C1-F9D3B92B873C}" srcOrd="0" destOrd="0" presId="urn:microsoft.com/office/officeart/2005/8/layout/pyramid2"/>
    <dgm:cxn modelId="{EFF10FDD-6A74-475D-A5A4-54CA154F2E56}" srcId="{E2E273F8-4AAD-4E25-8E83-B90E3940E420}" destId="{98C3E21A-ABE3-4AB4-B112-60332B6426DC}" srcOrd="0" destOrd="0" parTransId="{C5933641-6827-44C4-BC3B-C2D609895648}" sibTransId="{4641FBD0-B245-4988-8D1D-158B59C90987}"/>
    <dgm:cxn modelId="{662046CD-578D-426E-8485-471C0A278C81}" type="presParOf" srcId="{F353EBC1-A09C-40E8-90C1-F9D3B92B873C}" destId="{517DA128-DA56-478E-BA86-54D159A20B5D}" srcOrd="0" destOrd="0" presId="urn:microsoft.com/office/officeart/2005/8/layout/pyramid2"/>
    <dgm:cxn modelId="{A77D5F91-04BA-4ED8-9B8F-535C7C2DB0DB}" type="presParOf" srcId="{F353EBC1-A09C-40E8-90C1-F9D3B92B873C}" destId="{F3E4F66B-D8E2-4A45-B6D8-5F05E4731E08}" srcOrd="1" destOrd="0" presId="urn:microsoft.com/office/officeart/2005/8/layout/pyramid2"/>
    <dgm:cxn modelId="{00E00C06-2DEE-45BC-A0B0-E45DEB5BD546}" type="presParOf" srcId="{F3E4F66B-D8E2-4A45-B6D8-5F05E4731E08}" destId="{89A307D7-4962-41B4-AFD3-553EAED6153F}" srcOrd="0" destOrd="0" presId="urn:microsoft.com/office/officeart/2005/8/layout/pyramid2"/>
    <dgm:cxn modelId="{C7822C4A-81A8-48DF-B7F4-4E005E4FC788}" type="presParOf" srcId="{F3E4F66B-D8E2-4A45-B6D8-5F05E4731E08}" destId="{C695E27D-B296-4820-8009-85AA5B4C55F7}" srcOrd="1" destOrd="0" presId="urn:microsoft.com/office/officeart/2005/8/layout/pyramid2"/>
    <dgm:cxn modelId="{3E247973-BE85-4CCC-81C3-6A6FFFFB6EAF}" type="presParOf" srcId="{F3E4F66B-D8E2-4A45-B6D8-5F05E4731E08}" destId="{627CEBE7-570D-4737-B03E-44AA93715704}" srcOrd="2" destOrd="0" presId="urn:microsoft.com/office/officeart/2005/8/layout/pyramid2"/>
    <dgm:cxn modelId="{649B9DAC-98C3-40D0-AF76-844F513EF116}" type="presParOf" srcId="{F3E4F66B-D8E2-4A45-B6D8-5F05E4731E08}" destId="{A40E640F-C655-478D-A5F4-15D1B7A62469}" srcOrd="3" destOrd="0" presId="urn:microsoft.com/office/officeart/2005/8/layout/pyramid2"/>
    <dgm:cxn modelId="{BEF6835B-7708-4CAA-96D1-376B9BFB9424}" type="presParOf" srcId="{F3E4F66B-D8E2-4A45-B6D8-5F05E4731E08}" destId="{7D9782F5-A6C1-4872-9454-6794242A6972}" srcOrd="4" destOrd="0" presId="urn:microsoft.com/office/officeart/2005/8/layout/pyramid2"/>
    <dgm:cxn modelId="{C9BA756B-2320-4E98-8C11-344435C6A293}" type="presParOf" srcId="{F3E4F66B-D8E2-4A45-B6D8-5F05E4731E08}" destId="{3CAA4C99-3683-4EB4-8CB5-ECBB80101B4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DFD055-E8DA-4663-BDCB-21B5201C306B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34441ED7-589F-4671-B1D1-79D6F6F98C2A}">
      <dgm:prSet phldrT="[文本]" custT="1"/>
      <dgm:spPr/>
      <dgm:t>
        <a:bodyPr/>
        <a:lstStyle/>
        <a:p>
          <a:r>
            <a:rPr lang="zh-CN" altLang="en-US" sz="3600" dirty="0"/>
            <a:t>材料厚度？</a:t>
          </a:r>
        </a:p>
      </dgm:t>
    </dgm:pt>
    <dgm:pt modelId="{6509CBA3-2BCF-4AD0-9CE9-F4803A31CBF8}" type="parTrans" cxnId="{2EF34136-FB97-4154-BAC9-713DA6282C06}">
      <dgm:prSet/>
      <dgm:spPr/>
      <dgm:t>
        <a:bodyPr/>
        <a:lstStyle/>
        <a:p>
          <a:endParaRPr lang="zh-CN" altLang="en-US" sz="2800"/>
        </a:p>
      </dgm:t>
    </dgm:pt>
    <dgm:pt modelId="{1162C320-636F-41F8-A318-F3DFAC52B0EC}" type="sibTrans" cxnId="{2EF34136-FB97-4154-BAC9-713DA6282C06}">
      <dgm:prSet/>
      <dgm:spPr/>
      <dgm:t>
        <a:bodyPr/>
        <a:lstStyle/>
        <a:p>
          <a:endParaRPr lang="zh-CN" altLang="en-US" sz="2800"/>
        </a:p>
      </dgm:t>
    </dgm:pt>
    <dgm:pt modelId="{6EA8DE73-D495-464C-916E-195153830853}">
      <dgm:prSet phldrT="[文本]" custT="1"/>
      <dgm:spPr/>
      <dgm:t>
        <a:bodyPr/>
        <a:lstStyle/>
        <a:p>
          <a:r>
            <a:rPr lang="zh-CN" altLang="en-US" sz="3600" dirty="0"/>
            <a:t>稳定性？</a:t>
          </a:r>
        </a:p>
      </dgm:t>
    </dgm:pt>
    <dgm:pt modelId="{7D15614F-B331-480F-A4F6-56A6A5CCAB07}" type="parTrans" cxnId="{3D1CEDE6-351F-4CF0-BD01-CB123B598FDC}">
      <dgm:prSet/>
      <dgm:spPr/>
      <dgm:t>
        <a:bodyPr/>
        <a:lstStyle/>
        <a:p>
          <a:endParaRPr lang="zh-CN" altLang="en-US" sz="2800"/>
        </a:p>
      </dgm:t>
    </dgm:pt>
    <dgm:pt modelId="{03374629-8132-4CE0-9E3C-F11C864E3692}" type="sibTrans" cxnId="{3D1CEDE6-351F-4CF0-BD01-CB123B598FDC}">
      <dgm:prSet/>
      <dgm:spPr/>
      <dgm:t>
        <a:bodyPr/>
        <a:lstStyle/>
        <a:p>
          <a:endParaRPr lang="zh-CN" altLang="en-US" sz="2800"/>
        </a:p>
      </dgm:t>
    </dgm:pt>
    <dgm:pt modelId="{5B176564-AEB2-4F97-921A-EA0051FC4911}">
      <dgm:prSet phldrT="[文本]" custT="1"/>
      <dgm:spPr/>
      <dgm:t>
        <a:bodyPr/>
        <a:lstStyle/>
        <a:p>
          <a:r>
            <a:rPr lang="zh-CN" altLang="en-US" sz="3600" b="1" dirty="0">
              <a:solidFill>
                <a:srgbClr val="FFFF00"/>
              </a:solidFill>
            </a:rPr>
            <a:t>电气安全？</a:t>
          </a:r>
        </a:p>
      </dgm:t>
    </dgm:pt>
    <dgm:pt modelId="{7595B02E-FC34-437A-8900-2B3CC191477C}" type="parTrans" cxnId="{82D7DEF0-6418-4F86-AA23-C12768DE9619}">
      <dgm:prSet/>
      <dgm:spPr/>
      <dgm:t>
        <a:bodyPr/>
        <a:lstStyle/>
        <a:p>
          <a:endParaRPr lang="zh-CN" altLang="en-US" sz="2800"/>
        </a:p>
      </dgm:t>
    </dgm:pt>
    <dgm:pt modelId="{333B1A23-7839-4232-A23D-4E82E50074BC}" type="sibTrans" cxnId="{82D7DEF0-6418-4F86-AA23-C12768DE9619}">
      <dgm:prSet/>
      <dgm:spPr/>
      <dgm:t>
        <a:bodyPr/>
        <a:lstStyle/>
        <a:p>
          <a:endParaRPr lang="zh-CN" altLang="en-US" sz="2800"/>
        </a:p>
      </dgm:t>
    </dgm:pt>
    <dgm:pt modelId="{30B05AE7-0BEB-4E67-ACAC-5FBE6161E094}">
      <dgm:prSet custT="1"/>
      <dgm:spPr/>
      <dgm:t>
        <a:bodyPr/>
        <a:lstStyle/>
        <a:p>
          <a:r>
            <a:rPr lang="zh-CN" altLang="en-US" sz="3600" dirty="0"/>
            <a:t>高度</a:t>
          </a:r>
        </a:p>
      </dgm:t>
    </dgm:pt>
    <dgm:pt modelId="{6E03CB2B-6AFD-4A09-8FB4-890139450213}" type="parTrans" cxnId="{068DDB25-B31E-4EA8-B435-6D3ADA11D736}">
      <dgm:prSet/>
      <dgm:spPr/>
      <dgm:t>
        <a:bodyPr/>
        <a:lstStyle/>
        <a:p>
          <a:endParaRPr lang="zh-CN" altLang="en-US" sz="2800"/>
        </a:p>
      </dgm:t>
    </dgm:pt>
    <dgm:pt modelId="{2F4F257D-107F-4706-B1CE-1EB392DE3E83}" type="sibTrans" cxnId="{068DDB25-B31E-4EA8-B435-6D3ADA11D736}">
      <dgm:prSet/>
      <dgm:spPr/>
      <dgm:t>
        <a:bodyPr/>
        <a:lstStyle/>
        <a:p>
          <a:endParaRPr lang="zh-CN" altLang="en-US" sz="2800"/>
        </a:p>
      </dgm:t>
    </dgm:pt>
    <dgm:pt modelId="{99DE538F-479C-409A-AF16-73C383173A07}">
      <dgm:prSet custT="1"/>
      <dgm:spPr/>
      <dgm:t>
        <a:bodyPr/>
        <a:lstStyle/>
        <a:p>
          <a:r>
            <a:rPr lang="zh-CN" altLang="en-US" sz="3200" dirty="0"/>
            <a:t>连接方式</a:t>
          </a:r>
        </a:p>
      </dgm:t>
    </dgm:pt>
    <dgm:pt modelId="{6DCCE3D6-7C0A-4740-A661-1548CF025B25}" type="parTrans" cxnId="{EB0C3E0F-1AF1-4DE3-8B87-7958447DB567}">
      <dgm:prSet/>
      <dgm:spPr/>
      <dgm:t>
        <a:bodyPr/>
        <a:lstStyle/>
        <a:p>
          <a:endParaRPr lang="zh-CN" altLang="en-US"/>
        </a:p>
      </dgm:t>
    </dgm:pt>
    <dgm:pt modelId="{71499F97-8C5B-467D-9DB3-257550C4A574}" type="sibTrans" cxnId="{EB0C3E0F-1AF1-4DE3-8B87-7958447DB567}">
      <dgm:prSet/>
      <dgm:spPr/>
      <dgm:t>
        <a:bodyPr/>
        <a:lstStyle/>
        <a:p>
          <a:endParaRPr lang="zh-CN" altLang="en-US"/>
        </a:p>
      </dgm:t>
    </dgm:pt>
    <dgm:pt modelId="{C4E85012-852D-4980-9572-6323CA3840C4}" type="pres">
      <dgm:prSet presAssocID="{5FDFD055-E8DA-4663-BDCB-21B5201C306B}" presName="Name0" presStyleCnt="0">
        <dgm:presLayoutVars>
          <dgm:chMax val="1"/>
          <dgm:chPref val="1"/>
        </dgm:presLayoutVars>
      </dgm:prSet>
      <dgm:spPr/>
    </dgm:pt>
    <dgm:pt modelId="{B1CDA13A-5254-4856-9546-676AFEA4EA43}" type="pres">
      <dgm:prSet presAssocID="{34441ED7-589F-4671-B1D1-79D6F6F98C2A}" presName="Parent" presStyleLbl="node0" presStyleIdx="0" presStyleCnt="1" custLinFactNeighborX="6506" custLinFactNeighborY="-294">
        <dgm:presLayoutVars>
          <dgm:chMax val="5"/>
          <dgm:chPref val="5"/>
        </dgm:presLayoutVars>
      </dgm:prSet>
      <dgm:spPr/>
    </dgm:pt>
    <dgm:pt modelId="{BE50675D-83F9-4EDB-9AA1-6B4C14F823AE}" type="pres">
      <dgm:prSet presAssocID="{34441ED7-589F-4671-B1D1-79D6F6F98C2A}" presName="Accent1" presStyleLbl="node1" presStyleIdx="0" presStyleCnt="17"/>
      <dgm:spPr/>
    </dgm:pt>
    <dgm:pt modelId="{D70A100B-7B4B-4864-AC76-76F430430CA1}" type="pres">
      <dgm:prSet presAssocID="{34441ED7-589F-4671-B1D1-79D6F6F98C2A}" presName="Accent2" presStyleLbl="node1" presStyleIdx="1" presStyleCnt="17"/>
      <dgm:spPr/>
    </dgm:pt>
    <dgm:pt modelId="{6F28CC98-64FE-4A70-B497-E4ED5D30B776}" type="pres">
      <dgm:prSet presAssocID="{34441ED7-589F-4671-B1D1-79D6F6F98C2A}" presName="Accent3" presStyleLbl="node1" presStyleIdx="2" presStyleCnt="17"/>
      <dgm:spPr/>
    </dgm:pt>
    <dgm:pt modelId="{D347A636-1946-4514-B7C6-7F89729FF3CE}" type="pres">
      <dgm:prSet presAssocID="{34441ED7-589F-4671-B1D1-79D6F6F98C2A}" presName="Accent4" presStyleLbl="node1" presStyleIdx="3" presStyleCnt="17"/>
      <dgm:spPr/>
    </dgm:pt>
    <dgm:pt modelId="{2F64654D-F9D3-480B-ADD5-0327FB499A67}" type="pres">
      <dgm:prSet presAssocID="{34441ED7-589F-4671-B1D1-79D6F6F98C2A}" presName="Accent5" presStyleLbl="node1" presStyleIdx="4" presStyleCnt="17"/>
      <dgm:spPr/>
    </dgm:pt>
    <dgm:pt modelId="{4FDC628B-3E78-4C0C-9324-FF6463D9274A}" type="pres">
      <dgm:prSet presAssocID="{34441ED7-589F-4671-B1D1-79D6F6F98C2A}" presName="Accent6" presStyleLbl="node1" presStyleIdx="5" presStyleCnt="17"/>
      <dgm:spPr/>
    </dgm:pt>
    <dgm:pt modelId="{A0EDE953-367B-49AA-AEB8-ED59C10CCE3D}" type="pres">
      <dgm:prSet presAssocID="{6EA8DE73-D495-464C-916E-195153830853}" presName="Child1" presStyleLbl="node1" presStyleIdx="6" presStyleCnt="17" custScaleX="182625" custScaleY="182625" custLinFactNeighborX="-21843" custLinFactNeighborY="2724">
        <dgm:presLayoutVars>
          <dgm:chMax val="0"/>
          <dgm:chPref val="0"/>
        </dgm:presLayoutVars>
      </dgm:prSet>
      <dgm:spPr/>
    </dgm:pt>
    <dgm:pt modelId="{EAAFF549-6823-4378-994B-BFDBF7CD83F7}" type="pres">
      <dgm:prSet presAssocID="{6EA8DE73-D495-464C-916E-195153830853}" presName="Accent7" presStyleCnt="0"/>
      <dgm:spPr/>
    </dgm:pt>
    <dgm:pt modelId="{CE781372-6ED6-48B7-935C-14EDBCF74B96}" type="pres">
      <dgm:prSet presAssocID="{6EA8DE73-D495-464C-916E-195153830853}" presName="AccentHold1" presStyleLbl="node1" presStyleIdx="7" presStyleCnt="17"/>
      <dgm:spPr/>
    </dgm:pt>
    <dgm:pt modelId="{62B7CDA2-C651-4152-8F85-DBBE0A6C561D}" type="pres">
      <dgm:prSet presAssocID="{6EA8DE73-D495-464C-916E-195153830853}" presName="Accent8" presStyleCnt="0"/>
      <dgm:spPr/>
    </dgm:pt>
    <dgm:pt modelId="{F3D3DB1D-48E8-4D61-B4D4-78B779AAA732}" type="pres">
      <dgm:prSet presAssocID="{6EA8DE73-D495-464C-916E-195153830853}" presName="AccentHold2" presStyleLbl="node1" presStyleIdx="8" presStyleCnt="17"/>
      <dgm:spPr/>
    </dgm:pt>
    <dgm:pt modelId="{63507BDD-C55C-4908-8B57-D33423979034}" type="pres">
      <dgm:prSet presAssocID="{5B176564-AEB2-4F97-921A-EA0051FC4911}" presName="Child2" presStyleLbl="node1" presStyleIdx="9" presStyleCnt="17" custScaleX="165884" custScaleY="165884">
        <dgm:presLayoutVars>
          <dgm:chMax val="0"/>
          <dgm:chPref val="0"/>
        </dgm:presLayoutVars>
      </dgm:prSet>
      <dgm:spPr/>
    </dgm:pt>
    <dgm:pt modelId="{35270CE7-BFC9-4A03-90C9-CD6FD850616E}" type="pres">
      <dgm:prSet presAssocID="{5B176564-AEB2-4F97-921A-EA0051FC4911}" presName="Accent9" presStyleCnt="0"/>
      <dgm:spPr/>
    </dgm:pt>
    <dgm:pt modelId="{FFDEFC60-413B-4E92-A857-26218A31B2B5}" type="pres">
      <dgm:prSet presAssocID="{5B176564-AEB2-4F97-921A-EA0051FC4911}" presName="AccentHold1" presStyleLbl="node1" presStyleIdx="10" presStyleCnt="17"/>
      <dgm:spPr/>
    </dgm:pt>
    <dgm:pt modelId="{451BB4D6-821D-465C-AC93-7FFEEC3C0302}" type="pres">
      <dgm:prSet presAssocID="{5B176564-AEB2-4F97-921A-EA0051FC4911}" presName="Accent10" presStyleCnt="0"/>
      <dgm:spPr/>
    </dgm:pt>
    <dgm:pt modelId="{24C73520-4F34-411A-B7FB-FA4278B6DE81}" type="pres">
      <dgm:prSet presAssocID="{5B176564-AEB2-4F97-921A-EA0051FC4911}" presName="AccentHold2" presStyleLbl="node1" presStyleIdx="11" presStyleCnt="17"/>
      <dgm:spPr/>
    </dgm:pt>
    <dgm:pt modelId="{0D3C701F-7045-444D-AB19-0A1A817EC2F9}" type="pres">
      <dgm:prSet presAssocID="{5B176564-AEB2-4F97-921A-EA0051FC4911}" presName="Accent11" presStyleCnt="0"/>
      <dgm:spPr/>
    </dgm:pt>
    <dgm:pt modelId="{08BFD05C-7625-458D-94C7-22F5ED725CA1}" type="pres">
      <dgm:prSet presAssocID="{5B176564-AEB2-4F97-921A-EA0051FC4911}" presName="AccentHold3" presStyleLbl="node1" presStyleIdx="12" presStyleCnt="17"/>
      <dgm:spPr/>
    </dgm:pt>
    <dgm:pt modelId="{7299096E-3B79-4EEF-B508-6CFD8D769EA1}" type="pres">
      <dgm:prSet presAssocID="{30B05AE7-0BEB-4E67-ACAC-5FBE6161E094}" presName="Child3" presStyleLbl="node1" presStyleIdx="13" presStyleCnt="17" custScaleX="174367" custScaleY="161928" custLinFactX="-19724" custLinFactNeighborX="-100000" custLinFactNeighborY="-20744">
        <dgm:presLayoutVars>
          <dgm:chMax val="0"/>
          <dgm:chPref val="0"/>
        </dgm:presLayoutVars>
      </dgm:prSet>
      <dgm:spPr/>
    </dgm:pt>
    <dgm:pt modelId="{11E04DDB-4C4F-426A-93FD-67557C48752E}" type="pres">
      <dgm:prSet presAssocID="{30B05AE7-0BEB-4E67-ACAC-5FBE6161E094}" presName="Accent12" presStyleCnt="0"/>
      <dgm:spPr/>
    </dgm:pt>
    <dgm:pt modelId="{6F1908F1-F227-4F0C-82C9-9864A9E489CA}" type="pres">
      <dgm:prSet presAssocID="{30B05AE7-0BEB-4E67-ACAC-5FBE6161E094}" presName="AccentHold1" presStyleLbl="node1" presStyleIdx="14" presStyleCnt="17"/>
      <dgm:spPr/>
    </dgm:pt>
    <dgm:pt modelId="{119315E6-6EFC-4ACC-83EF-0539BECB19A1}" type="pres">
      <dgm:prSet presAssocID="{99DE538F-479C-409A-AF16-73C383173A07}" presName="Child4" presStyleLbl="node1" presStyleIdx="15" presStyleCnt="17" custScaleX="164796" custScaleY="164797">
        <dgm:presLayoutVars>
          <dgm:chMax val="0"/>
          <dgm:chPref val="0"/>
        </dgm:presLayoutVars>
      </dgm:prSet>
      <dgm:spPr/>
    </dgm:pt>
    <dgm:pt modelId="{E3DC2274-58AF-43B0-B0EA-DB0137C727E0}" type="pres">
      <dgm:prSet presAssocID="{99DE538F-479C-409A-AF16-73C383173A07}" presName="Accent13" presStyleCnt="0"/>
      <dgm:spPr/>
    </dgm:pt>
    <dgm:pt modelId="{19630270-DB5B-48EC-8255-00C89AD8AEFA}" type="pres">
      <dgm:prSet presAssocID="{99DE538F-479C-409A-AF16-73C383173A07}" presName="AccentHold1" presStyleLbl="node1" presStyleIdx="16" presStyleCnt="17"/>
      <dgm:spPr/>
    </dgm:pt>
  </dgm:ptLst>
  <dgm:cxnLst>
    <dgm:cxn modelId="{66185B03-57E6-47CB-9B47-979C113033C3}" type="presOf" srcId="{5FDFD055-E8DA-4663-BDCB-21B5201C306B}" destId="{C4E85012-852D-4980-9572-6323CA3840C4}" srcOrd="0" destOrd="0" presId="urn:microsoft.com/office/officeart/2009/3/layout/CircleRelationship"/>
    <dgm:cxn modelId="{EB0C3E0F-1AF1-4DE3-8B87-7958447DB567}" srcId="{34441ED7-589F-4671-B1D1-79D6F6F98C2A}" destId="{99DE538F-479C-409A-AF16-73C383173A07}" srcOrd="3" destOrd="0" parTransId="{6DCCE3D6-7C0A-4740-A661-1548CF025B25}" sibTransId="{71499F97-8C5B-467D-9DB3-257550C4A574}"/>
    <dgm:cxn modelId="{068DDB25-B31E-4EA8-B435-6D3ADA11D736}" srcId="{34441ED7-589F-4671-B1D1-79D6F6F98C2A}" destId="{30B05AE7-0BEB-4E67-ACAC-5FBE6161E094}" srcOrd="2" destOrd="0" parTransId="{6E03CB2B-6AFD-4A09-8FB4-890139450213}" sibTransId="{2F4F257D-107F-4706-B1CE-1EB392DE3E83}"/>
    <dgm:cxn modelId="{2EF34136-FB97-4154-BAC9-713DA6282C06}" srcId="{5FDFD055-E8DA-4663-BDCB-21B5201C306B}" destId="{34441ED7-589F-4671-B1D1-79D6F6F98C2A}" srcOrd="0" destOrd="0" parTransId="{6509CBA3-2BCF-4AD0-9CE9-F4803A31CBF8}" sibTransId="{1162C320-636F-41F8-A318-F3DFAC52B0EC}"/>
    <dgm:cxn modelId="{39C07A68-BFC2-409E-A6A6-D5E445710884}" type="presOf" srcId="{99DE538F-479C-409A-AF16-73C383173A07}" destId="{119315E6-6EFC-4ACC-83EF-0539BECB19A1}" srcOrd="0" destOrd="0" presId="urn:microsoft.com/office/officeart/2009/3/layout/CircleRelationship"/>
    <dgm:cxn modelId="{5980DB73-3E01-4DC1-A418-4B4CEC4F4736}" type="presOf" srcId="{34441ED7-589F-4671-B1D1-79D6F6F98C2A}" destId="{B1CDA13A-5254-4856-9546-676AFEA4EA43}" srcOrd="0" destOrd="0" presId="urn:microsoft.com/office/officeart/2009/3/layout/CircleRelationship"/>
    <dgm:cxn modelId="{CAFF818D-645F-4F6C-9395-75920CB5E347}" type="presOf" srcId="{30B05AE7-0BEB-4E67-ACAC-5FBE6161E094}" destId="{7299096E-3B79-4EEF-B508-6CFD8D769EA1}" srcOrd="0" destOrd="0" presId="urn:microsoft.com/office/officeart/2009/3/layout/CircleRelationship"/>
    <dgm:cxn modelId="{FA33B699-798F-41F4-81C3-DB1E83D45F68}" type="presOf" srcId="{5B176564-AEB2-4F97-921A-EA0051FC4911}" destId="{63507BDD-C55C-4908-8B57-D33423979034}" srcOrd="0" destOrd="0" presId="urn:microsoft.com/office/officeart/2009/3/layout/CircleRelationship"/>
    <dgm:cxn modelId="{48F500B8-B0C9-464B-B035-544F553BA64F}" type="presOf" srcId="{6EA8DE73-D495-464C-916E-195153830853}" destId="{A0EDE953-367B-49AA-AEB8-ED59C10CCE3D}" srcOrd="0" destOrd="0" presId="urn:microsoft.com/office/officeart/2009/3/layout/CircleRelationship"/>
    <dgm:cxn modelId="{3D1CEDE6-351F-4CF0-BD01-CB123B598FDC}" srcId="{34441ED7-589F-4671-B1D1-79D6F6F98C2A}" destId="{6EA8DE73-D495-464C-916E-195153830853}" srcOrd="0" destOrd="0" parTransId="{7D15614F-B331-480F-A4F6-56A6A5CCAB07}" sibTransId="{03374629-8132-4CE0-9E3C-F11C864E3692}"/>
    <dgm:cxn modelId="{82D7DEF0-6418-4F86-AA23-C12768DE9619}" srcId="{34441ED7-589F-4671-B1D1-79D6F6F98C2A}" destId="{5B176564-AEB2-4F97-921A-EA0051FC4911}" srcOrd="1" destOrd="0" parTransId="{7595B02E-FC34-437A-8900-2B3CC191477C}" sibTransId="{333B1A23-7839-4232-A23D-4E82E50074BC}"/>
    <dgm:cxn modelId="{5330DCB5-BB49-45BB-85F9-0657FCFF5198}" type="presParOf" srcId="{C4E85012-852D-4980-9572-6323CA3840C4}" destId="{B1CDA13A-5254-4856-9546-676AFEA4EA43}" srcOrd="0" destOrd="0" presId="urn:microsoft.com/office/officeart/2009/3/layout/CircleRelationship"/>
    <dgm:cxn modelId="{61B0E6F4-B52A-4397-80BD-A1B8614B602F}" type="presParOf" srcId="{C4E85012-852D-4980-9572-6323CA3840C4}" destId="{BE50675D-83F9-4EDB-9AA1-6B4C14F823AE}" srcOrd="1" destOrd="0" presId="urn:microsoft.com/office/officeart/2009/3/layout/CircleRelationship"/>
    <dgm:cxn modelId="{1924FDEE-4F85-4582-9BDB-EEABB557CCF8}" type="presParOf" srcId="{C4E85012-852D-4980-9572-6323CA3840C4}" destId="{D70A100B-7B4B-4864-AC76-76F430430CA1}" srcOrd="2" destOrd="0" presId="urn:microsoft.com/office/officeart/2009/3/layout/CircleRelationship"/>
    <dgm:cxn modelId="{50302377-9E76-4726-9FDE-6480B3E462CD}" type="presParOf" srcId="{C4E85012-852D-4980-9572-6323CA3840C4}" destId="{6F28CC98-64FE-4A70-B497-E4ED5D30B776}" srcOrd="3" destOrd="0" presId="urn:microsoft.com/office/officeart/2009/3/layout/CircleRelationship"/>
    <dgm:cxn modelId="{7C4A1972-4832-40A5-BFAB-99C058DFF9BA}" type="presParOf" srcId="{C4E85012-852D-4980-9572-6323CA3840C4}" destId="{D347A636-1946-4514-B7C6-7F89729FF3CE}" srcOrd="4" destOrd="0" presId="urn:microsoft.com/office/officeart/2009/3/layout/CircleRelationship"/>
    <dgm:cxn modelId="{C38D2E28-E48D-4B72-8DD6-BF72C917A574}" type="presParOf" srcId="{C4E85012-852D-4980-9572-6323CA3840C4}" destId="{2F64654D-F9D3-480B-ADD5-0327FB499A67}" srcOrd="5" destOrd="0" presId="urn:microsoft.com/office/officeart/2009/3/layout/CircleRelationship"/>
    <dgm:cxn modelId="{4791E1DA-39D9-4D5D-B182-223AD1F57839}" type="presParOf" srcId="{C4E85012-852D-4980-9572-6323CA3840C4}" destId="{4FDC628B-3E78-4C0C-9324-FF6463D9274A}" srcOrd="6" destOrd="0" presId="urn:microsoft.com/office/officeart/2009/3/layout/CircleRelationship"/>
    <dgm:cxn modelId="{CD6E6133-DF63-4597-9A0D-DA7E2972E9E4}" type="presParOf" srcId="{C4E85012-852D-4980-9572-6323CA3840C4}" destId="{A0EDE953-367B-49AA-AEB8-ED59C10CCE3D}" srcOrd="7" destOrd="0" presId="urn:microsoft.com/office/officeart/2009/3/layout/CircleRelationship"/>
    <dgm:cxn modelId="{88B68266-84BA-4729-8BE6-18DABE3D4208}" type="presParOf" srcId="{C4E85012-852D-4980-9572-6323CA3840C4}" destId="{EAAFF549-6823-4378-994B-BFDBF7CD83F7}" srcOrd="8" destOrd="0" presId="urn:microsoft.com/office/officeart/2009/3/layout/CircleRelationship"/>
    <dgm:cxn modelId="{773AD1BE-4B81-4841-A32C-6C93D17847C3}" type="presParOf" srcId="{EAAFF549-6823-4378-994B-BFDBF7CD83F7}" destId="{CE781372-6ED6-48B7-935C-14EDBCF74B96}" srcOrd="0" destOrd="0" presId="urn:microsoft.com/office/officeart/2009/3/layout/CircleRelationship"/>
    <dgm:cxn modelId="{B1267683-3B75-4DFA-BC48-A8F802A96A6A}" type="presParOf" srcId="{C4E85012-852D-4980-9572-6323CA3840C4}" destId="{62B7CDA2-C651-4152-8F85-DBBE0A6C561D}" srcOrd="9" destOrd="0" presId="urn:microsoft.com/office/officeart/2009/3/layout/CircleRelationship"/>
    <dgm:cxn modelId="{813548CC-FC42-4961-B9FD-F6C0E3DAD36A}" type="presParOf" srcId="{62B7CDA2-C651-4152-8F85-DBBE0A6C561D}" destId="{F3D3DB1D-48E8-4D61-B4D4-78B779AAA732}" srcOrd="0" destOrd="0" presId="urn:microsoft.com/office/officeart/2009/3/layout/CircleRelationship"/>
    <dgm:cxn modelId="{6A453EA5-6ABC-4752-A76A-E6E9BE85211B}" type="presParOf" srcId="{C4E85012-852D-4980-9572-6323CA3840C4}" destId="{63507BDD-C55C-4908-8B57-D33423979034}" srcOrd="10" destOrd="0" presId="urn:microsoft.com/office/officeart/2009/3/layout/CircleRelationship"/>
    <dgm:cxn modelId="{7816E9F7-1EA8-4006-B02C-758DC5B40E7F}" type="presParOf" srcId="{C4E85012-852D-4980-9572-6323CA3840C4}" destId="{35270CE7-BFC9-4A03-90C9-CD6FD850616E}" srcOrd="11" destOrd="0" presId="urn:microsoft.com/office/officeart/2009/3/layout/CircleRelationship"/>
    <dgm:cxn modelId="{8AAC1191-603D-43AF-B4D5-DA73F3E65006}" type="presParOf" srcId="{35270CE7-BFC9-4A03-90C9-CD6FD850616E}" destId="{FFDEFC60-413B-4E92-A857-26218A31B2B5}" srcOrd="0" destOrd="0" presId="urn:microsoft.com/office/officeart/2009/3/layout/CircleRelationship"/>
    <dgm:cxn modelId="{103024F0-68D1-464C-8566-737BE0BADB11}" type="presParOf" srcId="{C4E85012-852D-4980-9572-6323CA3840C4}" destId="{451BB4D6-821D-465C-AC93-7FFEEC3C0302}" srcOrd="12" destOrd="0" presId="urn:microsoft.com/office/officeart/2009/3/layout/CircleRelationship"/>
    <dgm:cxn modelId="{3F79A3B9-78DF-4823-BA70-F05CB9DB675D}" type="presParOf" srcId="{451BB4D6-821D-465C-AC93-7FFEEC3C0302}" destId="{24C73520-4F34-411A-B7FB-FA4278B6DE81}" srcOrd="0" destOrd="0" presId="urn:microsoft.com/office/officeart/2009/3/layout/CircleRelationship"/>
    <dgm:cxn modelId="{B4BFADE0-9180-4A6B-AF7F-E6A18FA65D99}" type="presParOf" srcId="{C4E85012-852D-4980-9572-6323CA3840C4}" destId="{0D3C701F-7045-444D-AB19-0A1A817EC2F9}" srcOrd="13" destOrd="0" presId="urn:microsoft.com/office/officeart/2009/3/layout/CircleRelationship"/>
    <dgm:cxn modelId="{234D5F3D-F10D-4443-A259-2F7AF9BCD515}" type="presParOf" srcId="{0D3C701F-7045-444D-AB19-0A1A817EC2F9}" destId="{08BFD05C-7625-458D-94C7-22F5ED725CA1}" srcOrd="0" destOrd="0" presId="urn:microsoft.com/office/officeart/2009/3/layout/CircleRelationship"/>
    <dgm:cxn modelId="{DFEE49C1-2A5A-4BDB-B1D3-154DE3520BF9}" type="presParOf" srcId="{C4E85012-852D-4980-9572-6323CA3840C4}" destId="{7299096E-3B79-4EEF-B508-6CFD8D769EA1}" srcOrd="14" destOrd="0" presId="urn:microsoft.com/office/officeart/2009/3/layout/CircleRelationship"/>
    <dgm:cxn modelId="{1797CD3C-CC40-4826-953E-B396863939B4}" type="presParOf" srcId="{C4E85012-852D-4980-9572-6323CA3840C4}" destId="{11E04DDB-4C4F-426A-93FD-67557C48752E}" srcOrd="15" destOrd="0" presId="urn:microsoft.com/office/officeart/2009/3/layout/CircleRelationship"/>
    <dgm:cxn modelId="{0AF72382-8235-4CF3-9BC3-AF4F0E855F84}" type="presParOf" srcId="{11E04DDB-4C4F-426A-93FD-67557C48752E}" destId="{6F1908F1-F227-4F0C-82C9-9864A9E489CA}" srcOrd="0" destOrd="0" presId="urn:microsoft.com/office/officeart/2009/3/layout/CircleRelationship"/>
    <dgm:cxn modelId="{A0D649BD-9F32-472D-8AE7-44A8F23BAA7E}" type="presParOf" srcId="{C4E85012-852D-4980-9572-6323CA3840C4}" destId="{119315E6-6EFC-4ACC-83EF-0539BECB19A1}" srcOrd="16" destOrd="0" presId="urn:microsoft.com/office/officeart/2009/3/layout/CircleRelationship"/>
    <dgm:cxn modelId="{6D83794A-28E2-49DD-BF7E-82B5CFCA2336}" type="presParOf" srcId="{C4E85012-852D-4980-9572-6323CA3840C4}" destId="{E3DC2274-58AF-43B0-B0EA-DB0137C727E0}" srcOrd="17" destOrd="0" presId="urn:microsoft.com/office/officeart/2009/3/layout/CircleRelationship"/>
    <dgm:cxn modelId="{4A06AADE-2B7A-4551-BC79-038E1EC583D9}" type="presParOf" srcId="{E3DC2274-58AF-43B0-B0EA-DB0137C727E0}" destId="{19630270-DB5B-48EC-8255-00C89AD8AEFA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D2887B-085E-4E40-B9EF-1B091DD627F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7377CB68-516C-47CC-9B8C-C5461B36D2F5}">
      <dgm:prSet phldrT="[文本]" custT="1"/>
      <dgm:spPr/>
      <dgm:t>
        <a:bodyPr/>
        <a:lstStyle/>
        <a:p>
          <a:r>
            <a:rPr lang="zh-CN" altLang="en-US" sz="3200" dirty="0"/>
            <a:t>形式美</a:t>
          </a:r>
        </a:p>
      </dgm:t>
    </dgm:pt>
    <dgm:pt modelId="{A6A1749B-753F-4A86-AB55-829F1A3FF39A}" type="parTrans" cxnId="{534C15E5-3438-4327-9169-7C5A10774DC6}">
      <dgm:prSet/>
      <dgm:spPr/>
      <dgm:t>
        <a:bodyPr/>
        <a:lstStyle/>
        <a:p>
          <a:endParaRPr lang="zh-CN" altLang="en-US"/>
        </a:p>
      </dgm:t>
    </dgm:pt>
    <dgm:pt modelId="{E47E2F9A-C0EF-4DFD-B7C4-451636B2B012}" type="sibTrans" cxnId="{534C15E5-3438-4327-9169-7C5A10774DC6}">
      <dgm:prSet/>
      <dgm:spPr/>
      <dgm:t>
        <a:bodyPr/>
        <a:lstStyle/>
        <a:p>
          <a:endParaRPr lang="zh-CN" altLang="en-US"/>
        </a:p>
      </dgm:t>
    </dgm:pt>
    <dgm:pt modelId="{D667D209-B822-44F6-B73E-340C8D14C2FF}">
      <dgm:prSet phldrT="[文本]" custT="1"/>
      <dgm:spPr/>
      <dgm:t>
        <a:bodyPr/>
        <a:lstStyle/>
        <a:p>
          <a:r>
            <a:rPr lang="zh-CN" altLang="en-US" sz="3200" dirty="0"/>
            <a:t>结构美</a:t>
          </a:r>
        </a:p>
      </dgm:t>
    </dgm:pt>
    <dgm:pt modelId="{02D1B528-E5E2-4C40-A43B-3A5B80FC0F1C}" type="parTrans" cxnId="{595C31F4-9822-43E2-B93F-014E52CC62AA}">
      <dgm:prSet/>
      <dgm:spPr/>
      <dgm:t>
        <a:bodyPr/>
        <a:lstStyle/>
        <a:p>
          <a:endParaRPr lang="zh-CN" altLang="en-US"/>
        </a:p>
      </dgm:t>
    </dgm:pt>
    <dgm:pt modelId="{344BD5DA-A249-499B-8E04-E6EAECF25670}" type="sibTrans" cxnId="{595C31F4-9822-43E2-B93F-014E52CC62AA}">
      <dgm:prSet/>
      <dgm:spPr/>
      <dgm:t>
        <a:bodyPr/>
        <a:lstStyle/>
        <a:p>
          <a:endParaRPr lang="zh-CN" altLang="en-US"/>
        </a:p>
      </dgm:t>
    </dgm:pt>
    <dgm:pt modelId="{8F3B753B-38E6-485B-90E2-CE9F744FC885}">
      <dgm:prSet phldrT="[文本]" custT="1"/>
      <dgm:spPr/>
      <dgm:t>
        <a:bodyPr/>
        <a:lstStyle/>
        <a:p>
          <a:r>
            <a:rPr lang="zh-CN" altLang="en-US" sz="3200" dirty="0"/>
            <a:t>材质美</a:t>
          </a:r>
        </a:p>
      </dgm:t>
    </dgm:pt>
    <dgm:pt modelId="{84F8D3E5-B275-48FE-B1DA-86A45070DB26}" type="parTrans" cxnId="{894B4F1F-FE52-4BAD-B262-D465445A1247}">
      <dgm:prSet/>
      <dgm:spPr/>
      <dgm:t>
        <a:bodyPr/>
        <a:lstStyle/>
        <a:p>
          <a:endParaRPr lang="zh-CN" altLang="en-US"/>
        </a:p>
      </dgm:t>
    </dgm:pt>
    <dgm:pt modelId="{541F43A2-5AEF-49D5-A809-D7FBF6931DDE}" type="sibTrans" cxnId="{894B4F1F-FE52-4BAD-B262-D465445A1247}">
      <dgm:prSet/>
      <dgm:spPr/>
      <dgm:t>
        <a:bodyPr/>
        <a:lstStyle/>
        <a:p>
          <a:endParaRPr lang="zh-CN" altLang="en-US"/>
        </a:p>
      </dgm:t>
    </dgm:pt>
    <dgm:pt modelId="{66864CD4-E253-4F68-AB94-14DB17DC038C}">
      <dgm:prSet phldrT="[文本]" custT="1"/>
      <dgm:spPr/>
      <dgm:t>
        <a:bodyPr/>
        <a:lstStyle/>
        <a:p>
          <a:r>
            <a:rPr lang="zh-CN" altLang="en-US" sz="3200" dirty="0"/>
            <a:t>工艺美</a:t>
          </a:r>
        </a:p>
      </dgm:t>
    </dgm:pt>
    <dgm:pt modelId="{0F4993FE-1D63-4C87-944C-245E08EA69C4}" type="parTrans" cxnId="{C383BF9A-879B-41DB-853B-B3D078124C32}">
      <dgm:prSet/>
      <dgm:spPr/>
      <dgm:t>
        <a:bodyPr/>
        <a:lstStyle/>
        <a:p>
          <a:endParaRPr lang="zh-CN" altLang="en-US"/>
        </a:p>
      </dgm:t>
    </dgm:pt>
    <dgm:pt modelId="{A36D08B7-C71E-49C7-A140-D9217A1DCFDD}" type="sibTrans" cxnId="{C383BF9A-879B-41DB-853B-B3D078124C32}">
      <dgm:prSet/>
      <dgm:spPr/>
      <dgm:t>
        <a:bodyPr/>
        <a:lstStyle/>
        <a:p>
          <a:endParaRPr lang="zh-CN" altLang="en-US"/>
        </a:p>
      </dgm:t>
    </dgm:pt>
    <dgm:pt modelId="{F0953745-BCD8-4511-839B-3155DD8D5BDB}">
      <dgm:prSet phldrT="[文本]" custT="1"/>
      <dgm:spPr/>
      <dgm:t>
        <a:bodyPr/>
        <a:lstStyle/>
        <a:p>
          <a:r>
            <a:rPr lang="en-US" altLang="zh-CN" sz="3200" dirty="0"/>
            <a:t>…..</a:t>
          </a:r>
          <a:endParaRPr lang="zh-CN" altLang="en-US" sz="3200" dirty="0"/>
        </a:p>
      </dgm:t>
    </dgm:pt>
    <dgm:pt modelId="{DE1110CD-63A8-4EB1-932F-D64CB26C75C2}" type="parTrans" cxnId="{02C434EC-FEB4-4EAA-BC31-D7754DBCE21A}">
      <dgm:prSet/>
      <dgm:spPr/>
      <dgm:t>
        <a:bodyPr/>
        <a:lstStyle/>
        <a:p>
          <a:endParaRPr lang="zh-CN" altLang="en-US"/>
        </a:p>
      </dgm:t>
    </dgm:pt>
    <dgm:pt modelId="{5C43C156-2AE0-48DE-8A4E-04DAB8598B08}" type="sibTrans" cxnId="{02C434EC-FEB4-4EAA-BC31-D7754DBCE21A}">
      <dgm:prSet/>
      <dgm:spPr/>
      <dgm:t>
        <a:bodyPr/>
        <a:lstStyle/>
        <a:p>
          <a:endParaRPr lang="zh-CN" altLang="en-US"/>
        </a:p>
      </dgm:t>
    </dgm:pt>
    <dgm:pt modelId="{6AAA2638-7630-46B2-9CF1-3DD70A2C9340}" type="pres">
      <dgm:prSet presAssocID="{D8D2887B-085E-4E40-B9EF-1B091DD627F2}" presName="linear" presStyleCnt="0">
        <dgm:presLayoutVars>
          <dgm:animLvl val="lvl"/>
          <dgm:resizeHandles val="exact"/>
        </dgm:presLayoutVars>
      </dgm:prSet>
      <dgm:spPr/>
    </dgm:pt>
    <dgm:pt modelId="{23BE2F76-7816-4754-981A-E5D62A6900C8}" type="pres">
      <dgm:prSet presAssocID="{7377CB68-516C-47CC-9B8C-C5461B36D2F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94574DC-2B0F-4A46-B503-E2FF455618E1}" type="pres">
      <dgm:prSet presAssocID="{E47E2F9A-C0EF-4DFD-B7C4-451636B2B012}" presName="spacer" presStyleCnt="0"/>
      <dgm:spPr/>
    </dgm:pt>
    <dgm:pt modelId="{83AF7515-BC3F-452F-90EF-DB91B54339BA}" type="pres">
      <dgm:prSet presAssocID="{D667D209-B822-44F6-B73E-340C8D14C2F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2611FFC-FEE7-45B1-8EC9-E2C06F878C65}" type="pres">
      <dgm:prSet presAssocID="{344BD5DA-A249-499B-8E04-E6EAECF25670}" presName="spacer" presStyleCnt="0"/>
      <dgm:spPr/>
    </dgm:pt>
    <dgm:pt modelId="{F397BDE7-949A-4577-A995-1648668E3861}" type="pres">
      <dgm:prSet presAssocID="{8F3B753B-38E6-485B-90E2-CE9F744FC88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7D5C723-5911-490A-ACB9-FF35B5DF6611}" type="pres">
      <dgm:prSet presAssocID="{541F43A2-5AEF-49D5-A809-D7FBF6931DDE}" presName="spacer" presStyleCnt="0"/>
      <dgm:spPr/>
    </dgm:pt>
    <dgm:pt modelId="{10EA72A9-5828-42A4-A687-9744932F44A3}" type="pres">
      <dgm:prSet presAssocID="{66864CD4-E253-4F68-AB94-14DB17DC038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8EEA18E-4C07-41DB-B984-263737324F8F}" type="pres">
      <dgm:prSet presAssocID="{A36D08B7-C71E-49C7-A140-D9217A1DCFDD}" presName="spacer" presStyleCnt="0"/>
      <dgm:spPr/>
    </dgm:pt>
    <dgm:pt modelId="{B88113AF-A20E-4FC6-9147-919BD8EAEA6E}" type="pres">
      <dgm:prSet presAssocID="{F0953745-BCD8-4511-839B-3155DD8D5BD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532FF17-E0A1-49BC-A0B3-D8DBDA807094}" type="presOf" srcId="{F0953745-BCD8-4511-839B-3155DD8D5BDB}" destId="{B88113AF-A20E-4FC6-9147-919BD8EAEA6E}" srcOrd="0" destOrd="0" presId="urn:microsoft.com/office/officeart/2005/8/layout/vList2"/>
    <dgm:cxn modelId="{894B4F1F-FE52-4BAD-B262-D465445A1247}" srcId="{D8D2887B-085E-4E40-B9EF-1B091DD627F2}" destId="{8F3B753B-38E6-485B-90E2-CE9F744FC885}" srcOrd="2" destOrd="0" parTransId="{84F8D3E5-B275-48FE-B1DA-86A45070DB26}" sibTransId="{541F43A2-5AEF-49D5-A809-D7FBF6931DDE}"/>
    <dgm:cxn modelId="{303E0E2D-2B3D-4B16-BB5F-FF0ADDF9017B}" type="presOf" srcId="{66864CD4-E253-4F68-AB94-14DB17DC038C}" destId="{10EA72A9-5828-42A4-A687-9744932F44A3}" srcOrd="0" destOrd="0" presId="urn:microsoft.com/office/officeart/2005/8/layout/vList2"/>
    <dgm:cxn modelId="{E74B1B83-F793-4E12-B395-BF61CCAC0301}" type="presOf" srcId="{D8D2887B-085E-4E40-B9EF-1B091DD627F2}" destId="{6AAA2638-7630-46B2-9CF1-3DD70A2C9340}" srcOrd="0" destOrd="0" presId="urn:microsoft.com/office/officeart/2005/8/layout/vList2"/>
    <dgm:cxn modelId="{C383BF9A-879B-41DB-853B-B3D078124C32}" srcId="{D8D2887B-085E-4E40-B9EF-1B091DD627F2}" destId="{66864CD4-E253-4F68-AB94-14DB17DC038C}" srcOrd="3" destOrd="0" parTransId="{0F4993FE-1D63-4C87-944C-245E08EA69C4}" sibTransId="{A36D08B7-C71E-49C7-A140-D9217A1DCFDD}"/>
    <dgm:cxn modelId="{7B7E1BA7-1796-47FC-A882-D8F341531F30}" type="presOf" srcId="{D667D209-B822-44F6-B73E-340C8D14C2FF}" destId="{83AF7515-BC3F-452F-90EF-DB91B54339BA}" srcOrd="0" destOrd="0" presId="urn:microsoft.com/office/officeart/2005/8/layout/vList2"/>
    <dgm:cxn modelId="{C80E65C1-D733-42E8-B88D-A61D9947A904}" type="presOf" srcId="{8F3B753B-38E6-485B-90E2-CE9F744FC885}" destId="{F397BDE7-949A-4577-A995-1648668E3861}" srcOrd="0" destOrd="0" presId="urn:microsoft.com/office/officeart/2005/8/layout/vList2"/>
    <dgm:cxn modelId="{534C15E5-3438-4327-9169-7C5A10774DC6}" srcId="{D8D2887B-085E-4E40-B9EF-1B091DD627F2}" destId="{7377CB68-516C-47CC-9B8C-C5461B36D2F5}" srcOrd="0" destOrd="0" parTransId="{A6A1749B-753F-4A86-AB55-829F1A3FF39A}" sibTransId="{E47E2F9A-C0EF-4DFD-B7C4-451636B2B012}"/>
    <dgm:cxn modelId="{02C434EC-FEB4-4EAA-BC31-D7754DBCE21A}" srcId="{D8D2887B-085E-4E40-B9EF-1B091DD627F2}" destId="{F0953745-BCD8-4511-839B-3155DD8D5BDB}" srcOrd="4" destOrd="0" parTransId="{DE1110CD-63A8-4EB1-932F-D64CB26C75C2}" sibTransId="{5C43C156-2AE0-48DE-8A4E-04DAB8598B08}"/>
    <dgm:cxn modelId="{595C31F4-9822-43E2-B93F-014E52CC62AA}" srcId="{D8D2887B-085E-4E40-B9EF-1B091DD627F2}" destId="{D667D209-B822-44F6-B73E-340C8D14C2FF}" srcOrd="1" destOrd="0" parTransId="{02D1B528-E5E2-4C40-A43B-3A5B80FC0F1C}" sibTransId="{344BD5DA-A249-499B-8E04-E6EAECF25670}"/>
    <dgm:cxn modelId="{9B3387FE-2448-41FC-BB1B-19CB71AAC4B5}" type="presOf" srcId="{7377CB68-516C-47CC-9B8C-C5461B36D2F5}" destId="{23BE2F76-7816-4754-981A-E5D62A6900C8}" srcOrd="0" destOrd="0" presId="urn:microsoft.com/office/officeart/2005/8/layout/vList2"/>
    <dgm:cxn modelId="{D26C26F9-A794-44B0-9056-2E99BCB9FE08}" type="presParOf" srcId="{6AAA2638-7630-46B2-9CF1-3DD70A2C9340}" destId="{23BE2F76-7816-4754-981A-E5D62A6900C8}" srcOrd="0" destOrd="0" presId="urn:microsoft.com/office/officeart/2005/8/layout/vList2"/>
    <dgm:cxn modelId="{68CBC455-84ED-490E-8A72-F5A8BCC5AF0C}" type="presParOf" srcId="{6AAA2638-7630-46B2-9CF1-3DD70A2C9340}" destId="{794574DC-2B0F-4A46-B503-E2FF455618E1}" srcOrd="1" destOrd="0" presId="urn:microsoft.com/office/officeart/2005/8/layout/vList2"/>
    <dgm:cxn modelId="{20BF0BAD-1766-4FD0-BB2F-96AA86C6CBA2}" type="presParOf" srcId="{6AAA2638-7630-46B2-9CF1-3DD70A2C9340}" destId="{83AF7515-BC3F-452F-90EF-DB91B54339BA}" srcOrd="2" destOrd="0" presId="urn:microsoft.com/office/officeart/2005/8/layout/vList2"/>
    <dgm:cxn modelId="{CEE2ECCF-8DC9-4901-AAAE-6B97611E1F99}" type="presParOf" srcId="{6AAA2638-7630-46B2-9CF1-3DD70A2C9340}" destId="{D2611FFC-FEE7-45B1-8EC9-E2C06F878C65}" srcOrd="3" destOrd="0" presId="urn:microsoft.com/office/officeart/2005/8/layout/vList2"/>
    <dgm:cxn modelId="{AFD2E1FC-6CF1-45A5-AFF9-1BF48A4C357E}" type="presParOf" srcId="{6AAA2638-7630-46B2-9CF1-3DD70A2C9340}" destId="{F397BDE7-949A-4577-A995-1648668E3861}" srcOrd="4" destOrd="0" presId="urn:microsoft.com/office/officeart/2005/8/layout/vList2"/>
    <dgm:cxn modelId="{9DA27FEA-3CDD-414C-963F-8C06BE589BAC}" type="presParOf" srcId="{6AAA2638-7630-46B2-9CF1-3DD70A2C9340}" destId="{97D5C723-5911-490A-ACB9-FF35B5DF6611}" srcOrd="5" destOrd="0" presId="urn:microsoft.com/office/officeart/2005/8/layout/vList2"/>
    <dgm:cxn modelId="{90BF0ED7-3A6A-4EEE-8C6D-7E4C0A6A4F1A}" type="presParOf" srcId="{6AAA2638-7630-46B2-9CF1-3DD70A2C9340}" destId="{10EA72A9-5828-42A4-A687-9744932F44A3}" srcOrd="6" destOrd="0" presId="urn:microsoft.com/office/officeart/2005/8/layout/vList2"/>
    <dgm:cxn modelId="{C94C19B6-FF79-445E-826D-DB8D57DB1577}" type="presParOf" srcId="{6AAA2638-7630-46B2-9CF1-3DD70A2C9340}" destId="{D8EEA18E-4C07-41DB-B984-263737324F8F}" srcOrd="7" destOrd="0" presId="urn:microsoft.com/office/officeart/2005/8/layout/vList2"/>
    <dgm:cxn modelId="{28EF4E7E-E951-4967-82A9-610F72AB6997}" type="presParOf" srcId="{6AAA2638-7630-46B2-9CF1-3DD70A2C9340}" destId="{B88113AF-A20E-4FC6-9147-919BD8EAEA6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2E9949-9402-41BB-9890-038ABE29D73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96F66066-B4FE-4BF0-8D4B-6A9B12CA9A76}">
      <dgm:prSet phldrT="[文本]"/>
      <dgm:spPr/>
      <dgm:t>
        <a:bodyPr vert="vert"/>
        <a:lstStyle/>
        <a:p>
          <a:r>
            <a:rPr lang="zh-CN" altLang="en-US" dirty="0"/>
            <a:t>灯</a:t>
          </a:r>
        </a:p>
      </dgm:t>
    </dgm:pt>
    <dgm:pt modelId="{9E4EE00C-73D9-4C7E-A5AB-931EAAAE046A}" type="parTrans" cxnId="{9DB7E684-1261-4A31-9F7B-E3D6FB8D1385}">
      <dgm:prSet/>
      <dgm:spPr/>
      <dgm:t>
        <a:bodyPr/>
        <a:lstStyle/>
        <a:p>
          <a:endParaRPr lang="zh-CN" altLang="en-US"/>
        </a:p>
      </dgm:t>
    </dgm:pt>
    <dgm:pt modelId="{1590B4F3-50E1-45C7-A944-9D98A49B1AC7}" type="sibTrans" cxnId="{9DB7E684-1261-4A31-9F7B-E3D6FB8D1385}">
      <dgm:prSet/>
      <dgm:spPr/>
      <dgm:t>
        <a:bodyPr/>
        <a:lstStyle/>
        <a:p>
          <a:endParaRPr lang="zh-CN" altLang="en-US"/>
        </a:p>
      </dgm:t>
    </dgm:pt>
    <dgm:pt modelId="{B13032A0-F9E6-47A0-B25B-D0C5945C061D}">
      <dgm:prSet phldrT="[文本]"/>
      <dgm:spPr/>
      <dgm:t>
        <a:bodyPr/>
        <a:lstStyle/>
        <a:p>
          <a:r>
            <a:rPr lang="zh-CN" altLang="en-US" dirty="0"/>
            <a:t>识别信号</a:t>
          </a:r>
        </a:p>
      </dgm:t>
    </dgm:pt>
    <dgm:pt modelId="{6781BC84-7D4E-4B56-A808-4CA8671F16F1}" type="parTrans" cxnId="{B7C9D676-E2B8-4303-B0DB-C05056405661}">
      <dgm:prSet/>
      <dgm:spPr/>
      <dgm:t>
        <a:bodyPr/>
        <a:lstStyle/>
        <a:p>
          <a:endParaRPr lang="zh-CN" altLang="en-US"/>
        </a:p>
      </dgm:t>
    </dgm:pt>
    <dgm:pt modelId="{96EBE441-BB45-4CE5-9B1E-40FD7632DABC}" type="sibTrans" cxnId="{B7C9D676-E2B8-4303-B0DB-C05056405661}">
      <dgm:prSet/>
      <dgm:spPr/>
      <dgm:t>
        <a:bodyPr/>
        <a:lstStyle/>
        <a:p>
          <a:endParaRPr lang="zh-CN" altLang="en-US"/>
        </a:p>
      </dgm:t>
    </dgm:pt>
    <dgm:pt modelId="{03D8AF1D-2403-40AD-A45F-A758CF2154F3}">
      <dgm:prSet phldrT="[文本]"/>
      <dgm:spPr/>
      <dgm:t>
        <a:bodyPr/>
        <a:lstStyle/>
        <a:p>
          <a:r>
            <a:rPr lang="zh-CN" altLang="en-US" dirty="0"/>
            <a:t>物体变亮</a:t>
          </a:r>
        </a:p>
      </dgm:t>
    </dgm:pt>
    <dgm:pt modelId="{D0AB1EB5-43C5-4F9D-9D68-19970888542D}" type="parTrans" cxnId="{B4430D99-C28D-4FA6-AD24-0ED26529CDB7}">
      <dgm:prSet/>
      <dgm:spPr/>
      <dgm:t>
        <a:bodyPr/>
        <a:lstStyle/>
        <a:p>
          <a:endParaRPr lang="zh-CN" altLang="en-US"/>
        </a:p>
      </dgm:t>
    </dgm:pt>
    <dgm:pt modelId="{D869AF36-0724-49EA-B747-87529EC4B05D}" type="sibTrans" cxnId="{B4430D99-C28D-4FA6-AD24-0ED26529CDB7}">
      <dgm:prSet/>
      <dgm:spPr/>
      <dgm:t>
        <a:bodyPr/>
        <a:lstStyle/>
        <a:p>
          <a:endParaRPr lang="zh-CN" altLang="en-US"/>
        </a:p>
      </dgm:t>
    </dgm:pt>
    <dgm:pt modelId="{F78578AF-C498-4A8B-90F2-F491C23A8A86}">
      <dgm:prSet phldrT="[文本]"/>
      <dgm:spPr/>
      <dgm:t>
        <a:bodyPr/>
        <a:lstStyle/>
        <a:p>
          <a:r>
            <a:rPr lang="zh-CN" altLang="en-US" dirty="0"/>
            <a:t>附加功能</a:t>
          </a:r>
        </a:p>
      </dgm:t>
    </dgm:pt>
    <dgm:pt modelId="{CBE5034B-8A15-4C05-B663-F2AC8929DA1B}" type="parTrans" cxnId="{8942E016-D3F3-43A7-9742-F59C38CB6791}">
      <dgm:prSet/>
      <dgm:spPr/>
      <dgm:t>
        <a:bodyPr/>
        <a:lstStyle/>
        <a:p>
          <a:endParaRPr lang="zh-CN" altLang="en-US"/>
        </a:p>
      </dgm:t>
    </dgm:pt>
    <dgm:pt modelId="{885D5B71-CE62-4F3D-9B1F-C67BF183291F}" type="sibTrans" cxnId="{8942E016-D3F3-43A7-9742-F59C38CB6791}">
      <dgm:prSet/>
      <dgm:spPr/>
      <dgm:t>
        <a:bodyPr/>
        <a:lstStyle/>
        <a:p>
          <a:endParaRPr lang="zh-CN" altLang="en-US"/>
        </a:p>
      </dgm:t>
    </dgm:pt>
    <dgm:pt modelId="{0BF55215-58F9-4256-A5C7-28C5EDB63F88}" type="pres">
      <dgm:prSet presAssocID="{192E9949-9402-41BB-9890-038ABE29D73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4BF7F37-4F8D-4FA1-B0E0-CEC0693A0294}" type="pres">
      <dgm:prSet presAssocID="{96F66066-B4FE-4BF0-8D4B-6A9B12CA9A76}" presName="root1" presStyleCnt="0"/>
      <dgm:spPr/>
    </dgm:pt>
    <dgm:pt modelId="{C937EEE5-ADEC-49E3-ACAC-6B74F08BCC00}" type="pres">
      <dgm:prSet presAssocID="{96F66066-B4FE-4BF0-8D4B-6A9B12CA9A76}" presName="LevelOneTextNode" presStyleLbl="node0" presStyleIdx="0" presStyleCnt="1" custScaleY="29236">
        <dgm:presLayoutVars>
          <dgm:chPref val="3"/>
        </dgm:presLayoutVars>
      </dgm:prSet>
      <dgm:spPr/>
    </dgm:pt>
    <dgm:pt modelId="{D8F75F69-DB4C-4815-8158-A9E6724E0C0E}" type="pres">
      <dgm:prSet presAssocID="{96F66066-B4FE-4BF0-8D4B-6A9B12CA9A76}" presName="level2hierChild" presStyleCnt="0"/>
      <dgm:spPr/>
    </dgm:pt>
    <dgm:pt modelId="{DA7E8C18-8618-422A-AA58-137CE0BFA379}" type="pres">
      <dgm:prSet presAssocID="{6781BC84-7D4E-4B56-A808-4CA8671F16F1}" presName="conn2-1" presStyleLbl="parChTrans1D2" presStyleIdx="0" presStyleCnt="3"/>
      <dgm:spPr/>
    </dgm:pt>
    <dgm:pt modelId="{4D5B0FF0-2F0E-4D91-B888-ECA91FC441AB}" type="pres">
      <dgm:prSet presAssocID="{6781BC84-7D4E-4B56-A808-4CA8671F16F1}" presName="connTx" presStyleLbl="parChTrans1D2" presStyleIdx="0" presStyleCnt="3"/>
      <dgm:spPr/>
    </dgm:pt>
    <dgm:pt modelId="{C6C73035-C597-4CD1-95E2-F7BAB2632649}" type="pres">
      <dgm:prSet presAssocID="{B13032A0-F9E6-47A0-B25B-D0C5945C061D}" presName="root2" presStyleCnt="0"/>
      <dgm:spPr/>
    </dgm:pt>
    <dgm:pt modelId="{EE1B5343-DDB3-4A64-A12C-A753E61360C8}" type="pres">
      <dgm:prSet presAssocID="{B13032A0-F9E6-47A0-B25B-D0C5945C061D}" presName="LevelTwoTextNode" presStyleLbl="node2" presStyleIdx="0" presStyleCnt="3">
        <dgm:presLayoutVars>
          <dgm:chPref val="3"/>
        </dgm:presLayoutVars>
      </dgm:prSet>
      <dgm:spPr/>
    </dgm:pt>
    <dgm:pt modelId="{34A7C951-96DA-4D11-93E5-36F182815C53}" type="pres">
      <dgm:prSet presAssocID="{B13032A0-F9E6-47A0-B25B-D0C5945C061D}" presName="level3hierChild" presStyleCnt="0"/>
      <dgm:spPr/>
    </dgm:pt>
    <dgm:pt modelId="{84ABDB07-8421-4155-A1AE-587DDEB328E6}" type="pres">
      <dgm:prSet presAssocID="{D0AB1EB5-43C5-4F9D-9D68-19970888542D}" presName="conn2-1" presStyleLbl="parChTrans1D2" presStyleIdx="1" presStyleCnt="3"/>
      <dgm:spPr/>
    </dgm:pt>
    <dgm:pt modelId="{727721AD-C71F-4BC4-8209-E5517D095BA6}" type="pres">
      <dgm:prSet presAssocID="{D0AB1EB5-43C5-4F9D-9D68-19970888542D}" presName="connTx" presStyleLbl="parChTrans1D2" presStyleIdx="1" presStyleCnt="3"/>
      <dgm:spPr/>
    </dgm:pt>
    <dgm:pt modelId="{37E5E594-EF4C-4470-A696-B0438C066BB8}" type="pres">
      <dgm:prSet presAssocID="{03D8AF1D-2403-40AD-A45F-A758CF2154F3}" presName="root2" presStyleCnt="0"/>
      <dgm:spPr/>
    </dgm:pt>
    <dgm:pt modelId="{B345F0C1-912E-491C-8325-4C44AAB30DED}" type="pres">
      <dgm:prSet presAssocID="{03D8AF1D-2403-40AD-A45F-A758CF2154F3}" presName="LevelTwoTextNode" presStyleLbl="node2" presStyleIdx="1" presStyleCnt="3">
        <dgm:presLayoutVars>
          <dgm:chPref val="3"/>
        </dgm:presLayoutVars>
      </dgm:prSet>
      <dgm:spPr/>
    </dgm:pt>
    <dgm:pt modelId="{F298FE40-9EE3-4A9B-8377-9D60F600B1D4}" type="pres">
      <dgm:prSet presAssocID="{03D8AF1D-2403-40AD-A45F-A758CF2154F3}" presName="level3hierChild" presStyleCnt="0"/>
      <dgm:spPr/>
    </dgm:pt>
    <dgm:pt modelId="{3957A97E-DEE4-4D60-87DE-AD43FE070876}" type="pres">
      <dgm:prSet presAssocID="{CBE5034B-8A15-4C05-B663-F2AC8929DA1B}" presName="conn2-1" presStyleLbl="parChTrans1D2" presStyleIdx="2" presStyleCnt="3"/>
      <dgm:spPr/>
    </dgm:pt>
    <dgm:pt modelId="{38BAF787-A5E6-4058-A339-0462E997734B}" type="pres">
      <dgm:prSet presAssocID="{CBE5034B-8A15-4C05-B663-F2AC8929DA1B}" presName="connTx" presStyleLbl="parChTrans1D2" presStyleIdx="2" presStyleCnt="3"/>
      <dgm:spPr/>
    </dgm:pt>
    <dgm:pt modelId="{20CDFB85-A629-47C2-9E65-91A0F7148909}" type="pres">
      <dgm:prSet presAssocID="{F78578AF-C498-4A8B-90F2-F491C23A8A86}" presName="root2" presStyleCnt="0"/>
      <dgm:spPr/>
    </dgm:pt>
    <dgm:pt modelId="{CA1068C5-2D3E-480C-BB9F-9A1CA81E5A44}" type="pres">
      <dgm:prSet presAssocID="{F78578AF-C498-4A8B-90F2-F491C23A8A86}" presName="LevelTwoTextNode" presStyleLbl="node2" presStyleIdx="2" presStyleCnt="3">
        <dgm:presLayoutVars>
          <dgm:chPref val="3"/>
        </dgm:presLayoutVars>
      </dgm:prSet>
      <dgm:spPr/>
    </dgm:pt>
    <dgm:pt modelId="{EB42ABEE-F5C8-4BE8-A74E-15EA31E467B6}" type="pres">
      <dgm:prSet presAssocID="{F78578AF-C498-4A8B-90F2-F491C23A8A86}" presName="level3hierChild" presStyleCnt="0"/>
      <dgm:spPr/>
    </dgm:pt>
  </dgm:ptLst>
  <dgm:cxnLst>
    <dgm:cxn modelId="{1A534208-E0CE-4649-938C-652C2BA99286}" type="presOf" srcId="{D0AB1EB5-43C5-4F9D-9D68-19970888542D}" destId="{727721AD-C71F-4BC4-8209-E5517D095BA6}" srcOrd="1" destOrd="0" presId="urn:microsoft.com/office/officeart/2008/layout/HorizontalMultiLevelHierarchy"/>
    <dgm:cxn modelId="{8942E016-D3F3-43A7-9742-F59C38CB6791}" srcId="{96F66066-B4FE-4BF0-8D4B-6A9B12CA9A76}" destId="{F78578AF-C498-4A8B-90F2-F491C23A8A86}" srcOrd="2" destOrd="0" parTransId="{CBE5034B-8A15-4C05-B663-F2AC8929DA1B}" sibTransId="{885D5B71-CE62-4F3D-9B1F-C67BF183291F}"/>
    <dgm:cxn modelId="{3000763C-B030-4FF3-B7C0-EF68B9288AB5}" type="presOf" srcId="{6781BC84-7D4E-4B56-A808-4CA8671F16F1}" destId="{DA7E8C18-8618-422A-AA58-137CE0BFA379}" srcOrd="0" destOrd="0" presId="urn:microsoft.com/office/officeart/2008/layout/HorizontalMultiLevelHierarchy"/>
    <dgm:cxn modelId="{480AB941-8829-4E04-9C5C-B9C0433B4C29}" type="presOf" srcId="{192E9949-9402-41BB-9890-038ABE29D737}" destId="{0BF55215-58F9-4256-A5C7-28C5EDB63F88}" srcOrd="0" destOrd="0" presId="urn:microsoft.com/office/officeart/2008/layout/HorizontalMultiLevelHierarchy"/>
    <dgm:cxn modelId="{97499662-D3D2-46CC-81F7-09E7E49A8484}" type="presOf" srcId="{96F66066-B4FE-4BF0-8D4B-6A9B12CA9A76}" destId="{C937EEE5-ADEC-49E3-ACAC-6B74F08BCC00}" srcOrd="0" destOrd="0" presId="urn:microsoft.com/office/officeart/2008/layout/HorizontalMultiLevelHierarchy"/>
    <dgm:cxn modelId="{B7C9D676-E2B8-4303-B0DB-C05056405661}" srcId="{96F66066-B4FE-4BF0-8D4B-6A9B12CA9A76}" destId="{B13032A0-F9E6-47A0-B25B-D0C5945C061D}" srcOrd="0" destOrd="0" parTransId="{6781BC84-7D4E-4B56-A808-4CA8671F16F1}" sibTransId="{96EBE441-BB45-4CE5-9B1E-40FD7632DABC}"/>
    <dgm:cxn modelId="{9DB7E684-1261-4A31-9F7B-E3D6FB8D1385}" srcId="{192E9949-9402-41BB-9890-038ABE29D737}" destId="{96F66066-B4FE-4BF0-8D4B-6A9B12CA9A76}" srcOrd="0" destOrd="0" parTransId="{9E4EE00C-73D9-4C7E-A5AB-931EAAAE046A}" sibTransId="{1590B4F3-50E1-45C7-A944-9D98A49B1AC7}"/>
    <dgm:cxn modelId="{3CCE708D-26DD-49F5-98C7-52543A503B3D}" type="presOf" srcId="{6781BC84-7D4E-4B56-A808-4CA8671F16F1}" destId="{4D5B0FF0-2F0E-4D91-B888-ECA91FC441AB}" srcOrd="1" destOrd="0" presId="urn:microsoft.com/office/officeart/2008/layout/HorizontalMultiLevelHierarchy"/>
    <dgm:cxn modelId="{2C727296-B9E1-42A3-BD70-F46DCC79B944}" type="presOf" srcId="{F78578AF-C498-4A8B-90F2-F491C23A8A86}" destId="{CA1068C5-2D3E-480C-BB9F-9A1CA81E5A44}" srcOrd="0" destOrd="0" presId="urn:microsoft.com/office/officeart/2008/layout/HorizontalMultiLevelHierarchy"/>
    <dgm:cxn modelId="{B4430D99-C28D-4FA6-AD24-0ED26529CDB7}" srcId="{96F66066-B4FE-4BF0-8D4B-6A9B12CA9A76}" destId="{03D8AF1D-2403-40AD-A45F-A758CF2154F3}" srcOrd="1" destOrd="0" parTransId="{D0AB1EB5-43C5-4F9D-9D68-19970888542D}" sibTransId="{D869AF36-0724-49EA-B747-87529EC4B05D}"/>
    <dgm:cxn modelId="{53D4519B-FE78-4564-BA43-420877580616}" type="presOf" srcId="{D0AB1EB5-43C5-4F9D-9D68-19970888542D}" destId="{84ABDB07-8421-4155-A1AE-587DDEB328E6}" srcOrd="0" destOrd="0" presId="urn:microsoft.com/office/officeart/2008/layout/HorizontalMultiLevelHierarchy"/>
    <dgm:cxn modelId="{CB3FE7AF-85F0-455F-B641-507F6ECF3855}" type="presOf" srcId="{B13032A0-F9E6-47A0-B25B-D0C5945C061D}" destId="{EE1B5343-DDB3-4A64-A12C-A753E61360C8}" srcOrd="0" destOrd="0" presId="urn:microsoft.com/office/officeart/2008/layout/HorizontalMultiLevelHierarchy"/>
    <dgm:cxn modelId="{0B214CC0-4968-4B03-8598-6D429339D8E8}" type="presOf" srcId="{CBE5034B-8A15-4C05-B663-F2AC8929DA1B}" destId="{38BAF787-A5E6-4058-A339-0462E997734B}" srcOrd="1" destOrd="0" presId="urn:microsoft.com/office/officeart/2008/layout/HorizontalMultiLevelHierarchy"/>
    <dgm:cxn modelId="{9FD04CE9-B4C3-4ECC-A398-027AFB2EF3B0}" type="presOf" srcId="{03D8AF1D-2403-40AD-A45F-A758CF2154F3}" destId="{B345F0C1-912E-491C-8325-4C44AAB30DED}" srcOrd="0" destOrd="0" presId="urn:microsoft.com/office/officeart/2008/layout/HorizontalMultiLevelHierarchy"/>
    <dgm:cxn modelId="{41F12DEF-A4EC-4FA1-8859-C4F44F594FCC}" type="presOf" srcId="{CBE5034B-8A15-4C05-B663-F2AC8929DA1B}" destId="{3957A97E-DEE4-4D60-87DE-AD43FE070876}" srcOrd="0" destOrd="0" presId="urn:microsoft.com/office/officeart/2008/layout/HorizontalMultiLevelHierarchy"/>
    <dgm:cxn modelId="{E868BD9E-33DC-4FAF-B871-B15FB0C2532C}" type="presParOf" srcId="{0BF55215-58F9-4256-A5C7-28C5EDB63F88}" destId="{74BF7F37-4F8D-4FA1-B0E0-CEC0693A0294}" srcOrd="0" destOrd="0" presId="urn:microsoft.com/office/officeart/2008/layout/HorizontalMultiLevelHierarchy"/>
    <dgm:cxn modelId="{175AE2E3-8B1D-4987-B416-1E3843B48B17}" type="presParOf" srcId="{74BF7F37-4F8D-4FA1-B0E0-CEC0693A0294}" destId="{C937EEE5-ADEC-49E3-ACAC-6B74F08BCC00}" srcOrd="0" destOrd="0" presId="urn:microsoft.com/office/officeart/2008/layout/HorizontalMultiLevelHierarchy"/>
    <dgm:cxn modelId="{56CF62F0-90E1-42FD-B787-34683E8914D9}" type="presParOf" srcId="{74BF7F37-4F8D-4FA1-B0E0-CEC0693A0294}" destId="{D8F75F69-DB4C-4815-8158-A9E6724E0C0E}" srcOrd="1" destOrd="0" presId="urn:microsoft.com/office/officeart/2008/layout/HorizontalMultiLevelHierarchy"/>
    <dgm:cxn modelId="{90655110-38EB-46EF-BDAB-012E8B22F878}" type="presParOf" srcId="{D8F75F69-DB4C-4815-8158-A9E6724E0C0E}" destId="{DA7E8C18-8618-422A-AA58-137CE0BFA379}" srcOrd="0" destOrd="0" presId="urn:microsoft.com/office/officeart/2008/layout/HorizontalMultiLevelHierarchy"/>
    <dgm:cxn modelId="{29950B67-B80A-41A3-B8AA-C563AC999493}" type="presParOf" srcId="{DA7E8C18-8618-422A-AA58-137CE0BFA379}" destId="{4D5B0FF0-2F0E-4D91-B888-ECA91FC441AB}" srcOrd="0" destOrd="0" presId="urn:microsoft.com/office/officeart/2008/layout/HorizontalMultiLevelHierarchy"/>
    <dgm:cxn modelId="{7FE9BABC-EFBF-4C09-A9FA-69FDE28DAAC7}" type="presParOf" srcId="{D8F75F69-DB4C-4815-8158-A9E6724E0C0E}" destId="{C6C73035-C597-4CD1-95E2-F7BAB2632649}" srcOrd="1" destOrd="0" presId="urn:microsoft.com/office/officeart/2008/layout/HorizontalMultiLevelHierarchy"/>
    <dgm:cxn modelId="{FD93BCF4-C97C-4D87-8205-5623ABCDA531}" type="presParOf" srcId="{C6C73035-C597-4CD1-95E2-F7BAB2632649}" destId="{EE1B5343-DDB3-4A64-A12C-A753E61360C8}" srcOrd="0" destOrd="0" presId="urn:microsoft.com/office/officeart/2008/layout/HorizontalMultiLevelHierarchy"/>
    <dgm:cxn modelId="{90F5C43B-6553-4F6C-BA22-CF8107A01D77}" type="presParOf" srcId="{C6C73035-C597-4CD1-95E2-F7BAB2632649}" destId="{34A7C951-96DA-4D11-93E5-36F182815C53}" srcOrd="1" destOrd="0" presId="urn:microsoft.com/office/officeart/2008/layout/HorizontalMultiLevelHierarchy"/>
    <dgm:cxn modelId="{EEC4E796-F822-484C-A7D9-1A19A64F042A}" type="presParOf" srcId="{D8F75F69-DB4C-4815-8158-A9E6724E0C0E}" destId="{84ABDB07-8421-4155-A1AE-587DDEB328E6}" srcOrd="2" destOrd="0" presId="urn:microsoft.com/office/officeart/2008/layout/HorizontalMultiLevelHierarchy"/>
    <dgm:cxn modelId="{B63CB13A-E8AE-4397-9320-86A427B1CCAB}" type="presParOf" srcId="{84ABDB07-8421-4155-A1AE-587DDEB328E6}" destId="{727721AD-C71F-4BC4-8209-E5517D095BA6}" srcOrd="0" destOrd="0" presId="urn:microsoft.com/office/officeart/2008/layout/HorizontalMultiLevelHierarchy"/>
    <dgm:cxn modelId="{55A303E0-818C-4A46-AD8E-D1EF206A58C7}" type="presParOf" srcId="{D8F75F69-DB4C-4815-8158-A9E6724E0C0E}" destId="{37E5E594-EF4C-4470-A696-B0438C066BB8}" srcOrd="3" destOrd="0" presId="urn:microsoft.com/office/officeart/2008/layout/HorizontalMultiLevelHierarchy"/>
    <dgm:cxn modelId="{46F232E7-DE65-43EE-8747-C3B24F945A90}" type="presParOf" srcId="{37E5E594-EF4C-4470-A696-B0438C066BB8}" destId="{B345F0C1-912E-491C-8325-4C44AAB30DED}" srcOrd="0" destOrd="0" presId="urn:microsoft.com/office/officeart/2008/layout/HorizontalMultiLevelHierarchy"/>
    <dgm:cxn modelId="{08D94B04-35DA-473A-A15B-012C1971BEB5}" type="presParOf" srcId="{37E5E594-EF4C-4470-A696-B0438C066BB8}" destId="{F298FE40-9EE3-4A9B-8377-9D60F600B1D4}" srcOrd="1" destOrd="0" presId="urn:microsoft.com/office/officeart/2008/layout/HorizontalMultiLevelHierarchy"/>
    <dgm:cxn modelId="{CD4D5268-0EDC-418A-A444-3111F3C53EB1}" type="presParOf" srcId="{D8F75F69-DB4C-4815-8158-A9E6724E0C0E}" destId="{3957A97E-DEE4-4D60-87DE-AD43FE070876}" srcOrd="4" destOrd="0" presId="urn:microsoft.com/office/officeart/2008/layout/HorizontalMultiLevelHierarchy"/>
    <dgm:cxn modelId="{2E13AF27-F426-4BC2-895E-20A54F325265}" type="presParOf" srcId="{3957A97E-DEE4-4D60-87DE-AD43FE070876}" destId="{38BAF787-A5E6-4058-A339-0462E997734B}" srcOrd="0" destOrd="0" presId="urn:microsoft.com/office/officeart/2008/layout/HorizontalMultiLevelHierarchy"/>
    <dgm:cxn modelId="{E4D026C8-4904-40E3-BC4B-399F294AAE3A}" type="presParOf" srcId="{D8F75F69-DB4C-4815-8158-A9E6724E0C0E}" destId="{20CDFB85-A629-47C2-9E65-91A0F7148909}" srcOrd="5" destOrd="0" presId="urn:microsoft.com/office/officeart/2008/layout/HorizontalMultiLevelHierarchy"/>
    <dgm:cxn modelId="{8B7D82A8-2B0F-4DA3-856D-20095211CCFC}" type="presParOf" srcId="{20CDFB85-A629-47C2-9E65-91A0F7148909}" destId="{CA1068C5-2D3E-480C-BB9F-9A1CA81E5A44}" srcOrd="0" destOrd="0" presId="urn:microsoft.com/office/officeart/2008/layout/HorizontalMultiLevelHierarchy"/>
    <dgm:cxn modelId="{85869512-F1C0-4BFD-B6FC-AC2F2A2B1553}" type="presParOf" srcId="{20CDFB85-A629-47C2-9E65-91A0F7148909}" destId="{EB42ABEE-F5C8-4BE8-A74E-15EA31E467B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DA128-DA56-478E-BA86-54D159A20B5D}">
      <dsp:nvSpPr>
        <dsp:cNvPr id="0" name=""/>
        <dsp:cNvSpPr/>
      </dsp:nvSpPr>
      <dsp:spPr>
        <a:xfrm>
          <a:off x="387843" y="0"/>
          <a:ext cx="3672408" cy="367240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A307D7-4962-41B4-AFD3-553EAED6153F}">
      <dsp:nvSpPr>
        <dsp:cNvPr id="0" name=""/>
        <dsp:cNvSpPr/>
      </dsp:nvSpPr>
      <dsp:spPr>
        <a:xfrm>
          <a:off x="2478875" y="369213"/>
          <a:ext cx="2387065" cy="869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/>
            <a:t>国家强制</a:t>
          </a:r>
        </a:p>
      </dsp:txBody>
      <dsp:txXfrm>
        <a:off x="2521312" y="411650"/>
        <a:ext cx="2302191" cy="784453"/>
      </dsp:txXfrm>
    </dsp:sp>
    <dsp:sp modelId="{627CEBE7-570D-4737-B03E-44AA93715704}">
      <dsp:nvSpPr>
        <dsp:cNvPr id="0" name=""/>
        <dsp:cNvSpPr/>
      </dsp:nvSpPr>
      <dsp:spPr>
        <a:xfrm>
          <a:off x="2478875" y="1347207"/>
          <a:ext cx="2387065" cy="869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/>
            <a:t>降低成本</a:t>
          </a:r>
        </a:p>
      </dsp:txBody>
      <dsp:txXfrm>
        <a:off x="2521312" y="1389644"/>
        <a:ext cx="2302191" cy="784453"/>
      </dsp:txXfrm>
    </dsp:sp>
    <dsp:sp modelId="{7D9782F5-A6C1-4872-9454-6794242A6972}">
      <dsp:nvSpPr>
        <dsp:cNvPr id="0" name=""/>
        <dsp:cNvSpPr/>
      </dsp:nvSpPr>
      <dsp:spPr>
        <a:xfrm>
          <a:off x="2478875" y="2325200"/>
          <a:ext cx="2387065" cy="869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/>
            <a:t>便于更换</a:t>
          </a:r>
        </a:p>
      </dsp:txBody>
      <dsp:txXfrm>
        <a:off x="2521312" y="2367637"/>
        <a:ext cx="2302191" cy="7844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DA13A-5254-4856-9546-676AFEA4EA43}">
      <dsp:nvSpPr>
        <dsp:cNvPr id="0" name=""/>
        <dsp:cNvSpPr/>
      </dsp:nvSpPr>
      <dsp:spPr>
        <a:xfrm>
          <a:off x="1357800" y="72013"/>
          <a:ext cx="2723951" cy="27240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kern="1200" dirty="0"/>
            <a:t>材料厚度？</a:t>
          </a:r>
        </a:p>
      </dsp:txBody>
      <dsp:txXfrm>
        <a:off x="1756713" y="470948"/>
        <a:ext cx="1926125" cy="1926229"/>
      </dsp:txXfrm>
    </dsp:sp>
    <dsp:sp modelId="{BE50675D-83F9-4EDB-9AA1-6B4C14F823AE}">
      <dsp:nvSpPr>
        <dsp:cNvPr id="0" name=""/>
        <dsp:cNvSpPr/>
      </dsp:nvSpPr>
      <dsp:spPr>
        <a:xfrm>
          <a:off x="2735049" y="-44336"/>
          <a:ext cx="302847" cy="3031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A100B-7B4B-4864-AC76-76F430430CA1}">
      <dsp:nvSpPr>
        <dsp:cNvPr id="0" name=""/>
        <dsp:cNvSpPr/>
      </dsp:nvSpPr>
      <dsp:spPr>
        <a:xfrm>
          <a:off x="2018160" y="2601734"/>
          <a:ext cx="219592" cy="21945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8CC98-64FE-4A70-B497-E4ED5D30B776}">
      <dsp:nvSpPr>
        <dsp:cNvPr id="0" name=""/>
        <dsp:cNvSpPr/>
      </dsp:nvSpPr>
      <dsp:spPr>
        <a:xfrm>
          <a:off x="4079982" y="1185430"/>
          <a:ext cx="219592" cy="21945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47A636-1946-4514-B7C6-7F89729FF3CE}">
      <dsp:nvSpPr>
        <dsp:cNvPr id="0" name=""/>
        <dsp:cNvSpPr/>
      </dsp:nvSpPr>
      <dsp:spPr>
        <a:xfrm>
          <a:off x="3030632" y="2835007"/>
          <a:ext cx="302847" cy="30317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64654D-F9D3-480B-ADD5-0327FB499A67}">
      <dsp:nvSpPr>
        <dsp:cNvPr id="0" name=""/>
        <dsp:cNvSpPr/>
      </dsp:nvSpPr>
      <dsp:spPr>
        <a:xfrm>
          <a:off x="2079624" y="386041"/>
          <a:ext cx="219592" cy="21945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DC628B-3E78-4C0C-9324-FF6463D9274A}">
      <dsp:nvSpPr>
        <dsp:cNvPr id="0" name=""/>
        <dsp:cNvSpPr/>
      </dsp:nvSpPr>
      <dsp:spPr>
        <a:xfrm>
          <a:off x="1388439" y="1642630"/>
          <a:ext cx="219592" cy="2194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DE953-367B-49AA-AEB8-ED59C10CCE3D}">
      <dsp:nvSpPr>
        <dsp:cNvPr id="0" name=""/>
        <dsp:cNvSpPr/>
      </dsp:nvSpPr>
      <dsp:spPr>
        <a:xfrm>
          <a:off x="-128488" y="144015"/>
          <a:ext cx="2022500" cy="20224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kern="1200" dirty="0"/>
            <a:t>稳定性？</a:t>
          </a:r>
        </a:p>
      </dsp:txBody>
      <dsp:txXfrm>
        <a:off x="167700" y="440198"/>
        <a:ext cx="1430124" cy="1430096"/>
      </dsp:txXfrm>
    </dsp:sp>
    <dsp:sp modelId="{CE781372-6ED6-48B7-935C-14EDBCF74B96}">
      <dsp:nvSpPr>
        <dsp:cNvPr id="0" name=""/>
        <dsp:cNvSpPr/>
      </dsp:nvSpPr>
      <dsp:spPr>
        <a:xfrm>
          <a:off x="2428849" y="395795"/>
          <a:ext cx="302847" cy="30317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D3DB1D-48E8-4D61-B4D4-78B779AAA732}">
      <dsp:nvSpPr>
        <dsp:cNvPr id="0" name=""/>
        <dsp:cNvSpPr/>
      </dsp:nvSpPr>
      <dsp:spPr>
        <a:xfrm>
          <a:off x="433519" y="2003107"/>
          <a:ext cx="547584" cy="54782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07BDD-C55C-4908-8B57-D33423979034}">
      <dsp:nvSpPr>
        <dsp:cNvPr id="0" name=""/>
        <dsp:cNvSpPr/>
      </dsp:nvSpPr>
      <dsp:spPr>
        <a:xfrm>
          <a:off x="3819651" y="-314457"/>
          <a:ext cx="1837100" cy="183706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b="1" kern="1200" dirty="0">
              <a:solidFill>
                <a:srgbClr val="FFFF00"/>
              </a:solidFill>
            </a:rPr>
            <a:t>电气安全？</a:t>
          </a:r>
        </a:p>
      </dsp:txBody>
      <dsp:txXfrm>
        <a:off x="4088688" y="-45425"/>
        <a:ext cx="1299026" cy="1299001"/>
      </dsp:txXfrm>
    </dsp:sp>
    <dsp:sp modelId="{FFDEFC60-413B-4E92-A857-26218A31B2B5}">
      <dsp:nvSpPr>
        <dsp:cNvPr id="0" name=""/>
        <dsp:cNvSpPr/>
      </dsp:nvSpPr>
      <dsp:spPr>
        <a:xfrm>
          <a:off x="3689968" y="815199"/>
          <a:ext cx="302847" cy="3031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C73520-4F34-411A-B7FB-FA4278B6DE81}">
      <dsp:nvSpPr>
        <dsp:cNvPr id="0" name=""/>
        <dsp:cNvSpPr/>
      </dsp:nvSpPr>
      <dsp:spPr>
        <a:xfrm>
          <a:off x="225102" y="2654972"/>
          <a:ext cx="219592" cy="21945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FD05C-7625-458D-94C7-22F5ED725CA1}">
      <dsp:nvSpPr>
        <dsp:cNvPr id="0" name=""/>
        <dsp:cNvSpPr/>
      </dsp:nvSpPr>
      <dsp:spPr>
        <a:xfrm>
          <a:off x="2413203" y="2342451"/>
          <a:ext cx="219592" cy="21945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9096E-3B79-4EEF-B508-6CFD8D769EA1}">
      <dsp:nvSpPr>
        <dsp:cNvPr id="0" name=""/>
        <dsp:cNvSpPr/>
      </dsp:nvSpPr>
      <dsp:spPr>
        <a:xfrm>
          <a:off x="2967545" y="1391863"/>
          <a:ext cx="1931046" cy="179325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kern="1200" dirty="0"/>
            <a:t>高度</a:t>
          </a:r>
        </a:p>
      </dsp:txBody>
      <dsp:txXfrm>
        <a:off x="3250340" y="1654479"/>
        <a:ext cx="1365456" cy="1268023"/>
      </dsp:txXfrm>
    </dsp:sp>
    <dsp:sp modelId="{6F1908F1-F227-4F0C-82C9-9864A9E489CA}">
      <dsp:nvSpPr>
        <dsp:cNvPr id="0" name=""/>
        <dsp:cNvSpPr/>
      </dsp:nvSpPr>
      <dsp:spPr>
        <a:xfrm>
          <a:off x="4392888" y="1925891"/>
          <a:ext cx="219592" cy="21945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9315E6-6EFC-4ACC-83EF-0539BECB19A1}">
      <dsp:nvSpPr>
        <dsp:cNvPr id="0" name=""/>
        <dsp:cNvSpPr/>
      </dsp:nvSpPr>
      <dsp:spPr>
        <a:xfrm>
          <a:off x="1167657" y="2553429"/>
          <a:ext cx="1825051" cy="182502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200" kern="1200" dirty="0"/>
            <a:t>连接方式</a:t>
          </a:r>
        </a:p>
      </dsp:txBody>
      <dsp:txXfrm>
        <a:off x="1434930" y="2820698"/>
        <a:ext cx="1290505" cy="1290489"/>
      </dsp:txXfrm>
    </dsp:sp>
    <dsp:sp modelId="{19630270-DB5B-48EC-8255-00C89AD8AEFA}">
      <dsp:nvSpPr>
        <dsp:cNvPr id="0" name=""/>
        <dsp:cNvSpPr/>
      </dsp:nvSpPr>
      <dsp:spPr>
        <a:xfrm>
          <a:off x="2515456" y="2874835"/>
          <a:ext cx="219592" cy="21945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E2F76-7816-4754-981A-E5D62A6900C8}">
      <dsp:nvSpPr>
        <dsp:cNvPr id="0" name=""/>
        <dsp:cNvSpPr/>
      </dsp:nvSpPr>
      <dsp:spPr>
        <a:xfrm>
          <a:off x="0" y="2026"/>
          <a:ext cx="1584175" cy="8027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200" kern="1200" dirty="0"/>
            <a:t>形式美</a:t>
          </a:r>
        </a:p>
      </dsp:txBody>
      <dsp:txXfrm>
        <a:off x="39189" y="41215"/>
        <a:ext cx="1505797" cy="724420"/>
      </dsp:txXfrm>
    </dsp:sp>
    <dsp:sp modelId="{83AF7515-BC3F-452F-90EF-DB91B54339BA}">
      <dsp:nvSpPr>
        <dsp:cNvPr id="0" name=""/>
        <dsp:cNvSpPr/>
      </dsp:nvSpPr>
      <dsp:spPr>
        <a:xfrm>
          <a:off x="0" y="816313"/>
          <a:ext cx="1584175" cy="80279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200" kern="1200" dirty="0"/>
            <a:t>结构美</a:t>
          </a:r>
        </a:p>
      </dsp:txBody>
      <dsp:txXfrm>
        <a:off x="39189" y="855502"/>
        <a:ext cx="1505797" cy="724420"/>
      </dsp:txXfrm>
    </dsp:sp>
    <dsp:sp modelId="{F397BDE7-949A-4577-A995-1648668E3861}">
      <dsp:nvSpPr>
        <dsp:cNvPr id="0" name=""/>
        <dsp:cNvSpPr/>
      </dsp:nvSpPr>
      <dsp:spPr>
        <a:xfrm>
          <a:off x="0" y="1630600"/>
          <a:ext cx="1584175" cy="80279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200" kern="1200" dirty="0"/>
            <a:t>材质美</a:t>
          </a:r>
        </a:p>
      </dsp:txBody>
      <dsp:txXfrm>
        <a:off x="39189" y="1669789"/>
        <a:ext cx="1505797" cy="724420"/>
      </dsp:txXfrm>
    </dsp:sp>
    <dsp:sp modelId="{10EA72A9-5828-42A4-A687-9744932F44A3}">
      <dsp:nvSpPr>
        <dsp:cNvPr id="0" name=""/>
        <dsp:cNvSpPr/>
      </dsp:nvSpPr>
      <dsp:spPr>
        <a:xfrm>
          <a:off x="0" y="2444888"/>
          <a:ext cx="1584175" cy="80279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200" kern="1200" dirty="0"/>
            <a:t>工艺美</a:t>
          </a:r>
        </a:p>
      </dsp:txBody>
      <dsp:txXfrm>
        <a:off x="39189" y="2484077"/>
        <a:ext cx="1505797" cy="724420"/>
      </dsp:txXfrm>
    </dsp:sp>
    <dsp:sp modelId="{B88113AF-A20E-4FC6-9147-919BD8EAEA6E}">
      <dsp:nvSpPr>
        <dsp:cNvPr id="0" name=""/>
        <dsp:cNvSpPr/>
      </dsp:nvSpPr>
      <dsp:spPr>
        <a:xfrm>
          <a:off x="0" y="3259175"/>
          <a:ext cx="1584175" cy="80279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200" kern="1200" dirty="0"/>
            <a:t>…..</a:t>
          </a:r>
          <a:endParaRPr lang="zh-CN" altLang="en-US" sz="3200" kern="1200" dirty="0"/>
        </a:p>
      </dsp:txBody>
      <dsp:txXfrm>
        <a:off x="39189" y="3298364"/>
        <a:ext cx="1505797" cy="7244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7A97E-DEE4-4D60-87DE-AD43FE070876}">
      <dsp:nvSpPr>
        <dsp:cNvPr id="0" name=""/>
        <dsp:cNvSpPr/>
      </dsp:nvSpPr>
      <dsp:spPr>
        <a:xfrm>
          <a:off x="1874329" y="2376263"/>
          <a:ext cx="592354" cy="1128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77" y="0"/>
              </a:lnTo>
              <a:lnTo>
                <a:pt x="296177" y="1128725"/>
              </a:lnTo>
              <a:lnTo>
                <a:pt x="592354" y="112872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2138638" y="2908758"/>
        <a:ext cx="63735" cy="63735"/>
      </dsp:txXfrm>
    </dsp:sp>
    <dsp:sp modelId="{84ABDB07-8421-4155-A1AE-587DDEB328E6}">
      <dsp:nvSpPr>
        <dsp:cNvPr id="0" name=""/>
        <dsp:cNvSpPr/>
      </dsp:nvSpPr>
      <dsp:spPr>
        <a:xfrm>
          <a:off x="1874329" y="2330543"/>
          <a:ext cx="5923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2354" y="457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2155697" y="2361454"/>
        <a:ext cx="29617" cy="29617"/>
      </dsp:txXfrm>
    </dsp:sp>
    <dsp:sp modelId="{DA7E8C18-8618-422A-AA58-137CE0BFA379}">
      <dsp:nvSpPr>
        <dsp:cNvPr id="0" name=""/>
        <dsp:cNvSpPr/>
      </dsp:nvSpPr>
      <dsp:spPr>
        <a:xfrm>
          <a:off x="1874329" y="1247538"/>
          <a:ext cx="592354" cy="1128725"/>
        </a:xfrm>
        <a:custGeom>
          <a:avLst/>
          <a:gdLst/>
          <a:ahLst/>
          <a:cxnLst/>
          <a:rect l="0" t="0" r="0" b="0"/>
          <a:pathLst>
            <a:path>
              <a:moveTo>
                <a:pt x="0" y="1128725"/>
              </a:moveTo>
              <a:lnTo>
                <a:pt x="296177" y="1128725"/>
              </a:lnTo>
              <a:lnTo>
                <a:pt x="296177" y="0"/>
              </a:lnTo>
              <a:lnTo>
                <a:pt x="592354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2138638" y="1780032"/>
        <a:ext cx="63735" cy="63735"/>
      </dsp:txXfrm>
    </dsp:sp>
    <dsp:sp modelId="{C937EEE5-ADEC-49E3-ACAC-6B74F08BCC00}">
      <dsp:nvSpPr>
        <dsp:cNvPr id="0" name=""/>
        <dsp:cNvSpPr/>
      </dsp:nvSpPr>
      <dsp:spPr>
        <a:xfrm rot="16200000">
          <a:off x="728114" y="1924773"/>
          <a:ext cx="1389448" cy="9029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6400" kern="1200" dirty="0"/>
            <a:t>灯</a:t>
          </a:r>
        </a:p>
      </dsp:txBody>
      <dsp:txXfrm>
        <a:off x="728114" y="1924773"/>
        <a:ext cx="1389448" cy="902980"/>
      </dsp:txXfrm>
    </dsp:sp>
    <dsp:sp modelId="{EE1B5343-DDB3-4A64-A12C-A753E61360C8}">
      <dsp:nvSpPr>
        <dsp:cNvPr id="0" name=""/>
        <dsp:cNvSpPr/>
      </dsp:nvSpPr>
      <dsp:spPr>
        <a:xfrm>
          <a:off x="2466684" y="796048"/>
          <a:ext cx="2961774" cy="90298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200" kern="1200" dirty="0"/>
            <a:t>识别信号</a:t>
          </a:r>
        </a:p>
      </dsp:txBody>
      <dsp:txXfrm>
        <a:off x="2466684" y="796048"/>
        <a:ext cx="2961774" cy="902980"/>
      </dsp:txXfrm>
    </dsp:sp>
    <dsp:sp modelId="{B345F0C1-912E-491C-8325-4C44AAB30DED}">
      <dsp:nvSpPr>
        <dsp:cNvPr id="0" name=""/>
        <dsp:cNvSpPr/>
      </dsp:nvSpPr>
      <dsp:spPr>
        <a:xfrm>
          <a:off x="2466684" y="1924773"/>
          <a:ext cx="2961774" cy="90298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200" kern="1200" dirty="0"/>
            <a:t>物体变亮</a:t>
          </a:r>
        </a:p>
      </dsp:txBody>
      <dsp:txXfrm>
        <a:off x="2466684" y="1924773"/>
        <a:ext cx="2961774" cy="902980"/>
      </dsp:txXfrm>
    </dsp:sp>
    <dsp:sp modelId="{CA1068C5-2D3E-480C-BB9F-9A1CA81E5A44}">
      <dsp:nvSpPr>
        <dsp:cNvPr id="0" name=""/>
        <dsp:cNvSpPr/>
      </dsp:nvSpPr>
      <dsp:spPr>
        <a:xfrm>
          <a:off x="2466684" y="3053498"/>
          <a:ext cx="2961774" cy="90298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200" kern="1200" dirty="0"/>
            <a:t>附加功能</a:t>
          </a:r>
        </a:p>
      </dsp:txBody>
      <dsp:txXfrm>
        <a:off x="2466684" y="3053498"/>
        <a:ext cx="2961774" cy="902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573CD-DDFA-420F-94F2-46C5CD6B2BE2}" type="datetimeFigureOut">
              <a:rPr lang="zh-CN" altLang="en-US" smtClean="0"/>
              <a:pPr/>
              <a:t>2021/10/27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761D6-CC76-4D0D-8A22-9762EE4CAB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7355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8FE33A8-443B-47DD-8C63-FEB6A7792D43}" type="datetimeFigureOut">
              <a:rPr lang="zh-CN" altLang="en-US"/>
              <a:pPr>
                <a:defRPr/>
              </a:pPr>
              <a:t>2021/10/27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768C4D2-5B2F-45C2-8A14-D80114F2E0E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8232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baike.baidu.com/tashuo/browse/content?id=a2db9e0a9819a8f4eeb7779d" TargetMode="External"/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811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362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设计中的经济原则是指以最低的费用</a:t>
            </a:r>
            <a:r>
              <a:rPr lang="en-US" altLang="zh-CN" dirty="0"/>
              <a:t>(</a:t>
            </a:r>
            <a:r>
              <a:rPr lang="zh-CN" altLang="en-US" dirty="0"/>
              <a:t>成本</a:t>
            </a:r>
            <a:r>
              <a:rPr lang="en-US" altLang="zh-CN" dirty="0"/>
              <a:t>)</a:t>
            </a:r>
            <a:r>
              <a:rPr lang="zh-CN" altLang="en-US" dirty="0"/>
              <a:t>取得最佳的效果。（性价比）</a:t>
            </a:r>
            <a:endParaRPr lang="en-US" altLang="zh-CN" dirty="0"/>
          </a:p>
          <a:p>
            <a:r>
              <a:rPr lang="zh-CN" altLang="en-US" dirty="0"/>
              <a:t>设计的可持续发展原则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394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第一批引入的机型代表叫做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Havilland Comet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。这是当时顶尖的喷气式飞机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然而在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1954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月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日，一架从罗马钱皮诺机场起飞的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在起飞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分钟后解体并坠入地中海，机上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人全部丧生。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391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68C4D2-5B2F-45C2-8A14-D80114F2E0E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267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20*21*15mm</a:t>
            </a:r>
            <a:r>
              <a:rPr lang="zh-CN" altLang="en-US" dirty="0"/>
              <a:t>铝，带国产导热胶</a:t>
            </a:r>
            <a:endParaRPr lang="en-US" altLang="zh-CN" dirty="0"/>
          </a:p>
          <a:p>
            <a:r>
              <a:rPr lang="zh-CN" altLang="en-US" dirty="0"/>
              <a:t>不能直视光源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538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918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自己拼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920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7286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59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6998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反面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60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1197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什么样的设计可以被称为“好的设计”？用几个形容词描述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7698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对话华为何刚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&amp;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李小龙：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Mate20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的相机设计理念源于「超跑之眼」</a:t>
            </a:r>
            <a:r>
              <a:rPr lang="en-US" altLang="zh-CN" dirty="0">
                <a:hlinkClick r:id="rId3"/>
              </a:rPr>
              <a:t>https://baike.baidu.com/tashuo/browse/content?id=a2db9e0a9819a8f4eeb7779d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61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14916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62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88925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接线端子略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68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3962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70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86821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如果木方没有加工，无需画工程图。板材画一张图标明厚度即可。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71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5554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引出科学性和安全性原则：</a:t>
            </a:r>
          </a:p>
          <a:p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设计作为重要的技术工作，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需要综合知识。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必须遵循自然规律</a:t>
            </a:r>
          </a:p>
          <a:p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不科学、考虑不周全的设计，会危害用户的安全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589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zh-CN" altLang="en-US" dirty="0"/>
              <a:t>优点：产品标准化，降低生产成本，提高效率，便于更换</a:t>
            </a:r>
          </a:p>
          <a:p>
            <a:r>
              <a:rPr lang="zh-CN" altLang="en-US" dirty="0"/>
              <a:t>国家标准（</a:t>
            </a:r>
            <a:r>
              <a:rPr lang="en-US" altLang="zh-CN" dirty="0"/>
              <a:t>GB</a:t>
            </a:r>
            <a:r>
              <a:rPr lang="zh-CN" altLang="en-US" dirty="0"/>
              <a:t>）和国际标准（如</a:t>
            </a:r>
            <a:r>
              <a:rPr lang="en-US" altLang="zh-CN" dirty="0"/>
              <a:t>ISO-9000</a:t>
            </a:r>
            <a:r>
              <a:rPr lang="zh-CN" altLang="en-US" dirty="0"/>
              <a:t>及</a:t>
            </a:r>
            <a:r>
              <a:rPr lang="en-US" altLang="zh-CN" dirty="0"/>
              <a:t>ISO-1400</a:t>
            </a:r>
            <a:r>
              <a:rPr lang="zh-CN" altLang="en-US" dirty="0"/>
              <a:t>系列质量、环保标准）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3859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考虑标准件和</a:t>
            </a:r>
            <a:r>
              <a:rPr lang="en-US" altLang="zh-CN" dirty="0"/>
              <a:t>DIY</a:t>
            </a:r>
            <a:r>
              <a:rPr lang="zh-CN" altLang="en-US" dirty="0"/>
              <a:t>部分的搭配</a:t>
            </a:r>
            <a:endParaRPr lang="en-US" altLang="zh-CN" dirty="0"/>
          </a:p>
          <a:p>
            <a:r>
              <a:rPr lang="zh-CN" altLang="en-US" b="1" u="sng" dirty="0">
                <a:solidFill>
                  <a:srgbClr val="FF0000"/>
                </a:solidFill>
              </a:rPr>
              <a:t>标准件不得粘死，方便拆卸，更换</a:t>
            </a:r>
            <a:endParaRPr lang="en-US" altLang="zh-CN" b="1" u="sng" dirty="0">
              <a:solidFill>
                <a:srgbClr val="FF0000"/>
              </a:solidFill>
            </a:endParaRPr>
          </a:p>
          <a:p>
            <a:r>
              <a:rPr lang="zh-CN" altLang="en-US" b="1" u="sng" dirty="0">
                <a:solidFill>
                  <a:srgbClr val="FF0000"/>
                </a:solidFill>
              </a:rPr>
              <a:t>根据功能所决定的首要参数选择标准件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8202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3</a:t>
            </a:r>
            <a:r>
              <a:rPr lang="zh-CN" altLang="en-US" baseline="0" dirty="0"/>
              <a:t>做好必要的安全措施。比如还是这个例子，同学把滚珠开关确实串进电路里，在科学的层面没有问题，但是接触点暴露在外。这种暴露出的点容易引起电路误动作甚至短路。还有，公母线连接容易脱出，</a:t>
            </a:r>
            <a:endParaRPr lang="en-US" altLang="zh-CN" baseline="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aseline="0" dirty="0"/>
              <a:t>正确的措施：绝缘皮不要剥太多，用绝缘胶带缠绕。容易断路的地方应及时加固。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024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高度 长征</a:t>
            </a:r>
            <a:r>
              <a:rPr lang="en-US" altLang="zh-CN" dirty="0"/>
              <a:t>X</a:t>
            </a:r>
            <a:r>
              <a:rPr lang="zh-CN" altLang="en-US" dirty="0"/>
              <a:t>火箭</a:t>
            </a:r>
            <a:endParaRPr lang="en-US" altLang="zh-CN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人文 看题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03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创新是设计的核心，一种产品没有创新就会很快被淘汰。可以从原理、结构、技术、材料、工艺等方面改进和突破。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611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实用的设计，满足了人们生产、生活的实际需要。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8C4D2-5B2F-45C2-8A14-D80114F2E0E0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665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1424" y="1433848"/>
            <a:ext cx="10363200" cy="1470025"/>
          </a:xfrm>
          <a:prstGeom prst="roundRect">
            <a:avLst/>
          </a:prstGeom>
          <a:solidFill>
            <a:schemeClr val="bg1">
              <a:alpha val="50000"/>
            </a:schemeClr>
          </a:solidFill>
          <a:effectLst>
            <a:softEdge rad="63500"/>
          </a:effectLst>
        </p:spPr>
        <p:txBody>
          <a:bodyPr/>
          <a:lstStyle>
            <a:lvl1pPr>
              <a:defRPr sz="4400">
                <a:latin typeface="+mj-ea"/>
                <a:ea typeface="+mj-ea"/>
              </a:defRPr>
            </a:lvl1pPr>
          </a:lstStyle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32492" y="3944144"/>
            <a:ext cx="8534400" cy="781000"/>
          </a:xfrm>
          <a:prstGeom prst="roundRect">
            <a:avLst/>
          </a:prstGeom>
          <a:solidFill>
            <a:schemeClr val="bg1">
              <a:alpha val="50000"/>
            </a:schemeClr>
          </a:solidFill>
          <a:effectLst>
            <a:softEdge rad="63500"/>
          </a:effectLst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E1BE3-9D2E-4772-A31E-D5BECC9C1F36}" type="datetimeFigureOut">
              <a:rPr lang="zh-CN" altLang="en-US"/>
              <a:pPr>
                <a:defRPr/>
              </a:pPr>
              <a:t>2021/10/27</a:t>
            </a:fld>
            <a:endParaRPr lang="zh-CN" altLang="en-US" dirty="0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DA6BB-3181-4946-A9A1-13E24FC073C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324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3580" y="173980"/>
            <a:ext cx="8976320" cy="801912"/>
          </a:xfrm>
          <a:prstGeom prst="roundRect">
            <a:avLst/>
          </a:prstGeom>
          <a:solidFill>
            <a:schemeClr val="bg1">
              <a:alpha val="70000"/>
            </a:schemeClr>
          </a:solidFill>
          <a:effectLst>
            <a:glow rad="63500">
              <a:schemeClr val="bg1">
                <a:alpha val="70000"/>
              </a:schemeClr>
            </a:glow>
          </a:effectLst>
        </p:spPr>
        <p:txBody>
          <a:bodyPr>
            <a:noAutofit/>
          </a:bodyPr>
          <a:lstStyle>
            <a:lvl1pPr algn="l">
              <a:defRPr sz="4000" b="0"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9376" y="1143657"/>
            <a:ext cx="10972800" cy="4608511"/>
          </a:xfrm>
        </p:spPr>
        <p:txBody>
          <a:bodyPr/>
          <a:lstStyle>
            <a:lvl1pPr>
              <a:defRPr>
                <a:latin typeface="+mn-ea"/>
                <a:ea typeface="+mn-ea"/>
              </a:defRPr>
            </a:lvl1pPr>
            <a:lvl2pPr>
              <a:defRPr>
                <a:latin typeface="+mn-ea"/>
                <a:ea typeface="+mn-ea"/>
              </a:defRPr>
            </a:lvl2pPr>
            <a:lvl3pPr>
              <a:defRPr>
                <a:latin typeface="+mn-ea"/>
                <a:ea typeface="+mn-ea"/>
              </a:defRPr>
            </a:lvl3pPr>
            <a:lvl4pPr>
              <a:defRPr>
                <a:latin typeface="+mn-ea"/>
                <a:ea typeface="+mn-ea"/>
              </a:defRPr>
            </a:lvl4pPr>
            <a:lvl5pPr>
              <a:defRPr>
                <a:latin typeface="+mn-ea"/>
                <a:ea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56F41-C0A3-49D6-8D7F-BD949A0A6703}" type="datetimeFigureOut">
              <a:rPr lang="zh-CN" altLang="en-US"/>
              <a:pPr>
                <a:defRPr/>
              </a:pPr>
              <a:t>2021/10/27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A053F-D338-47C5-8279-51E481EDE4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0" y="5805264"/>
            <a:ext cx="12192000" cy="1052736"/>
          </a:xfrm>
          <a:prstGeom prst="rect">
            <a:avLst/>
          </a:prstGeom>
          <a:solidFill>
            <a:schemeClr val="accent5">
              <a:lumMod val="5000"/>
              <a:lumOff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6B521FC6-98AA-4DF4-8E91-E746F826B40D}"/>
              </a:ext>
            </a:extLst>
          </p:cNvPr>
          <p:cNvGrpSpPr/>
          <p:nvPr userDrawn="1"/>
        </p:nvGrpSpPr>
        <p:grpSpPr>
          <a:xfrm>
            <a:off x="119336" y="118464"/>
            <a:ext cx="10569860" cy="972098"/>
            <a:chOff x="134652" y="224654"/>
            <a:chExt cx="10569860" cy="972098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61DB8BC1-B05C-4A3C-99BC-AF4BBA367738}"/>
                </a:ext>
              </a:extLst>
            </p:cNvPr>
            <p:cNvSpPr/>
            <p:nvPr userDrawn="1"/>
          </p:nvSpPr>
          <p:spPr>
            <a:xfrm>
              <a:off x="134652" y="224654"/>
              <a:ext cx="949896" cy="936083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D8819CAD-1078-4518-BADD-4E02BE2D9B0C}"/>
                </a:ext>
              </a:extLst>
            </p:cNvPr>
            <p:cNvCxnSpPr>
              <a:cxnSpLocks/>
              <a:stCxn id="17" idx="4"/>
            </p:cNvCxnSpPr>
            <p:nvPr userDrawn="1"/>
          </p:nvCxnSpPr>
          <p:spPr>
            <a:xfrm>
              <a:off x="609600" y="1160737"/>
              <a:ext cx="10094912" cy="36015"/>
            </a:xfrm>
            <a:prstGeom prst="line">
              <a:avLst/>
            </a:prstGeom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7" name="文本占位符 26">
            <a:extLst>
              <a:ext uri="{FF2B5EF4-FFF2-40B4-BE49-F238E27FC236}">
                <a16:creationId xmlns:a16="http://schemas.microsoft.com/office/drawing/2014/main" id="{F9E0F859-D55D-42F4-B16D-586323AECF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9378" y="235894"/>
            <a:ext cx="409812" cy="678084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 altLang="zh-CN" dirty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19139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FA603-23B8-47E7-A88D-B6EFBEB34BD9}" type="datetimeFigureOut">
              <a:rPr lang="zh-CN" altLang="en-US"/>
              <a:pPr>
                <a:defRPr/>
              </a:pPr>
              <a:t>2021/10/27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07C51-E598-4268-9FEE-2F576D3DE53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09E5E8C-707C-41BC-961E-3B16A8C0D448}"/>
              </a:ext>
            </a:extLst>
          </p:cNvPr>
          <p:cNvSpPr/>
          <p:nvPr userDrawn="1"/>
        </p:nvSpPr>
        <p:spPr>
          <a:xfrm>
            <a:off x="0" y="5805264"/>
            <a:ext cx="12192000" cy="1052736"/>
          </a:xfrm>
          <a:prstGeom prst="rect">
            <a:avLst/>
          </a:prstGeom>
          <a:solidFill>
            <a:schemeClr val="accent5">
              <a:lumMod val="5000"/>
              <a:lumOff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878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1"/>
            <a:ext cx="12192000" cy="1365745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176"/>
                      </a14:imgEffect>
                      <a14:imgEffect>
                        <a14:brightnessContrast bright="-1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41031"/>
            <a:ext cx="8976320" cy="801912"/>
          </a:xfrm>
          <a:prstGeom prst="roundRect">
            <a:avLst/>
          </a:prstGeom>
          <a:solidFill>
            <a:schemeClr val="bg1">
              <a:alpha val="70000"/>
            </a:schemeClr>
          </a:solidFill>
          <a:effectLst>
            <a:glow rad="63500">
              <a:schemeClr val="bg1">
                <a:alpha val="70000"/>
              </a:schemeClr>
            </a:glow>
          </a:effectLst>
        </p:spPr>
        <p:txBody>
          <a:bodyPr>
            <a:noAutofit/>
          </a:bodyPr>
          <a:lstStyle>
            <a:lvl1pPr algn="l">
              <a:defRPr sz="4000" b="0"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1371" y="1556793"/>
            <a:ext cx="10972800" cy="4608511"/>
          </a:xfrm>
        </p:spPr>
        <p:txBody>
          <a:bodyPr/>
          <a:lstStyle>
            <a:lvl1pPr>
              <a:defRPr>
                <a:latin typeface="+mn-ea"/>
                <a:ea typeface="+mn-ea"/>
              </a:defRPr>
            </a:lvl1pPr>
            <a:lvl2pPr>
              <a:defRPr>
                <a:latin typeface="+mn-ea"/>
                <a:ea typeface="+mn-ea"/>
              </a:defRPr>
            </a:lvl2pPr>
            <a:lvl3pPr>
              <a:defRPr>
                <a:latin typeface="+mn-ea"/>
                <a:ea typeface="+mn-ea"/>
              </a:defRPr>
            </a:lvl3pPr>
            <a:lvl4pPr>
              <a:defRPr>
                <a:latin typeface="+mn-ea"/>
                <a:ea typeface="+mn-ea"/>
              </a:defRPr>
            </a:lvl4pPr>
            <a:lvl5pPr>
              <a:defRPr>
                <a:latin typeface="+mn-ea"/>
                <a:ea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56F41-C0A3-49D6-8D7F-BD949A0A6703}" type="datetimeFigureOut">
              <a:rPr lang="zh-CN" altLang="en-US"/>
              <a:pPr>
                <a:defRPr/>
              </a:pPr>
              <a:t>2021/10/27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A053F-D338-47C5-8279-51E481EDE4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206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标题和内容"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0F5D39-0124-4EBE-A898-4CB0354C27CF}"/>
              </a:ext>
            </a:extLst>
          </p:cNvPr>
          <p:cNvSpPr/>
          <p:nvPr/>
        </p:nvSpPr>
        <p:spPr>
          <a:xfrm>
            <a:off x="-25399" y="200130"/>
            <a:ext cx="12217400" cy="8837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1424" y="241030"/>
            <a:ext cx="8976320" cy="801912"/>
          </a:xfrm>
          <a:prstGeom prst="roundRect">
            <a:avLst/>
          </a:prstGeom>
          <a:noFill/>
          <a:ln>
            <a:noFill/>
          </a:ln>
          <a:effectLst>
            <a:glow rad="63500">
              <a:schemeClr val="bg1">
                <a:alpha val="70000"/>
              </a:schemeClr>
            </a:glow>
          </a:effectLst>
        </p:spPr>
        <p:txBody>
          <a:bodyPr>
            <a:noAutofit/>
          </a:bodyPr>
          <a:lstStyle>
            <a:lvl1pPr algn="l">
              <a:defRPr sz="4000" b="0">
                <a:solidFill>
                  <a:schemeClr val="bg1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1371" y="1556793"/>
            <a:ext cx="10972800" cy="4608511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3D1021-6C3A-45E8-9383-49A8623BFBFA}"/>
              </a:ext>
            </a:extLst>
          </p:cNvPr>
          <p:cNvSpPr/>
          <p:nvPr/>
        </p:nvSpPr>
        <p:spPr>
          <a:xfrm>
            <a:off x="47328" y="250824"/>
            <a:ext cx="767408" cy="792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>
              <a:solidFill>
                <a:schemeClr val="tx1"/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A055084-03F9-45E5-9BBF-99AA9D31A2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5740" y="307867"/>
            <a:ext cx="574675" cy="647700"/>
          </a:xfrm>
        </p:spPr>
        <p:txBody>
          <a:bodyPr/>
          <a:lstStyle>
            <a:lvl1pPr marL="0" indent="0" algn="ctr">
              <a:buNone/>
              <a:defRPr sz="4000">
                <a:solidFill>
                  <a:schemeClr val="tx1">
                    <a:lumMod val="65000"/>
                    <a:lumOff val="3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defRPr>
            </a:lvl1pPr>
          </a:lstStyle>
          <a:p>
            <a:pPr lvl="0"/>
            <a:r>
              <a:rPr lang="en-US" altLang="zh-CN" dirty="0"/>
              <a:t>0</a:t>
            </a:r>
            <a:endParaRPr lang="zh-CN" alt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75558C9-80CC-44FA-BBFD-1F26CF8B60C7}"/>
              </a:ext>
            </a:extLst>
          </p:cNvPr>
          <p:cNvGrpSpPr/>
          <p:nvPr/>
        </p:nvGrpSpPr>
        <p:grpSpPr>
          <a:xfrm>
            <a:off x="1017905" y="5877272"/>
            <a:ext cx="10156190" cy="1152128"/>
            <a:chOff x="161712" y="5628496"/>
            <a:chExt cx="10156190" cy="115212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46FAAA2-A145-45E2-A963-00E7AB490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9865" r="94320">
                          <a14:foregroundMark x1="12706" y1="23125" x2="11659" y2="34375"/>
                          <a14:foregroundMark x1="84454" y1="33750" x2="85650" y2="60625"/>
                          <a14:foregroundMark x1="94170" y1="60000" x2="94320" y2="63750"/>
                          <a14:foregroundMark x1="57698" y1="40625" x2="57399" y2="55625"/>
                          <a14:foregroundMark x1="51719" y1="47500" x2="43797" y2="49375"/>
                          <a14:foregroundMark x1="88640" y1="68125" x2="92227" y2="68125"/>
                          <a14:backgroundMark x1="23617" y1="28125" x2="24963" y2="75000"/>
                          <a14:backgroundMark x1="24963" y1="75000" x2="31839" y2="80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1712" y="5628496"/>
              <a:ext cx="4489050" cy="107361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E8B5BE3-1689-4575-9431-40FDC6906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884" b="89535" l="6572" r="94962">
                          <a14:foregroundMark x1="9748" y1="41860" x2="6572" y2="47093"/>
                          <a14:foregroundMark x1="39869" y1="28488" x2="39869" y2="45349"/>
                          <a14:foregroundMark x1="63089" y1="28488" x2="64403" y2="32558"/>
                          <a14:foregroundMark x1="62541" y1="56395" x2="62322" y2="68605"/>
                          <a14:foregroundMark x1="83461" y1="52326" x2="82475" y2="66279"/>
                          <a14:foregroundMark x1="91676" y1="25581" x2="91676" y2="38372"/>
                          <a14:foregroundMark x1="89595" y1="58140" x2="90690" y2="58140"/>
                          <a14:foregroundMark x1="94852" y1="27907" x2="94962" y2="34302"/>
                          <a14:foregroundMark x1="42381" y1="59590" x2="42388" y2="60465"/>
                          <a14:foregroundMark x1="42278" y1="45930" x2="42345" y2="54843"/>
                          <a14:foregroundMark x1="38773" y1="59302" x2="41731" y2="70930"/>
                          <a14:foregroundMark x1="29244" y1="36628" x2="35049" y2="34884"/>
                          <a14:foregroundMark x1="35049" y1="34884" x2="37678" y2="35465"/>
                          <a14:backgroundMark x1="42935" y1="55233" x2="42826" y2="5988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71864" y="5754646"/>
              <a:ext cx="5446038" cy="1025978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079276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BF36608-89C2-4664-8151-9D19B56C46B6}" type="datetimeFigureOut">
              <a:rPr lang="zh-CN" altLang="en-US"/>
              <a:pPr>
                <a:defRPr/>
              </a:pPr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F1E36F4-72FD-4010-AD41-F1893892FE7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66" r:id="rId3"/>
    <p:sldLayoutId id="2147483673" r:id="rId4"/>
    <p:sldLayoutId id="2147483674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9.jpeg"/><Relationship Id="rId7" Type="http://schemas.openxmlformats.org/officeDocument/2006/relationships/image" Target="../media/image2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3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fi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microsoft.com/office/2007/relationships/hdphoto" Target="../media/hdphoto7.wdp"/><Relationship Id="rId4" Type="http://schemas.openxmlformats.org/officeDocument/2006/relationships/image" Target="../media/image87.pn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microsoft.com/office/2007/relationships/media" Target="../media/media3.mp4"/><Relationship Id="rId7" Type="http://schemas.openxmlformats.org/officeDocument/2006/relationships/image" Target="../media/image9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9.jp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Relationship Id="rId9" Type="http://schemas.openxmlformats.org/officeDocument/2006/relationships/image" Target="../media/image9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microsoft.com/office/2007/relationships/hdphoto" Target="../media/hdphoto8.wdp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8.png"/><Relationship Id="rId4" Type="http://schemas.openxmlformats.org/officeDocument/2006/relationships/image" Target="../media/image10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3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5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设计的基本原则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灯具设计细节指导</a:t>
            </a:r>
          </a:p>
        </p:txBody>
      </p:sp>
    </p:spTree>
    <p:extLst>
      <p:ext uri="{BB962C8B-B14F-4D97-AF65-F5344CB8AC3E}">
        <p14:creationId xmlns:p14="http://schemas.microsoft.com/office/powerpoint/2010/main" val="1149549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12A9DB-E8C5-4B21-897B-224DC3570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怎么选标准件？</a:t>
            </a:r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B9FB027E-C88A-4159-9CE5-DEFB965724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213" y="5120822"/>
            <a:ext cx="1226820" cy="1639133"/>
          </a:xfrm>
        </p:spPr>
      </p:pic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15C5F17-955E-4F0C-B838-A80D929F3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5B3BAA4-D551-44C8-B4BB-510667DA07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3" t="31733" r="27347" b="38967"/>
          <a:stretch/>
        </p:blipFill>
        <p:spPr>
          <a:xfrm>
            <a:off x="3767082" y="1062831"/>
            <a:ext cx="1008344" cy="88986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578D8DDC-D2DB-44D4-A805-DFC24BC2A8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" t="8000" b="2537"/>
          <a:stretch/>
        </p:blipFill>
        <p:spPr>
          <a:xfrm>
            <a:off x="7104112" y="3295129"/>
            <a:ext cx="4860032" cy="346482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5E5D0CE-FAF1-4A1C-8060-73A49275F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4297" y="5320886"/>
            <a:ext cx="1643594" cy="149002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CCF4C456-B25F-4B84-BD82-20C3DE3CD8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3388" y="2221124"/>
            <a:ext cx="3168352" cy="2122957"/>
          </a:xfrm>
          <a:prstGeom prst="rect">
            <a:avLst/>
          </a:prstGeom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7C953228-1190-4C21-BA25-C33B351157A6}"/>
              </a:ext>
            </a:extLst>
          </p:cNvPr>
          <p:cNvGrpSpPr/>
          <p:nvPr/>
        </p:nvGrpSpPr>
        <p:grpSpPr>
          <a:xfrm>
            <a:off x="1335244" y="1209560"/>
            <a:ext cx="1724659" cy="2220490"/>
            <a:chOff x="1335244" y="1209560"/>
            <a:chExt cx="1724659" cy="222049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D280302F-10B6-40E2-9689-19BF846FF8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63" t="11151" r="21943" b="20600"/>
            <a:stretch/>
          </p:blipFill>
          <p:spPr>
            <a:xfrm>
              <a:off x="1335244" y="1209560"/>
              <a:ext cx="1127326" cy="2220490"/>
            </a:xfrm>
            <a:prstGeom prst="rect">
              <a:avLst/>
            </a:prstGeom>
          </p:spPr>
        </p:pic>
        <p:sp>
          <p:nvSpPr>
            <p:cNvPr id="19" name="箭头: 左右 18">
              <a:extLst>
                <a:ext uri="{FF2B5EF4-FFF2-40B4-BE49-F238E27FC236}">
                  <a16:creationId xmlns:a16="http://schemas.microsoft.com/office/drawing/2014/main" id="{AD532614-C1FA-4E38-939D-549BC7B1E09B}"/>
                </a:ext>
              </a:extLst>
            </p:cNvPr>
            <p:cNvSpPr/>
            <p:nvPr/>
          </p:nvSpPr>
          <p:spPr>
            <a:xfrm rot="1840754">
              <a:off x="1833083" y="1980490"/>
              <a:ext cx="1226820" cy="720080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0C635F8C-D595-4393-9726-CA5D1E5F40B7}"/>
              </a:ext>
            </a:extLst>
          </p:cNvPr>
          <p:cNvGrpSpPr/>
          <p:nvPr/>
        </p:nvGrpSpPr>
        <p:grpSpPr>
          <a:xfrm>
            <a:off x="5482590" y="967278"/>
            <a:ext cx="2948081" cy="2015890"/>
            <a:chOff x="5482590" y="967278"/>
            <a:chExt cx="2948081" cy="2015890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92E14B6-86B0-4F30-8C2D-4379620BE4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2" t="15350" r="14636" b="12200"/>
            <a:stretch/>
          </p:blipFill>
          <p:spPr>
            <a:xfrm>
              <a:off x="6054407" y="967278"/>
              <a:ext cx="2376264" cy="1744278"/>
            </a:xfrm>
            <a:prstGeom prst="rect">
              <a:avLst/>
            </a:prstGeom>
          </p:spPr>
        </p:pic>
        <p:sp>
          <p:nvSpPr>
            <p:cNvPr id="20" name="箭头: 左右 19">
              <a:extLst>
                <a:ext uri="{FF2B5EF4-FFF2-40B4-BE49-F238E27FC236}">
                  <a16:creationId xmlns:a16="http://schemas.microsoft.com/office/drawing/2014/main" id="{3C3300B2-C1D8-4BA6-904D-3369A56D1054}"/>
                </a:ext>
              </a:extLst>
            </p:cNvPr>
            <p:cNvSpPr/>
            <p:nvPr/>
          </p:nvSpPr>
          <p:spPr>
            <a:xfrm rot="8947853">
              <a:off x="5482590" y="2263088"/>
              <a:ext cx="1226820" cy="720080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箭头: 左右 20">
            <a:extLst>
              <a:ext uri="{FF2B5EF4-FFF2-40B4-BE49-F238E27FC236}">
                <a16:creationId xmlns:a16="http://schemas.microsoft.com/office/drawing/2014/main" id="{A28B62B9-A024-458E-ADCA-FEB31741CFC5}"/>
              </a:ext>
            </a:extLst>
          </p:cNvPr>
          <p:cNvSpPr/>
          <p:nvPr/>
        </p:nvSpPr>
        <p:spPr>
          <a:xfrm rot="4975627">
            <a:off x="3358605" y="4521652"/>
            <a:ext cx="1226820" cy="7200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7F70A043-BD9A-4D59-AD82-1A3E5EEB89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3" t="31733" r="27347" b="38967"/>
          <a:stretch/>
        </p:blipFill>
        <p:spPr>
          <a:xfrm>
            <a:off x="534799" y="4228617"/>
            <a:ext cx="1008344" cy="889866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0F8E8C97-8F91-4C05-904E-C9775319198A}"/>
              </a:ext>
            </a:extLst>
          </p:cNvPr>
          <p:cNvSpPr txBox="1"/>
          <p:nvPr/>
        </p:nvSpPr>
        <p:spPr>
          <a:xfrm>
            <a:off x="9169355" y="1339946"/>
            <a:ext cx="2387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电气匹配：</a:t>
            </a:r>
            <a:r>
              <a:rPr lang="en-US" altLang="zh-CN" sz="2400" b="1" dirty="0"/>
              <a:t>V</a:t>
            </a:r>
            <a:r>
              <a:rPr lang="zh-CN" altLang="en-US" sz="2400" b="1" dirty="0"/>
              <a:t>，</a:t>
            </a:r>
            <a:r>
              <a:rPr lang="en-US" altLang="zh-CN" sz="2400" b="1" dirty="0"/>
              <a:t>P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20361EC6-5182-4D0F-BB27-770EE6E00BDB}"/>
              </a:ext>
            </a:extLst>
          </p:cNvPr>
          <p:cNvSpPr txBox="1"/>
          <p:nvPr/>
        </p:nvSpPr>
        <p:spPr>
          <a:xfrm>
            <a:off x="9192344" y="1878522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接口匹配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72FE4F8-60B2-4CBC-88A8-B9E93202AAE9}"/>
              </a:ext>
            </a:extLst>
          </p:cNvPr>
          <p:cNvSpPr/>
          <p:nvPr/>
        </p:nvSpPr>
        <p:spPr>
          <a:xfrm>
            <a:off x="3334788" y="2984091"/>
            <a:ext cx="9444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5V</a:t>
            </a:r>
            <a:endParaRPr lang="zh-CN" alt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285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844CB9-9361-4614-823D-062202AC9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生活中的标准件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A6C0F52-F2F9-4223-9710-19563654F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F4D454C-E7A1-44BB-8390-FE52F3BCBB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3AED16E-A2F0-4FCD-9DAA-F83E2C5AE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" y="1112102"/>
            <a:ext cx="5202841" cy="505320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ABA25F6-43DD-43F9-A874-E2EA0F385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411" y="1007447"/>
            <a:ext cx="2376418" cy="410541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3AF22A7-40CD-4097-92F6-031FA6B7C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3383" y="1156984"/>
            <a:ext cx="2525189" cy="300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4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E11381-430F-4E9E-BD94-D0DD0B182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生活中的标准件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4608BB0-1B14-463A-97E6-C49D1AC254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28C4812-EBBF-493E-AC00-42CE823BA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7144" y="4146075"/>
            <a:ext cx="2585399" cy="266257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B3CA8EB-F834-4F74-9A9D-EF800D005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208" y="1124744"/>
            <a:ext cx="5407904" cy="473869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AEF5E3B-D505-428A-A54A-5958FC9A9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668" y="118885"/>
            <a:ext cx="4858690" cy="402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40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科学性原则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F6F401D-4F53-49F2-8062-06F16EE86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符合科学原理</a:t>
            </a:r>
            <a:endParaRPr lang="en-US" altLang="zh-CN" dirty="0"/>
          </a:p>
          <a:p>
            <a:pPr lvl="1"/>
            <a:r>
              <a:rPr lang="zh-CN" altLang="en-US" dirty="0"/>
              <a:t>运用物理知识设计电路（如果需要）</a:t>
            </a:r>
            <a:endParaRPr lang="en-US" altLang="zh-CN" dirty="0"/>
          </a:p>
          <a:p>
            <a:r>
              <a:rPr lang="zh-CN" altLang="en-US" dirty="0"/>
              <a:t>遵守技术规范</a:t>
            </a:r>
            <a:endParaRPr lang="en-US" altLang="zh-CN" dirty="0"/>
          </a:p>
          <a:p>
            <a:pPr lvl="1"/>
            <a:r>
              <a:rPr lang="zh-CN" altLang="en-US" dirty="0"/>
              <a:t>合理选择标准件（机械</a:t>
            </a:r>
            <a:r>
              <a:rPr lang="en-US" altLang="zh-CN" dirty="0"/>
              <a:t>,</a:t>
            </a:r>
            <a:r>
              <a:rPr lang="zh-CN" altLang="en-US" dirty="0"/>
              <a:t>电压</a:t>
            </a:r>
            <a:r>
              <a:rPr lang="en-US" altLang="zh-CN" dirty="0"/>
              <a:t>,</a:t>
            </a:r>
            <a:r>
              <a:rPr lang="zh-CN" altLang="en-US" dirty="0"/>
              <a:t>功率</a:t>
            </a:r>
            <a:r>
              <a:rPr lang="en-US" altLang="zh-CN" dirty="0"/>
              <a:t>……</a:t>
            </a:r>
            <a:r>
              <a:rPr lang="zh-CN" altLang="en-US" dirty="0"/>
              <a:t>匹配）</a:t>
            </a:r>
            <a:endParaRPr lang="en-US" altLang="zh-CN" dirty="0"/>
          </a:p>
          <a:p>
            <a:pPr lvl="1"/>
            <a:endParaRPr lang="en-US" altLang="zh-CN" dirty="0"/>
          </a:p>
          <a:p>
            <a:r>
              <a:rPr lang="zh-CN" altLang="en-US" b="1" dirty="0">
                <a:solidFill>
                  <a:srgbClr val="FF0000"/>
                </a:solidFill>
              </a:rPr>
              <a:t>建议使用标准器材。使用可选器材或自备器材要特别小心！</a:t>
            </a: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44EDC48A-A6D7-4C50-BB7E-BA5909684E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86897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3CB5DA-1825-491C-9823-11F0C2640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4CCBF32-D1AD-4105-89FE-17B73F428C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113" y="1143000"/>
            <a:ext cx="3457423" cy="4608513"/>
          </a:xfrm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A6494D1-87FD-40E4-9030-BA2951E5DC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6" name="箭头: 右 5">
            <a:extLst>
              <a:ext uri="{FF2B5EF4-FFF2-40B4-BE49-F238E27FC236}">
                <a16:creationId xmlns:a16="http://schemas.microsoft.com/office/drawing/2014/main" id="{14C7EC14-94CE-4C4B-9FE5-61F1DDEA485F}"/>
              </a:ext>
            </a:extLst>
          </p:cNvPr>
          <p:cNvSpPr/>
          <p:nvPr/>
        </p:nvSpPr>
        <p:spPr>
          <a:xfrm rot="10976545">
            <a:off x="6081816" y="4492273"/>
            <a:ext cx="216024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CC28456-4895-46E9-97D9-516C5A613245}"/>
              </a:ext>
            </a:extLst>
          </p:cNvPr>
          <p:cNvSpPr txBox="1"/>
          <p:nvPr/>
        </p:nvSpPr>
        <p:spPr>
          <a:xfrm>
            <a:off x="8272315" y="461015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/>
              <a:t>开关</a:t>
            </a:r>
          </a:p>
        </p:txBody>
      </p:sp>
    </p:spTree>
    <p:extLst>
      <p:ext uri="{BB962C8B-B14F-4D97-AF65-F5344CB8AC3E}">
        <p14:creationId xmlns:p14="http://schemas.microsoft.com/office/powerpoint/2010/main" val="1301316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E2958E5D-C1D3-4379-AD1C-1583AB26B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232" y="-1"/>
            <a:ext cx="6852737" cy="3167487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29C58E5B-21C8-42C6-ABD6-C9201DD2218F}"/>
              </a:ext>
            </a:extLst>
          </p:cNvPr>
          <p:cNvGrpSpPr/>
          <p:nvPr/>
        </p:nvGrpSpPr>
        <p:grpSpPr>
          <a:xfrm>
            <a:off x="7464152" y="188640"/>
            <a:ext cx="2783148" cy="6552728"/>
            <a:chOff x="4093108" y="188640"/>
            <a:chExt cx="2783148" cy="6552728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B30282D9-4A93-4F7B-8E6B-9DF1E0F3D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4575173" y="2769957"/>
              <a:ext cx="350145" cy="1314276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1AE93B2F-08DB-4640-B9D3-1437B1FB10BA}"/>
                </a:ext>
              </a:extLst>
            </p:cNvPr>
            <p:cNvGrpSpPr/>
            <p:nvPr/>
          </p:nvGrpSpPr>
          <p:grpSpPr>
            <a:xfrm>
              <a:off x="4716016" y="188640"/>
              <a:ext cx="2160240" cy="6552728"/>
              <a:chOff x="3563888" y="188640"/>
              <a:chExt cx="2160240" cy="6552728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9CCBA6AE-0632-4142-95C4-0C4C85CCD5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65817" y="188640"/>
                <a:ext cx="629115" cy="1768996"/>
              </a:xfrm>
              <a:prstGeom prst="rect">
                <a:avLst/>
              </a:prstGeom>
            </p:spPr>
          </p:pic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75F2690C-4F8B-409C-B65D-C147A84F1E51}"/>
                  </a:ext>
                </a:extLst>
              </p:cNvPr>
              <p:cNvGrpSpPr/>
              <p:nvPr/>
            </p:nvGrpSpPr>
            <p:grpSpPr>
              <a:xfrm>
                <a:off x="3563888" y="5733256"/>
                <a:ext cx="2160240" cy="1008112"/>
                <a:chOff x="3563888" y="5733256"/>
                <a:chExt cx="2160240" cy="1008112"/>
              </a:xfrm>
            </p:grpSpPr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8BA4069E-28C7-4B0D-A1ED-D56DF1B9EE38}"/>
                    </a:ext>
                  </a:extLst>
                </p:cNvPr>
                <p:cNvSpPr/>
                <p:nvPr/>
              </p:nvSpPr>
              <p:spPr>
                <a:xfrm>
                  <a:off x="3563888" y="5733256"/>
                  <a:ext cx="2160240" cy="1008112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8" name="椭圆 17">
                  <a:extLst>
                    <a:ext uri="{FF2B5EF4-FFF2-40B4-BE49-F238E27FC236}">
                      <a16:creationId xmlns:a16="http://schemas.microsoft.com/office/drawing/2014/main" id="{74C0CC89-9A3F-4061-A1AE-CE1433EE7CF6}"/>
                    </a:ext>
                  </a:extLst>
                </p:cNvPr>
                <p:cNvSpPr/>
                <p:nvPr/>
              </p:nvSpPr>
              <p:spPr>
                <a:xfrm>
                  <a:off x="4067945" y="6453336"/>
                  <a:ext cx="216023" cy="216024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" name="椭圆 18">
                  <a:extLst>
                    <a:ext uri="{FF2B5EF4-FFF2-40B4-BE49-F238E27FC236}">
                      <a16:creationId xmlns:a16="http://schemas.microsoft.com/office/drawing/2014/main" id="{B170417A-9E08-4735-A188-04AF8AF83C70}"/>
                    </a:ext>
                  </a:extLst>
                </p:cNvPr>
                <p:cNvSpPr/>
                <p:nvPr/>
              </p:nvSpPr>
              <p:spPr>
                <a:xfrm>
                  <a:off x="4979612" y="6453336"/>
                  <a:ext cx="216023" cy="216024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CBB10237-DBEC-46C4-8538-BADC8F7C74F5}"/>
                    </a:ext>
                  </a:extLst>
                </p:cNvPr>
                <p:cNvSpPr txBox="1"/>
                <p:nvPr/>
              </p:nvSpPr>
              <p:spPr>
                <a:xfrm>
                  <a:off x="4105041" y="5940762"/>
                  <a:ext cx="389850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3200" dirty="0">
                      <a:solidFill>
                        <a:srgbClr val="FF0000"/>
                      </a:solidFill>
                    </a:rPr>
                    <a:t>+</a:t>
                  </a:r>
                  <a:endParaRPr lang="zh-CN" altLang="en-US" sz="32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AED1C31F-9E6F-4E91-84AA-16D1366FB36E}"/>
                    </a:ext>
                  </a:extLst>
                </p:cNvPr>
                <p:cNvSpPr txBox="1"/>
                <p:nvPr/>
              </p:nvSpPr>
              <p:spPr>
                <a:xfrm>
                  <a:off x="4855122" y="5940762"/>
                  <a:ext cx="309700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3200" dirty="0"/>
                    <a:t>-</a:t>
                  </a:r>
                  <a:endParaRPr lang="zh-CN" altLang="en-US" sz="3200" dirty="0"/>
                </a:p>
              </p:txBody>
            </p:sp>
          </p:grpSp>
          <p:cxnSp>
            <p:nvCxnSpPr>
              <p:cNvPr id="13" name="直接连接符 12">
                <a:extLst>
                  <a:ext uri="{FF2B5EF4-FFF2-40B4-BE49-F238E27FC236}">
                    <a16:creationId xmlns:a16="http://schemas.microsoft.com/office/drawing/2014/main" id="{EED4C02A-929A-4D39-8F64-ADD103482839}"/>
                  </a:ext>
                </a:extLst>
              </p:cNvPr>
              <p:cNvCxnSpPr/>
              <p:nvPr/>
            </p:nvCxnSpPr>
            <p:spPr>
              <a:xfrm flipH="1">
                <a:off x="4185249" y="1866831"/>
                <a:ext cx="27916" cy="1499227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>
                <a:extLst>
                  <a:ext uri="{FF2B5EF4-FFF2-40B4-BE49-F238E27FC236}">
                    <a16:creationId xmlns:a16="http://schemas.microsoft.com/office/drawing/2014/main" id="{CFEC4848-1997-4D73-87DD-21BEF3A9D326}"/>
                  </a:ext>
                </a:extLst>
              </p:cNvPr>
              <p:cNvCxnSpPr/>
              <p:nvPr/>
            </p:nvCxnSpPr>
            <p:spPr>
              <a:xfrm flipH="1">
                <a:off x="5130368" y="1844824"/>
                <a:ext cx="10681" cy="4716524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>
                <a:extLst>
                  <a:ext uri="{FF2B5EF4-FFF2-40B4-BE49-F238E27FC236}">
                    <a16:creationId xmlns:a16="http://schemas.microsoft.com/office/drawing/2014/main" id="{3AD8FDD4-675A-4AB4-8886-FD93F9D0B112}"/>
                  </a:ext>
                </a:extLst>
              </p:cNvPr>
              <p:cNvCxnSpPr/>
              <p:nvPr/>
            </p:nvCxnSpPr>
            <p:spPr>
              <a:xfrm flipH="1">
                <a:off x="4644008" y="1844824"/>
                <a:ext cx="520814" cy="0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DC41E5C6-1CAE-4C64-84DD-96576EFF777A}"/>
                  </a:ext>
                </a:extLst>
              </p:cNvPr>
              <p:cNvCxnSpPr/>
              <p:nvPr/>
            </p:nvCxnSpPr>
            <p:spPr>
              <a:xfrm flipH="1">
                <a:off x="4209507" y="1866831"/>
                <a:ext cx="290485" cy="9097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3CA8342E-21AA-4C60-9594-0D5EB0A23DEF}"/>
                </a:ext>
              </a:extLst>
            </p:cNvPr>
            <p:cNvCxnSpPr/>
            <p:nvPr/>
          </p:nvCxnSpPr>
          <p:spPr>
            <a:xfrm>
              <a:off x="5328084" y="3475632"/>
              <a:ext cx="1" cy="3076822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8DEF3405-35BC-4E89-B9B1-BC871E2692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8743" y="4357281"/>
            <a:ext cx="2168257" cy="216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5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人性化原则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763EF8-1F40-4148-BA60-EE88086F9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安全千金难买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/>
              <a:t>符合人体尺度</a:t>
            </a:r>
            <a:endParaRPr lang="en-US" altLang="zh-CN" dirty="0"/>
          </a:p>
          <a:p>
            <a:r>
              <a:rPr lang="zh-CN" altLang="en-US" dirty="0"/>
              <a:t>体现人文关怀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ACF3498-DE2F-4C7B-ACE2-2DA9E30AA2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graphicFrame>
        <p:nvGraphicFramePr>
          <p:cNvPr id="4" name="图示 3"/>
          <p:cNvGraphicFramePr/>
          <p:nvPr/>
        </p:nvGraphicFramePr>
        <p:xfrm>
          <a:off x="4758138" y="14159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矩形 5">
            <a:extLst>
              <a:ext uri="{FF2B5EF4-FFF2-40B4-BE49-F238E27FC236}">
                <a16:creationId xmlns:a16="http://schemas.microsoft.com/office/drawing/2014/main" id="{8BA5E2F9-FF86-4642-8114-8C229E3B0B0F}"/>
              </a:ext>
            </a:extLst>
          </p:cNvPr>
          <p:cNvSpPr/>
          <p:nvPr/>
        </p:nvSpPr>
        <p:spPr>
          <a:xfrm>
            <a:off x="594284" y="5110580"/>
            <a:ext cx="4493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/>
              <a:t>是否能“无遮挡的”直视光源？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5843844-23C8-4B5F-BBCA-2C01E2A69B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0176" y="4519853"/>
            <a:ext cx="4652020" cy="127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14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EEFACF-208E-4F04-80BA-B192B7DD1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问题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02B367-CB02-426F-805D-E31A4AF66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b="1" dirty="0"/>
              <a:t>设计一款夜灯，目标用户是</a:t>
            </a:r>
            <a:r>
              <a:rPr lang="zh-CN" altLang="en-US" b="1" dirty="0"/>
              <a:t>老年人</a:t>
            </a:r>
            <a:r>
              <a:rPr lang="zh-CN" altLang="zh-CN" b="1" dirty="0"/>
              <a:t>，下列说法正确的是：</a:t>
            </a:r>
            <a:endParaRPr lang="zh-CN" altLang="zh-CN" dirty="0"/>
          </a:p>
          <a:p>
            <a:pPr marL="457200" lvl="1" indent="0">
              <a:buNone/>
            </a:pPr>
            <a:r>
              <a:rPr lang="en-US" altLang="zh-CN" dirty="0"/>
              <a:t>A </a:t>
            </a:r>
            <a:r>
              <a:rPr lang="zh-CN" altLang="zh-CN" dirty="0"/>
              <a:t>光源的色温用白色比暖白更好，因为白光下的物体的颜色能正确展示</a:t>
            </a:r>
          </a:p>
          <a:p>
            <a:pPr marL="457200" lvl="1" indent="0">
              <a:buNone/>
            </a:pPr>
            <a:r>
              <a:rPr lang="en-US" altLang="zh-CN" dirty="0"/>
              <a:t>B </a:t>
            </a:r>
            <a:r>
              <a:rPr lang="zh-CN" altLang="zh-CN" dirty="0"/>
              <a:t>光源的亮度应该高一些，能帮助老年人看清物体</a:t>
            </a:r>
            <a:endParaRPr lang="en-US" altLang="zh-CN" dirty="0"/>
          </a:p>
          <a:p>
            <a:pPr marL="457200" lvl="1" indent="0">
              <a:buNone/>
            </a:pPr>
            <a:r>
              <a:rPr lang="en-US" altLang="zh-CN" dirty="0"/>
              <a:t>C </a:t>
            </a:r>
            <a:r>
              <a:rPr lang="zh-CN" altLang="zh-CN" dirty="0"/>
              <a:t>用人体感应</a:t>
            </a:r>
            <a:r>
              <a:rPr lang="en-US" altLang="zh-CN" dirty="0"/>
              <a:t>+</a:t>
            </a:r>
            <a:r>
              <a:rPr lang="zh-CN" altLang="zh-CN" dirty="0"/>
              <a:t>光控自动开关，便于使用</a:t>
            </a:r>
            <a:endParaRPr lang="en-US" altLang="zh-CN" dirty="0"/>
          </a:p>
          <a:p>
            <a:pPr marL="457200" lvl="1" indent="0">
              <a:buNone/>
            </a:pPr>
            <a:r>
              <a:rPr lang="en-US" altLang="zh-CN" dirty="0"/>
              <a:t>D </a:t>
            </a:r>
            <a:r>
              <a:rPr lang="zh-CN" altLang="zh-CN" dirty="0"/>
              <a:t>用手机</a:t>
            </a:r>
            <a:r>
              <a:rPr lang="en-US" altLang="zh-CN" dirty="0"/>
              <a:t>APP</a:t>
            </a:r>
            <a:r>
              <a:rPr lang="zh-CN" altLang="zh-CN" dirty="0"/>
              <a:t>进行设置，提高产品科技感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BF5B42-2C37-4190-8374-A0922D6B36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671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4BE1B4-8B88-46AD-82A0-BF8759FEE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EFBB09DF-DCF3-4869-A842-4349E3B555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583970" cy="4841359"/>
          </a:xfrm>
        </p:spPr>
      </p:pic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66EB2ED-970D-42A9-ADAD-D912E621CA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3FC4336C-9958-4F34-93EB-9615F7640E1A}"/>
              </a:ext>
            </a:extLst>
          </p:cNvPr>
          <p:cNvGrpSpPr/>
          <p:nvPr/>
        </p:nvGrpSpPr>
        <p:grpSpPr>
          <a:xfrm>
            <a:off x="4151904" y="3643298"/>
            <a:ext cx="8040096" cy="3214702"/>
            <a:chOff x="4151904" y="3643298"/>
            <a:chExt cx="8040096" cy="3214702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513280BE-BF2A-47C1-8EFE-386D7C9B1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1904" y="3643298"/>
              <a:ext cx="8040096" cy="3214702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D13AEF11-3372-4CDB-9817-9DB366DD071E}"/>
                </a:ext>
              </a:extLst>
            </p:cNvPr>
            <p:cNvSpPr/>
            <p:nvPr/>
          </p:nvSpPr>
          <p:spPr>
            <a:xfrm>
              <a:off x="10232571" y="6212114"/>
              <a:ext cx="1908629" cy="645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44348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9"/>
          <p:cNvSpPr txBox="1">
            <a:spLocks noChangeArrowheads="1"/>
          </p:cNvSpPr>
          <p:nvPr/>
        </p:nvSpPr>
        <p:spPr bwMode="auto">
          <a:xfrm>
            <a:off x="2403475" y="258286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 b="1">
                <a:solidFill>
                  <a:srgbClr val="FF0000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6000" b="1">
                <a:solidFill>
                  <a:srgbClr val="FF0000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6000" b="1">
                <a:solidFill>
                  <a:srgbClr val="FF0000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6000" b="1">
                <a:solidFill>
                  <a:srgbClr val="FF0000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6000" b="1">
                <a:solidFill>
                  <a:srgbClr val="FF0000"/>
                </a:solidFill>
                <a:latin typeface="Arial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0000"/>
                </a:solidFill>
                <a:latin typeface="Arial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0000"/>
                </a:solidFill>
                <a:latin typeface="Arial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0000"/>
                </a:solidFill>
                <a:latin typeface="Arial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0000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l" eaLnBrk="1" hangingPunct="1"/>
            <a:endParaRPr lang="zh-CN" altLang="zh-CN" sz="2400">
              <a:solidFill>
                <a:schemeClr val="tx1"/>
              </a:solidFill>
              <a:cs typeface="Arial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415479" y="332656"/>
            <a:ext cx="8373045" cy="6336704"/>
            <a:chOff x="4279538" y="2197880"/>
            <a:chExt cx="4686655" cy="3514991"/>
          </a:xfrm>
        </p:grpSpPr>
        <p:grpSp>
          <p:nvGrpSpPr>
            <p:cNvPr id="7" name="组合 6"/>
            <p:cNvGrpSpPr/>
            <p:nvPr/>
          </p:nvGrpSpPr>
          <p:grpSpPr>
            <a:xfrm>
              <a:off x="4279538" y="2197880"/>
              <a:ext cx="4686655" cy="3514991"/>
              <a:chOff x="3647966" y="-140580"/>
              <a:chExt cx="5486400" cy="4114800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47966" y="-140580"/>
                <a:ext cx="5486400" cy="4114800"/>
              </a:xfrm>
              <a:prstGeom prst="rect">
                <a:avLst/>
              </a:prstGeom>
            </p:spPr>
          </p:pic>
          <p:sp>
            <p:nvSpPr>
              <p:cNvPr id="11" name="文本框 10"/>
              <p:cNvSpPr txBox="1"/>
              <p:nvPr/>
            </p:nvSpPr>
            <p:spPr>
              <a:xfrm>
                <a:off x="4104508" y="982602"/>
                <a:ext cx="1715787" cy="942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3600" b="1" dirty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功能性</a:t>
                </a:r>
                <a:endParaRPr lang="en-US" altLang="zh-CN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  <a:p>
                <a:pPr algn="ctr"/>
                <a:r>
                  <a:rPr lang="en-US" altLang="zh-CN" sz="3600" b="1" dirty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Work Well</a:t>
                </a:r>
                <a:endParaRPr lang="zh-CN" altLang="en-US" sz="3600" dirty="0"/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6912878" y="982601"/>
                <a:ext cx="1761770" cy="942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3600" b="1" dirty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美观性</a:t>
                </a:r>
                <a:endParaRPr lang="en-US" altLang="zh-CN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  <a:p>
                <a:pPr algn="ctr"/>
                <a:r>
                  <a:rPr lang="en-US" altLang="zh-CN" sz="3600" b="1" dirty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Look Good</a:t>
                </a:r>
                <a:endParaRPr lang="zh-CN" altLang="en-US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</p:grpSp>
        <p:sp>
          <p:nvSpPr>
            <p:cNvPr id="8" name="文本框 7"/>
            <p:cNvSpPr txBox="1"/>
            <p:nvPr/>
          </p:nvSpPr>
          <p:spPr>
            <a:xfrm>
              <a:off x="6194963" y="4729780"/>
              <a:ext cx="745596" cy="433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设计</a:t>
              </a:r>
              <a:endParaRPr lang="zh-CN" altLang="en-US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92479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设计的基本原则</a:t>
            </a:r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2E0E4423-4082-4320-B83D-B78A5787B8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3DB28C38-3969-46E5-B71E-64D8050FC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378" y="1279747"/>
            <a:ext cx="10972800" cy="4608511"/>
          </a:xfrm>
        </p:spPr>
        <p:txBody>
          <a:bodyPr/>
          <a:lstStyle/>
          <a:p>
            <a:r>
              <a:rPr lang="zh-CN" altLang="en-US" dirty="0"/>
              <a:t>什么样的设计是“好的设计”？</a:t>
            </a:r>
          </a:p>
        </p:txBody>
      </p:sp>
    </p:spTree>
    <p:extLst>
      <p:ext uri="{BB962C8B-B14F-4D97-AF65-F5344CB8AC3E}">
        <p14:creationId xmlns:p14="http://schemas.microsoft.com/office/powerpoint/2010/main" val="1642665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美观性原则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7B7A60F-48ED-416D-BB85-AEF4D660DD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8" descr="DSC023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947" y="1054597"/>
            <a:ext cx="2896506" cy="4248472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768919" y="5329803"/>
            <a:ext cx="2388355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MT10</a:t>
            </a:r>
            <a:r>
              <a:rPr lang="zh-CN" altLang="en-US" sz="32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型</a:t>
            </a:r>
          </a:p>
          <a:p>
            <a:pPr>
              <a:spcBef>
                <a:spcPct val="50000"/>
              </a:spcBef>
            </a:pPr>
            <a:r>
              <a:rPr lang="zh-CN" altLang="en-US" sz="2000" dirty="0">
                <a:ea typeface="黑体" pitchFamily="2" charset="-122"/>
              </a:rPr>
              <a:t>（包豪斯建筑学院设计  </a:t>
            </a:r>
            <a:r>
              <a:rPr lang="en-US" altLang="zh-CN" sz="2000" dirty="0">
                <a:ea typeface="黑体" pitchFamily="2" charset="-122"/>
              </a:rPr>
              <a:t>1920</a:t>
            </a:r>
            <a:r>
              <a:rPr lang="zh-CN" altLang="en-US" sz="2000" dirty="0">
                <a:ea typeface="黑体" pitchFamily="2" charset="-122"/>
              </a:rPr>
              <a:t>年）</a:t>
            </a:r>
          </a:p>
        </p:txBody>
      </p:sp>
      <p:pic>
        <p:nvPicPr>
          <p:cNvPr id="7" name="Picture 5" descr="DSC02352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3398132" y="1054597"/>
            <a:ext cx="2897670" cy="4248472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082371" y="5370884"/>
            <a:ext cx="159556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PH4-3</a:t>
            </a:r>
            <a:r>
              <a:rPr lang="zh-CN" altLang="en-US" sz="28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型</a:t>
            </a:r>
            <a:r>
              <a:rPr lang="zh-CN" altLang="en-US" sz="1100" dirty="0">
                <a:latin typeface="黑体" pitchFamily="2" charset="-122"/>
                <a:ea typeface="黑体" pitchFamily="2" charset="-122"/>
              </a:rPr>
              <a:t> </a:t>
            </a:r>
            <a:r>
              <a:rPr lang="zh-CN" altLang="en-US" dirty="0"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dirty="0">
                <a:latin typeface="黑体" pitchFamily="2" charset="-122"/>
                <a:ea typeface="黑体" pitchFamily="2" charset="-122"/>
              </a:rPr>
              <a:t>1925</a:t>
            </a:r>
            <a:r>
              <a:rPr lang="zh-CN" altLang="en-US" dirty="0">
                <a:latin typeface="黑体" pitchFamily="2" charset="-122"/>
                <a:ea typeface="黑体" pitchFamily="2" charset="-122"/>
              </a:rPr>
              <a:t>年）</a:t>
            </a:r>
          </a:p>
        </p:txBody>
      </p:sp>
      <p:pic>
        <p:nvPicPr>
          <p:cNvPr id="9" name="Picture 6" descr="DSC0235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43853" y="1086868"/>
            <a:ext cx="5648147" cy="3096344"/>
          </a:xfrm>
          <a:prstGeom prst="rect">
            <a:avLst/>
          </a:prstGeom>
          <a:noFill/>
          <a:ln w="38100">
            <a:solidFill>
              <a:srgbClr val="66FFFF"/>
            </a:solidFill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8544272" y="4437112"/>
            <a:ext cx="230396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特比诺</a:t>
            </a:r>
            <a:r>
              <a:rPr lang="zh-CN" altLang="en-US" sz="1400" dirty="0">
                <a:latin typeface="黑体" pitchFamily="2" charset="-122"/>
                <a:ea typeface="黑体" pitchFamily="2" charset="-122"/>
              </a:rPr>
              <a:t>  </a:t>
            </a:r>
            <a:r>
              <a:rPr lang="zh-CN" altLang="en-US" sz="2400" dirty="0"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sz="2400" dirty="0">
                <a:latin typeface="黑体" pitchFamily="2" charset="-122"/>
                <a:ea typeface="黑体" pitchFamily="2" charset="-122"/>
              </a:rPr>
              <a:t>1939</a:t>
            </a:r>
            <a:r>
              <a:rPr lang="zh-CN" altLang="en-US" sz="2400" dirty="0">
                <a:latin typeface="黑体" pitchFamily="2" charset="-122"/>
                <a:ea typeface="黑体" pitchFamily="2" charset="-122"/>
              </a:rPr>
              <a:t>年）</a:t>
            </a:r>
          </a:p>
        </p:txBody>
      </p:sp>
    </p:spTree>
    <p:extLst>
      <p:ext uri="{BB962C8B-B14F-4D97-AF65-F5344CB8AC3E}">
        <p14:creationId xmlns:p14="http://schemas.microsoft.com/office/powerpoint/2010/main" val="110520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美观性原则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02D129-E7B5-4D36-AA70-5E289036E8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" name="Picture 5" descr="DSC02354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335360" y="1154793"/>
            <a:ext cx="2880320" cy="4028037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695499" y="5303097"/>
            <a:ext cx="216004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桌灯 （飞碟）</a:t>
            </a:r>
            <a:r>
              <a:rPr lang="zh-CN" altLang="en-US" dirty="0"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dirty="0">
                <a:latin typeface="黑体" pitchFamily="2" charset="-122"/>
                <a:ea typeface="黑体" pitchFamily="2" charset="-122"/>
              </a:rPr>
              <a:t>50</a:t>
            </a:r>
            <a:r>
              <a:rPr lang="zh-CN" altLang="en-US" dirty="0">
                <a:latin typeface="黑体" pitchFamily="2" charset="-122"/>
                <a:ea typeface="黑体" pitchFamily="2" charset="-122"/>
              </a:rPr>
              <a:t>年代末）</a:t>
            </a:r>
          </a:p>
        </p:txBody>
      </p:sp>
      <p:pic>
        <p:nvPicPr>
          <p:cNvPr id="13" name="Picture 5" descr="2327"/>
          <p:cNvPicPr>
            <a:picLocks noChangeAspect="1" noChangeArrowheads="1"/>
          </p:cNvPicPr>
          <p:nvPr/>
        </p:nvPicPr>
        <p:blipFill>
          <a:blip r:embed="rId3" cstate="print">
            <a:lum contrast="18000"/>
          </a:blip>
          <a:srcRect/>
          <a:stretch>
            <a:fillRect/>
          </a:stretch>
        </p:blipFill>
        <p:spPr bwMode="auto">
          <a:xfrm>
            <a:off x="3365098" y="1123609"/>
            <a:ext cx="2931586" cy="2377399"/>
          </a:xfrm>
          <a:prstGeom prst="rect">
            <a:avLst/>
          </a:prstGeom>
          <a:noFill/>
          <a:ln w="38100">
            <a:solidFill>
              <a:srgbClr val="66FFFF"/>
            </a:solidFill>
            <a:miter lim="800000"/>
            <a:headEnd/>
            <a:tailEnd/>
          </a:ln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678796" y="5303097"/>
            <a:ext cx="180513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爱奎利卡灯</a:t>
            </a:r>
            <a:r>
              <a:rPr lang="zh-CN" altLang="en-US" dirty="0"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dirty="0">
                <a:latin typeface="黑体" pitchFamily="2" charset="-122"/>
                <a:ea typeface="黑体" pitchFamily="2" charset="-122"/>
              </a:rPr>
              <a:t>1962</a:t>
            </a:r>
            <a:r>
              <a:rPr lang="zh-CN" altLang="en-US" dirty="0">
                <a:latin typeface="黑体" pitchFamily="2" charset="-122"/>
                <a:ea typeface="黑体" pitchFamily="2" charset="-122"/>
              </a:rPr>
              <a:t>年）</a:t>
            </a:r>
          </a:p>
        </p:txBody>
      </p:sp>
      <p:pic>
        <p:nvPicPr>
          <p:cNvPr id="15" name="Picture 5" descr="DSC0236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6102" y="1123609"/>
            <a:ext cx="2853950" cy="4028036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6677858" y="5229200"/>
            <a:ext cx="136436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大溪地</a:t>
            </a:r>
            <a:r>
              <a:rPr lang="zh-CN" altLang="en-US" sz="1100" dirty="0">
                <a:latin typeface="黑体" pitchFamily="2" charset="-122"/>
                <a:ea typeface="黑体" pitchFamily="2" charset="-122"/>
              </a:rPr>
              <a:t> </a:t>
            </a:r>
            <a:r>
              <a:rPr lang="zh-CN" altLang="en-US" dirty="0"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dirty="0">
                <a:latin typeface="黑体" pitchFamily="2" charset="-122"/>
                <a:ea typeface="黑体" pitchFamily="2" charset="-122"/>
              </a:rPr>
              <a:t>60</a:t>
            </a:r>
            <a:r>
              <a:rPr lang="zh-CN" altLang="en-US" dirty="0">
                <a:latin typeface="黑体" pitchFamily="2" charset="-122"/>
                <a:ea typeface="黑体" pitchFamily="2" charset="-122"/>
              </a:rPr>
              <a:t>年代）</a:t>
            </a:r>
          </a:p>
        </p:txBody>
      </p:sp>
      <p:pic>
        <p:nvPicPr>
          <p:cNvPr id="17" name="Picture 5" descr="DSC02363"/>
          <p:cNvPicPr>
            <a:picLocks noChangeAspect="1" noChangeArrowheads="1"/>
          </p:cNvPicPr>
          <p:nvPr/>
        </p:nvPicPr>
        <p:blipFill>
          <a:blip r:embed="rId5" cstate="print">
            <a:lum contrast="6000"/>
          </a:blip>
          <a:srcRect/>
          <a:stretch>
            <a:fillRect/>
          </a:stretch>
        </p:blipFill>
        <p:spPr bwMode="auto">
          <a:xfrm>
            <a:off x="9461069" y="1154793"/>
            <a:ext cx="2729105" cy="4074407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8976320" y="5349263"/>
            <a:ext cx="27939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空中之灯 </a:t>
            </a:r>
            <a:r>
              <a:rPr lang="en-US" altLang="zh-CN" sz="24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R S C700</a:t>
            </a:r>
            <a:r>
              <a:rPr lang="en-US" altLang="zh-CN" sz="2400" dirty="0">
                <a:latin typeface="黑体" pitchFamily="2" charset="-122"/>
                <a:ea typeface="黑体" pitchFamily="2" charset="-122"/>
              </a:rPr>
              <a:t> </a:t>
            </a:r>
            <a:r>
              <a:rPr lang="zh-CN" altLang="en-US" sz="1600" dirty="0"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sz="1600" dirty="0">
                <a:latin typeface="黑体" pitchFamily="2" charset="-122"/>
                <a:ea typeface="黑体" pitchFamily="2" charset="-122"/>
              </a:rPr>
              <a:t>80</a:t>
            </a:r>
            <a:r>
              <a:rPr lang="zh-CN" altLang="en-US" sz="1600" dirty="0">
                <a:latin typeface="黑体" pitchFamily="2" charset="-122"/>
                <a:ea typeface="黑体" pitchFamily="2" charset="-122"/>
              </a:rPr>
              <a:t>年代初）</a:t>
            </a:r>
          </a:p>
        </p:txBody>
      </p:sp>
    </p:spTree>
    <p:extLst>
      <p:ext uri="{BB962C8B-B14F-4D97-AF65-F5344CB8AC3E}">
        <p14:creationId xmlns:p14="http://schemas.microsoft.com/office/powerpoint/2010/main" val="3121270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美观性原则</a:t>
            </a:r>
          </a:p>
        </p:txBody>
      </p: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4EFDBAB2-D609-483A-BE67-D4194355C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A56EBD-C0A7-4E06-9F21-66A43A054B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9" name="Picture 5" descr="DSC023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242" y="1143656"/>
            <a:ext cx="2969494" cy="4160161"/>
          </a:xfrm>
          <a:prstGeom prst="rect">
            <a:avLst/>
          </a:prstGeom>
          <a:noFill/>
          <a:ln w="38100">
            <a:solidFill>
              <a:srgbClr val="66FFFF"/>
            </a:solidFill>
            <a:miter lim="800000"/>
            <a:headEnd/>
            <a:tailEnd/>
          </a:ln>
        </p:spPr>
      </p:pic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47328" y="5237470"/>
            <a:ext cx="57606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Glasgow</a:t>
            </a:r>
            <a:r>
              <a:rPr lang="zh-CN" altLang="en-US" sz="44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及</a:t>
            </a:r>
            <a:r>
              <a:rPr lang="en-US" altLang="zh-CN" sz="44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Piccadilly</a:t>
            </a:r>
            <a:r>
              <a:rPr lang="zh-CN" altLang="en-US" sz="44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灯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sz="3200" dirty="0">
                <a:latin typeface="黑体" pitchFamily="2" charset="-122"/>
                <a:ea typeface="黑体" pitchFamily="2" charset="-122"/>
              </a:rPr>
              <a:t>1982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年）</a:t>
            </a:r>
          </a:p>
        </p:txBody>
      </p:sp>
      <p:pic>
        <p:nvPicPr>
          <p:cNvPr id="21" name="Picture 5" descr="DSC02364"/>
          <p:cNvPicPr>
            <a:picLocks noChangeAspect="1" noChangeArrowheads="1"/>
          </p:cNvPicPr>
          <p:nvPr/>
        </p:nvPicPr>
        <p:blipFill>
          <a:blip r:embed="rId3" cstate="print">
            <a:lum contrast="18000"/>
          </a:blip>
          <a:srcRect/>
          <a:stretch>
            <a:fillRect/>
          </a:stretch>
        </p:blipFill>
        <p:spPr bwMode="auto">
          <a:xfrm>
            <a:off x="5539952" y="1320480"/>
            <a:ext cx="3054656" cy="5363540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8596518" y="4698861"/>
            <a:ext cx="23749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dirty="0">
                <a:solidFill>
                  <a:srgbClr val="FF0066"/>
                </a:solidFill>
                <a:latin typeface="黑体" pitchFamily="2" charset="-122"/>
                <a:ea typeface="黑体" pitchFamily="2" charset="-122"/>
              </a:rPr>
              <a:t>爱若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sz="3200" dirty="0">
                <a:latin typeface="黑体" pitchFamily="2" charset="-122"/>
                <a:ea typeface="黑体" pitchFamily="2" charset="-122"/>
              </a:rPr>
              <a:t>1988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年）</a:t>
            </a:r>
          </a:p>
        </p:txBody>
      </p:sp>
    </p:spTree>
    <p:extLst>
      <p:ext uri="{BB962C8B-B14F-4D97-AF65-F5344CB8AC3E}">
        <p14:creationId xmlns:p14="http://schemas.microsoft.com/office/powerpoint/2010/main" val="2791311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美观性原则</a:t>
            </a:r>
            <a:endParaRPr lang="zh-CN" altLang="en-US" dirty="0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974011F8-2CE3-4452-9F13-C631645804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3" name="图示 2"/>
          <p:cNvGraphicFramePr/>
          <p:nvPr/>
        </p:nvGraphicFramePr>
        <p:xfrm>
          <a:off x="1775520" y="2276872"/>
          <a:ext cx="158417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矩形 3"/>
          <p:cNvSpPr/>
          <p:nvPr/>
        </p:nvSpPr>
        <p:spPr>
          <a:xfrm>
            <a:off x="799190" y="1266748"/>
            <a:ext cx="43588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符合大众审美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7746" y="235894"/>
            <a:ext cx="5542311" cy="636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7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功能性原则</a:t>
            </a:r>
          </a:p>
        </p:txBody>
      </p: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194BD93B-52DE-4CC0-BD20-29EDC77FD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保证解决核心问题</a:t>
            </a:r>
            <a:endParaRPr lang="en-US" altLang="zh-CN" dirty="0"/>
          </a:p>
          <a:p>
            <a:pPr lvl="1"/>
            <a:r>
              <a:rPr lang="zh-CN" altLang="en-US" dirty="0"/>
              <a:t>光照强度（照度），单位面积上人眼所能感觉到的辐射功率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11267" name="Rectangle 4"/>
          <p:cNvSpPr>
            <a:spLocks noGrp="1" noRot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altLang="zh-CN" dirty="0"/>
          </a:p>
        </p:txBody>
      </p:sp>
      <p:grpSp>
        <p:nvGrpSpPr>
          <p:cNvPr id="10" name="组合 9"/>
          <p:cNvGrpSpPr/>
          <p:nvPr/>
        </p:nvGrpSpPr>
        <p:grpSpPr>
          <a:xfrm>
            <a:off x="1031247" y="2420888"/>
            <a:ext cx="3705640" cy="3533141"/>
            <a:chOff x="0" y="2743200"/>
            <a:chExt cx="3863848" cy="3701629"/>
          </a:xfrm>
        </p:grpSpPr>
        <p:pic>
          <p:nvPicPr>
            <p:cNvPr id="11" name="Picture 5" descr="DSC01641"/>
            <p:cNvPicPr>
              <a:picLocks noChangeAspect="1" noChangeArrowheads="1"/>
            </p:cNvPicPr>
            <p:nvPr/>
          </p:nvPicPr>
          <p:blipFill>
            <a:blip r:embed="rId3" cstate="print">
              <a:lum contrast="6000"/>
            </a:blip>
            <a:srcRect/>
            <a:stretch>
              <a:fillRect/>
            </a:stretch>
          </p:blipFill>
          <p:spPr bwMode="auto">
            <a:xfrm>
              <a:off x="0" y="2743200"/>
              <a:ext cx="3764420" cy="2664271"/>
            </a:xfrm>
            <a:prstGeom prst="rect">
              <a:avLst/>
            </a:prstGeom>
            <a:noFill/>
            <a:ln w="38100">
              <a:solidFill>
                <a:srgbClr val="00FFFF"/>
              </a:solidFill>
              <a:miter lim="800000"/>
              <a:headEnd/>
              <a:tailEnd/>
            </a:ln>
          </p:spPr>
        </p:pic>
        <p:sp>
          <p:nvSpPr>
            <p:cNvPr id="12" name="TextBox 5"/>
            <p:cNvSpPr txBox="1"/>
            <p:nvPr/>
          </p:nvSpPr>
          <p:spPr>
            <a:xfrm>
              <a:off x="407464" y="5445223"/>
              <a:ext cx="3456384" cy="999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</a:rPr>
                <a:t>高度？</a:t>
              </a:r>
              <a:r>
                <a:rPr lang="zh-CN" altLang="en-US" sz="2800" dirty="0"/>
                <a:t>外形？</a:t>
              </a:r>
              <a:endParaRPr lang="en-US" altLang="zh-CN" sz="2800" dirty="0"/>
            </a:p>
            <a:p>
              <a:r>
                <a:rPr lang="zh-CN" altLang="en-US" sz="2800" dirty="0">
                  <a:solidFill>
                    <a:srgbClr val="FF0000"/>
                  </a:solidFill>
                </a:rPr>
                <a:t>灯罩？</a:t>
              </a:r>
              <a:endParaRPr lang="en-US" altLang="zh-CN" sz="2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706970" y="2237177"/>
            <a:ext cx="4765387" cy="3514991"/>
            <a:chOff x="4310180" y="2464931"/>
            <a:chExt cx="4765387" cy="3514991"/>
          </a:xfrm>
        </p:grpSpPr>
        <p:grpSp>
          <p:nvGrpSpPr>
            <p:cNvPr id="13" name="组合 12"/>
            <p:cNvGrpSpPr/>
            <p:nvPr/>
          </p:nvGrpSpPr>
          <p:grpSpPr>
            <a:xfrm>
              <a:off x="4310180" y="2464931"/>
              <a:ext cx="4765387" cy="3514991"/>
              <a:chOff x="3683837" y="172041"/>
              <a:chExt cx="5578567" cy="4114800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76004" y="172041"/>
                <a:ext cx="5486400" cy="4114800"/>
              </a:xfrm>
              <a:prstGeom prst="rect">
                <a:avLst/>
              </a:prstGeom>
            </p:spPr>
          </p:pic>
          <p:sp>
            <p:nvSpPr>
              <p:cNvPr id="15" name="文本框 14"/>
              <p:cNvSpPr txBox="1"/>
              <p:nvPr/>
            </p:nvSpPr>
            <p:spPr>
              <a:xfrm>
                <a:off x="3683837" y="982602"/>
                <a:ext cx="2557130" cy="1405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3600" b="1" dirty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实用性</a:t>
                </a:r>
                <a:endParaRPr lang="en-US" altLang="zh-CN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  <a:p>
                <a:pPr algn="ctr"/>
                <a:r>
                  <a:rPr lang="en-US" altLang="zh-CN" sz="3600" b="1" dirty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Work Well</a:t>
                </a:r>
                <a:endParaRPr lang="zh-CN" altLang="en-US" sz="3600" dirty="0"/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6480933" y="982601"/>
                <a:ext cx="2625661" cy="1405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3600" b="1" dirty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美观性</a:t>
                </a:r>
                <a:endParaRPr lang="en-US" altLang="zh-CN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  <a:p>
                <a:pPr algn="ctr"/>
                <a:r>
                  <a:rPr lang="en-US" altLang="zh-CN" sz="3600" b="1" dirty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Look Good</a:t>
                </a:r>
                <a:endParaRPr lang="zh-CN" altLang="en-US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6012160" y="4729780"/>
              <a:ext cx="11112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创新</a:t>
              </a:r>
              <a:endParaRPr lang="zh-CN" altLang="en-US" sz="3600" dirty="0"/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B5CF8636-EE82-4F19-87D8-E7FE5DE34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3082" y="5028268"/>
            <a:ext cx="7066416" cy="181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92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3352" y="335558"/>
            <a:ext cx="10657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光源的高度如何确定？直射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or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反射？灯罩材料及形状？</a:t>
            </a:r>
          </a:p>
        </p:txBody>
      </p:sp>
      <p:pic>
        <p:nvPicPr>
          <p:cNvPr id="5" name="内容占位符 5">
            <a:extLst>
              <a:ext uri="{FF2B5EF4-FFF2-40B4-BE49-F238E27FC236}">
                <a16:creationId xmlns:a16="http://schemas.microsoft.com/office/drawing/2014/main" id="{F61FEEAE-D248-4EB5-A222-FAC0734D4E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4" t="5089" r="2641" b="5538"/>
          <a:stretch/>
        </p:blipFill>
        <p:spPr>
          <a:xfrm>
            <a:off x="2405446" y="1412776"/>
            <a:ext cx="6374772" cy="484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57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3D70E1-6756-4AD7-9782-5D336E80A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85D45E5-94CB-45AE-BDC5-AA1ABBA7D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/>
              <a:t>你作为用户或设计师，考虑的顺序一样吗？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790F3D-DC20-40E3-BD76-46BBA84B74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FE719A0-2870-42EF-AD57-AF3B4E51B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78" y="1941921"/>
            <a:ext cx="9796612" cy="417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9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8A390-2B9E-412D-9E4C-EF8ACFDF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17A3C9-0219-432F-8948-CE3B639F9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4351641-EA83-4F45-B8DB-434EBD9EE7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D7C2F06-F331-4D76-9F7D-62F7B8172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8504"/>
            <a:ext cx="6096000" cy="21050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F98F336-2496-4073-80B0-C11E36C48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924" y="0"/>
            <a:ext cx="5981700" cy="20288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00F436C-1365-426C-B050-40BBA5BE9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5776" y="-15832"/>
            <a:ext cx="6057900" cy="21336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7F4AAED-395F-4A69-9FA1-C38D7D0073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5776" y="2218637"/>
            <a:ext cx="6143625" cy="25527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BD55D22-0222-43B1-91B4-11DB5190B9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5" y="4363529"/>
            <a:ext cx="603885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062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问题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/>
              <a:t>我们需要从大板上切下一小块料用于制作，下面哪种方式更合理？</a:t>
            </a:r>
            <a:endParaRPr lang="zh-CN" altLang="en-US" dirty="0"/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7A61C8FE-DE00-41E9-8A64-8ACFE5AD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2417972" y="3068960"/>
            <a:ext cx="3096344" cy="2448272"/>
            <a:chOff x="611560" y="3284984"/>
            <a:chExt cx="3096344" cy="2448272"/>
          </a:xfrm>
        </p:grpSpPr>
        <p:sp>
          <p:nvSpPr>
            <p:cNvPr id="4" name="矩形 3"/>
            <p:cNvSpPr/>
            <p:nvPr/>
          </p:nvSpPr>
          <p:spPr>
            <a:xfrm>
              <a:off x="611560" y="3284984"/>
              <a:ext cx="3096344" cy="24482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611560" y="5013176"/>
              <a:ext cx="1296144" cy="72008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切一块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600056" y="3068960"/>
            <a:ext cx="3096344" cy="2448272"/>
            <a:chOff x="4638388" y="3284984"/>
            <a:chExt cx="3096344" cy="2448272"/>
          </a:xfrm>
        </p:grpSpPr>
        <p:sp>
          <p:nvSpPr>
            <p:cNvPr id="5" name="矩形 4"/>
            <p:cNvSpPr/>
            <p:nvPr/>
          </p:nvSpPr>
          <p:spPr>
            <a:xfrm>
              <a:off x="4638388" y="3284984"/>
              <a:ext cx="3096344" cy="24482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5538488" y="4149080"/>
              <a:ext cx="1296144" cy="72008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切一块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2387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经济性原则与可持续发展原则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127E33E-30CC-4858-8CF7-9E37F9188C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1153580" y="2844085"/>
            <a:ext cx="3096344" cy="2448272"/>
            <a:chOff x="611560" y="3284984"/>
            <a:chExt cx="3096344" cy="2448272"/>
          </a:xfrm>
        </p:grpSpPr>
        <p:sp>
          <p:nvSpPr>
            <p:cNvPr id="4" name="矩形 3"/>
            <p:cNvSpPr/>
            <p:nvPr/>
          </p:nvSpPr>
          <p:spPr>
            <a:xfrm>
              <a:off x="611560" y="3284984"/>
              <a:ext cx="3096344" cy="24482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611560" y="5013176"/>
              <a:ext cx="1296144" cy="72008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切一块</a:t>
              </a: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081" y="899120"/>
            <a:ext cx="5976664" cy="291272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904" y="3924290"/>
            <a:ext cx="6192688" cy="2976331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1477616" y="1506556"/>
            <a:ext cx="2448272" cy="99254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节约材料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9192344" y="173980"/>
            <a:ext cx="2725420" cy="87877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利用下脚料</a:t>
            </a:r>
          </a:p>
        </p:txBody>
      </p:sp>
    </p:spTree>
    <p:extLst>
      <p:ext uri="{BB962C8B-B14F-4D97-AF65-F5344CB8AC3E}">
        <p14:creationId xmlns:p14="http://schemas.microsoft.com/office/powerpoint/2010/main" val="3579527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6B18DE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1504" y="188640"/>
            <a:ext cx="8856984" cy="5431532"/>
          </a:xfrm>
          <a:prstGeom prst="rect">
            <a:avLst/>
          </a:prstGeom>
        </p:spPr>
      </p:pic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DA3A56C-B220-444F-A26E-51F4F185B8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9329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3931B9-C76D-4893-809B-67170BE58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经济性原则与可持续发展原则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68D9BE2-9035-4661-A2C2-D512C919A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E061555-0D40-4065-AC3F-3384259C97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D2D7F37-9DB4-4032-A5A1-18DFB1766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78" y="1205571"/>
            <a:ext cx="10668482" cy="414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92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FF0000"/>
                </a:solidFill>
              </a:rPr>
              <a:t>设计的一般原则 </a:t>
            </a:r>
            <a:r>
              <a:rPr lang="en-US" altLang="zh-CN" b="1" dirty="0">
                <a:solidFill>
                  <a:srgbClr val="FF0000"/>
                </a:solidFill>
              </a:rPr>
              <a:t>26-32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79376" y="1143658"/>
            <a:ext cx="10972800" cy="3232400"/>
          </a:xfrm>
        </p:spPr>
        <p:txBody>
          <a:bodyPr/>
          <a:lstStyle/>
          <a:p>
            <a:r>
              <a:rPr lang="zh-CN" altLang="en-US" dirty="0"/>
              <a:t>科学性</a:t>
            </a:r>
            <a:endParaRPr lang="en-US" altLang="zh-CN" dirty="0"/>
          </a:p>
          <a:p>
            <a:r>
              <a:rPr lang="zh-CN" altLang="en-US" dirty="0"/>
              <a:t>人性化</a:t>
            </a:r>
            <a:endParaRPr lang="en-US" altLang="zh-CN" dirty="0"/>
          </a:p>
          <a:p>
            <a:r>
              <a:rPr lang="zh-CN" altLang="en-US" dirty="0"/>
              <a:t>功能性、美观性</a:t>
            </a:r>
            <a:endParaRPr lang="en-US" altLang="zh-CN" dirty="0"/>
          </a:p>
          <a:p>
            <a:r>
              <a:rPr lang="zh-CN" altLang="en-US" dirty="0"/>
              <a:t>经济性、可持续发展</a:t>
            </a:r>
            <a:br>
              <a:rPr lang="zh-CN" altLang="en-US" dirty="0"/>
            </a:b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58B126E1-EFEB-4618-9410-649959989C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2309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坑爹设计大全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彗星客机，采用方形机窗，几次发生飞行事故。</a:t>
            </a:r>
            <a:endParaRPr lang="en-US" altLang="zh-CN" dirty="0"/>
          </a:p>
          <a:p>
            <a:pPr lvl="1"/>
            <a:r>
              <a:rPr lang="en-US" altLang="zh-CN" dirty="0"/>
              <a:t>1954</a:t>
            </a:r>
            <a:r>
              <a:rPr lang="zh-CN" altLang="en-US" dirty="0"/>
              <a:t>年</a:t>
            </a:r>
            <a:r>
              <a:rPr lang="en-US" altLang="zh-CN" dirty="0"/>
              <a:t>1</a:t>
            </a:r>
            <a:r>
              <a:rPr lang="zh-CN" altLang="en-US" dirty="0"/>
              <a:t>月</a:t>
            </a:r>
            <a:r>
              <a:rPr lang="en-US" altLang="zh-CN" dirty="0"/>
              <a:t>10</a:t>
            </a:r>
            <a:r>
              <a:rPr lang="zh-CN" altLang="en-US" dirty="0"/>
              <a:t>日，飞机起飞</a:t>
            </a:r>
            <a:r>
              <a:rPr lang="en-US" altLang="zh-CN" dirty="0"/>
              <a:t>20</a:t>
            </a:r>
            <a:r>
              <a:rPr lang="zh-CN" altLang="en-US" dirty="0"/>
              <a:t>分钟后解体并坠入地中海，机上</a:t>
            </a:r>
            <a:r>
              <a:rPr lang="en-US" altLang="zh-CN" dirty="0"/>
              <a:t>35</a:t>
            </a:r>
            <a:r>
              <a:rPr lang="zh-CN" altLang="en-US" dirty="0"/>
              <a:t>人全部丧生</a:t>
            </a:r>
            <a:endParaRPr lang="en-US" altLang="zh-CN" dirty="0"/>
          </a:p>
          <a:p>
            <a:r>
              <a:rPr lang="en-US" altLang="zh-CN" dirty="0"/>
              <a:t>1958</a:t>
            </a:r>
            <a:r>
              <a:rPr lang="zh-CN" altLang="en-US" dirty="0"/>
              <a:t>年设计的新型客机，机窗改为有圆弧倒角的形状，成为既安全又漂亮的客机。</a:t>
            </a:r>
          </a:p>
          <a:p>
            <a:endParaRPr lang="zh-CN" altLang="en-US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3B9EB3F4-3F81-48ED-BE9E-559009963B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7" descr="IMG_00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59" y="3869214"/>
            <a:ext cx="3486260" cy="261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圆角矩形 4"/>
          <p:cNvSpPr/>
          <p:nvPr/>
        </p:nvSpPr>
        <p:spPr>
          <a:xfrm>
            <a:off x="4342783" y="3789040"/>
            <a:ext cx="3816424" cy="17281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/>
              <a:t>该案例主要体现了设计的哪个原则？</a:t>
            </a:r>
          </a:p>
        </p:txBody>
      </p:sp>
    </p:spTree>
    <p:extLst>
      <p:ext uri="{BB962C8B-B14F-4D97-AF65-F5344CB8AC3E}">
        <p14:creationId xmlns:p14="http://schemas.microsoft.com/office/powerpoint/2010/main" val="35080691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坑爹设计大全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A966CC-D895-4319-8190-90D39E9F43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Picture 4" descr="4593641_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617" y="139127"/>
            <a:ext cx="5290348" cy="4127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2008010410455977768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3272779"/>
            <a:ext cx="5349968" cy="358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圆角矩形 7"/>
          <p:cNvSpPr/>
          <p:nvPr/>
        </p:nvSpPr>
        <p:spPr>
          <a:xfrm>
            <a:off x="1153580" y="1329522"/>
            <a:ext cx="3654152" cy="17281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/>
              <a:t>该案例主要违反了设计的</a:t>
            </a:r>
            <a:r>
              <a:rPr lang="en-US" altLang="zh-CN" sz="3200" dirty="0"/>
              <a:t>(     )</a:t>
            </a:r>
            <a:r>
              <a:rPr lang="zh-CN" altLang="en-US" sz="3200" dirty="0"/>
              <a:t>原则</a:t>
            </a:r>
          </a:p>
        </p:txBody>
      </p:sp>
    </p:spTree>
    <p:extLst>
      <p:ext uri="{BB962C8B-B14F-4D97-AF65-F5344CB8AC3E}">
        <p14:creationId xmlns:p14="http://schemas.microsoft.com/office/powerpoint/2010/main" val="597760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1715124"/>
            <a:ext cx="35433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坑爹设计大全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A2FA02-E6D9-47EC-A3D6-E4F388B36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F2267D-852B-4FC8-8118-120C104899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5997102" y="1743384"/>
            <a:ext cx="3884770" cy="29968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/>
              <a:t>该案例过度重视设计的（            ）原则，没有考虑（              ）原则。</a:t>
            </a:r>
          </a:p>
        </p:txBody>
      </p:sp>
    </p:spTree>
    <p:extLst>
      <p:ext uri="{BB962C8B-B14F-4D97-AF65-F5344CB8AC3E}">
        <p14:creationId xmlns:p14="http://schemas.microsoft.com/office/powerpoint/2010/main" val="2136888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533636" y="1772817"/>
            <a:ext cx="3722604" cy="4548201"/>
            <a:chOff x="755242" y="1261039"/>
            <a:chExt cx="3722604" cy="4548201"/>
          </a:xfrm>
        </p:grpSpPr>
        <p:pic>
          <p:nvPicPr>
            <p:cNvPr id="2050" name="Picture 2" descr="D:\myfile\other\Desktop\adaf2edda3cc7cd9fd5108423901213fb80e912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242" y="1261039"/>
              <a:ext cx="3722604" cy="3962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608313" y="5286020"/>
              <a:ext cx="23391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/>
                <a:t>轮椅专用通道</a:t>
              </a:r>
            </a:p>
          </p:txBody>
        </p:sp>
      </p:grp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坑爹设计大全</a:t>
            </a:r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17A88729-7F89-47FE-9BCF-28A96F4A5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AFC3F6CD-CBFF-40E7-A8F6-6350650907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1799014" y="1340769"/>
            <a:ext cx="2682044" cy="16600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/>
              <a:t>该案例违反了设计的哪些原则？</a:t>
            </a:r>
          </a:p>
        </p:txBody>
      </p:sp>
    </p:spTree>
    <p:extLst>
      <p:ext uri="{BB962C8B-B14F-4D97-AF65-F5344CB8AC3E}">
        <p14:creationId xmlns:p14="http://schemas.microsoft.com/office/powerpoint/2010/main" val="22028447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myfile\other\Desktop\bd315c6034a85edf02fac5b849540923dd5475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1484784"/>
            <a:ext cx="3775837" cy="410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myfile\other\Desktop\a5c27d1ed21b0ef4dd41a3c5ddc451da80cb3ef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59" y="1972716"/>
            <a:ext cx="457054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坑爹设计大全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D17A95B-6D79-46DF-99EF-726E18D85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4A6ECE28-D21B-4068-AA22-D512B32FC0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1775520" y="1338948"/>
            <a:ext cx="4903435" cy="12675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/>
              <a:t>该案例违反了设计的哪个原则？</a:t>
            </a:r>
          </a:p>
        </p:txBody>
      </p:sp>
    </p:spTree>
    <p:extLst>
      <p:ext uri="{BB962C8B-B14F-4D97-AF65-F5344CB8AC3E}">
        <p14:creationId xmlns:p14="http://schemas.microsoft.com/office/powerpoint/2010/main" val="25700036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坑爹设计大全</a:t>
            </a:r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EFB2A3B5-EDDF-4237-83AC-19517A029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DAC3D932-64AA-4482-9085-3FAC0C9B9F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457132" y="1148872"/>
            <a:ext cx="5796136" cy="12675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/>
              <a:t>该案例违反了设计的哪个原则？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46950" y="1628800"/>
            <a:ext cx="17127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月饼的超豪华包装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461B323-504A-42F3-9575-74A49E042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729" y="2636912"/>
            <a:ext cx="6043753" cy="339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948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myfile\other\Desktop\503d269759ee3d6d7232bf5043166d224e4ade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907" y="1700808"/>
            <a:ext cx="4939037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myfile\other\Desktop\d31b0ef41bd5ad6e14345c7181cb39dbb7fd3c5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700808"/>
            <a:ext cx="3744416" cy="490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坑爹设计大全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7A4679-8E6F-493F-BFA3-5F0F51D69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976F089-780F-4B29-8567-C41047221F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1698573" y="1067040"/>
            <a:ext cx="4903435" cy="12675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/>
              <a:t>该案例违反了设计的哪个原则？</a:t>
            </a:r>
          </a:p>
        </p:txBody>
      </p:sp>
    </p:spTree>
    <p:extLst>
      <p:ext uri="{BB962C8B-B14F-4D97-AF65-F5344CB8AC3E}">
        <p14:creationId xmlns:p14="http://schemas.microsoft.com/office/powerpoint/2010/main" val="1494570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猜一猜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这是什么</a:t>
            </a:r>
            <a:r>
              <a:rPr lang="en-US" altLang="zh-CN" dirty="0"/>
              <a:t>…</a:t>
            </a:r>
          </a:p>
          <a:p>
            <a:endParaRPr lang="zh-CN" altLang="en-US" dirty="0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C3998813-5B10-490C-9A44-C689902C31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4338" name="图片 1" descr="http://f159.mail.yahoo.com/ya/download?mid=1%5f229173%5fAFJnpcoAAEZxSoynPwpJnUS%2bpJQ&amp;pid=2.1.2&amp;fid=Inbox&amp;inline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8" y="116632"/>
            <a:ext cx="44704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151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6214" y="1231039"/>
            <a:ext cx="3923928" cy="5254533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791105" y="1231039"/>
            <a:ext cx="2840291" cy="4522139"/>
            <a:chOff x="5980181" y="169214"/>
            <a:chExt cx="2840291" cy="4522139"/>
          </a:xfrm>
        </p:grpSpPr>
        <p:grpSp>
          <p:nvGrpSpPr>
            <p:cNvPr id="4" name="组合 3"/>
            <p:cNvGrpSpPr/>
            <p:nvPr/>
          </p:nvGrpSpPr>
          <p:grpSpPr>
            <a:xfrm rot="20192777">
              <a:off x="5999654" y="991709"/>
              <a:ext cx="2820818" cy="884498"/>
              <a:chOff x="5999654" y="991709"/>
              <a:chExt cx="2820818" cy="884498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5999654" y="991709"/>
                <a:ext cx="1956722" cy="88449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椭圆 21"/>
              <p:cNvSpPr/>
              <p:nvPr/>
            </p:nvSpPr>
            <p:spPr>
              <a:xfrm>
                <a:off x="6025478" y="1071976"/>
                <a:ext cx="738562" cy="79182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6789864" y="1074959"/>
                <a:ext cx="738562" cy="791829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4" name="直接连接符 23"/>
              <p:cNvCxnSpPr/>
              <p:nvPr/>
            </p:nvCxnSpPr>
            <p:spPr>
              <a:xfrm>
                <a:off x="7740352" y="1268760"/>
                <a:ext cx="1080120" cy="0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>
                <a:off x="7740352" y="1671983"/>
                <a:ext cx="1080120" cy="0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 rot="1268434">
              <a:off x="5980181" y="3806855"/>
              <a:ext cx="2820818" cy="884498"/>
              <a:chOff x="5999654" y="991709"/>
              <a:chExt cx="2820818" cy="884498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5999654" y="991709"/>
                <a:ext cx="1956722" cy="88449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6313054" y="1049880"/>
                <a:ext cx="738562" cy="79182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7067046" y="1063752"/>
                <a:ext cx="738562" cy="791829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9" name="直接连接符 18"/>
              <p:cNvCxnSpPr/>
              <p:nvPr/>
            </p:nvCxnSpPr>
            <p:spPr>
              <a:xfrm>
                <a:off x="7740352" y="1268760"/>
                <a:ext cx="1080120" cy="0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7740352" y="1671983"/>
                <a:ext cx="1080120" cy="0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>
              <a:off x="6220352" y="169214"/>
              <a:ext cx="2121305" cy="453553"/>
              <a:chOff x="6220352" y="2610977"/>
              <a:chExt cx="2121305" cy="453553"/>
            </a:xfrm>
          </p:grpSpPr>
          <p:cxnSp>
            <p:nvCxnSpPr>
              <p:cNvPr id="12" name="直接连接符 11"/>
              <p:cNvCxnSpPr/>
              <p:nvPr/>
            </p:nvCxnSpPr>
            <p:spPr>
              <a:xfrm>
                <a:off x="6220352" y="2982933"/>
                <a:ext cx="767268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椭圆 12"/>
              <p:cNvSpPr/>
              <p:nvPr/>
            </p:nvSpPr>
            <p:spPr>
              <a:xfrm>
                <a:off x="6987620" y="2874392"/>
                <a:ext cx="207168" cy="190138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4" name="直接连接符 13"/>
              <p:cNvCxnSpPr/>
              <p:nvPr/>
            </p:nvCxnSpPr>
            <p:spPr>
              <a:xfrm flipV="1">
                <a:off x="7158516" y="2610977"/>
                <a:ext cx="454288" cy="312057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7574389" y="2982933"/>
                <a:ext cx="767268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/>
            <p:cNvGrpSpPr/>
            <p:nvPr/>
          </p:nvGrpSpPr>
          <p:grpSpPr>
            <a:xfrm>
              <a:off x="6430028" y="3148180"/>
              <a:ext cx="2121305" cy="190138"/>
              <a:chOff x="6220352" y="2874392"/>
              <a:chExt cx="2121305" cy="190138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6220352" y="2982933"/>
                <a:ext cx="767268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椭圆 8"/>
              <p:cNvSpPr/>
              <p:nvPr/>
            </p:nvSpPr>
            <p:spPr>
              <a:xfrm>
                <a:off x="6987620" y="2874392"/>
                <a:ext cx="207168" cy="190138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0" name="直接连接符 9"/>
              <p:cNvCxnSpPr/>
              <p:nvPr/>
            </p:nvCxnSpPr>
            <p:spPr>
              <a:xfrm flipV="1">
                <a:off x="7194788" y="2969461"/>
                <a:ext cx="488568" cy="1656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>
              <a:xfrm>
                <a:off x="7574389" y="2982933"/>
                <a:ext cx="767268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标题 25">
            <a:extLst>
              <a:ext uri="{FF2B5EF4-FFF2-40B4-BE49-F238E27FC236}">
                <a16:creationId xmlns:a16="http://schemas.microsoft.com/office/drawing/2014/main" id="{6120CE19-E333-4078-BF51-A31D5B86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科学性原则：遵循科学原理</a:t>
            </a:r>
          </a:p>
        </p:txBody>
      </p:sp>
      <p:sp>
        <p:nvSpPr>
          <p:cNvPr id="28" name="文本占位符 27">
            <a:extLst>
              <a:ext uri="{FF2B5EF4-FFF2-40B4-BE49-F238E27FC236}">
                <a16:creationId xmlns:a16="http://schemas.microsoft.com/office/drawing/2014/main" id="{F73DB485-AC38-4ED7-9E3A-E1CF3E7870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9D365A01-F482-4B7B-BCF2-32D2428C4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4197" y="4247660"/>
            <a:ext cx="350145" cy="131427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98A6308-5639-41B5-A545-5332CFA33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26" y="1189007"/>
            <a:ext cx="3040161" cy="260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1901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2" descr="http://f159.mail.yahoo.com/ya/download?mid=1%5f229173%5fAFJnpcoAAEZxSoynPwpJnUS%2bpJQ&amp;pid=2.1.3&amp;fid=Inbox&amp;inline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1"/>
            <a:ext cx="8686800" cy="533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3392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3" descr="http://f159.mail.yahoo.com/ya/download?mid=1%5f229173%5fAFJnpcoAAEZxSoynPwpJnUS%2bpJQ&amp;pid=2.1.4&amp;fid=Inbox&amp;inline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79248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79831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图片 4" descr="http://f159.mail.yahoo.com/ya/download?mid=1%5f229173%5fAFJnpcoAAEZxSoynPwpJnUS%2bpJQ&amp;pid=2.1.5&amp;fid=Inbox&amp;inline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942" y="-50800"/>
            <a:ext cx="893168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E0E5A73-38F6-4E42-877A-E969B226EFC1}"/>
              </a:ext>
            </a:extLst>
          </p:cNvPr>
          <p:cNvSpPr/>
          <p:nvPr/>
        </p:nvSpPr>
        <p:spPr>
          <a:xfrm>
            <a:off x="7225076" y="647911"/>
            <a:ext cx="2733243" cy="2976441"/>
          </a:xfrm>
          <a:custGeom>
            <a:avLst/>
            <a:gdLst>
              <a:gd name="connsiteX0" fmla="*/ 0 w 2247014"/>
              <a:gd name="connsiteY0" fmla="*/ 0 h 2395869"/>
              <a:gd name="connsiteX1" fmla="*/ 2247014 w 2247014"/>
              <a:gd name="connsiteY1" fmla="*/ 0 h 2395869"/>
              <a:gd name="connsiteX2" fmla="*/ 2247014 w 2247014"/>
              <a:gd name="connsiteY2" fmla="*/ 2395869 h 2395869"/>
              <a:gd name="connsiteX3" fmla="*/ 0 w 2247014"/>
              <a:gd name="connsiteY3" fmla="*/ 2395869 h 2395869"/>
              <a:gd name="connsiteX4" fmla="*/ 0 w 2247014"/>
              <a:gd name="connsiteY4" fmla="*/ 0 h 2395869"/>
              <a:gd name="connsiteX0" fmla="*/ 0 w 2247014"/>
              <a:gd name="connsiteY0" fmla="*/ 0 h 2395869"/>
              <a:gd name="connsiteX1" fmla="*/ 2225243 w 2247014"/>
              <a:gd name="connsiteY1" fmla="*/ 682172 h 2395869"/>
              <a:gd name="connsiteX2" fmla="*/ 2247014 w 2247014"/>
              <a:gd name="connsiteY2" fmla="*/ 2395869 h 2395869"/>
              <a:gd name="connsiteX3" fmla="*/ 0 w 2247014"/>
              <a:gd name="connsiteY3" fmla="*/ 2395869 h 2395869"/>
              <a:gd name="connsiteX4" fmla="*/ 0 w 2247014"/>
              <a:gd name="connsiteY4" fmla="*/ 0 h 2395869"/>
              <a:gd name="connsiteX0" fmla="*/ 0 w 2355871"/>
              <a:gd name="connsiteY0" fmla="*/ 0 h 2526498"/>
              <a:gd name="connsiteX1" fmla="*/ 2334100 w 2355871"/>
              <a:gd name="connsiteY1" fmla="*/ 812801 h 2526498"/>
              <a:gd name="connsiteX2" fmla="*/ 2355871 w 2355871"/>
              <a:gd name="connsiteY2" fmla="*/ 2526498 h 2526498"/>
              <a:gd name="connsiteX3" fmla="*/ 108857 w 2355871"/>
              <a:gd name="connsiteY3" fmla="*/ 2526498 h 2526498"/>
              <a:gd name="connsiteX4" fmla="*/ 0 w 2355871"/>
              <a:gd name="connsiteY4" fmla="*/ 0 h 2526498"/>
              <a:gd name="connsiteX0" fmla="*/ 101600 w 2457471"/>
              <a:gd name="connsiteY0" fmla="*/ 0 h 2526498"/>
              <a:gd name="connsiteX1" fmla="*/ 2435700 w 2457471"/>
              <a:gd name="connsiteY1" fmla="*/ 812801 h 2526498"/>
              <a:gd name="connsiteX2" fmla="*/ 2457471 w 2457471"/>
              <a:gd name="connsiteY2" fmla="*/ 2526498 h 2526498"/>
              <a:gd name="connsiteX3" fmla="*/ 0 w 2457471"/>
              <a:gd name="connsiteY3" fmla="*/ 1837069 h 2526498"/>
              <a:gd name="connsiteX4" fmla="*/ 101600 w 2457471"/>
              <a:gd name="connsiteY4" fmla="*/ 0 h 2526498"/>
              <a:gd name="connsiteX0" fmla="*/ 101600 w 2435700"/>
              <a:gd name="connsiteY0" fmla="*/ 0 h 2976441"/>
              <a:gd name="connsiteX1" fmla="*/ 2435700 w 2435700"/>
              <a:gd name="connsiteY1" fmla="*/ 812801 h 2976441"/>
              <a:gd name="connsiteX2" fmla="*/ 2232500 w 2435700"/>
              <a:gd name="connsiteY2" fmla="*/ 2976441 h 2976441"/>
              <a:gd name="connsiteX3" fmla="*/ 0 w 2435700"/>
              <a:gd name="connsiteY3" fmla="*/ 1837069 h 2976441"/>
              <a:gd name="connsiteX4" fmla="*/ 101600 w 2435700"/>
              <a:gd name="connsiteY4" fmla="*/ 0 h 2976441"/>
              <a:gd name="connsiteX0" fmla="*/ 101600 w 2733243"/>
              <a:gd name="connsiteY0" fmla="*/ 0 h 2976441"/>
              <a:gd name="connsiteX1" fmla="*/ 2733243 w 2733243"/>
              <a:gd name="connsiteY1" fmla="*/ 718458 h 2976441"/>
              <a:gd name="connsiteX2" fmla="*/ 2232500 w 2733243"/>
              <a:gd name="connsiteY2" fmla="*/ 2976441 h 2976441"/>
              <a:gd name="connsiteX3" fmla="*/ 0 w 2733243"/>
              <a:gd name="connsiteY3" fmla="*/ 1837069 h 2976441"/>
              <a:gd name="connsiteX4" fmla="*/ 101600 w 2733243"/>
              <a:gd name="connsiteY4" fmla="*/ 0 h 2976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3243" h="2976441">
                <a:moveTo>
                  <a:pt x="101600" y="0"/>
                </a:moveTo>
                <a:lnTo>
                  <a:pt x="2733243" y="718458"/>
                </a:lnTo>
                <a:lnTo>
                  <a:pt x="2232500" y="2976441"/>
                </a:lnTo>
                <a:lnTo>
                  <a:pt x="0" y="1837069"/>
                </a:lnTo>
                <a:lnTo>
                  <a:pt x="10160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994710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9" y="823020"/>
            <a:ext cx="4250611" cy="475252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5" y="548680"/>
            <a:ext cx="3665407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1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3" t="21477" b="39261"/>
          <a:stretch/>
        </p:blipFill>
        <p:spPr>
          <a:xfrm>
            <a:off x="6384033" y="848274"/>
            <a:ext cx="4117135" cy="331236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2" t="35789" r="10775" b="13415"/>
          <a:stretch/>
        </p:blipFill>
        <p:spPr>
          <a:xfrm>
            <a:off x="1775520" y="836713"/>
            <a:ext cx="4464496" cy="488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5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35" y="651328"/>
            <a:ext cx="6350000" cy="53086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3E48FD6-ED0E-4D80-9B2F-05FD2E587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8781" y="1487714"/>
            <a:ext cx="4005728" cy="248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010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小结</a:t>
            </a:r>
            <a:endParaRPr lang="zh-CN" altLang="en-US" dirty="0"/>
          </a:p>
        </p:txBody>
      </p: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A47B7D22-EB72-444D-B0FF-B7FA72AF9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设计是艺术与技术的统一（美观，功能）</a:t>
            </a:r>
          </a:p>
          <a:p>
            <a:r>
              <a:rPr lang="zh-CN" altLang="en-US" dirty="0"/>
              <a:t>设计的目的是人而不是产品（人性化，经济，可持续）</a:t>
            </a:r>
          </a:p>
          <a:p>
            <a:r>
              <a:rPr lang="zh-CN" altLang="en-US" dirty="0"/>
              <a:t>设计必须遵循自然与客观的法则来进行（科学）</a:t>
            </a:r>
          </a:p>
          <a:p>
            <a:endParaRPr lang="zh-CN" alt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817BD6F-FC22-41A8-83DC-9CB198D70F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575720" y="2962006"/>
            <a:ext cx="4491603" cy="3310533"/>
            <a:chOff x="3568491" y="-140580"/>
            <a:chExt cx="5582802" cy="41148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7966" y="-140580"/>
              <a:ext cx="5486400" cy="4114800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3568491" y="982602"/>
              <a:ext cx="2787823" cy="8033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Look Good</a:t>
              </a:r>
              <a:endParaRPr lang="zh-CN" alt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436234" y="982601"/>
              <a:ext cx="2715059" cy="8033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Work Well</a:t>
              </a:r>
              <a:endParaRPr lang="zh-CN" altLang="en-US" sz="3600" dirty="0"/>
            </a:p>
          </p:txBody>
        </p:sp>
      </p:grpSp>
      <p:sp>
        <p:nvSpPr>
          <p:cNvPr id="10" name="Rectangle 7">
            <a:extLst>
              <a:ext uri="{FF2B5EF4-FFF2-40B4-BE49-F238E27FC236}">
                <a16:creationId xmlns:a16="http://schemas.microsoft.com/office/drawing/2014/main" id="{4E002498-A310-4370-B4FC-524D6F44D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5586" y="5227918"/>
            <a:ext cx="3576620" cy="10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zh-CN" altLang="en-US" sz="6600" b="1" dirty="0">
                <a:solidFill>
                  <a:srgbClr val="FF3300"/>
                </a:solidFill>
                <a:ea typeface="华文隶书" pitchFamily="2" charset="-122"/>
              </a:rPr>
              <a:t>以人为本</a:t>
            </a:r>
          </a:p>
        </p:txBody>
      </p:sp>
    </p:spTree>
    <p:extLst>
      <p:ext uri="{BB962C8B-B14F-4D97-AF65-F5344CB8AC3E}">
        <p14:creationId xmlns:p14="http://schemas.microsoft.com/office/powerpoint/2010/main" val="2504931847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第四章 放飞设计创意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835036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78308C-6564-4E90-BBC2-515EBDC3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功能设计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6F0B07-A8CC-4700-A1D7-3699B22FB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124745"/>
            <a:ext cx="11712624" cy="1008112"/>
          </a:xfrm>
        </p:spPr>
        <p:txBody>
          <a:bodyPr/>
          <a:lstStyle/>
          <a:p>
            <a:r>
              <a:rPr lang="zh-CN" altLang="en-US" dirty="0"/>
              <a:t>思维方式：灯</a:t>
            </a:r>
            <a:r>
              <a:rPr lang="en-US" altLang="zh-CN" dirty="0"/>
              <a:t>-&gt;</a:t>
            </a:r>
            <a:r>
              <a:rPr lang="zh-CN" altLang="en-US" dirty="0"/>
              <a:t>根据一定的触发信号，使被照物体变亮的设备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84F648A-412C-43E6-94F9-97B5365740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3C75463-E9A0-4D7F-B56A-BE2BB5A77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52" y="1628801"/>
            <a:ext cx="6444285" cy="4777660"/>
          </a:xfrm>
          <a:prstGeom prst="rect">
            <a:avLst/>
          </a:prstGeom>
        </p:spPr>
      </p:pic>
      <p:graphicFrame>
        <p:nvGraphicFramePr>
          <p:cNvPr id="6" name="图示 5">
            <a:extLst>
              <a:ext uri="{FF2B5EF4-FFF2-40B4-BE49-F238E27FC236}">
                <a16:creationId xmlns:a16="http://schemas.microsoft.com/office/drawing/2014/main" id="{411FA929-12AF-4FC8-BBD6-CD98C7E232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6747234"/>
              </p:ext>
            </p:extLst>
          </p:nvPr>
        </p:nvGraphicFramePr>
        <p:xfrm>
          <a:off x="5641740" y="1653934"/>
          <a:ext cx="6399808" cy="4752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700924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功能设计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LED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光源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单面发光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5v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电压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2.25W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功率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zh-CN" altLang="en-US" b="1" dirty="0">
                <a:solidFill>
                  <a:srgbClr val="FF0000"/>
                </a:solidFill>
              </a:rPr>
              <a:t>铝基板散热</a:t>
            </a:r>
            <a:endParaRPr lang="en-US" altLang="zh-CN" b="1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预留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M3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安装孔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外观尺寸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24×79</a:t>
            </a:r>
          </a:p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7928" y="128976"/>
            <a:ext cx="6984776" cy="2293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7692" y="2467489"/>
            <a:ext cx="3744416" cy="2236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本框 6"/>
          <p:cNvSpPr txBox="1"/>
          <p:nvPr/>
        </p:nvSpPr>
        <p:spPr>
          <a:xfrm>
            <a:off x="-13208" y="5443238"/>
            <a:ext cx="125136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C00000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设计要求：用户使用过程中不得直视光源；禁止粘死，便于拆换</a:t>
            </a:r>
            <a:endParaRPr lang="en-US" altLang="zh-CN" sz="3200" dirty="0">
              <a:solidFill>
                <a:srgbClr val="C00000"/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  <a:p>
            <a:r>
              <a:rPr lang="zh-CN" altLang="en-US" sz="3200" dirty="0">
                <a:solidFill>
                  <a:srgbClr val="C00000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怎样和自制部分连接？设计孔位，标注尺寸。选用螺丝（长度，直径）</a:t>
            </a: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7302E7FC-782A-4FAA-A044-47E96CDE3CD1}"/>
              </a:ext>
            </a:extLst>
          </p:cNvPr>
          <p:cNvCxnSpPr>
            <a:cxnSpLocks/>
          </p:cNvCxnSpPr>
          <p:nvPr/>
        </p:nvCxnSpPr>
        <p:spPr>
          <a:xfrm>
            <a:off x="5843972" y="2002398"/>
            <a:ext cx="6192688" cy="43244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584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9616" y="75569"/>
            <a:ext cx="2160240" cy="6552728"/>
            <a:chOff x="519668" y="116632"/>
            <a:chExt cx="2160240" cy="6552728"/>
          </a:xfrm>
        </p:grpSpPr>
        <p:grpSp>
          <p:nvGrpSpPr>
            <p:cNvPr id="3" name="组合 2"/>
            <p:cNvGrpSpPr/>
            <p:nvPr/>
          </p:nvGrpSpPr>
          <p:grpSpPr>
            <a:xfrm>
              <a:off x="519668" y="116632"/>
              <a:ext cx="2160240" cy="6552728"/>
              <a:chOff x="3563888" y="188640"/>
              <a:chExt cx="2160240" cy="6552728"/>
            </a:xfrm>
          </p:grpSpPr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65817" y="188640"/>
                <a:ext cx="629115" cy="1768996"/>
              </a:xfrm>
              <a:prstGeom prst="rect">
                <a:avLst/>
              </a:prstGeom>
            </p:spPr>
          </p:pic>
          <p:grpSp>
            <p:nvGrpSpPr>
              <p:cNvPr id="12" name="组合 11"/>
              <p:cNvGrpSpPr/>
              <p:nvPr/>
            </p:nvGrpSpPr>
            <p:grpSpPr>
              <a:xfrm>
                <a:off x="3563888" y="5733256"/>
                <a:ext cx="2160240" cy="1008112"/>
                <a:chOff x="3563888" y="5733256"/>
                <a:chExt cx="2160240" cy="1008112"/>
              </a:xfrm>
            </p:grpSpPr>
            <p:sp>
              <p:nvSpPr>
                <p:cNvPr id="17" name="矩形 16"/>
                <p:cNvSpPr/>
                <p:nvPr/>
              </p:nvSpPr>
              <p:spPr>
                <a:xfrm>
                  <a:off x="3563888" y="5733256"/>
                  <a:ext cx="2160240" cy="1008112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8" name="椭圆 17"/>
                <p:cNvSpPr/>
                <p:nvPr/>
              </p:nvSpPr>
              <p:spPr>
                <a:xfrm>
                  <a:off x="4067945" y="6453336"/>
                  <a:ext cx="216023" cy="216024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" name="椭圆 18"/>
                <p:cNvSpPr/>
                <p:nvPr/>
              </p:nvSpPr>
              <p:spPr>
                <a:xfrm>
                  <a:off x="4979612" y="6453336"/>
                  <a:ext cx="216023" cy="216024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0" name="文本框 19"/>
                <p:cNvSpPr txBox="1"/>
                <p:nvPr/>
              </p:nvSpPr>
              <p:spPr>
                <a:xfrm>
                  <a:off x="3849247" y="5949043"/>
                  <a:ext cx="389850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3200" dirty="0">
                      <a:solidFill>
                        <a:srgbClr val="FF0000"/>
                      </a:solidFill>
                    </a:rPr>
                    <a:t>+</a:t>
                  </a:r>
                  <a:endParaRPr lang="zh-CN" altLang="en-US" sz="32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1" name="文本框 20"/>
                <p:cNvSpPr txBox="1"/>
                <p:nvPr/>
              </p:nvSpPr>
              <p:spPr>
                <a:xfrm>
                  <a:off x="4855122" y="5940762"/>
                  <a:ext cx="309700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3200" dirty="0"/>
                    <a:t>-</a:t>
                  </a:r>
                  <a:endParaRPr lang="zh-CN" altLang="en-US" sz="3200" dirty="0"/>
                </a:p>
              </p:txBody>
            </p:sp>
          </p:grpSp>
          <p:cxnSp>
            <p:nvCxnSpPr>
              <p:cNvPr id="13" name="直接连接符 12"/>
              <p:cNvCxnSpPr/>
              <p:nvPr/>
            </p:nvCxnSpPr>
            <p:spPr>
              <a:xfrm flipH="1">
                <a:off x="4209507" y="1866831"/>
                <a:ext cx="3658" cy="4700166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130368" y="1844824"/>
                <a:ext cx="10681" cy="4716524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4644008" y="1844824"/>
                <a:ext cx="520814" cy="0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 flipH="1">
                <a:off x="4209507" y="1866831"/>
                <a:ext cx="290485" cy="9097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1132293" y="2708920"/>
              <a:ext cx="1037412" cy="1342990"/>
              <a:chOff x="4156855" y="2459213"/>
              <a:chExt cx="1037412" cy="1342990"/>
            </a:xfrm>
          </p:grpSpPr>
          <p:grpSp>
            <p:nvGrpSpPr>
              <p:cNvPr id="5" name="组合 4"/>
              <p:cNvGrpSpPr/>
              <p:nvPr/>
            </p:nvGrpSpPr>
            <p:grpSpPr>
              <a:xfrm>
                <a:off x="4224984" y="2459213"/>
                <a:ext cx="916065" cy="1314276"/>
                <a:chOff x="4224984" y="2459213"/>
                <a:chExt cx="916065" cy="1314276"/>
              </a:xfrm>
            </p:grpSpPr>
            <p:pic>
              <p:nvPicPr>
                <p:cNvPr id="8" name="图片 7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400135" y="2459213"/>
                  <a:ext cx="350145" cy="1314276"/>
                </a:xfrm>
                <a:prstGeom prst="rect">
                  <a:avLst/>
                </a:prstGeom>
              </p:spPr>
            </p:pic>
            <p:cxnSp>
              <p:nvCxnSpPr>
                <p:cNvPr id="9" name="直接连接符 8"/>
                <p:cNvCxnSpPr/>
                <p:nvPr/>
              </p:nvCxnSpPr>
              <p:spPr>
                <a:xfrm flipH="1">
                  <a:off x="4224984" y="3717032"/>
                  <a:ext cx="291794" cy="0"/>
                </a:xfrm>
                <a:prstGeom prst="line">
                  <a:avLst/>
                </a:prstGeom>
                <a:ln/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直接连接符 9"/>
                <p:cNvCxnSpPr/>
                <p:nvPr/>
              </p:nvCxnSpPr>
              <p:spPr>
                <a:xfrm flipH="1">
                  <a:off x="4612621" y="3717032"/>
                  <a:ext cx="528428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" name="椭圆 5"/>
              <p:cNvSpPr/>
              <p:nvPr/>
            </p:nvSpPr>
            <p:spPr>
              <a:xfrm>
                <a:off x="4156855" y="3658187"/>
                <a:ext cx="127799" cy="1440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椭圆 6"/>
              <p:cNvSpPr/>
              <p:nvPr/>
            </p:nvSpPr>
            <p:spPr>
              <a:xfrm>
                <a:off x="5066468" y="3645024"/>
                <a:ext cx="127799" cy="144016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2" name="组合 21"/>
          <p:cNvGrpSpPr/>
          <p:nvPr/>
        </p:nvGrpSpPr>
        <p:grpSpPr>
          <a:xfrm>
            <a:off x="4740506" y="107211"/>
            <a:ext cx="2783148" cy="6552728"/>
            <a:chOff x="4093108" y="188640"/>
            <a:chExt cx="2783148" cy="6552728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4575173" y="2769957"/>
              <a:ext cx="350145" cy="1314276"/>
            </a:xfrm>
            <a:prstGeom prst="rect">
              <a:avLst/>
            </a:prstGeom>
          </p:spPr>
        </p:pic>
        <p:grpSp>
          <p:nvGrpSpPr>
            <p:cNvPr id="24" name="组合 23"/>
            <p:cNvGrpSpPr/>
            <p:nvPr/>
          </p:nvGrpSpPr>
          <p:grpSpPr>
            <a:xfrm>
              <a:off x="4716016" y="188640"/>
              <a:ext cx="2160240" cy="6552728"/>
              <a:chOff x="3563888" y="188640"/>
              <a:chExt cx="2160240" cy="6552728"/>
            </a:xfrm>
          </p:grpSpPr>
          <p:pic>
            <p:nvPicPr>
              <p:cNvPr id="26" name="图片 2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65817" y="188640"/>
                <a:ext cx="629115" cy="1768996"/>
              </a:xfrm>
              <a:prstGeom prst="rect">
                <a:avLst/>
              </a:prstGeom>
            </p:spPr>
          </p:pic>
          <p:grpSp>
            <p:nvGrpSpPr>
              <p:cNvPr id="27" name="组合 26"/>
              <p:cNvGrpSpPr/>
              <p:nvPr/>
            </p:nvGrpSpPr>
            <p:grpSpPr>
              <a:xfrm>
                <a:off x="3563888" y="5733256"/>
                <a:ext cx="2160240" cy="1008112"/>
                <a:chOff x="3563888" y="5733256"/>
                <a:chExt cx="2160240" cy="1008112"/>
              </a:xfrm>
            </p:grpSpPr>
            <p:sp>
              <p:nvSpPr>
                <p:cNvPr id="32" name="矩形 31"/>
                <p:cNvSpPr/>
                <p:nvPr/>
              </p:nvSpPr>
              <p:spPr>
                <a:xfrm>
                  <a:off x="3563888" y="5733256"/>
                  <a:ext cx="2160240" cy="1008112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33" name="椭圆 32"/>
                <p:cNvSpPr/>
                <p:nvPr/>
              </p:nvSpPr>
              <p:spPr>
                <a:xfrm>
                  <a:off x="4067945" y="6453336"/>
                  <a:ext cx="216023" cy="216024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4" name="椭圆 33"/>
                <p:cNvSpPr/>
                <p:nvPr/>
              </p:nvSpPr>
              <p:spPr>
                <a:xfrm>
                  <a:off x="4979612" y="6453336"/>
                  <a:ext cx="216023" cy="216024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5" name="文本框 34"/>
                <p:cNvSpPr txBox="1"/>
                <p:nvPr/>
              </p:nvSpPr>
              <p:spPr>
                <a:xfrm>
                  <a:off x="4105041" y="5940762"/>
                  <a:ext cx="389850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3200" dirty="0">
                      <a:solidFill>
                        <a:srgbClr val="FF0000"/>
                      </a:solidFill>
                    </a:rPr>
                    <a:t>+</a:t>
                  </a:r>
                  <a:endParaRPr lang="zh-CN" altLang="en-US" sz="32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6" name="文本框 35"/>
                <p:cNvSpPr txBox="1"/>
                <p:nvPr/>
              </p:nvSpPr>
              <p:spPr>
                <a:xfrm>
                  <a:off x="4855122" y="5940762"/>
                  <a:ext cx="309700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3200" dirty="0"/>
                    <a:t>-</a:t>
                  </a:r>
                  <a:endParaRPr lang="zh-CN" altLang="en-US" sz="3200" dirty="0"/>
                </a:p>
              </p:txBody>
            </p:sp>
          </p:grpSp>
          <p:cxnSp>
            <p:nvCxnSpPr>
              <p:cNvPr id="28" name="直接连接符 27"/>
              <p:cNvCxnSpPr/>
              <p:nvPr/>
            </p:nvCxnSpPr>
            <p:spPr>
              <a:xfrm flipH="1">
                <a:off x="4185249" y="1866831"/>
                <a:ext cx="27916" cy="1499227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 flipH="1">
                <a:off x="5130368" y="1844824"/>
                <a:ext cx="10681" cy="4716524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 flipH="1">
                <a:off x="4644008" y="1844824"/>
                <a:ext cx="520814" cy="0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 flipH="1">
                <a:off x="4209507" y="1866831"/>
                <a:ext cx="290485" cy="9097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25" name="直接连接符 24"/>
            <p:cNvCxnSpPr/>
            <p:nvPr/>
          </p:nvCxnSpPr>
          <p:spPr>
            <a:xfrm>
              <a:off x="5328084" y="3475632"/>
              <a:ext cx="1" cy="3076822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7" name="组合 36"/>
          <p:cNvGrpSpPr/>
          <p:nvPr/>
        </p:nvGrpSpPr>
        <p:grpSpPr>
          <a:xfrm>
            <a:off x="7504182" y="169215"/>
            <a:ext cx="2840291" cy="4522139"/>
            <a:chOff x="5980181" y="169214"/>
            <a:chExt cx="2840291" cy="4522139"/>
          </a:xfrm>
        </p:grpSpPr>
        <p:grpSp>
          <p:nvGrpSpPr>
            <p:cNvPr id="45" name="组合 44"/>
            <p:cNvGrpSpPr/>
            <p:nvPr/>
          </p:nvGrpSpPr>
          <p:grpSpPr>
            <a:xfrm rot="20192777">
              <a:off x="5999654" y="991709"/>
              <a:ext cx="2820818" cy="884498"/>
              <a:chOff x="5999654" y="991709"/>
              <a:chExt cx="2820818" cy="884498"/>
            </a:xfrm>
          </p:grpSpPr>
          <p:sp>
            <p:nvSpPr>
              <p:cNvPr id="38" name="矩形 37"/>
              <p:cNvSpPr/>
              <p:nvPr/>
            </p:nvSpPr>
            <p:spPr>
              <a:xfrm>
                <a:off x="5999654" y="991709"/>
                <a:ext cx="1956722" cy="88449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6025478" y="1071976"/>
                <a:ext cx="738562" cy="79182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6789864" y="1074959"/>
                <a:ext cx="738562" cy="791829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43" name="直接连接符 42"/>
              <p:cNvCxnSpPr/>
              <p:nvPr/>
            </p:nvCxnSpPr>
            <p:spPr>
              <a:xfrm>
                <a:off x="7740352" y="1268760"/>
                <a:ext cx="1080120" cy="0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/>
              <p:cNvCxnSpPr/>
              <p:nvPr/>
            </p:nvCxnSpPr>
            <p:spPr>
              <a:xfrm>
                <a:off x="7740352" y="1671983"/>
                <a:ext cx="1080120" cy="0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46" name="组合 45"/>
            <p:cNvGrpSpPr/>
            <p:nvPr/>
          </p:nvGrpSpPr>
          <p:grpSpPr>
            <a:xfrm rot="1268434">
              <a:off x="5980181" y="3806855"/>
              <a:ext cx="2820818" cy="884498"/>
              <a:chOff x="5999654" y="991709"/>
              <a:chExt cx="2820818" cy="884498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5999654" y="991709"/>
                <a:ext cx="1956722" cy="88449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/>
            </p:nvSpPr>
            <p:spPr>
              <a:xfrm>
                <a:off x="6313054" y="1049880"/>
                <a:ext cx="738562" cy="79182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椭圆 48"/>
              <p:cNvSpPr/>
              <p:nvPr/>
            </p:nvSpPr>
            <p:spPr>
              <a:xfrm>
                <a:off x="7067046" y="1063752"/>
                <a:ext cx="738562" cy="791829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50" name="直接连接符 49"/>
              <p:cNvCxnSpPr/>
              <p:nvPr/>
            </p:nvCxnSpPr>
            <p:spPr>
              <a:xfrm>
                <a:off x="7740352" y="1268760"/>
                <a:ext cx="1080120" cy="0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7740352" y="1671983"/>
                <a:ext cx="1080120" cy="0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60" name="组合 59"/>
            <p:cNvGrpSpPr/>
            <p:nvPr/>
          </p:nvGrpSpPr>
          <p:grpSpPr>
            <a:xfrm>
              <a:off x="6220352" y="169214"/>
              <a:ext cx="2121305" cy="453553"/>
              <a:chOff x="6220352" y="2610977"/>
              <a:chExt cx="2121305" cy="453553"/>
            </a:xfrm>
          </p:grpSpPr>
          <p:cxnSp>
            <p:nvCxnSpPr>
              <p:cNvPr id="54" name="直接连接符 53"/>
              <p:cNvCxnSpPr/>
              <p:nvPr/>
            </p:nvCxnSpPr>
            <p:spPr>
              <a:xfrm>
                <a:off x="6220352" y="2982933"/>
                <a:ext cx="767268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椭圆 54"/>
              <p:cNvSpPr/>
              <p:nvPr/>
            </p:nvSpPr>
            <p:spPr>
              <a:xfrm>
                <a:off x="6987620" y="2874392"/>
                <a:ext cx="207168" cy="190138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56" name="直接连接符 55"/>
              <p:cNvCxnSpPr/>
              <p:nvPr/>
            </p:nvCxnSpPr>
            <p:spPr>
              <a:xfrm flipV="1">
                <a:off x="7158516" y="2610977"/>
                <a:ext cx="454288" cy="312057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7574389" y="2982933"/>
                <a:ext cx="767268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组合 60"/>
            <p:cNvGrpSpPr/>
            <p:nvPr/>
          </p:nvGrpSpPr>
          <p:grpSpPr>
            <a:xfrm>
              <a:off x="6430028" y="3148180"/>
              <a:ext cx="2121305" cy="190138"/>
              <a:chOff x="6220352" y="2874392"/>
              <a:chExt cx="2121305" cy="190138"/>
            </a:xfrm>
          </p:grpSpPr>
          <p:cxnSp>
            <p:nvCxnSpPr>
              <p:cNvPr id="62" name="直接连接符 61"/>
              <p:cNvCxnSpPr/>
              <p:nvPr/>
            </p:nvCxnSpPr>
            <p:spPr>
              <a:xfrm>
                <a:off x="6220352" y="2982933"/>
                <a:ext cx="767268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椭圆 62"/>
              <p:cNvSpPr/>
              <p:nvPr/>
            </p:nvSpPr>
            <p:spPr>
              <a:xfrm>
                <a:off x="6987620" y="2874392"/>
                <a:ext cx="207168" cy="190138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64" name="直接连接符 63"/>
              <p:cNvCxnSpPr/>
              <p:nvPr/>
            </p:nvCxnSpPr>
            <p:spPr>
              <a:xfrm flipV="1">
                <a:off x="7194788" y="2969461"/>
                <a:ext cx="488568" cy="1656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/>
              <p:cNvCxnSpPr/>
              <p:nvPr/>
            </p:nvCxnSpPr>
            <p:spPr>
              <a:xfrm>
                <a:off x="7574389" y="2982933"/>
                <a:ext cx="767268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5223992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3352" y="335558"/>
            <a:ext cx="10657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光源的高度如何确定？直射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or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反射？灯罩材料及形状？</a:t>
            </a:r>
          </a:p>
        </p:txBody>
      </p:sp>
      <p:pic>
        <p:nvPicPr>
          <p:cNvPr id="5" name="内容占位符 5">
            <a:extLst>
              <a:ext uri="{FF2B5EF4-FFF2-40B4-BE49-F238E27FC236}">
                <a16:creationId xmlns:a16="http://schemas.microsoft.com/office/drawing/2014/main" id="{F61FEEAE-D248-4EB5-A222-FAC0734D4E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4" t="5089" r="2641" b="5538"/>
          <a:stretch/>
        </p:blipFill>
        <p:spPr>
          <a:xfrm>
            <a:off x="2405446" y="1412776"/>
            <a:ext cx="6374772" cy="484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355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01B2C9-B16C-42CD-A486-8C374AFF2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580" y="173980"/>
            <a:ext cx="9406916" cy="801912"/>
          </a:xfrm>
        </p:spPr>
        <p:txBody>
          <a:bodyPr/>
          <a:lstStyle/>
          <a:p>
            <a:r>
              <a:rPr lang="zh-CN" altLang="en-US" dirty="0"/>
              <a:t>结构机构设计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E82749-E728-485B-9063-1B515FD31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是否可变形：固定形状</a:t>
            </a:r>
            <a:r>
              <a:rPr lang="en-US" altLang="zh-CN" dirty="0"/>
              <a:t>/</a:t>
            </a:r>
            <a:r>
              <a:rPr lang="zh-CN" altLang="en-US" dirty="0"/>
              <a:t>弯折</a:t>
            </a:r>
            <a:r>
              <a:rPr lang="en-US" altLang="zh-CN" dirty="0"/>
              <a:t>/</a:t>
            </a:r>
            <a:r>
              <a:rPr lang="zh-CN" altLang="en-US" dirty="0"/>
              <a:t>折叠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78C63ED-18DE-4A12-B3B2-C4008BE4D3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A073EB15-73B3-49B8-9B3E-8929FC806E0E}"/>
              </a:ext>
            </a:extLst>
          </p:cNvPr>
          <p:cNvGrpSpPr/>
          <p:nvPr/>
        </p:nvGrpSpPr>
        <p:grpSpPr>
          <a:xfrm>
            <a:off x="187918" y="1844824"/>
            <a:ext cx="11338239" cy="4392488"/>
            <a:chOff x="1415480" y="1753562"/>
            <a:chExt cx="9601237" cy="3719565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BD5D9AD-4241-4F81-A0BC-5FB44FE9A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8847" y="1753563"/>
              <a:ext cx="4696419" cy="3719564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B5FAAFEE-DF78-4F11-A04C-4DF606780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7152" y="1753562"/>
              <a:ext cx="3719565" cy="3719565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83EBD70-4D2E-4DAD-9104-E09C18424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5480" y="1785984"/>
              <a:ext cx="3628305" cy="36283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12012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机构与结构设计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72E80A3-72AB-4731-928F-385A7D6AD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628800"/>
            <a:ext cx="5935588" cy="395705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1624399"/>
            <a:ext cx="5935589" cy="395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7267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B0D4C09-89B0-411A-A011-00411F2F16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9716" y="3263770"/>
            <a:ext cx="5112568" cy="35259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机构与结构设计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371191" y="993501"/>
            <a:ext cx="4392488" cy="4540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铰链（“合页”）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螺丝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+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蝶形螺母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四种结构主材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30×20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木方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25×16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木方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35×6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木条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PVC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板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3912" y="173980"/>
            <a:ext cx="5328592" cy="3498710"/>
          </a:xfrm>
          <a:prstGeom prst="rect">
            <a:avLst/>
          </a:prstGeom>
        </p:spPr>
      </p:pic>
      <p:pic>
        <p:nvPicPr>
          <p:cNvPr id="8" name="Picture 2" descr="查看源图像">
            <a:extLst>
              <a:ext uri="{FF2B5EF4-FFF2-40B4-BE49-F238E27FC236}">
                <a16:creationId xmlns:a16="http://schemas.microsoft.com/office/drawing/2014/main" id="{8045BFAA-F0E5-4E86-9AF1-CA99491540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8"/>
          <a:stretch/>
        </p:blipFill>
        <p:spPr bwMode="auto">
          <a:xfrm>
            <a:off x="7968208" y="3746826"/>
            <a:ext cx="3842748" cy="311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5529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8A620A-4097-40CD-A1B9-0DBCFEC64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机构与结构设计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A51B70-0347-40F3-AD47-907E5A385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3200" dirty="0">
                <a:solidFill>
                  <a:srgbClr val="C00000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设计要求：确定是否可变形及变形方式。设计零件尺寸和安装孔位</a:t>
            </a:r>
            <a:endParaRPr lang="en-US" altLang="zh-CN" sz="3200" dirty="0">
              <a:solidFill>
                <a:srgbClr val="C00000"/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  <a:p>
            <a:r>
              <a:rPr lang="zh-CN" altLang="en-US" dirty="0">
                <a:solidFill>
                  <a:srgbClr val="00B0F0"/>
                </a:solidFill>
              </a:rPr>
              <a:t>注意机械干涉（卡住别的零件、机构）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ADF031-79E3-42EE-9481-D9F7B97CEA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06FF0501-D3ED-4C38-B001-7F432398EEE5}"/>
              </a:ext>
            </a:extLst>
          </p:cNvPr>
          <p:cNvGrpSpPr/>
          <p:nvPr/>
        </p:nvGrpSpPr>
        <p:grpSpPr>
          <a:xfrm>
            <a:off x="3272753" y="2708920"/>
            <a:ext cx="5386046" cy="3498710"/>
            <a:chOff x="3244026" y="2780928"/>
            <a:chExt cx="5386046" cy="349871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BE11931-58A6-4711-9C7A-5369BD87DD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01480" y="2780928"/>
              <a:ext cx="5328592" cy="3498710"/>
            </a:xfrm>
            <a:prstGeom prst="rect">
              <a:avLst/>
            </a:prstGeom>
          </p:spPr>
        </p:pic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69FDDB8F-4E37-4129-B9C7-69E87985779A}"/>
                </a:ext>
              </a:extLst>
            </p:cNvPr>
            <p:cNvCxnSpPr>
              <a:cxnSpLocks/>
            </p:cNvCxnSpPr>
            <p:nvPr/>
          </p:nvCxnSpPr>
          <p:spPr>
            <a:xfrm>
              <a:off x="3301480" y="3501008"/>
              <a:ext cx="5170784" cy="504056"/>
            </a:xfrm>
            <a:prstGeom prst="straightConnector1">
              <a:avLst/>
            </a:prstGeom>
            <a:ln w="762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0C2A26AA-12D0-4844-8F37-0405938A96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4026" y="2979860"/>
              <a:ext cx="114908" cy="1025204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E3E29B12-3052-45C9-9B84-AA16616573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36260" y="3447912"/>
              <a:ext cx="114908" cy="1025204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>
              <a:extLst>
                <a:ext uri="{FF2B5EF4-FFF2-40B4-BE49-F238E27FC236}">
                  <a16:creationId xmlns:a16="http://schemas.microsoft.com/office/drawing/2014/main" id="{8AFB315F-3E77-405D-99B1-1EDE2DE96C29}"/>
                </a:ext>
              </a:extLst>
            </p:cNvPr>
            <p:cNvCxnSpPr>
              <a:cxnSpLocks/>
            </p:cNvCxnSpPr>
            <p:nvPr/>
          </p:nvCxnSpPr>
          <p:spPr>
            <a:xfrm>
              <a:off x="3261068" y="3764743"/>
              <a:ext cx="2186860" cy="195771"/>
            </a:xfrm>
            <a:prstGeom prst="straightConnector1">
              <a:avLst/>
            </a:prstGeom>
            <a:ln w="762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5C92B173-EF59-4E71-98E9-33CCFBAFB7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75920" y="3781476"/>
              <a:ext cx="49126" cy="408717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箭头: 右 18">
            <a:extLst>
              <a:ext uri="{FF2B5EF4-FFF2-40B4-BE49-F238E27FC236}">
                <a16:creationId xmlns:a16="http://schemas.microsoft.com/office/drawing/2014/main" id="{1EBF4FAE-3E20-4772-A944-D0098696ED4D}"/>
              </a:ext>
            </a:extLst>
          </p:cNvPr>
          <p:cNvSpPr/>
          <p:nvPr/>
        </p:nvSpPr>
        <p:spPr>
          <a:xfrm rot="11484791">
            <a:off x="6851022" y="4092010"/>
            <a:ext cx="1655803" cy="5926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02832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D46E7F-69DA-495B-9C5A-667978133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创新设计类型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92FC67-A35F-42AC-BAC1-27CC0189D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创新设计类型：原理</a:t>
            </a:r>
            <a:r>
              <a:rPr lang="en-US" altLang="zh-CN" dirty="0"/>
              <a:t>/</a:t>
            </a:r>
            <a:r>
              <a:rPr lang="zh-CN" altLang="en-US" dirty="0">
                <a:solidFill>
                  <a:srgbClr val="FF0000"/>
                </a:solidFill>
              </a:rPr>
              <a:t>结构</a:t>
            </a:r>
            <a:r>
              <a:rPr lang="en-US" altLang="zh-CN" dirty="0">
                <a:solidFill>
                  <a:srgbClr val="FF0000"/>
                </a:solidFill>
              </a:rPr>
              <a:t>/</a:t>
            </a:r>
            <a:r>
              <a:rPr lang="zh-CN" altLang="en-US" dirty="0">
                <a:solidFill>
                  <a:srgbClr val="FF0000"/>
                </a:solidFill>
              </a:rPr>
              <a:t>外观</a:t>
            </a:r>
            <a:r>
              <a:rPr lang="en-US" altLang="zh-CN" dirty="0"/>
              <a:t>/</a:t>
            </a:r>
            <a:r>
              <a:rPr lang="zh-CN" altLang="en-US" dirty="0"/>
              <a:t>人机交互</a:t>
            </a:r>
          </a:p>
          <a:p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16B1956-6E09-4361-93A3-7EAD9EA367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3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6EA41FF-A8F8-43A1-8B32-A1ABB2DEA7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4" y="1727631"/>
            <a:ext cx="3016832" cy="4536504"/>
          </a:xfrm>
          <a:prstGeom prst="rect">
            <a:avLst/>
          </a:prstGeom>
        </p:spPr>
      </p:pic>
      <p:pic>
        <p:nvPicPr>
          <p:cNvPr id="7" name="1 (1)">
            <a:hlinkClick r:id="" action="ppaction://media"/>
            <a:extLst>
              <a:ext uri="{FF2B5EF4-FFF2-40B4-BE49-F238E27FC236}">
                <a16:creationId xmlns:a16="http://schemas.microsoft.com/office/drawing/2014/main" id="{E6B05EAD-9D39-4028-B468-0FB07FF006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45904" y="2060848"/>
            <a:ext cx="4572000" cy="304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B955CC4-3F6A-4C2C-A3F0-307CE211DDB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9" t="19344" r="16407" b="14517"/>
          <a:stretch/>
        </p:blipFill>
        <p:spPr>
          <a:xfrm>
            <a:off x="6658272" y="1727631"/>
            <a:ext cx="2987824" cy="3048000"/>
          </a:xfrm>
          <a:prstGeom prst="rect">
            <a:avLst/>
          </a:prstGeom>
        </p:spPr>
      </p:pic>
      <p:pic>
        <p:nvPicPr>
          <p:cNvPr id="10" name="VID_20171212_123400">
            <a:hlinkClick r:id="" action="ppaction://media"/>
            <a:extLst>
              <a:ext uri="{FF2B5EF4-FFF2-40B4-BE49-F238E27FC236}">
                <a16:creationId xmlns:a16="http://schemas.microsoft.com/office/drawing/2014/main" id="{46914F1C-D27D-4454-A27E-C18E1CF7DAA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87020" y="4005064"/>
            <a:ext cx="4581262" cy="257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3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5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产品初步设计方案</a:t>
            </a:r>
            <a:r>
              <a:rPr lang="en-US" altLang="zh-CN" dirty="0"/>
              <a:t>-</a:t>
            </a:r>
            <a:r>
              <a:rPr lang="zh-CN" altLang="en-US" dirty="0"/>
              <a:t>人机界面设计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向产品输入信息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产品输出信息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4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60CCCC8-9487-412A-80AF-57574E7204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6" t="3514" r="30464" b="14300"/>
          <a:stretch/>
        </p:blipFill>
        <p:spPr>
          <a:xfrm>
            <a:off x="4353558" y="1531807"/>
            <a:ext cx="2448272" cy="477105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6FADB09-FA27-4018-A18E-8E76911076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2126" r="30464" b="34306"/>
          <a:stretch/>
        </p:blipFill>
        <p:spPr>
          <a:xfrm>
            <a:off x="6816080" y="1538268"/>
            <a:ext cx="5273268" cy="477105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999F36A-1F75-4E85-BEF0-4AA3923862FB}"/>
              </a:ext>
            </a:extLst>
          </p:cNvPr>
          <p:cNvSpPr txBox="1"/>
          <p:nvPr/>
        </p:nvSpPr>
        <p:spPr>
          <a:xfrm>
            <a:off x="983432" y="3717032"/>
            <a:ext cx="2616737" cy="164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例：</a:t>
            </a:r>
            <a:endParaRPr lang="en-US" altLang="zh-CN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指示灯：告诉使用者已经按下按钮</a:t>
            </a:r>
            <a:endParaRPr lang="en-US" altLang="zh-CN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二附饮水机出水开关：解决烫手问题</a:t>
            </a:r>
          </a:p>
        </p:txBody>
      </p:sp>
    </p:spTree>
    <p:extLst>
      <p:ext uri="{BB962C8B-B14F-4D97-AF65-F5344CB8AC3E}">
        <p14:creationId xmlns:p14="http://schemas.microsoft.com/office/powerpoint/2010/main" val="11791227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产品初步设计方案</a:t>
            </a:r>
            <a:r>
              <a:rPr lang="en-US" altLang="zh-CN" dirty="0"/>
              <a:t>-</a:t>
            </a:r>
            <a:r>
              <a:rPr lang="zh-CN" altLang="en-US" dirty="0"/>
              <a:t>人机界面设计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335360" y="1397675"/>
            <a:ext cx="4680520" cy="2601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触控按钮</a:t>
            </a:r>
            <a:endParaRPr lang="en-US" altLang="zh-CN" sz="28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船型开关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自锁按钮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倾斜、磁控开关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 t="16401" r="24800" b="40550"/>
          <a:stretch/>
        </p:blipFill>
        <p:spPr>
          <a:xfrm>
            <a:off x="3309837" y="1109253"/>
            <a:ext cx="4223884" cy="2886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DD54E66A-B48D-45B0-865A-F2F90FDD0D04}"/>
              </a:ext>
            </a:extLst>
          </p:cNvPr>
          <p:cNvGrpSpPr/>
          <p:nvPr/>
        </p:nvGrpSpPr>
        <p:grpSpPr>
          <a:xfrm>
            <a:off x="3282140" y="3680383"/>
            <a:ext cx="5231904" cy="3259086"/>
            <a:chOff x="3863752" y="1200753"/>
            <a:chExt cx="7896200" cy="4918744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C1E985E9-40F6-4EBA-96BA-C50834BC34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63752" y="1200753"/>
              <a:ext cx="7896200" cy="49187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0F73ABD-7644-4E1D-9E2C-9AD3E1C7604D}"/>
                </a:ext>
              </a:extLst>
            </p:cNvPr>
            <p:cNvSpPr/>
            <p:nvPr/>
          </p:nvSpPr>
          <p:spPr>
            <a:xfrm>
              <a:off x="8472264" y="2204864"/>
              <a:ext cx="2328449" cy="1368152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Picture 2" descr="查看源图像">
            <a:extLst>
              <a:ext uri="{FF2B5EF4-FFF2-40B4-BE49-F238E27FC236}">
                <a16:creationId xmlns:a16="http://schemas.microsoft.com/office/drawing/2014/main" id="{4830F1EF-995C-4E03-87F5-8B51039C4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393" y="3603668"/>
            <a:ext cx="2855415" cy="307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查看源图像">
            <a:extLst>
              <a:ext uri="{FF2B5EF4-FFF2-40B4-BE49-F238E27FC236}">
                <a16:creationId xmlns:a16="http://schemas.microsoft.com/office/drawing/2014/main" id="{5A2A6FF9-4F54-4D83-A60C-042C0A4FD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721" y="749667"/>
            <a:ext cx="350908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5328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1E1E6FCE-4FCA-41BD-B77C-1DCFA2D5CF62}"/>
              </a:ext>
            </a:extLst>
          </p:cNvPr>
          <p:cNvSpPr txBox="1"/>
          <p:nvPr/>
        </p:nvSpPr>
        <p:spPr>
          <a:xfrm>
            <a:off x="191344" y="404664"/>
            <a:ext cx="12513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C00000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设计要求：不能暴露导电部件。禁止粘死，便于拆换</a:t>
            </a:r>
            <a:endParaRPr lang="en-US" altLang="zh-CN" sz="3200" dirty="0">
              <a:solidFill>
                <a:srgbClr val="C00000"/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  <a:p>
            <a:endParaRPr lang="en-US" altLang="zh-CN" sz="3200" dirty="0">
              <a:solidFill>
                <a:srgbClr val="C00000"/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  <a:p>
            <a:r>
              <a:rPr lang="zh-CN" altLang="en-US" sz="3200" dirty="0">
                <a:solidFill>
                  <a:srgbClr val="C00000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怎样和自制部分连接？设计孔位、孔径或卡槽，标注尺寸。</a:t>
            </a:r>
          </a:p>
        </p:txBody>
      </p:sp>
    </p:spTree>
    <p:extLst>
      <p:ext uri="{BB962C8B-B14F-4D97-AF65-F5344CB8AC3E}">
        <p14:creationId xmlns:p14="http://schemas.microsoft.com/office/powerpoint/2010/main" val="25678731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产品初步设计方案</a:t>
            </a:r>
            <a:r>
              <a:rPr lang="en-US" altLang="zh-CN" dirty="0"/>
              <a:t>-</a:t>
            </a:r>
            <a:r>
              <a:rPr lang="zh-CN" altLang="en-US" dirty="0"/>
              <a:t>内部布局设计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DE99C1A-3AA6-4378-824D-9FEA236DD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导线：尽量红正</a:t>
            </a:r>
            <a:r>
              <a:rPr lang="zh-CN" altLang="en-US" dirty="0"/>
              <a:t>黑负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/>
          </p:nvPr>
        </p:nvSpPr>
        <p:spPr>
          <a:xfrm>
            <a:off x="335360" y="235894"/>
            <a:ext cx="409812" cy="678084"/>
          </a:xfrm>
        </p:spPr>
        <p:txBody>
          <a:bodyPr/>
          <a:lstStyle/>
          <a:p>
            <a:r>
              <a:rPr lang="en-US" altLang="zh-CN" dirty="0"/>
              <a:t>5</a:t>
            </a:r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618512"/>
            <a:ext cx="5432292" cy="3620976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1415480" y="1628800"/>
            <a:ext cx="4464496" cy="3888432"/>
            <a:chOff x="1415480" y="1628800"/>
            <a:chExt cx="4464496" cy="3888432"/>
          </a:xfrm>
        </p:grpSpPr>
        <p:sp>
          <p:nvSpPr>
            <p:cNvPr id="5" name="矩形 4"/>
            <p:cNvSpPr/>
            <p:nvPr/>
          </p:nvSpPr>
          <p:spPr>
            <a:xfrm>
              <a:off x="1415480" y="1628800"/>
              <a:ext cx="4464496" cy="36004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2517743" y="4941168"/>
              <a:ext cx="553921" cy="576064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/>
                <a:t>电源接口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2471428" y="2276872"/>
              <a:ext cx="1176300" cy="648072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触控模块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2517743" y="3137784"/>
              <a:ext cx="553921" cy="158736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线缆收纳槽</a:t>
              </a:r>
            </a:p>
          </p:txBody>
        </p:sp>
        <p:sp>
          <p:nvSpPr>
            <p:cNvPr id="13" name="椭圆 12"/>
            <p:cNvSpPr/>
            <p:nvPr/>
          </p:nvSpPr>
          <p:spPr>
            <a:xfrm>
              <a:off x="3600199" y="3109861"/>
              <a:ext cx="535163" cy="535163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/>
                <a:t>灯珠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3517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科学性原则：遵循科学原理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应用科学知识，遵循科学原理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日常见到的灯具，有哪些部分是相似的？</a:t>
            </a:r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CA06A22-FE30-4952-B582-7D6B6BB3C1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006583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4294967295"/>
          </p:nvPr>
        </p:nvSpPr>
        <p:spPr>
          <a:xfrm>
            <a:off x="0" y="236538"/>
            <a:ext cx="409575" cy="677862"/>
          </a:xfrm>
        </p:spPr>
        <p:txBody>
          <a:bodyPr/>
          <a:lstStyle/>
          <a:p>
            <a:r>
              <a:rPr lang="en-US" altLang="zh-CN" dirty="0"/>
              <a:t>5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899" y="1268760"/>
            <a:ext cx="10968203" cy="460851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6DD1B70-8205-427D-AA77-FBE019038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8208" y="2809558"/>
            <a:ext cx="4467007" cy="2754982"/>
          </a:xfrm>
          <a:prstGeom prst="rect">
            <a:avLst/>
          </a:prstGeom>
        </p:spPr>
      </p:pic>
      <p:sp>
        <p:nvSpPr>
          <p:cNvPr id="7" name="对话气泡: 矩形 6">
            <a:extLst>
              <a:ext uri="{FF2B5EF4-FFF2-40B4-BE49-F238E27FC236}">
                <a16:creationId xmlns:a16="http://schemas.microsoft.com/office/drawing/2014/main" id="{C6C450CB-895C-41DB-A04B-E95D8DA1AE60}"/>
              </a:ext>
            </a:extLst>
          </p:cNvPr>
          <p:cNvSpPr/>
          <p:nvPr/>
        </p:nvSpPr>
        <p:spPr>
          <a:xfrm>
            <a:off x="11456709" y="3140968"/>
            <a:ext cx="1055440" cy="864096"/>
          </a:xfrm>
          <a:prstGeom prst="wedgeRectCallout">
            <a:avLst>
              <a:gd name="adj1" fmla="val -246"/>
              <a:gd name="adj2" fmla="val 949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506723B-63EF-4948-AF07-F2841BAFE6D5}"/>
              </a:ext>
            </a:extLst>
          </p:cNvPr>
          <p:cNvSpPr txBox="1"/>
          <p:nvPr/>
        </p:nvSpPr>
        <p:spPr>
          <a:xfrm>
            <a:off x="204787" y="129570"/>
            <a:ext cx="125136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C00000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设计要求：不能暴露导电部件。禁止粘死，便于拆换。一般不用同一部件导电</a:t>
            </a:r>
            <a:r>
              <a:rPr lang="en-US" altLang="zh-CN" sz="3200" dirty="0">
                <a:solidFill>
                  <a:srgbClr val="C00000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+</a:t>
            </a:r>
            <a:r>
              <a:rPr lang="zh-CN" altLang="en-US" sz="3200" dirty="0">
                <a:solidFill>
                  <a:srgbClr val="C00000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承力。</a:t>
            </a:r>
            <a:endParaRPr lang="en-US" altLang="zh-CN" sz="3200" dirty="0">
              <a:solidFill>
                <a:srgbClr val="C00000"/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  <a:p>
            <a:endParaRPr lang="en-US" altLang="zh-CN" sz="3200" dirty="0">
              <a:solidFill>
                <a:srgbClr val="C00000"/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  <a:p>
            <a:r>
              <a:rPr lang="zh-CN" altLang="en-US" sz="3200" dirty="0">
                <a:solidFill>
                  <a:srgbClr val="C00000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孔位、线槽等需要标注尺寸。</a:t>
            </a:r>
          </a:p>
        </p:txBody>
      </p:sp>
    </p:spTree>
    <p:extLst>
      <p:ext uri="{BB962C8B-B14F-4D97-AF65-F5344CB8AC3E}">
        <p14:creationId xmlns:p14="http://schemas.microsoft.com/office/powerpoint/2010/main" val="16426251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设计方案深化</a:t>
            </a:r>
            <a:r>
              <a:rPr lang="en-US" altLang="zh-CN" dirty="0"/>
              <a:t>-</a:t>
            </a:r>
            <a:r>
              <a:rPr lang="zh-CN" altLang="en-US" dirty="0"/>
              <a:t>造型设计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几何造型（</a:t>
            </a:r>
            <a:r>
              <a:rPr lang="en-US" altLang="zh-CN" dirty="0"/>
              <a:t>P80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仿生设计（</a:t>
            </a:r>
            <a:r>
              <a:rPr lang="en-US" altLang="zh-CN" dirty="0"/>
              <a:t>P81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移植法（</a:t>
            </a:r>
            <a:r>
              <a:rPr lang="en-US" altLang="zh-CN" dirty="0"/>
              <a:t>P81</a:t>
            </a:r>
            <a:r>
              <a:rPr lang="zh-CN" altLang="en-US" dirty="0"/>
              <a:t>）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6</a:t>
            </a:r>
            <a:endParaRPr lang="zh-CN" altLang="en-US" dirty="0"/>
          </a:p>
        </p:txBody>
      </p:sp>
      <p:pic>
        <p:nvPicPr>
          <p:cNvPr id="2050" name="Picture 2" descr="查看源图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0" t="33221" r="39988" b="37845"/>
          <a:stretch/>
        </p:blipFill>
        <p:spPr bwMode="auto">
          <a:xfrm>
            <a:off x="180988" y="3068960"/>
            <a:ext cx="2901659" cy="24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gsrc.baidu.com/baike/pic/item/09fa513d269759eecff961a9bffb43166d22df2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1" t="44221" r="23879" b="37378"/>
          <a:stretch/>
        </p:blipFill>
        <p:spPr bwMode="auto">
          <a:xfrm>
            <a:off x="2783632" y="3098527"/>
            <a:ext cx="2448272" cy="24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查看源图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3244305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3294C7F-2916-486E-944B-67B49E2F11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839" y="845565"/>
            <a:ext cx="4799154" cy="479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477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设计方案深化</a:t>
            </a:r>
            <a:r>
              <a:rPr lang="en-US" altLang="zh-CN" dirty="0"/>
              <a:t>-</a:t>
            </a:r>
            <a:r>
              <a:rPr lang="zh-CN" altLang="en-US" dirty="0"/>
              <a:t>造型设计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B8185945-C3F8-4990-8A37-EC94755E0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6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36" y="987677"/>
            <a:ext cx="5688633" cy="568863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DC62B95-FE53-44FC-843B-25F8DD920F73}"/>
              </a:ext>
            </a:extLst>
          </p:cNvPr>
          <p:cNvSpPr txBox="1"/>
          <p:nvPr/>
        </p:nvSpPr>
        <p:spPr>
          <a:xfrm>
            <a:off x="6127033" y="1484784"/>
            <a:ext cx="5254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C00000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设计要求：确定表面材质，颜色</a:t>
            </a:r>
          </a:p>
        </p:txBody>
      </p:sp>
    </p:spTree>
    <p:extLst>
      <p:ext uri="{BB962C8B-B14F-4D97-AF65-F5344CB8AC3E}">
        <p14:creationId xmlns:p14="http://schemas.microsoft.com/office/powerpoint/2010/main" val="7023325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设计方案深化</a:t>
            </a:r>
            <a:r>
              <a:rPr lang="en-US" altLang="zh-CN" dirty="0"/>
              <a:t>-</a:t>
            </a:r>
            <a:r>
              <a:rPr lang="zh-CN" altLang="en-US" dirty="0"/>
              <a:t>材料及工艺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D5F035A-20AA-49EF-8681-FD6C475A8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C00000"/>
                </a:solidFill>
              </a:rPr>
              <a:t>设计要求：列出材料清单；设计加工、装配方式，列出工具清单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7</a:t>
            </a:r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B2390F7-B972-48A5-80FE-38B8495CB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70" y="5284805"/>
            <a:ext cx="1391245" cy="970888"/>
          </a:xfrm>
          <a:prstGeom prst="rect">
            <a:avLst/>
          </a:prstGeom>
        </p:spPr>
      </p:pic>
      <p:pic>
        <p:nvPicPr>
          <p:cNvPr id="13" name="内容占位符 7">
            <a:extLst>
              <a:ext uri="{FF2B5EF4-FFF2-40B4-BE49-F238E27FC236}">
                <a16:creationId xmlns:a16="http://schemas.microsoft.com/office/drawing/2014/main" id="{F96A2426-09AE-45DB-B174-7D9BF1663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9376" y="2204864"/>
            <a:ext cx="2020869" cy="2050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9558340-FF07-492A-842B-534A7B769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32" y="4411389"/>
            <a:ext cx="1321964" cy="87317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671DE23-F2B3-4A7D-9549-0FD2A0BD6FCA}"/>
              </a:ext>
            </a:extLst>
          </p:cNvPr>
          <p:cNvSpPr txBox="1"/>
          <p:nvPr/>
        </p:nvSpPr>
        <p:spPr>
          <a:xfrm>
            <a:off x="2396728" y="4618936"/>
            <a:ext cx="2002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M3</a:t>
            </a:r>
            <a:r>
              <a:rPr lang="zh-CN" altLang="en-US" dirty="0"/>
              <a:t>*</a:t>
            </a:r>
            <a:r>
              <a:rPr lang="en-US" altLang="zh-CN" dirty="0"/>
              <a:t>20</a:t>
            </a:r>
            <a:r>
              <a:rPr lang="zh-CN" altLang="en-US" dirty="0"/>
              <a:t>螺丝</a:t>
            </a:r>
            <a:endParaRPr lang="en-US" altLang="zh-CN" dirty="0"/>
          </a:p>
          <a:p>
            <a:r>
              <a:rPr lang="en-US" altLang="zh-CN" dirty="0"/>
              <a:t>M3</a:t>
            </a:r>
            <a:r>
              <a:rPr lang="zh-CN" altLang="en-US" dirty="0"/>
              <a:t>螺母</a:t>
            </a:r>
            <a:endParaRPr lang="en-US" altLang="zh-CN" dirty="0"/>
          </a:p>
          <a:p>
            <a:r>
              <a:rPr lang="en-US" altLang="zh-CN" dirty="0"/>
              <a:t>M3</a:t>
            </a:r>
            <a:r>
              <a:rPr lang="zh-CN" altLang="en-US" dirty="0"/>
              <a:t>*</a:t>
            </a:r>
            <a:r>
              <a:rPr lang="en-US" altLang="zh-CN" dirty="0"/>
              <a:t>10</a:t>
            </a:r>
            <a:r>
              <a:rPr lang="zh-CN" altLang="en-US" dirty="0"/>
              <a:t>公母头铜柱</a:t>
            </a:r>
          </a:p>
        </p:txBody>
      </p:sp>
      <p:grpSp>
        <p:nvGrpSpPr>
          <p:cNvPr id="9" name="组合 39">
            <a:extLst>
              <a:ext uri="{FF2B5EF4-FFF2-40B4-BE49-F238E27FC236}">
                <a16:creationId xmlns:a16="http://schemas.microsoft.com/office/drawing/2014/main" id="{FD22686C-4A91-483A-A41B-FB043ECE34CC}"/>
              </a:ext>
            </a:extLst>
          </p:cNvPr>
          <p:cNvGrpSpPr>
            <a:grpSpLocks/>
          </p:cNvGrpSpPr>
          <p:nvPr/>
        </p:nvGrpSpPr>
        <p:grpSpPr bwMode="auto">
          <a:xfrm>
            <a:off x="6312024" y="2515837"/>
            <a:ext cx="1513724" cy="1367235"/>
            <a:chOff x="5334000" y="381000"/>
            <a:chExt cx="2362200" cy="2133600"/>
          </a:xfrm>
        </p:grpSpPr>
        <p:sp>
          <p:nvSpPr>
            <p:cNvPr id="10" name="Line 20">
              <a:extLst>
                <a:ext uri="{FF2B5EF4-FFF2-40B4-BE49-F238E27FC236}">
                  <a16:creationId xmlns:a16="http://schemas.microsoft.com/office/drawing/2014/main" id="{43A4C296-79ED-4AAE-8B82-A5B52CA64F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34000" y="838200"/>
              <a:ext cx="0" cy="685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" name="Line 24">
              <a:extLst>
                <a:ext uri="{FF2B5EF4-FFF2-40B4-BE49-F238E27FC236}">
                  <a16:creationId xmlns:a16="http://schemas.microsoft.com/office/drawing/2014/main" id="{0DB2DFA4-BB4A-468B-A64F-6AA09F928C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53200" y="2209800"/>
              <a:ext cx="60960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Line 11">
              <a:extLst>
                <a:ext uri="{FF2B5EF4-FFF2-40B4-BE49-F238E27FC236}">
                  <a16:creationId xmlns:a16="http://schemas.microsoft.com/office/drawing/2014/main" id="{7FB17A09-29A0-43DF-B988-15D97E115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381000"/>
              <a:ext cx="1828800" cy="1066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6" name="Line 12">
              <a:extLst>
                <a:ext uri="{FF2B5EF4-FFF2-40B4-BE49-F238E27FC236}">
                  <a16:creationId xmlns:a16="http://schemas.microsoft.com/office/drawing/2014/main" id="{BACD349E-2538-4E6C-9C29-12AC6F6127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0" y="838200"/>
              <a:ext cx="1828800" cy="1066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Line 13">
              <a:extLst>
                <a:ext uri="{FF2B5EF4-FFF2-40B4-BE49-F238E27FC236}">
                  <a16:creationId xmlns:a16="http://schemas.microsoft.com/office/drawing/2014/main" id="{9B80091A-E88A-4C14-AEF2-DC47D317D6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62800" y="1447800"/>
              <a:ext cx="533400" cy="457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" name="Line 15">
              <a:extLst>
                <a:ext uri="{FF2B5EF4-FFF2-40B4-BE49-F238E27FC236}">
                  <a16:creationId xmlns:a16="http://schemas.microsoft.com/office/drawing/2014/main" id="{82565DAF-1178-4D98-83F7-34F6DB5652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62800" y="2133600"/>
              <a:ext cx="53340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" name="Line 16">
              <a:extLst>
                <a:ext uri="{FF2B5EF4-FFF2-40B4-BE49-F238E27FC236}">
                  <a16:creationId xmlns:a16="http://schemas.microsoft.com/office/drawing/2014/main" id="{F0D790E3-23D8-4ABA-AE2B-41A3B54F2F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34000" y="381000"/>
              <a:ext cx="533400" cy="457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4CD5EFED-49AB-4217-AEC0-FA96A49825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0" cy="609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1" name="Line 19">
              <a:extLst>
                <a:ext uri="{FF2B5EF4-FFF2-40B4-BE49-F238E27FC236}">
                  <a16:creationId xmlns:a16="http://schemas.microsoft.com/office/drawing/2014/main" id="{30192ED0-A0FC-4209-9124-094C612779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96200" y="1447800"/>
              <a:ext cx="0" cy="685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2" name="Line 21">
              <a:extLst>
                <a:ext uri="{FF2B5EF4-FFF2-40B4-BE49-F238E27FC236}">
                  <a16:creationId xmlns:a16="http://schemas.microsoft.com/office/drawing/2014/main" id="{666C4779-3532-47D3-A356-1FCD616212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0" y="1524000"/>
              <a:ext cx="60960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3" name="Line 37">
              <a:extLst>
                <a:ext uri="{FF2B5EF4-FFF2-40B4-BE49-F238E27FC236}">
                  <a16:creationId xmlns:a16="http://schemas.microsoft.com/office/drawing/2014/main" id="{5913766B-24AE-4614-A13D-DC4A63ED46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943600" y="1676400"/>
              <a:ext cx="228600" cy="228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4" name="Line 38">
              <a:extLst>
                <a:ext uri="{FF2B5EF4-FFF2-40B4-BE49-F238E27FC236}">
                  <a16:creationId xmlns:a16="http://schemas.microsoft.com/office/drawing/2014/main" id="{61A0CAF4-C6FD-43EB-BE58-6F35883301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943600" y="1524000"/>
              <a:ext cx="60960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5" name="Line 39">
              <a:extLst>
                <a:ext uri="{FF2B5EF4-FFF2-40B4-BE49-F238E27FC236}">
                  <a16:creationId xmlns:a16="http://schemas.microsoft.com/office/drawing/2014/main" id="{D12610C8-90C0-4D92-AA59-A68E08C8FF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53200" y="1905000"/>
              <a:ext cx="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6" name="Line 40">
              <a:extLst>
                <a:ext uri="{FF2B5EF4-FFF2-40B4-BE49-F238E27FC236}">
                  <a16:creationId xmlns:a16="http://schemas.microsoft.com/office/drawing/2014/main" id="{2A59A893-B71E-4518-BDCF-968A8AB706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943600" y="1524000"/>
              <a:ext cx="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3C92201A-C102-4C03-BC9C-6658B24FB732}"/>
              </a:ext>
            </a:extLst>
          </p:cNvPr>
          <p:cNvGrpSpPr/>
          <p:nvPr/>
        </p:nvGrpSpPr>
        <p:grpSpPr>
          <a:xfrm>
            <a:off x="4934923" y="2506389"/>
            <a:ext cx="1144121" cy="1211422"/>
            <a:chOff x="762000" y="1905000"/>
            <a:chExt cx="2590800" cy="2743200"/>
          </a:xfrm>
        </p:grpSpPr>
        <p:sp>
          <p:nvSpPr>
            <p:cNvPr id="28" name="Rectangle 55">
              <a:extLst>
                <a:ext uri="{FF2B5EF4-FFF2-40B4-BE49-F238E27FC236}">
                  <a16:creationId xmlns:a16="http://schemas.microsoft.com/office/drawing/2014/main" id="{BCFA6998-1416-40DA-8FE0-CA3903DD8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000" y="2895600"/>
              <a:ext cx="2590800" cy="762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9" name="Rectangle 60">
              <a:extLst>
                <a:ext uri="{FF2B5EF4-FFF2-40B4-BE49-F238E27FC236}">
                  <a16:creationId xmlns:a16="http://schemas.microsoft.com/office/drawing/2014/main" id="{6B70C510-D9B6-4A66-BA7F-A02C94551A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8800" y="2895600"/>
              <a:ext cx="685800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0" name="Rectangle 56">
              <a:extLst>
                <a:ext uri="{FF2B5EF4-FFF2-40B4-BE49-F238E27FC236}">
                  <a16:creationId xmlns:a16="http://schemas.microsoft.com/office/drawing/2014/main" id="{4785CF9F-160B-4619-85BE-F0B068561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400" y="1905000"/>
              <a:ext cx="838200" cy="2743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1" name="文本框 30">
            <a:extLst>
              <a:ext uri="{FF2B5EF4-FFF2-40B4-BE49-F238E27FC236}">
                <a16:creationId xmlns:a16="http://schemas.microsoft.com/office/drawing/2014/main" id="{28C0E207-669C-47C1-BBEE-6A3676A332A3}"/>
              </a:ext>
            </a:extLst>
          </p:cNvPr>
          <p:cNvSpPr txBox="1"/>
          <p:nvPr/>
        </p:nvSpPr>
        <p:spPr>
          <a:xfrm>
            <a:off x="5184352" y="4166661"/>
            <a:ext cx="22621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连接方式：螺丝挤压</a:t>
            </a:r>
            <a:endParaRPr lang="en-US" altLang="zh-CN" dirty="0"/>
          </a:p>
          <a:p>
            <a:r>
              <a:rPr lang="zh-CN" altLang="en-US" dirty="0"/>
              <a:t>榫卯</a:t>
            </a:r>
            <a:endParaRPr lang="en-US" altLang="zh-CN" dirty="0"/>
          </a:p>
          <a:p>
            <a:r>
              <a:rPr lang="zh-CN" altLang="en-US" dirty="0"/>
              <a:t>胶粘（尽量少用）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6EDD9AF5-4F4A-44C2-825B-4A5E4919A2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4535" y="5367647"/>
            <a:ext cx="942481" cy="1545173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D7A573BD-5589-424E-B659-1C8F16289F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3314" y="4460813"/>
            <a:ext cx="2591591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6414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B771D7D1-A33E-45EB-ABB6-891A9F3938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781814"/>
              </p:ext>
            </p:extLst>
          </p:nvPr>
        </p:nvGraphicFramePr>
        <p:xfrm>
          <a:off x="1775520" y="1052736"/>
          <a:ext cx="10153127" cy="41688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41749">
                  <a:extLst>
                    <a:ext uri="{9D8B030D-6E8A-4147-A177-3AD203B41FA5}">
                      <a16:colId xmlns:a16="http://schemas.microsoft.com/office/drawing/2014/main" val="3296976227"/>
                    </a:ext>
                  </a:extLst>
                </a:gridCol>
                <a:gridCol w="4339100">
                  <a:extLst>
                    <a:ext uri="{9D8B030D-6E8A-4147-A177-3AD203B41FA5}">
                      <a16:colId xmlns:a16="http://schemas.microsoft.com/office/drawing/2014/main" val="1120221997"/>
                    </a:ext>
                  </a:extLst>
                </a:gridCol>
                <a:gridCol w="4572278">
                  <a:extLst>
                    <a:ext uri="{9D8B030D-6E8A-4147-A177-3AD203B41FA5}">
                      <a16:colId xmlns:a16="http://schemas.microsoft.com/office/drawing/2014/main" val="102810968"/>
                    </a:ext>
                  </a:extLst>
                </a:gridCol>
              </a:tblGrid>
              <a:tr h="651814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/>
                        <a:t>零件</a:t>
                      </a:r>
                      <a:endParaRPr lang="en-US" altLang="zh-CN" b="0" dirty="0"/>
                    </a:p>
                    <a:p>
                      <a:pPr algn="ctr"/>
                      <a:r>
                        <a:rPr lang="zh-CN" altLang="en-US" b="0" dirty="0"/>
                        <a:t>材料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/>
                        <a:t>优势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/>
                        <a:t>缺点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9658335"/>
                  </a:ext>
                </a:extLst>
              </a:tr>
              <a:tr h="167413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热熔胶</a:t>
                      </a:r>
                      <a:endParaRPr lang="en-US" altLang="zh-CN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altLang="zh-CN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502</a:t>
                      </a:r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胶</a:t>
                      </a:r>
                      <a:endParaRPr lang="en-US" altLang="zh-CN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白乳胶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可以用来连接电池等无法打孔的部件。</a:t>
                      </a:r>
                      <a:endParaRPr lang="en-US" altLang="zh-CN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无需对零件进行进一步加工。</a:t>
                      </a:r>
                      <a:endParaRPr lang="en-US" altLang="zh-CN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粘接后拆卸可能比较困难。</a:t>
                      </a:r>
                      <a:endParaRPr lang="en-US" altLang="zh-CN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zh-CN" altLang="en-US" sz="2000" b="1" u="sng" dirty="0">
                          <a:solidFill>
                            <a:srgbClr val="C00000"/>
                          </a:solidFill>
                        </a:rPr>
                        <a:t>粘合剂可能对人体产生负面影响。少用！！</a:t>
                      </a:r>
                      <a:endParaRPr lang="en-US" altLang="zh-CN" sz="2000" b="1" u="sng" dirty="0">
                        <a:solidFill>
                          <a:srgbClr val="C00000"/>
                        </a:solidFill>
                      </a:endParaRPr>
                    </a:p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不能用于可动机构。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4165207"/>
                  </a:ext>
                </a:extLst>
              </a:tr>
              <a:tr h="83706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螺丝</a:t>
                      </a:r>
                      <a:endParaRPr lang="en-US" altLang="zh-CN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螺母</a:t>
                      </a:r>
                      <a:endParaRPr lang="en-US" altLang="zh-CN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铰链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拆装方便，能提高可维修性。</a:t>
                      </a:r>
                      <a:endParaRPr lang="en-US" altLang="zh-CN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使用过程中不会释放有害物质。</a:t>
                      </a:r>
                      <a:endParaRPr lang="en-US" altLang="zh-CN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可以实现可动机构。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会对材料本身产生一定破坏。</a:t>
                      </a:r>
                      <a:endParaRPr lang="en-US" altLang="zh-CN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加工（打孔）过程中对工具有要求。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7315925"/>
                  </a:ext>
                </a:extLst>
              </a:tr>
              <a:tr h="83706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榫卯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无需额外器材</a:t>
                      </a:r>
                      <a:endParaRPr lang="en-US" altLang="zh-CN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坚固美观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设计、加工难度大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1405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66977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686529-64AC-4AD2-8CED-602EA0226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9577304-9EBC-409E-B788-E7BE08A15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可选：制订任务列表，参考</a:t>
            </a:r>
            <a:r>
              <a:rPr lang="en-US" altLang="zh-CN" dirty="0"/>
              <a:t>P51</a:t>
            </a:r>
            <a:r>
              <a:rPr lang="zh-CN" altLang="en-US" dirty="0"/>
              <a:t>，按</a:t>
            </a:r>
            <a:r>
              <a:rPr lang="en-US" altLang="zh-CN" dirty="0">
                <a:solidFill>
                  <a:srgbClr val="FF0000"/>
                </a:solidFill>
              </a:rPr>
              <a:t>30min*8</a:t>
            </a:r>
            <a:r>
              <a:rPr lang="zh-CN" altLang="en-US" dirty="0">
                <a:solidFill>
                  <a:srgbClr val="FF0000"/>
                </a:solidFill>
              </a:rPr>
              <a:t>课时</a:t>
            </a:r>
            <a:r>
              <a:rPr lang="zh-CN" altLang="en-US" dirty="0"/>
              <a:t>做计划，</a:t>
            </a:r>
          </a:p>
          <a:p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8E51D19-0A4C-43DB-A2CB-916B09C8FF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6674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0797FD-61FC-4804-9165-075B603F5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任务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FE9224E-98C3-4944-B4AF-E49E82E31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完成设计方案，收工时上交</a:t>
            </a:r>
            <a:endParaRPr lang="en-US" altLang="zh-CN" dirty="0"/>
          </a:p>
          <a:p>
            <a:pPr lvl="1"/>
            <a:r>
              <a:rPr lang="zh-CN" altLang="en-US" dirty="0"/>
              <a:t>不安排值日，自己清理桌面及周围环境，放好凳子</a:t>
            </a:r>
            <a:endParaRPr lang="en-US" altLang="zh-CN" dirty="0"/>
          </a:p>
          <a:p>
            <a:pPr lvl="1"/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6C45650-0C2B-4FCB-B5D9-E9F581F5A4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114795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404751" y="-36984"/>
            <a:ext cx="8975725" cy="801688"/>
          </a:xfrm>
        </p:spPr>
        <p:txBody>
          <a:bodyPr/>
          <a:lstStyle/>
          <a:p>
            <a:r>
              <a:rPr lang="zh-CN" altLang="en-US" sz="3600" dirty="0"/>
              <a:t>设计方案说明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5154" y="374420"/>
            <a:ext cx="10113293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dirty="0">
                <a:latin typeface="+mn-ea"/>
                <a:ea typeface="+mn-ea"/>
              </a:rPr>
              <a:t>明确问题、</a:t>
            </a:r>
            <a:r>
              <a:rPr lang="zh-CN" altLang="zh-CN" dirty="0">
                <a:latin typeface="+mn-ea"/>
                <a:ea typeface="+mn-ea"/>
              </a:rPr>
              <a:t>设计定位</a:t>
            </a:r>
          </a:p>
          <a:p>
            <a:pPr lvl="1"/>
            <a:r>
              <a:rPr lang="zh-CN" altLang="zh-CN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说明你要解决的问题。</a:t>
            </a:r>
            <a:endParaRPr lang="en-US" altLang="zh-CN" dirty="0">
              <a:solidFill>
                <a:srgbClr val="C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1"/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例：年纪较大，眼花的高三老师（用户）在会议室（使用场景）使用可充电台灯阅卷（需求），（原因）因为会议室插电不方便，主光源照度不足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2"/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外观设计：简约，符合工作场景风格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2"/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功能设计与人机交互：包含充电功能，能保证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1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次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4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小时的集体阅卷；光源护眼减少疲劳；轻便，便于从办公室拿到会议室；附带折叠功能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……</a:t>
            </a:r>
          </a:p>
          <a:p>
            <a:pPr lvl="2"/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设计定位也可写：体现设计的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XX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原则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/>
            <a:r>
              <a:rPr lang="zh-CN" altLang="zh-CN" dirty="0">
                <a:latin typeface="+mn-ea"/>
                <a:ea typeface="+mn-ea"/>
              </a:rPr>
              <a:t>概念设计</a:t>
            </a:r>
          </a:p>
          <a:p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zh-CN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思考作品的基本功能、机构和结构，如零件之间如何连接、如何实现活动部件等。</a:t>
            </a:r>
            <a:r>
              <a:rPr lang="zh-CN" altLang="zh-CN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画出作品整体草图。</a:t>
            </a:r>
            <a:endParaRPr lang="en-US" altLang="zh-CN" b="1" dirty="0">
              <a:solidFill>
                <a:srgbClr val="C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dirty="0">
                <a:latin typeface="+mn-ea"/>
                <a:ea typeface="+mn-ea"/>
              </a:rPr>
              <a:t>功能设计</a:t>
            </a:r>
            <a:endParaRPr lang="en-US" altLang="zh-CN" dirty="0">
              <a:latin typeface="+mn-ea"/>
              <a:ea typeface="+mn-ea"/>
            </a:endParaRPr>
          </a:p>
          <a:p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确定光源位置及连接方式、相关尺寸。</a:t>
            </a:r>
            <a:r>
              <a:rPr lang="zh-CN" altLang="en-US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要求：用户使用过程中不得直视光源；禁止粘死，便于拆换。</a:t>
            </a:r>
            <a:endParaRPr lang="en-US" altLang="zh-CN" dirty="0">
              <a:solidFill>
                <a:srgbClr val="C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    怎样和自制部分连接？</a:t>
            </a:r>
            <a:r>
              <a:rPr lang="zh-CN" altLang="en-US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设计孔位，标注尺寸。选用螺丝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（长度，直径）</a:t>
            </a:r>
            <a:endParaRPr lang="zh-CN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/>
            <a:r>
              <a:rPr lang="zh-CN" altLang="en-US" dirty="0">
                <a:latin typeface="+mn-ea"/>
                <a:ea typeface="+mn-ea"/>
              </a:rPr>
              <a:t>机构设计</a:t>
            </a:r>
            <a:endParaRPr lang="en-US" altLang="zh-CN" dirty="0">
              <a:latin typeface="+mn-ea"/>
              <a:ea typeface="+mn-ea"/>
            </a:endParaRPr>
          </a:p>
          <a:p>
            <a:r>
              <a:rPr lang="en-US" altLang="zh-CN" dirty="0">
                <a:solidFill>
                  <a:srgbClr val="C00000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       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确定是否可变形及变形方式。</a:t>
            </a:r>
            <a:r>
              <a:rPr lang="zh-CN" altLang="en-US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设计零件尺寸和安装孔位。注意机械干涉（卡住别的零件、机构）</a:t>
            </a:r>
          </a:p>
          <a:p>
            <a:r>
              <a:rPr lang="zh-CN" altLang="zh-CN" dirty="0">
                <a:latin typeface="+mn-ea"/>
                <a:ea typeface="+mn-ea"/>
              </a:rPr>
              <a:t>人机交互</a:t>
            </a:r>
            <a:r>
              <a:rPr lang="zh-CN" altLang="en-US" dirty="0">
                <a:latin typeface="+mn-ea"/>
                <a:ea typeface="+mn-ea"/>
              </a:rPr>
              <a:t>、</a:t>
            </a:r>
            <a:r>
              <a:rPr lang="zh-CN" altLang="zh-CN" dirty="0">
                <a:latin typeface="+mn-ea"/>
                <a:ea typeface="+mn-ea"/>
              </a:rPr>
              <a:t>内部布局设计</a:t>
            </a:r>
          </a:p>
          <a:p>
            <a:pPr lvl="0"/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zh-CN" altLang="en-US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不能暴露导电部件。禁止粘死，便于拆换。一般不用同一部件导电</a:t>
            </a:r>
            <a:r>
              <a:rPr lang="en-US" altLang="zh-CN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+</a:t>
            </a:r>
            <a:r>
              <a:rPr lang="zh-CN" altLang="en-US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承力。孔位、线槽等需要标注尺寸。</a:t>
            </a:r>
          </a:p>
          <a:p>
            <a:pPr lvl="0"/>
            <a:r>
              <a:rPr lang="zh-CN" altLang="zh-CN" dirty="0">
                <a:latin typeface="+mn-ea"/>
                <a:ea typeface="+mn-ea"/>
              </a:rPr>
              <a:t>造型设计</a:t>
            </a:r>
            <a:r>
              <a:rPr lang="zh-CN" altLang="en-US" dirty="0">
                <a:latin typeface="+mn-ea"/>
                <a:ea typeface="+mn-ea"/>
              </a:rPr>
              <a:t>、材料工艺</a:t>
            </a:r>
            <a:endParaRPr lang="zh-CN" altLang="zh-CN" dirty="0">
              <a:latin typeface="+mn-ea"/>
              <a:ea typeface="+mn-ea"/>
            </a:endParaRPr>
          </a:p>
          <a:p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标注</a:t>
            </a:r>
            <a:r>
              <a:rPr lang="zh-CN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作品的装饰性外观，如外壳、挂件、色彩、材质等。</a:t>
            </a:r>
            <a:r>
              <a:rPr lang="zh-CN" altLang="en-US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确认连接方式，粘接</a:t>
            </a:r>
            <a:r>
              <a:rPr lang="en-US" altLang="zh-CN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/</a:t>
            </a:r>
            <a:r>
              <a:rPr lang="zh-CN" altLang="en-US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榫卯</a:t>
            </a:r>
            <a:r>
              <a:rPr lang="en-US" altLang="zh-CN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/</a:t>
            </a:r>
            <a:r>
              <a:rPr lang="zh-CN" altLang="en-US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螺丝。</a:t>
            </a:r>
            <a:endParaRPr lang="en-US" altLang="zh-CN" dirty="0">
              <a:solidFill>
                <a:srgbClr val="C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dirty="0">
                <a:latin typeface="+mn-ea"/>
                <a:ea typeface="+mn-ea"/>
              </a:rPr>
              <a:t>物料清单</a:t>
            </a:r>
          </a:p>
        </p:txBody>
      </p:sp>
      <p:sp>
        <p:nvSpPr>
          <p:cNvPr id="4" name="右大括号 3">
            <a:extLst>
              <a:ext uri="{FF2B5EF4-FFF2-40B4-BE49-F238E27FC236}">
                <a16:creationId xmlns:a16="http://schemas.microsoft.com/office/drawing/2014/main" id="{A4DF9058-A377-46F3-B505-B74320184BDD}"/>
              </a:ext>
            </a:extLst>
          </p:cNvPr>
          <p:cNvSpPr/>
          <p:nvPr/>
        </p:nvSpPr>
        <p:spPr>
          <a:xfrm>
            <a:off x="10177596" y="908720"/>
            <a:ext cx="405759" cy="16561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385715DE-0DA4-4489-A138-3D0C0A7AB9D5}"/>
              </a:ext>
            </a:extLst>
          </p:cNvPr>
          <p:cNvSpPr/>
          <p:nvPr/>
        </p:nvSpPr>
        <p:spPr>
          <a:xfrm>
            <a:off x="10808173" y="1412776"/>
            <a:ext cx="853367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文字</a:t>
            </a:r>
          </a:p>
        </p:txBody>
      </p:sp>
      <p:sp>
        <p:nvSpPr>
          <p:cNvPr id="6" name="右大括号 5">
            <a:extLst>
              <a:ext uri="{FF2B5EF4-FFF2-40B4-BE49-F238E27FC236}">
                <a16:creationId xmlns:a16="http://schemas.microsoft.com/office/drawing/2014/main" id="{3F55B551-FBEC-4DFF-A3D7-AF5F68F3E80D}"/>
              </a:ext>
            </a:extLst>
          </p:cNvPr>
          <p:cNvSpPr/>
          <p:nvPr/>
        </p:nvSpPr>
        <p:spPr>
          <a:xfrm>
            <a:off x="10177596" y="2751083"/>
            <a:ext cx="405759" cy="6480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1FC2996E-8DC3-422C-B37F-D2782F81E128}"/>
              </a:ext>
            </a:extLst>
          </p:cNvPr>
          <p:cNvSpPr/>
          <p:nvPr/>
        </p:nvSpPr>
        <p:spPr>
          <a:xfrm>
            <a:off x="10821104" y="2813682"/>
            <a:ext cx="853367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草图</a:t>
            </a:r>
          </a:p>
        </p:txBody>
      </p:sp>
      <p:sp>
        <p:nvSpPr>
          <p:cNvPr id="8" name="右大括号 7">
            <a:extLst>
              <a:ext uri="{FF2B5EF4-FFF2-40B4-BE49-F238E27FC236}">
                <a16:creationId xmlns:a16="http://schemas.microsoft.com/office/drawing/2014/main" id="{46511E17-E133-4100-9028-D0172C803B53}"/>
              </a:ext>
            </a:extLst>
          </p:cNvPr>
          <p:cNvSpPr/>
          <p:nvPr/>
        </p:nvSpPr>
        <p:spPr>
          <a:xfrm>
            <a:off x="10177596" y="3653140"/>
            <a:ext cx="405759" cy="208011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99600CBB-E360-49A4-B11E-FA385C8B6F1D}"/>
              </a:ext>
            </a:extLst>
          </p:cNvPr>
          <p:cNvSpPr/>
          <p:nvPr/>
        </p:nvSpPr>
        <p:spPr>
          <a:xfrm>
            <a:off x="10852889" y="4365104"/>
            <a:ext cx="1147767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工程图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6D0278A4-7835-4050-9376-AA7466E5B7AB}"/>
              </a:ext>
            </a:extLst>
          </p:cNvPr>
          <p:cNvSpPr/>
          <p:nvPr/>
        </p:nvSpPr>
        <p:spPr>
          <a:xfrm>
            <a:off x="10852889" y="6237312"/>
            <a:ext cx="1147767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表格</a:t>
            </a:r>
          </a:p>
        </p:txBody>
      </p:sp>
    </p:spTree>
    <p:extLst>
      <p:ext uri="{BB962C8B-B14F-4D97-AF65-F5344CB8AC3E}">
        <p14:creationId xmlns:p14="http://schemas.microsoft.com/office/powerpoint/2010/main" val="10409230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41300"/>
            <a:ext cx="8977313" cy="801688"/>
          </a:xfrm>
        </p:spPr>
        <p:txBody>
          <a:bodyPr/>
          <a:lstStyle/>
          <a:p>
            <a:r>
              <a:rPr lang="zh-CN" altLang="en-US" dirty="0"/>
              <a:t>物料清单范例</a:t>
            </a:r>
          </a:p>
        </p:txBody>
      </p:sp>
      <p:graphicFrame>
        <p:nvGraphicFramePr>
          <p:cNvPr id="7" name="内容占位符 5">
            <a:extLst>
              <a:ext uri="{FF2B5EF4-FFF2-40B4-BE49-F238E27FC236}">
                <a16:creationId xmlns:a16="http://schemas.microsoft.com/office/drawing/2014/main" id="{039B4C24-F730-46E4-882B-7FE48BB0DB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8571952"/>
              </p:ext>
            </p:extLst>
          </p:nvPr>
        </p:nvGraphicFramePr>
        <p:xfrm>
          <a:off x="431371" y="1317474"/>
          <a:ext cx="5088565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35808">
                  <a:extLst>
                    <a:ext uri="{9D8B030D-6E8A-4147-A177-3AD203B41FA5}">
                      <a16:colId xmlns:a16="http://schemas.microsoft.com/office/drawing/2014/main" val="3547459543"/>
                    </a:ext>
                  </a:extLst>
                </a:gridCol>
                <a:gridCol w="1872637">
                  <a:extLst>
                    <a:ext uri="{9D8B030D-6E8A-4147-A177-3AD203B41FA5}">
                      <a16:colId xmlns:a16="http://schemas.microsoft.com/office/drawing/2014/main" val="126967979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8454458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名称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规格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数量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51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木方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30×20×800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802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圆头十字螺丝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M3×10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213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双通头六角铜柱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M3×25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25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圆头十字螺丝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M6×35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947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蝶形螺母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M6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183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圆头十字自攻螺丝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M3×10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698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PVC</a:t>
                      </a:r>
                      <a:r>
                        <a:rPr lang="zh-CN" altLang="en-US" dirty="0"/>
                        <a:t>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300×400×4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258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导线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红色和黑色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600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900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LED</a:t>
                      </a:r>
                      <a:r>
                        <a:rPr lang="zh-CN" altLang="en-US" dirty="0"/>
                        <a:t>光源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2w</a:t>
                      </a:r>
                      <a:r>
                        <a:rPr lang="zh-CN" altLang="en-US" dirty="0"/>
                        <a:t>，</a:t>
                      </a:r>
                      <a:r>
                        <a:rPr lang="en-US" altLang="zh-CN" dirty="0"/>
                        <a:t>5v</a:t>
                      </a:r>
                      <a:r>
                        <a:rPr lang="zh-CN" altLang="en-US" dirty="0"/>
                        <a:t>，暖白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8133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USB</a:t>
                      </a:r>
                      <a:r>
                        <a:rPr lang="zh-CN" altLang="en-US" dirty="0"/>
                        <a:t>公头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1m</a:t>
                      </a:r>
                      <a:r>
                        <a:rPr lang="zh-CN" altLang="en-US"/>
                        <a:t>线长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2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触控调光模块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白色，三档调节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920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……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5190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37128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8372D9-461D-4B7A-A5F6-1886FF2B056F}"/>
              </a:ext>
            </a:extLst>
          </p:cNvPr>
          <p:cNvSpPr txBox="1">
            <a:spLocks/>
          </p:cNvSpPr>
          <p:nvPr/>
        </p:nvSpPr>
        <p:spPr bwMode="auto">
          <a:xfrm>
            <a:off x="1415480" y="188640"/>
            <a:ext cx="8975725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3600" dirty="0"/>
              <a:t>参考：螺丝规格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E18C8C2-52FC-4555-92AC-C5D57567E8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1" b="36541"/>
          <a:stretch/>
        </p:blipFill>
        <p:spPr>
          <a:xfrm>
            <a:off x="1426563" y="967060"/>
            <a:ext cx="8386599" cy="2657411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865927CB-9ACC-4002-A299-2E340766D0C2}"/>
              </a:ext>
            </a:extLst>
          </p:cNvPr>
          <p:cNvGrpSpPr/>
          <p:nvPr/>
        </p:nvGrpSpPr>
        <p:grpSpPr>
          <a:xfrm>
            <a:off x="1426563" y="3879671"/>
            <a:ext cx="3373292" cy="523220"/>
            <a:chOff x="7032104" y="1484784"/>
            <a:chExt cx="3373292" cy="523220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9D69A61A-1AB6-4C03-BE5D-1A73D0595853}"/>
                </a:ext>
              </a:extLst>
            </p:cNvPr>
            <p:cNvSpPr txBox="1"/>
            <p:nvPr/>
          </p:nvSpPr>
          <p:spPr>
            <a:xfrm>
              <a:off x="7032104" y="1484784"/>
              <a:ext cx="936104" cy="5232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  <a:cs typeface="阿里巴巴普惠体 M" panose="00020600040101010101" pitchFamily="18" charset="-122"/>
                </a:rPr>
                <a:t>规格</a:t>
              </a:r>
              <a:endParaRPr lang="en-US" altLang="zh-CN" sz="2800" dirty="0">
                <a:solidFill>
                  <a:schemeClr val="bg1"/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78034A8B-72E8-4C83-B9EE-0E4C23511886}"/>
                </a:ext>
              </a:extLst>
            </p:cNvPr>
            <p:cNvSpPr txBox="1"/>
            <p:nvPr/>
          </p:nvSpPr>
          <p:spPr>
            <a:xfrm>
              <a:off x="7968207" y="1484784"/>
              <a:ext cx="2437189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2">
                      <a:lumMod val="2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zh-CN" altLang="en-US" sz="2400" dirty="0">
                  <a:solidFill>
                    <a:srgbClr val="2F5597"/>
                  </a:solidFill>
                  <a:latin typeface="+mn-ea"/>
                  <a:ea typeface="+mn-ea"/>
                </a:rPr>
                <a:t>头部形状 </a:t>
              </a:r>
              <a:r>
                <a:rPr lang="en-US" altLang="zh-CN" sz="2400" dirty="0" err="1">
                  <a:solidFill>
                    <a:srgbClr val="2F5597"/>
                  </a:solidFill>
                  <a:latin typeface="+mn-ea"/>
                  <a:ea typeface="+mn-ea"/>
                </a:rPr>
                <a:t>d×L</a:t>
              </a:r>
              <a:endParaRPr lang="en-US" altLang="zh-CN" sz="2400" dirty="0">
                <a:solidFill>
                  <a:srgbClr val="2F5597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DFFA650F-EA70-4972-A64C-FFF451257ABD}"/>
              </a:ext>
            </a:extLst>
          </p:cNvPr>
          <p:cNvGrpSpPr/>
          <p:nvPr/>
        </p:nvGrpSpPr>
        <p:grpSpPr>
          <a:xfrm>
            <a:off x="1426563" y="4527743"/>
            <a:ext cx="3024336" cy="523220"/>
            <a:chOff x="7032104" y="2132856"/>
            <a:chExt cx="3024336" cy="523220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325A4273-E300-45AE-BE02-F1B464C9F544}"/>
                </a:ext>
              </a:extLst>
            </p:cNvPr>
            <p:cNvSpPr txBox="1"/>
            <p:nvPr/>
          </p:nvSpPr>
          <p:spPr>
            <a:xfrm>
              <a:off x="7032104" y="2132856"/>
              <a:ext cx="936104" cy="5232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  <a:cs typeface="阿里巴巴普惠体 M" panose="00020600040101010101" pitchFamily="18" charset="-122"/>
                </a:rPr>
                <a:t>d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D41195C3-3D62-474C-B4AA-CF031C9A6024}"/>
                </a:ext>
              </a:extLst>
            </p:cNvPr>
            <p:cNvSpPr txBox="1"/>
            <p:nvPr/>
          </p:nvSpPr>
          <p:spPr>
            <a:xfrm>
              <a:off x="7968208" y="2132856"/>
              <a:ext cx="2088232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2">
                      <a:lumMod val="2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zh-CN" altLang="en-US" sz="2800" dirty="0">
                  <a:solidFill>
                    <a:srgbClr val="2F5597"/>
                  </a:solidFill>
                  <a:latin typeface="+mn-ea"/>
                  <a:ea typeface="+mn-ea"/>
                </a:rPr>
                <a:t>螺纹直径</a:t>
              </a:r>
              <a:endParaRPr lang="en-US" altLang="zh-CN" sz="2800" dirty="0">
                <a:solidFill>
                  <a:srgbClr val="2F5597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57776A77-F62A-4B35-AA57-81BCD9C6ABAE}"/>
              </a:ext>
            </a:extLst>
          </p:cNvPr>
          <p:cNvGrpSpPr/>
          <p:nvPr/>
        </p:nvGrpSpPr>
        <p:grpSpPr>
          <a:xfrm>
            <a:off x="1426563" y="5175815"/>
            <a:ext cx="3024336" cy="523220"/>
            <a:chOff x="7032104" y="2132856"/>
            <a:chExt cx="3024336" cy="523220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F3791842-E560-4FAF-B474-FACB8D4F775A}"/>
                </a:ext>
              </a:extLst>
            </p:cNvPr>
            <p:cNvSpPr txBox="1"/>
            <p:nvPr/>
          </p:nvSpPr>
          <p:spPr>
            <a:xfrm>
              <a:off x="7032104" y="2132856"/>
              <a:ext cx="936104" cy="5232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  <a:cs typeface="阿里巴巴普惠体 M" panose="00020600040101010101" pitchFamily="18" charset="-122"/>
                </a:rPr>
                <a:t>L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8F07AC2B-9AAC-4C83-83BD-68BBC71250C2}"/>
                </a:ext>
              </a:extLst>
            </p:cNvPr>
            <p:cNvSpPr txBox="1"/>
            <p:nvPr/>
          </p:nvSpPr>
          <p:spPr>
            <a:xfrm>
              <a:off x="7968208" y="2132856"/>
              <a:ext cx="2088232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2">
                      <a:lumMod val="2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zh-CN" altLang="en-US" sz="2800" dirty="0">
                  <a:solidFill>
                    <a:srgbClr val="2F5597"/>
                  </a:solidFill>
                  <a:latin typeface="+mn-ea"/>
                  <a:ea typeface="+mn-ea"/>
                </a:rPr>
                <a:t>螺纹长度</a:t>
              </a:r>
              <a:endParaRPr lang="en-US" altLang="zh-CN" sz="2800" dirty="0">
                <a:solidFill>
                  <a:srgbClr val="2F5597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3FE97E9E-9F71-4C11-B221-FE349C1A5663}"/>
              </a:ext>
            </a:extLst>
          </p:cNvPr>
          <p:cNvGrpSpPr/>
          <p:nvPr/>
        </p:nvGrpSpPr>
        <p:grpSpPr>
          <a:xfrm>
            <a:off x="4738931" y="4527743"/>
            <a:ext cx="3024336" cy="523220"/>
            <a:chOff x="7032104" y="3429000"/>
            <a:chExt cx="3024336" cy="523220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45059542-A68A-4AA5-8CB2-35EF09CFB5F9}"/>
                </a:ext>
              </a:extLst>
            </p:cNvPr>
            <p:cNvSpPr txBox="1"/>
            <p:nvPr/>
          </p:nvSpPr>
          <p:spPr>
            <a:xfrm>
              <a:off x="7032104" y="3429000"/>
              <a:ext cx="936104" cy="52322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  <a:cs typeface="阿里巴巴普惠体 M" panose="00020600040101010101" pitchFamily="18" charset="-122"/>
                </a:rPr>
                <a:t>k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95FEB31B-EF8A-46F1-80E4-8EC3BD5D766D}"/>
                </a:ext>
              </a:extLst>
            </p:cNvPr>
            <p:cNvSpPr txBox="1"/>
            <p:nvPr/>
          </p:nvSpPr>
          <p:spPr>
            <a:xfrm>
              <a:off x="7968208" y="3429000"/>
              <a:ext cx="2088232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2">
                      <a:lumMod val="25000"/>
                    </a:schemeClr>
                  </a:solidFill>
                  <a:latin typeface="+mn-ea"/>
                  <a:ea typeface="+mn-ea"/>
                </a:rPr>
                <a:t> 头部厚度</a:t>
              </a:r>
              <a:endParaRPr lang="en-US" altLang="zh-CN" sz="280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10EEC4C1-0F59-46B8-AFAA-61FAF96D2F13}"/>
              </a:ext>
            </a:extLst>
          </p:cNvPr>
          <p:cNvGrpSpPr/>
          <p:nvPr/>
        </p:nvGrpSpPr>
        <p:grpSpPr>
          <a:xfrm>
            <a:off x="4730846" y="5175815"/>
            <a:ext cx="3024336" cy="523220"/>
            <a:chOff x="7032104" y="3429000"/>
            <a:chExt cx="3024336" cy="523220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FBE15D3A-3BEF-4A0A-A6B9-A53BE2BA383D}"/>
                </a:ext>
              </a:extLst>
            </p:cNvPr>
            <p:cNvSpPr txBox="1"/>
            <p:nvPr/>
          </p:nvSpPr>
          <p:spPr>
            <a:xfrm>
              <a:off x="7032104" y="3429000"/>
              <a:ext cx="936104" cy="52322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  <a:cs typeface="阿里巴巴普惠体 M" panose="00020600040101010101" pitchFamily="18" charset="-122"/>
                </a:rPr>
                <a:t>dk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AA475C32-1C21-4B9E-8177-59697FA8E1AD}"/>
                </a:ext>
              </a:extLst>
            </p:cNvPr>
            <p:cNvSpPr txBox="1"/>
            <p:nvPr/>
          </p:nvSpPr>
          <p:spPr>
            <a:xfrm>
              <a:off x="7968208" y="3429000"/>
              <a:ext cx="2088232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2">
                      <a:lumMod val="25000"/>
                    </a:schemeClr>
                  </a:solidFill>
                  <a:latin typeface="+mn-ea"/>
                  <a:ea typeface="+mn-ea"/>
                </a:rPr>
                <a:t> 头部直径</a:t>
              </a:r>
              <a:endParaRPr lang="en-US" altLang="zh-CN" sz="280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19" name="Picture 2" descr="查看源图像">
            <a:extLst>
              <a:ext uri="{FF2B5EF4-FFF2-40B4-BE49-F238E27FC236}">
                <a16:creationId xmlns:a16="http://schemas.microsoft.com/office/drawing/2014/main" id="{7E8B06C4-72B2-408C-BAAA-793CFBCAE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1343" y="3140968"/>
            <a:ext cx="2119399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查看源图像">
            <a:extLst>
              <a:ext uri="{FF2B5EF4-FFF2-40B4-BE49-F238E27FC236}">
                <a16:creationId xmlns:a16="http://schemas.microsoft.com/office/drawing/2014/main" id="{754BC5FD-30F6-4C3C-893E-7826436D4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1343" y="4527743"/>
            <a:ext cx="2520837" cy="159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FA654788-A48D-4D63-8389-746F643AC294}"/>
              </a:ext>
            </a:extLst>
          </p:cNvPr>
          <p:cNvSpPr txBox="1"/>
          <p:nvPr/>
        </p:nvSpPr>
        <p:spPr>
          <a:xfrm>
            <a:off x="8472264" y="4141281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普通</a:t>
            </a:r>
            <a:endParaRPr lang="en-US" altLang="zh-CN" dirty="0"/>
          </a:p>
          <a:p>
            <a:r>
              <a:rPr lang="zh-CN" altLang="en-US" dirty="0"/>
              <a:t>需配套螺母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FE23ECC-322F-4ACC-B374-A552F9676493}"/>
              </a:ext>
            </a:extLst>
          </p:cNvPr>
          <p:cNvSpPr txBox="1"/>
          <p:nvPr/>
        </p:nvSpPr>
        <p:spPr>
          <a:xfrm>
            <a:off x="8472264" y="5175815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自攻</a:t>
            </a:r>
            <a:endParaRPr lang="en-US" altLang="zh-CN" dirty="0"/>
          </a:p>
          <a:p>
            <a:r>
              <a:rPr lang="zh-CN" altLang="en-US" dirty="0"/>
              <a:t>不需要螺母</a:t>
            </a:r>
          </a:p>
        </p:txBody>
      </p:sp>
    </p:spTree>
    <p:extLst>
      <p:ext uri="{BB962C8B-B14F-4D97-AF65-F5344CB8AC3E}">
        <p14:creationId xmlns:p14="http://schemas.microsoft.com/office/powerpoint/2010/main" val="1143725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科学性原则：遵守技术规范</a:t>
            </a:r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249344F4-6F9F-4AD1-AF5B-7EC747E71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技术规范是国家（或行业）为了保证技术产品的质量、维护消费者利益和安全而颁布的有关规定。</a:t>
            </a:r>
          </a:p>
          <a:p>
            <a:endParaRPr lang="zh-CN" altLang="en-US" dirty="0"/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5EA1A3D4-1B6A-4C69-B91A-40B0266B68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graphicFrame>
        <p:nvGraphicFramePr>
          <p:cNvPr id="2" name="图示 1"/>
          <p:cNvGraphicFramePr/>
          <p:nvPr/>
        </p:nvGraphicFramePr>
        <p:xfrm>
          <a:off x="1415480" y="2780928"/>
          <a:ext cx="5508612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324636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41300"/>
            <a:ext cx="8977313" cy="801688"/>
          </a:xfrm>
        </p:spPr>
        <p:txBody>
          <a:bodyPr/>
          <a:lstStyle/>
          <a:p>
            <a:r>
              <a:rPr lang="zh-CN" altLang="en-US" dirty="0"/>
              <a:t>学校现有五金零件清单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263352" y="1628800"/>
          <a:ext cx="5472608" cy="345757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69158">
                  <a:extLst>
                    <a:ext uri="{9D8B030D-6E8A-4147-A177-3AD203B41FA5}">
                      <a16:colId xmlns:a16="http://schemas.microsoft.com/office/drawing/2014/main" val="4029682554"/>
                    </a:ext>
                  </a:extLst>
                </a:gridCol>
                <a:gridCol w="3703450">
                  <a:extLst>
                    <a:ext uri="{9D8B030D-6E8A-4147-A177-3AD203B41FA5}">
                      <a16:colId xmlns:a16="http://schemas.microsoft.com/office/drawing/2014/main" val="2825916666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圆头自攻螺丝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 dirty="0">
                          <a:effectLst/>
                        </a:rPr>
                        <a:t>十字</a:t>
                      </a:r>
                      <a:r>
                        <a:rPr lang="en-US" sz="2000" u="none" strike="noStrike" dirty="0">
                          <a:effectLst/>
                        </a:rPr>
                        <a:t>m3*10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007006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圆头自攻螺丝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十字</a:t>
                      </a:r>
                      <a:r>
                        <a:rPr lang="en-US" sz="2000" u="none" strike="noStrike">
                          <a:effectLst/>
                        </a:rPr>
                        <a:t>m3*12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0474488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圆头自攻螺丝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十字</a:t>
                      </a:r>
                      <a:r>
                        <a:rPr lang="en-US" sz="2000" u="none" strike="noStrike">
                          <a:effectLst/>
                        </a:rPr>
                        <a:t>m3*14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408429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圆头自攻螺丝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十字</a:t>
                      </a:r>
                      <a:r>
                        <a:rPr lang="en-US" sz="2000" u="none" strike="noStrike">
                          <a:effectLst/>
                        </a:rPr>
                        <a:t>m3*16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6579483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圆头螺丝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十字</a:t>
                      </a:r>
                      <a:r>
                        <a:rPr lang="en-US" sz="2000" u="none" strike="noStrike">
                          <a:effectLst/>
                        </a:rPr>
                        <a:t>m3*12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030651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圆头螺丝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十字</a:t>
                      </a:r>
                      <a:r>
                        <a:rPr lang="en-US" sz="2000" u="none" strike="noStrike">
                          <a:effectLst/>
                        </a:rPr>
                        <a:t>m3*16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80927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圆头螺丝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十字</a:t>
                      </a:r>
                      <a:r>
                        <a:rPr lang="en-US" sz="2000" u="none" strike="noStrike">
                          <a:effectLst/>
                        </a:rPr>
                        <a:t>m3*22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201409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螺母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m3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416527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铜柱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m3*20</a:t>
                      </a:r>
                      <a:r>
                        <a:rPr lang="zh-CN" altLang="en-US" sz="2000" u="none" strike="noStrike">
                          <a:effectLst/>
                        </a:rPr>
                        <a:t>单通头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136421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铜柱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m3*15</a:t>
                      </a:r>
                      <a:r>
                        <a:rPr lang="zh-CN" altLang="en-US" sz="2000" u="none" strike="noStrike">
                          <a:effectLst/>
                        </a:rPr>
                        <a:t>单通头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997309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u="none" strike="noStrike">
                          <a:effectLst/>
                        </a:rPr>
                        <a:t>铜柱</a:t>
                      </a:r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m3*10</a:t>
                      </a:r>
                      <a:r>
                        <a:rPr lang="zh-CN" altLang="en-US" sz="2000" u="none" strike="noStrike" dirty="0">
                          <a:effectLst/>
                        </a:rPr>
                        <a:t>单通头</a:t>
                      </a:r>
                      <a:endParaRPr lang="zh-CN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04436462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5879976" y="1628800"/>
          <a:ext cx="5688632" cy="187221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34445773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1841574101"/>
                    </a:ext>
                  </a:extLst>
                </a:gridCol>
              </a:tblGrid>
              <a:tr h="3120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M6</a:t>
                      </a:r>
                      <a:r>
                        <a:rPr lang="zh-CN" altLang="en-US" sz="1800" u="none" strike="noStrike">
                          <a:effectLst/>
                        </a:rPr>
                        <a:t>蝶形螺母</a:t>
                      </a:r>
                      <a:endParaRPr lang="zh-CN" altLang="en-US" sz="18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M6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59175486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800" u="none" strike="noStrike" dirty="0">
                          <a:effectLst/>
                        </a:rPr>
                        <a:t>圆头螺丝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800" u="none" strike="noStrike" dirty="0">
                          <a:effectLst/>
                        </a:rPr>
                        <a:t>十字</a:t>
                      </a:r>
                      <a:r>
                        <a:rPr lang="en-US" sz="1800" u="none" strike="noStrike" dirty="0">
                          <a:effectLst/>
                        </a:rPr>
                        <a:t>M6*60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87464397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800" u="none" strike="noStrike" dirty="0">
                          <a:effectLst/>
                        </a:rPr>
                        <a:t>圆头螺丝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800" u="none" strike="noStrike" dirty="0">
                          <a:effectLst/>
                        </a:rPr>
                        <a:t>十字</a:t>
                      </a:r>
                      <a:r>
                        <a:rPr lang="en-US" sz="1800" u="none" strike="noStrike" dirty="0">
                          <a:effectLst/>
                        </a:rPr>
                        <a:t>M6*30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0252137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800" u="none" strike="noStrike" dirty="0">
                          <a:effectLst/>
                        </a:rPr>
                        <a:t>圆头螺丝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800" u="none" strike="noStrike" dirty="0">
                          <a:effectLst/>
                        </a:rPr>
                        <a:t>十字</a:t>
                      </a:r>
                      <a:r>
                        <a:rPr lang="en-US" sz="1800" u="none" strike="noStrike" dirty="0">
                          <a:effectLst/>
                        </a:rPr>
                        <a:t>M3*10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9881933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800" u="none" strike="noStrike" dirty="0">
                          <a:effectLst/>
                        </a:rPr>
                        <a:t>平头自攻螺丝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800" u="none" strike="noStrike" dirty="0">
                          <a:effectLst/>
                        </a:rPr>
                        <a:t>十字</a:t>
                      </a:r>
                      <a:r>
                        <a:rPr lang="en-US" sz="1800" u="none" strike="noStrike" dirty="0">
                          <a:effectLst/>
                        </a:rPr>
                        <a:t>M3*15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4415651"/>
                  </a:ext>
                </a:extLst>
              </a:tr>
              <a:tr h="31203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800" u="none" strike="noStrike">
                          <a:effectLst/>
                        </a:rPr>
                        <a:t>螺母</a:t>
                      </a:r>
                      <a:endParaRPr lang="zh-CN" altLang="en-US" sz="18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M3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4659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89660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41300"/>
            <a:ext cx="8977313" cy="801688"/>
          </a:xfrm>
        </p:spPr>
        <p:txBody>
          <a:bodyPr/>
          <a:lstStyle/>
          <a:p>
            <a:r>
              <a:rPr lang="zh-CN" altLang="en-US" dirty="0"/>
              <a:t>零件工程图示例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720" y="1033026"/>
            <a:ext cx="5976664" cy="57689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FAF1116-65BE-4C5E-8AF9-651314D2A2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0" t="11150" r="37667" b="13251"/>
          <a:stretch/>
        </p:blipFill>
        <p:spPr>
          <a:xfrm>
            <a:off x="191344" y="1711320"/>
            <a:ext cx="3240360" cy="3703269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3FBD2B82-02D3-4A62-9755-F9B863DE9047}"/>
              </a:ext>
            </a:extLst>
          </p:cNvPr>
          <p:cNvSpPr txBox="1"/>
          <p:nvPr/>
        </p:nvSpPr>
        <p:spPr>
          <a:xfrm>
            <a:off x="9192344" y="1988840"/>
            <a:ext cx="20162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原则：</a:t>
            </a:r>
            <a:endParaRPr lang="en-US" altLang="zh-CN" dirty="0"/>
          </a:p>
          <a:p>
            <a:r>
              <a:rPr lang="zh-CN" altLang="en-US" dirty="0"/>
              <a:t>唯一确定形状，尺寸设计准确。</a:t>
            </a:r>
            <a:endParaRPr lang="en-US" altLang="zh-CN" dirty="0"/>
          </a:p>
          <a:p>
            <a:r>
              <a:rPr lang="zh-CN" altLang="en-US" dirty="0"/>
              <a:t>制图尽量规范即可，不拘细节（如箭头、间距等）、视图数量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29D9DCF-515D-495E-A66A-ED4F4D394700}"/>
              </a:ext>
            </a:extLst>
          </p:cNvPr>
          <p:cNvSpPr txBox="1"/>
          <p:nvPr/>
        </p:nvSpPr>
        <p:spPr>
          <a:xfrm>
            <a:off x="7707876" y="5301208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截面：</a:t>
            </a:r>
            <a:r>
              <a:rPr lang="en-US" altLang="zh-CN" dirty="0"/>
              <a:t>30</a:t>
            </a:r>
            <a:r>
              <a:rPr lang="zh-CN" altLang="en-US" dirty="0"/>
              <a:t>*</a:t>
            </a:r>
            <a:r>
              <a:rPr lang="en-US" altLang="zh-CN" dirty="0"/>
              <a:t>20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951293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4935399-C9E0-4E2E-B2E5-65E929E3C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33" y="1556792"/>
            <a:ext cx="12068175" cy="277177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16DC54D-01D6-411E-A967-CF1C5376F5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4032" y="3933056"/>
            <a:ext cx="2088232" cy="685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DEFABC7-3533-4255-9A41-91351F5D25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442" y="4314642"/>
            <a:ext cx="1362075" cy="1381125"/>
          </a:xfrm>
          <a:prstGeom prst="rect">
            <a:avLst/>
          </a:prstGeom>
        </p:spPr>
      </p:pic>
      <p:sp>
        <p:nvSpPr>
          <p:cNvPr id="8" name="标题 1">
            <a:extLst>
              <a:ext uri="{FF2B5EF4-FFF2-40B4-BE49-F238E27FC236}">
                <a16:creationId xmlns:a16="http://schemas.microsoft.com/office/drawing/2014/main" id="{2C5D393E-2D7B-4621-8E4C-AD9984AE72E2}"/>
              </a:ext>
            </a:extLst>
          </p:cNvPr>
          <p:cNvSpPr txBox="1">
            <a:spLocks/>
          </p:cNvSpPr>
          <p:nvPr/>
        </p:nvSpPr>
        <p:spPr bwMode="auto">
          <a:xfrm>
            <a:off x="0" y="241300"/>
            <a:ext cx="8977313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零件工程图示例</a:t>
            </a:r>
            <a:r>
              <a:rPr lang="en-US" altLang="zh-CN" dirty="0"/>
              <a:t>2</a:t>
            </a:r>
            <a:r>
              <a:rPr lang="zh-CN" altLang="en-US" dirty="0"/>
              <a:t>：孔位设计</a:t>
            </a:r>
          </a:p>
        </p:txBody>
      </p:sp>
    </p:spTree>
    <p:extLst>
      <p:ext uri="{BB962C8B-B14F-4D97-AF65-F5344CB8AC3E}">
        <p14:creationId xmlns:p14="http://schemas.microsoft.com/office/powerpoint/2010/main" val="939273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FCABE2-AC8B-4A17-8812-291361723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科学性原则：遵守技术规范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8F0DD6C-FE13-4B60-A4D2-CD3E1C3ADB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79C6C29-F73C-4822-8563-B1C83C712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35" y="2521025"/>
            <a:ext cx="1857890" cy="122716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5599A87-D669-40D2-98C4-C815C74E2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666" y="2407748"/>
            <a:ext cx="2083122" cy="145371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04A5566-564B-4986-90C7-844F947B3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2923293"/>
            <a:ext cx="3352800" cy="404812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6FE63D97-4CD7-4DC4-9237-48D238A5908A}"/>
              </a:ext>
            </a:extLst>
          </p:cNvPr>
          <p:cNvGrpSpPr/>
          <p:nvPr/>
        </p:nvGrpSpPr>
        <p:grpSpPr>
          <a:xfrm>
            <a:off x="3621970" y="1980966"/>
            <a:ext cx="393056" cy="1080120"/>
            <a:chOff x="3614712" y="1628800"/>
            <a:chExt cx="393056" cy="1080120"/>
          </a:xfrm>
        </p:grpSpPr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0F00177F-E2E3-4F1F-A32F-A758E3AF3737}"/>
                </a:ext>
              </a:extLst>
            </p:cNvPr>
            <p:cNvCxnSpPr/>
            <p:nvPr/>
          </p:nvCxnSpPr>
          <p:spPr>
            <a:xfrm>
              <a:off x="3647728" y="1628800"/>
              <a:ext cx="0" cy="108012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8C1694A9-0E5B-43CA-BECC-F583B36B6392}"/>
                </a:ext>
              </a:extLst>
            </p:cNvPr>
            <p:cNvCxnSpPr/>
            <p:nvPr/>
          </p:nvCxnSpPr>
          <p:spPr>
            <a:xfrm>
              <a:off x="3973308" y="1628800"/>
              <a:ext cx="0" cy="108012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B3147BAF-F129-49E6-86DA-ACDE8376A98C}"/>
                </a:ext>
              </a:extLst>
            </p:cNvPr>
            <p:cNvSpPr txBox="1"/>
            <p:nvPr/>
          </p:nvSpPr>
          <p:spPr>
            <a:xfrm>
              <a:off x="3614712" y="1876472"/>
              <a:ext cx="3930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3</a:t>
              </a:r>
              <a:endParaRPr lang="zh-CN" altLang="en-US" sz="3200" dirty="0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5DD15913-1D43-4C20-A018-7E49A6855B8B}"/>
              </a:ext>
            </a:extLst>
          </p:cNvPr>
          <p:cNvGrpSpPr/>
          <p:nvPr/>
        </p:nvGrpSpPr>
        <p:grpSpPr>
          <a:xfrm rot="5400000">
            <a:off x="1480725" y="4913722"/>
            <a:ext cx="1584005" cy="1080120"/>
            <a:chOff x="3636941" y="1628800"/>
            <a:chExt cx="336367" cy="1080120"/>
          </a:xfrm>
        </p:grpSpPr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3BFE3257-8901-4891-970A-C504345E9BCF}"/>
                </a:ext>
              </a:extLst>
            </p:cNvPr>
            <p:cNvCxnSpPr/>
            <p:nvPr/>
          </p:nvCxnSpPr>
          <p:spPr>
            <a:xfrm>
              <a:off x="3636941" y="1628800"/>
              <a:ext cx="0" cy="108012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D3D4E229-603E-4566-8995-71BD2DE8F706}"/>
                </a:ext>
              </a:extLst>
            </p:cNvPr>
            <p:cNvCxnSpPr/>
            <p:nvPr/>
          </p:nvCxnSpPr>
          <p:spPr>
            <a:xfrm>
              <a:off x="3973308" y="1628800"/>
              <a:ext cx="0" cy="108012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ED3A1598-EDA6-4652-864E-3AFD59AEB1A0}"/>
                </a:ext>
              </a:extLst>
            </p:cNvPr>
            <p:cNvSpPr txBox="1"/>
            <p:nvPr/>
          </p:nvSpPr>
          <p:spPr>
            <a:xfrm rot="16200000">
              <a:off x="3509796" y="1867435"/>
              <a:ext cx="601447" cy="1241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15</a:t>
              </a:r>
              <a:endParaRPr lang="zh-CN" altLang="en-US" sz="3200" dirty="0"/>
            </a:p>
          </p:txBody>
        </p: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8C314737-E849-44A1-98FA-0D92C224804C}"/>
              </a:ext>
            </a:extLst>
          </p:cNvPr>
          <p:cNvSpPr txBox="1"/>
          <p:nvPr/>
        </p:nvSpPr>
        <p:spPr>
          <a:xfrm>
            <a:off x="1189797" y="1546516"/>
            <a:ext cx="21868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M3</a:t>
            </a:r>
            <a:r>
              <a:rPr lang="zh-CN" altLang="en-US" sz="3200" dirty="0"/>
              <a:t>*</a:t>
            </a:r>
            <a:r>
              <a:rPr lang="en-US" altLang="zh-CN" sz="3200" dirty="0"/>
              <a:t>15</a:t>
            </a:r>
            <a:r>
              <a:rPr lang="zh-CN" altLang="en-US" sz="3200" dirty="0"/>
              <a:t>螺丝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1D4CA359-D75F-4309-BE81-ADD2149D49CE}"/>
              </a:ext>
            </a:extLst>
          </p:cNvPr>
          <p:cNvGrpSpPr/>
          <p:nvPr/>
        </p:nvGrpSpPr>
        <p:grpSpPr>
          <a:xfrm>
            <a:off x="5639488" y="1867688"/>
            <a:ext cx="393056" cy="1080120"/>
            <a:chOff x="3614712" y="1628800"/>
            <a:chExt cx="393056" cy="1080120"/>
          </a:xfrm>
        </p:grpSpPr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25C4FDF1-F349-4244-B5FF-DF79EA092D8E}"/>
                </a:ext>
              </a:extLst>
            </p:cNvPr>
            <p:cNvCxnSpPr/>
            <p:nvPr/>
          </p:nvCxnSpPr>
          <p:spPr>
            <a:xfrm>
              <a:off x="3647728" y="1628800"/>
              <a:ext cx="0" cy="108012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A61DF733-8513-45BA-8792-33DBDAEC0F88}"/>
                </a:ext>
              </a:extLst>
            </p:cNvPr>
            <p:cNvCxnSpPr/>
            <p:nvPr/>
          </p:nvCxnSpPr>
          <p:spPr>
            <a:xfrm>
              <a:off x="3973308" y="1628800"/>
              <a:ext cx="0" cy="108012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FDD5815C-4039-40C9-A5AF-0574500E2279}"/>
                </a:ext>
              </a:extLst>
            </p:cNvPr>
            <p:cNvSpPr txBox="1"/>
            <p:nvPr/>
          </p:nvSpPr>
          <p:spPr>
            <a:xfrm>
              <a:off x="3614712" y="1876472"/>
              <a:ext cx="3930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3</a:t>
              </a:r>
              <a:endParaRPr lang="zh-CN" altLang="en-US" sz="3200" dirty="0"/>
            </a:p>
          </p:txBody>
        </p:sp>
      </p:grpSp>
      <p:sp>
        <p:nvSpPr>
          <p:cNvPr id="32" name="文本框 31">
            <a:extLst>
              <a:ext uri="{FF2B5EF4-FFF2-40B4-BE49-F238E27FC236}">
                <a16:creationId xmlns:a16="http://schemas.microsoft.com/office/drawing/2014/main" id="{73223838-2F05-405E-B97E-9AD6D315C673}"/>
              </a:ext>
            </a:extLst>
          </p:cNvPr>
          <p:cNvSpPr txBox="1"/>
          <p:nvPr/>
        </p:nvSpPr>
        <p:spPr>
          <a:xfrm>
            <a:off x="4796597" y="1185992"/>
            <a:ext cx="15648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M3</a:t>
            </a:r>
            <a:r>
              <a:rPr lang="zh-CN" altLang="en-US" sz="3200" dirty="0"/>
              <a:t>螺母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D54E3417-A8AF-465C-82D7-88D5610955A4}"/>
              </a:ext>
            </a:extLst>
          </p:cNvPr>
          <p:cNvSpPr txBox="1"/>
          <p:nvPr/>
        </p:nvSpPr>
        <p:spPr>
          <a:xfrm>
            <a:off x="7801093" y="1516815"/>
            <a:ext cx="32063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M3</a:t>
            </a:r>
            <a:r>
              <a:rPr lang="zh-CN" altLang="en-US" sz="3200" dirty="0"/>
              <a:t>单头六角铜柱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1087D0ED-8112-47FD-A800-8ED2B8A4A6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30535" y="3857050"/>
            <a:ext cx="3867852" cy="296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87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12BB92-BD39-4438-9199-A4E9E2E8C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怎么选标准件？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AC48A5-1C89-43A3-81C4-75D5C93868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0D035DD-6625-42A8-B084-17C0FCEAC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2351360"/>
            <a:ext cx="1876425" cy="12573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84B415E-A635-4A71-B8E3-BCA268DE5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319" y="2060848"/>
            <a:ext cx="2228850" cy="18383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FC580E2-6131-4B8D-8965-E5DFD5E6B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612" y="1268760"/>
            <a:ext cx="2592288" cy="235007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FA9C251-8C4A-4D22-8B94-F6ECDCC92D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7612" y="4090477"/>
            <a:ext cx="3685304" cy="121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79EFCEC5-4B20-4246-8C85-A452163FDE02}"/>
              </a:ext>
            </a:extLst>
          </p:cNvPr>
          <p:cNvSpPr txBox="1"/>
          <p:nvPr/>
        </p:nvSpPr>
        <p:spPr>
          <a:xfrm>
            <a:off x="263352" y="4695527"/>
            <a:ext cx="23391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习题册上的电路</a:t>
            </a:r>
            <a:endParaRPr lang="en-US" altLang="zh-CN" sz="2400" dirty="0"/>
          </a:p>
          <a:p>
            <a:r>
              <a:rPr lang="zh-CN" altLang="en-US" sz="2400" dirty="0"/>
              <a:t>（物理模型）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2F23387-C095-4862-97B3-0379ADF5C77C}"/>
              </a:ext>
            </a:extLst>
          </p:cNvPr>
          <p:cNvSpPr txBox="1"/>
          <p:nvPr/>
        </p:nvSpPr>
        <p:spPr>
          <a:xfrm>
            <a:off x="3440753" y="4584351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实验室里的电路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1473E22-1978-4143-99D1-82D85A3A3794}"/>
              </a:ext>
            </a:extLst>
          </p:cNvPr>
          <p:cNvSpPr txBox="1"/>
          <p:nvPr/>
        </p:nvSpPr>
        <p:spPr>
          <a:xfrm>
            <a:off x="8472264" y="5778966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现实中的电路？</a:t>
            </a:r>
          </a:p>
        </p:txBody>
      </p:sp>
    </p:spTree>
    <p:extLst>
      <p:ext uri="{BB962C8B-B14F-4D97-AF65-F5344CB8AC3E}">
        <p14:creationId xmlns:p14="http://schemas.microsoft.com/office/powerpoint/2010/main" val="1550010791"/>
      </p:ext>
    </p:extLst>
  </p:cSld>
  <p:clrMapOvr>
    <a:masterClrMapping/>
  </p:clrMapOvr>
</p:sld>
</file>

<file path=ppt/theme/theme1.xml><?xml version="1.0" encoding="utf-8"?>
<a:theme xmlns:a="http://schemas.openxmlformats.org/drawingml/2006/main" name="曹皓舒PP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Century Gothic"/>
        <a:ea typeface="黑体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曹皓舒PPT</Template>
  <TotalTime>9969</TotalTime>
  <Words>2278</Words>
  <Application>Microsoft Office PowerPoint</Application>
  <PresentationFormat>宽屏</PresentationFormat>
  <Paragraphs>432</Paragraphs>
  <Slides>72</Slides>
  <Notes>24</Notes>
  <HiddenSlides>0</HiddenSlides>
  <MMClips>3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72</vt:i4>
      </vt:variant>
    </vt:vector>
  </HeadingPairs>
  <TitlesOfParts>
    <vt:vector size="81" baseType="lpstr">
      <vt:lpstr>阿里巴巴普惠体 M</vt:lpstr>
      <vt:lpstr>等线</vt:lpstr>
      <vt:lpstr>仿宋</vt:lpstr>
      <vt:lpstr>黑体</vt:lpstr>
      <vt:lpstr>微软雅黑</vt:lpstr>
      <vt:lpstr>Arial</vt:lpstr>
      <vt:lpstr>Calibri</vt:lpstr>
      <vt:lpstr>Century Gothic</vt:lpstr>
      <vt:lpstr>曹皓舒PPT</vt:lpstr>
      <vt:lpstr>设计的基本原则</vt:lpstr>
      <vt:lpstr>设计的基本原则</vt:lpstr>
      <vt:lpstr>PowerPoint 演示文稿</vt:lpstr>
      <vt:lpstr>科学性原则：遵循科学原理</vt:lpstr>
      <vt:lpstr>PowerPoint 演示文稿</vt:lpstr>
      <vt:lpstr>科学性原则：遵循科学原理</vt:lpstr>
      <vt:lpstr>科学性原则：遵守技术规范</vt:lpstr>
      <vt:lpstr>科学性原则：遵守技术规范</vt:lpstr>
      <vt:lpstr>怎么选标准件？</vt:lpstr>
      <vt:lpstr>怎么选标准件？</vt:lpstr>
      <vt:lpstr>生活中的标准件</vt:lpstr>
      <vt:lpstr>生活中的标准件</vt:lpstr>
      <vt:lpstr>科学性原则</vt:lpstr>
      <vt:lpstr>PowerPoint 演示文稿</vt:lpstr>
      <vt:lpstr>PowerPoint 演示文稿</vt:lpstr>
      <vt:lpstr>人性化原则</vt:lpstr>
      <vt:lpstr>问题</vt:lpstr>
      <vt:lpstr>PowerPoint 演示文稿</vt:lpstr>
      <vt:lpstr>PowerPoint 演示文稿</vt:lpstr>
      <vt:lpstr>美观性原则</vt:lpstr>
      <vt:lpstr>美观性原则</vt:lpstr>
      <vt:lpstr>美观性原则</vt:lpstr>
      <vt:lpstr>美观性原则</vt:lpstr>
      <vt:lpstr>功能性原则</vt:lpstr>
      <vt:lpstr>PowerPoint 演示文稿</vt:lpstr>
      <vt:lpstr>PowerPoint 演示文稿</vt:lpstr>
      <vt:lpstr>PowerPoint 演示文稿</vt:lpstr>
      <vt:lpstr>问题</vt:lpstr>
      <vt:lpstr>经济性原则与可持续发展原则</vt:lpstr>
      <vt:lpstr>经济性原则与可持续发展原则</vt:lpstr>
      <vt:lpstr>设计的一般原则 26-32</vt:lpstr>
      <vt:lpstr>坑爹设计大全</vt:lpstr>
      <vt:lpstr>坑爹设计大全</vt:lpstr>
      <vt:lpstr>坑爹设计大全</vt:lpstr>
      <vt:lpstr>坑爹设计大全</vt:lpstr>
      <vt:lpstr>坑爹设计大全</vt:lpstr>
      <vt:lpstr>坑爹设计大全</vt:lpstr>
      <vt:lpstr>坑爹设计大全</vt:lpstr>
      <vt:lpstr>猜一猜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小结</vt:lpstr>
      <vt:lpstr>第四章 放飞设计创意</vt:lpstr>
      <vt:lpstr>功能设计</vt:lpstr>
      <vt:lpstr>功能设计</vt:lpstr>
      <vt:lpstr>PowerPoint 演示文稿</vt:lpstr>
      <vt:lpstr>结构机构设计</vt:lpstr>
      <vt:lpstr>机构与结构设计</vt:lpstr>
      <vt:lpstr>机构与结构设计</vt:lpstr>
      <vt:lpstr>机构与结构设计</vt:lpstr>
      <vt:lpstr>创新设计类型</vt:lpstr>
      <vt:lpstr>产品初步设计方案-人机界面设计</vt:lpstr>
      <vt:lpstr>产品初步设计方案-人机界面设计</vt:lpstr>
      <vt:lpstr>PowerPoint 演示文稿</vt:lpstr>
      <vt:lpstr>产品初步设计方案-内部布局设计</vt:lpstr>
      <vt:lpstr>PowerPoint 演示文稿</vt:lpstr>
      <vt:lpstr>设计方案深化-造型设计</vt:lpstr>
      <vt:lpstr>设计方案深化-造型设计</vt:lpstr>
      <vt:lpstr>设计方案深化-材料及工艺</vt:lpstr>
      <vt:lpstr>PowerPoint 演示文稿</vt:lpstr>
      <vt:lpstr>PowerPoint 演示文稿</vt:lpstr>
      <vt:lpstr>任务</vt:lpstr>
      <vt:lpstr>设计方案说明</vt:lpstr>
      <vt:lpstr>物料清单范例</vt:lpstr>
      <vt:lpstr>PowerPoint 演示文稿</vt:lpstr>
      <vt:lpstr>学校现有五金零件清单</vt:lpstr>
      <vt:lpstr>零件工程图示例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第一章：结构与设计</dc:title>
  <dc:creator>DreamWorld</dc:creator>
  <cp:lastModifiedBy>chs</cp:lastModifiedBy>
  <cp:revision>817</cp:revision>
  <dcterms:created xsi:type="dcterms:W3CDTF">2012-01-24T02:32:13Z</dcterms:created>
  <dcterms:modified xsi:type="dcterms:W3CDTF">2021-10-27T07:07:40Z</dcterms:modified>
</cp:coreProperties>
</file>