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2" r:id="rId3"/>
    <p:sldId id="263" r:id="rId4"/>
    <p:sldId id="278" r:id="rId5"/>
    <p:sldId id="275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FF"/>
    <a:srgbClr val="FFFFCC"/>
    <a:srgbClr val="920000"/>
    <a:srgbClr val="180399"/>
    <a:srgbClr val="D60093"/>
    <a:srgbClr val="FF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5250" autoAdjust="0"/>
  </p:normalViewPr>
  <p:slideViewPr>
    <p:cSldViewPr>
      <p:cViewPr varScale="1">
        <p:scale>
          <a:sx n="105" d="100"/>
          <a:sy n="105" d="100"/>
        </p:scale>
        <p:origin x="390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3E79-1E01-4964-B6DF-2407528A564D}" type="datetimeFigureOut">
              <a:rPr lang="zh-CN" altLang="en-US" smtClean="0"/>
              <a:pPr/>
              <a:t>2019/12/18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61C91-9285-4805-9CAE-2D1768E83C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96D7E-544A-4A45-BCCA-F5D221A509C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61C91-9285-4805-9CAE-2D1768E83CF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61C91-9285-4805-9CAE-2D1768E83CF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B62A-0E22-4B01-A024-98F5DE605293}" type="datetimeFigureOut">
              <a:rPr lang="zh-CN" altLang="en-US" smtClean="0"/>
              <a:pPr/>
              <a:t>2019/12/18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41A1-3116-4212-9B82-DD043EEFA1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B62A-0E22-4B01-A024-98F5DE605293}" type="datetimeFigureOut">
              <a:rPr lang="zh-CN" altLang="en-US" smtClean="0"/>
              <a:pPr/>
              <a:t>2019/12/18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41A1-3116-4212-9B82-DD043EEFA1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B62A-0E22-4B01-A024-98F5DE605293}" type="datetimeFigureOut">
              <a:rPr lang="zh-CN" altLang="en-US" smtClean="0"/>
              <a:pPr/>
              <a:t>2019/12/18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41A1-3116-4212-9B82-DD043EEFA1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B62A-0E22-4B01-A024-98F5DE605293}" type="datetimeFigureOut">
              <a:rPr lang="zh-CN" altLang="en-US" smtClean="0"/>
              <a:pPr/>
              <a:t>2019/12/18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41A1-3116-4212-9B82-DD043EEFA1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B62A-0E22-4B01-A024-98F5DE605293}" type="datetimeFigureOut">
              <a:rPr lang="zh-CN" altLang="en-US" smtClean="0"/>
              <a:pPr/>
              <a:t>2019/12/18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41A1-3116-4212-9B82-DD043EEFA1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B62A-0E22-4B01-A024-98F5DE605293}" type="datetimeFigureOut">
              <a:rPr lang="zh-CN" altLang="en-US" smtClean="0"/>
              <a:pPr/>
              <a:t>2019/12/18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41A1-3116-4212-9B82-DD043EEFA1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B62A-0E22-4B01-A024-98F5DE605293}" type="datetimeFigureOut">
              <a:rPr lang="zh-CN" altLang="en-US" smtClean="0"/>
              <a:pPr/>
              <a:t>2019/12/18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41A1-3116-4212-9B82-DD043EEFA1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B62A-0E22-4B01-A024-98F5DE605293}" type="datetimeFigureOut">
              <a:rPr lang="zh-CN" altLang="en-US" smtClean="0"/>
              <a:pPr/>
              <a:t>2019/12/18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41A1-3116-4212-9B82-DD043EEFA1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B62A-0E22-4B01-A024-98F5DE605293}" type="datetimeFigureOut">
              <a:rPr lang="zh-CN" altLang="en-US" smtClean="0"/>
              <a:pPr/>
              <a:t>2019/12/18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41A1-3116-4212-9B82-DD043EEFA1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B62A-0E22-4B01-A024-98F5DE605293}" type="datetimeFigureOut">
              <a:rPr lang="zh-CN" altLang="en-US" smtClean="0"/>
              <a:pPr/>
              <a:t>2019/12/18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41A1-3116-4212-9B82-DD043EEFA1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B62A-0E22-4B01-A024-98F5DE605293}" type="datetimeFigureOut">
              <a:rPr lang="zh-CN" altLang="en-US" smtClean="0"/>
              <a:pPr/>
              <a:t>2019/12/18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41A1-3116-4212-9B82-DD043EEFA1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9B62A-0E22-4B01-A024-98F5DE605293}" type="datetimeFigureOut">
              <a:rPr lang="zh-CN" altLang="en-US" smtClean="0"/>
              <a:pPr/>
              <a:t>2019/12/18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41A1-3116-4212-9B82-DD043EEFA1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microsoft.com/office/2007/relationships/media" Target="../media/media3.m4a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m4a"/><Relationship Id="rId7" Type="http://schemas.openxmlformats.org/officeDocument/2006/relationships/image" Target="../media/image7.png"/><Relationship Id="rId2" Type="http://schemas.microsoft.com/office/2007/relationships/media" Target="../media/media5.m4a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6F65DB9-5896-4036-87D0-4E5E0DAEF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0"/>
            <a:ext cx="9180512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697ED20-70E3-486F-9AE1-EFB2A482FE17}"/>
              </a:ext>
            </a:extLst>
          </p:cNvPr>
          <p:cNvSpPr txBox="1">
            <a:spLocks noChangeArrowheads="1"/>
          </p:cNvSpPr>
          <p:nvPr/>
        </p:nvSpPr>
        <p:spPr>
          <a:xfrm>
            <a:off x="361628" y="3942184"/>
            <a:ext cx="8352928" cy="99898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§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3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  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相互作用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5D6E143-280C-46D2-AEDD-5D42FA90280F}"/>
              </a:ext>
            </a:extLst>
          </p:cNvPr>
          <p:cNvSpPr txBox="1">
            <a:spLocks noChangeArrowheads="1"/>
          </p:cNvSpPr>
          <p:nvPr/>
        </p:nvSpPr>
        <p:spPr>
          <a:xfrm>
            <a:off x="364306" y="5229200"/>
            <a:ext cx="8350250" cy="1440160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3.3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  牛顿第三定律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(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Newton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新魏" pitchFamily="2" charset="-122"/>
                <a:cs typeface="Times New Roman" panose="02020603050405020304" pitchFamily="18" charset="0"/>
              </a:rPr>
              <a:t>’</a:t>
            </a:r>
            <a:r>
              <a:rPr kumimoji="0" lang="en-US" altLang="zh-CN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s third law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)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2AC6EEDF-3C10-48CE-BC64-99B6BE3ABC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42"/>
    </mc:Choice>
    <mc:Fallback>
      <p:transition spd="slow" advTm="60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5"/>
          <p:cNvSpPr>
            <a:spLocks noRot="1" noChangeArrowheads="1"/>
          </p:cNvSpPr>
          <p:nvPr/>
        </p:nvSpPr>
        <p:spPr bwMode="auto">
          <a:xfrm>
            <a:off x="564629" y="514604"/>
            <a:ext cx="7463755" cy="64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</a:t>
            </a:r>
            <a:r>
              <a:rPr lang="zh-CN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、作用力</a:t>
            </a:r>
            <a:r>
              <a:rPr lang="en-US" altLang="zh-C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&amp;</a:t>
            </a:r>
            <a:r>
              <a:rPr lang="zh-CN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反作用力</a:t>
            </a:r>
            <a:r>
              <a:rPr lang="en-US" altLang="zh-C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(action &amp; reaction)</a:t>
            </a:r>
            <a:endParaRPr lang="zh-CN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81191" y="136283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定义：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物体间</a:t>
            </a:r>
            <a:r>
              <a:rPr lang="zh-CN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相互作用</a:t>
            </a:r>
            <a:r>
              <a:rPr lang="zh-CN" altLang="en-US" sz="2800" b="1" dirty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一对力</a:t>
            </a:r>
            <a:endParaRPr lang="zh-CN" alt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23528" y="3861048"/>
            <a:ext cx="8496944" cy="2664296"/>
          </a:xfrm>
          <a:prstGeom prst="rect">
            <a:avLst/>
          </a:prstGeom>
          <a:solidFill>
            <a:schemeClr val="bg1">
              <a:alpha val="46000"/>
            </a:schemeClr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81191" y="1906816"/>
            <a:ext cx="1434298" cy="523220"/>
          </a:xfrm>
          <a:prstGeom prst="rect">
            <a:avLst/>
          </a:prstGeom>
          <a:noFill/>
          <a:ln w="19050">
            <a:noFill/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CN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  <a:cs typeface="Times New Roman" pitchFamily="18" charset="0"/>
              </a:rPr>
              <a:t>说明：</a:t>
            </a:r>
            <a:endParaRPr kumimoji="1" lang="zh-CN" altLang="en-US" sz="2800" b="1" dirty="0">
              <a:solidFill>
                <a:schemeClr val="tx2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6388" y="3172933"/>
            <a:ext cx="232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>
                <a:latin typeface="+mn-ea"/>
              </a:rPr>
              <a:t> 同一性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8566" y="1971263"/>
            <a:ext cx="1971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>
                <a:latin typeface="+mn-ea"/>
              </a:rPr>
              <a:t> 相互性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8566" y="2594853"/>
            <a:ext cx="1971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>
                <a:latin typeface="+mn-ea"/>
              </a:rPr>
              <a:t> 同时性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995936" y="2408918"/>
            <a:ext cx="2088232" cy="828000"/>
            <a:chOff x="6086354" y="2569166"/>
            <a:chExt cx="2088232" cy="828000"/>
          </a:xfrm>
        </p:grpSpPr>
        <p:sp>
          <p:nvSpPr>
            <p:cNvPr id="16" name="云形标注 15"/>
            <p:cNvSpPr/>
            <p:nvPr/>
          </p:nvSpPr>
          <p:spPr bwMode="auto">
            <a:xfrm>
              <a:off x="6118323" y="2569166"/>
              <a:ext cx="1980000" cy="828000"/>
            </a:xfrm>
            <a:prstGeom prst="cloudCallout">
              <a:avLst>
                <a:gd name="adj1" fmla="val -80599"/>
                <a:gd name="adj2" fmla="val 6142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086354" y="2713182"/>
              <a:ext cx="20882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性质相同</a:t>
              </a:r>
            </a:p>
          </p:txBody>
        </p:sp>
      </p:grpSp>
      <p:pic>
        <p:nvPicPr>
          <p:cNvPr id="18" name="图片 17" descr="d79d67c5741556b4442c3f2a6a669f3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64091" y="4053210"/>
            <a:ext cx="3096344" cy="2251887"/>
          </a:xfrm>
          <a:prstGeom prst="rect">
            <a:avLst/>
          </a:prstGeom>
        </p:spPr>
      </p:pic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3528" y="3903439"/>
            <a:ext cx="2520280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zh-C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Think  about</a:t>
            </a:r>
            <a:endParaRPr kumimoji="1" lang="zh-CN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0" name="Group 7"/>
          <p:cNvGrpSpPr>
            <a:grpSpLocks/>
          </p:cNvGrpSpPr>
          <p:nvPr/>
        </p:nvGrpSpPr>
        <p:grpSpPr bwMode="auto">
          <a:xfrm>
            <a:off x="3832814" y="5349345"/>
            <a:ext cx="827087" cy="1328794"/>
            <a:chOff x="930" y="2478"/>
            <a:chExt cx="521" cy="855"/>
          </a:xfrm>
        </p:grpSpPr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975" y="2478"/>
              <a:ext cx="0" cy="6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w="lg" len="lg"/>
              <a:tailEnd type="arrow" w="lg" len="lg"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930" y="2917"/>
              <a:ext cx="521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600" b="1" dirty="0">
                  <a:latin typeface="Vijaya" pitchFamily="34" charset="0"/>
                  <a:cs typeface="Vijaya" pitchFamily="34" charset="0"/>
                </a:rPr>
                <a:t>mg</a:t>
              </a:r>
            </a:p>
          </p:txBody>
        </p:sp>
      </p:grp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3904251" y="4085128"/>
            <a:ext cx="725488" cy="1185863"/>
            <a:chOff x="975" y="1639"/>
            <a:chExt cx="457" cy="747"/>
          </a:xfrm>
        </p:grpSpPr>
        <p:sp>
          <p:nvSpPr>
            <p:cNvPr id="24" name="Line 11"/>
            <p:cNvSpPr>
              <a:spLocks noChangeShapeType="1"/>
            </p:cNvSpPr>
            <p:nvPr/>
          </p:nvSpPr>
          <p:spPr bwMode="auto">
            <a:xfrm flipV="1">
              <a:off x="975" y="1774"/>
              <a:ext cx="0" cy="612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 w="lg" len="lg"/>
              <a:tailEnd type="arrow" w="lg" len="lg"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023" y="1639"/>
              <a:ext cx="4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600" b="1" dirty="0">
                  <a:solidFill>
                    <a:srgbClr val="0066FF"/>
                  </a:solidFill>
                  <a:latin typeface="Vijaya" pitchFamily="34" charset="0"/>
                  <a:cs typeface="Vijaya" pitchFamily="34" charset="0"/>
                </a:rPr>
                <a:t>N</a:t>
              </a:r>
              <a:endParaRPr kumimoji="1" lang="en-US" altLang="zh-CN" sz="3600" b="1" baseline="-25000" dirty="0">
                <a:solidFill>
                  <a:srgbClr val="0066FF"/>
                </a:solidFill>
                <a:latin typeface="Vijaya" pitchFamily="34" charset="0"/>
                <a:cs typeface="Vijaya" pitchFamily="34" charset="0"/>
              </a:endParaRPr>
            </a:p>
          </p:txBody>
        </p:sp>
      </p:grpSp>
      <p:grpSp>
        <p:nvGrpSpPr>
          <p:cNvPr id="26" name="Group 13"/>
          <p:cNvGrpSpPr>
            <a:grpSpLocks/>
          </p:cNvGrpSpPr>
          <p:nvPr/>
        </p:nvGrpSpPr>
        <p:grpSpPr bwMode="auto">
          <a:xfrm>
            <a:off x="4095172" y="5763475"/>
            <a:ext cx="1465263" cy="708025"/>
            <a:chOff x="657" y="3073"/>
            <a:chExt cx="923" cy="446"/>
          </a:xfrm>
        </p:grpSpPr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657" y="3339"/>
              <a:ext cx="635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w="lg" len="lg"/>
              <a:tailEnd type="arrow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1045" y="3073"/>
              <a:ext cx="53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4000" b="1" dirty="0">
                  <a:solidFill>
                    <a:srgbClr val="C00000"/>
                  </a:solidFill>
                  <a:latin typeface="Vijaya" pitchFamily="34" charset="0"/>
                  <a:cs typeface="Vijaya" pitchFamily="34" charset="0"/>
                </a:rPr>
                <a:t>    f</a:t>
              </a:r>
            </a:p>
          </p:txBody>
        </p: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911777" y="23589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11F24B1C-D960-429F-949B-C19ADF5E57C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272"/>
    </mc:Choice>
    <mc:Fallback>
      <p:transition spd="slow" advTm="161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9" grpId="0" animBg="1"/>
      <p:bldP spid="85" grpId="0"/>
      <p:bldP spid="11" grpId="0" animBg="1"/>
      <p:bldP spid="12" grpId="0"/>
      <p:bldP spid="14" grpId="0"/>
      <p:bldP spid="19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Rot="1" noChangeArrowheads="1"/>
          </p:cNvSpPr>
          <p:nvPr/>
        </p:nvSpPr>
        <p:spPr bwMode="auto">
          <a:xfrm>
            <a:off x="539552" y="548680"/>
            <a:ext cx="6686053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</a:t>
            </a:r>
            <a:r>
              <a:rPr lang="zh-CN" alt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、牛顿第三定律  </a:t>
            </a:r>
            <a:r>
              <a:rPr lang="en-US" altLang="zh-CN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(Newton’s third law)</a:t>
            </a:r>
            <a:endParaRPr lang="zh-CN" alt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314" y="1253066"/>
            <a:ext cx="8102134" cy="952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latin typeface="+mn-ea"/>
              </a:rPr>
              <a:t>两物体间的</a:t>
            </a:r>
            <a:r>
              <a:rPr lang="zh-CN" altLang="en-US" sz="2400" b="1" dirty="0">
                <a:solidFill>
                  <a:srgbClr val="00B0F0"/>
                </a:solidFill>
                <a:latin typeface="+mn-ea"/>
              </a:rPr>
              <a:t>作用力</a:t>
            </a:r>
            <a:r>
              <a:rPr lang="zh-CN" altLang="en-US" sz="2400" b="1" dirty="0">
                <a:latin typeface="+mn-ea"/>
              </a:rPr>
              <a:t>和</a:t>
            </a:r>
            <a:r>
              <a:rPr lang="zh-CN" altLang="en-US" sz="2400" b="1" dirty="0">
                <a:solidFill>
                  <a:srgbClr val="00B0F0"/>
                </a:solidFill>
                <a:latin typeface="+mn-ea"/>
              </a:rPr>
              <a:t>反作用力</a:t>
            </a:r>
            <a:r>
              <a:rPr lang="zh-CN" altLang="en-US" sz="2400" b="1" dirty="0">
                <a:latin typeface="+mn-ea"/>
              </a:rPr>
              <a:t>大小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等</a:t>
            </a:r>
            <a:r>
              <a:rPr lang="zh-CN" altLang="en-US" sz="2400" b="1" dirty="0">
                <a:latin typeface="+mn-ea"/>
              </a:rPr>
              <a:t>，方向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反</a:t>
            </a:r>
            <a:r>
              <a:rPr lang="zh-CN" altLang="en-US" sz="2400" b="1" dirty="0">
                <a:latin typeface="+mn-ea"/>
              </a:rPr>
              <a:t>，作用在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</a:rPr>
              <a:t>一条直线</a:t>
            </a:r>
            <a:r>
              <a:rPr lang="zh-CN" altLang="en-US" sz="2400" b="1" dirty="0">
                <a:latin typeface="+mn-ea"/>
              </a:rPr>
              <a:t>上。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57402"/>
              </p:ext>
            </p:extLst>
          </p:nvPr>
        </p:nvGraphicFramePr>
        <p:xfrm>
          <a:off x="3386992" y="1927093"/>
          <a:ext cx="1395474" cy="487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7" imgW="545760" imgH="190440" progId="Equation.DSMT4">
                  <p:embed/>
                </p:oleObj>
              </mc:Choice>
              <mc:Fallback>
                <p:oleObj name="Equation" r:id="rId7" imgW="545760" imgH="1904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992" y="1927093"/>
                        <a:ext cx="1395474" cy="48781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Rot="1" noChangeArrowheads="1"/>
          </p:cNvSpPr>
          <p:nvPr/>
        </p:nvSpPr>
        <p:spPr bwMode="auto">
          <a:xfrm>
            <a:off x="624260" y="2828440"/>
            <a:ext cx="4523804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</a:t>
            </a:r>
            <a:r>
              <a:rPr lang="zh-CN" alt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、相互作用力 </a:t>
            </a:r>
            <a:r>
              <a:rPr lang="en-US" altLang="zh-CN" sz="30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vs</a:t>
            </a:r>
            <a:r>
              <a:rPr lang="en-US" altLang="zh-CN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</a:t>
            </a:r>
            <a:r>
              <a:rPr lang="zh-CN" alt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平衡力</a:t>
            </a: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609831"/>
              </p:ext>
            </p:extLst>
          </p:nvPr>
        </p:nvGraphicFramePr>
        <p:xfrm>
          <a:off x="1115616" y="3548520"/>
          <a:ext cx="7104112" cy="2880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1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2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00">
                <a:tc>
                  <a:txBody>
                    <a:bodyPr/>
                    <a:lstStyle/>
                    <a:p>
                      <a:pPr algn="ctr"/>
                      <a:endParaRPr lang="zh-CN" altLang="en-US" sz="22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1" kern="1200" dirty="0">
                        <a:solidFill>
                          <a:schemeClr val="dk1"/>
                        </a:solidFill>
                        <a:latin typeface="楷体" pitchFamily="49" charset="-122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200" b="1" kern="1200" dirty="0">
                          <a:solidFill>
                            <a:schemeClr val="lt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相互作用力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200" b="1" kern="1200" dirty="0">
                          <a:solidFill>
                            <a:schemeClr val="lt1"/>
                          </a:solidFill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平衡力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0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200" b="1" dirty="0">
                          <a:latin typeface="黑体" pitchFamily="49" charset="-122"/>
                          <a:ea typeface="黑体" pitchFamily="49" charset="-122"/>
                        </a:rPr>
                        <a:t>相同点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22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00">
                <a:tc rowSpan="4">
                  <a:txBody>
                    <a:bodyPr/>
                    <a:lstStyle/>
                    <a:p>
                      <a:pPr algn="ctr"/>
                      <a:endParaRPr lang="zh-CN" altLang="en-US" sz="22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1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1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00">
                <a:tc vMerge="1"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1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00">
                <a:tc vMerge="1"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00">
                <a:tc vMerge="1"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1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200" b="1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Text Box 52"/>
          <p:cNvSpPr txBox="1">
            <a:spLocks noChangeArrowheads="1"/>
          </p:cNvSpPr>
          <p:nvPr/>
        </p:nvSpPr>
        <p:spPr bwMode="auto">
          <a:xfrm>
            <a:off x="3539208" y="4052576"/>
            <a:ext cx="366692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b="1" dirty="0">
                <a:latin typeface="楷体" pitchFamily="49" charset="-122"/>
                <a:ea typeface="楷体" pitchFamily="49" charset="-122"/>
              </a:rPr>
              <a:t>大小</a:t>
            </a:r>
            <a:r>
              <a:rPr kumimoji="1" lang="zh-CN" altLang="en-US" sz="22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等</a:t>
            </a:r>
            <a:r>
              <a:rPr kumimoji="1" lang="zh-CN" altLang="en-US" sz="2200" b="1" dirty="0">
                <a:latin typeface="楷体" pitchFamily="49" charset="-122"/>
                <a:ea typeface="楷体" pitchFamily="49" charset="-122"/>
              </a:rPr>
              <a:t>、方向</a:t>
            </a:r>
            <a:r>
              <a:rPr kumimoji="1" lang="zh-CN" altLang="en-US" sz="22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反</a:t>
            </a:r>
            <a:r>
              <a:rPr kumimoji="1" lang="zh-CN" altLang="en-US" sz="2200" b="1" dirty="0">
                <a:latin typeface="楷体" pitchFamily="49" charset="-122"/>
                <a:ea typeface="楷体" pitchFamily="49" charset="-122"/>
              </a:rPr>
              <a:t>（共线）　</a:t>
            </a:r>
          </a:p>
        </p:txBody>
      </p:sp>
      <p:sp>
        <p:nvSpPr>
          <p:cNvPr id="23" name="Text Box 52"/>
          <p:cNvSpPr txBox="1">
            <a:spLocks noChangeArrowheads="1"/>
          </p:cNvSpPr>
          <p:nvPr/>
        </p:nvSpPr>
        <p:spPr bwMode="auto">
          <a:xfrm>
            <a:off x="2099048" y="4531232"/>
            <a:ext cx="8640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性质　</a:t>
            </a:r>
          </a:p>
        </p:txBody>
      </p:sp>
      <p:sp>
        <p:nvSpPr>
          <p:cNvPr id="24" name="Text Box 52"/>
          <p:cNvSpPr txBox="1">
            <a:spLocks noChangeArrowheads="1"/>
          </p:cNvSpPr>
          <p:nvPr/>
        </p:nvSpPr>
        <p:spPr bwMode="auto">
          <a:xfrm>
            <a:off x="3780880" y="4533234"/>
            <a:ext cx="1224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同性质</a:t>
            </a:r>
            <a:r>
              <a:rPr kumimoji="1" lang="zh-CN" altLang="en-US" sz="2200" b="1" dirty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　</a:t>
            </a:r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6444208" y="4522724"/>
            <a:ext cx="1224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b="1" dirty="0">
                <a:solidFill>
                  <a:srgbClr val="0066FF"/>
                </a:solidFill>
                <a:latin typeface="楷体" pitchFamily="49" charset="-122"/>
                <a:ea typeface="楷体" pitchFamily="49" charset="-122"/>
              </a:rPr>
              <a:t>无要求　</a:t>
            </a:r>
          </a:p>
        </p:txBody>
      </p:sp>
      <p:sp>
        <p:nvSpPr>
          <p:cNvPr id="26" name="Text Box 52"/>
          <p:cNvSpPr txBox="1">
            <a:spLocks noChangeArrowheads="1"/>
          </p:cNvSpPr>
          <p:nvPr/>
        </p:nvSpPr>
        <p:spPr bwMode="auto">
          <a:xfrm>
            <a:off x="2094856" y="5007946"/>
            <a:ext cx="8640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对象　</a:t>
            </a:r>
          </a:p>
        </p:txBody>
      </p:sp>
      <p:sp>
        <p:nvSpPr>
          <p:cNvPr id="27" name="Text Box 52"/>
          <p:cNvSpPr txBox="1">
            <a:spLocks noChangeArrowheads="1"/>
          </p:cNvSpPr>
          <p:nvPr/>
        </p:nvSpPr>
        <p:spPr bwMode="auto">
          <a:xfrm>
            <a:off x="2073648" y="5501304"/>
            <a:ext cx="8640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时间　</a:t>
            </a:r>
          </a:p>
        </p:txBody>
      </p:sp>
      <p:sp>
        <p:nvSpPr>
          <p:cNvPr id="28" name="Text Box 52"/>
          <p:cNvSpPr txBox="1">
            <a:spLocks noChangeArrowheads="1"/>
          </p:cNvSpPr>
          <p:nvPr/>
        </p:nvSpPr>
        <p:spPr bwMode="auto">
          <a:xfrm>
            <a:off x="2065140" y="5994414"/>
            <a:ext cx="8640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效果　</a:t>
            </a:r>
          </a:p>
        </p:txBody>
      </p:sp>
      <p:sp>
        <p:nvSpPr>
          <p:cNvPr id="29" name="Text Box 52"/>
          <p:cNvSpPr txBox="1">
            <a:spLocks noChangeArrowheads="1"/>
          </p:cNvSpPr>
          <p:nvPr/>
        </p:nvSpPr>
        <p:spPr bwMode="auto">
          <a:xfrm>
            <a:off x="1327980" y="4886704"/>
            <a:ext cx="5760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b="1" dirty="0">
                <a:latin typeface="黑体" pitchFamily="49" charset="-122"/>
                <a:ea typeface="黑体" pitchFamily="49" charset="-122"/>
              </a:rPr>
              <a:t>不同点</a:t>
            </a:r>
            <a:r>
              <a:rPr kumimoji="1" lang="zh-CN" altLang="en-US" sz="2200" b="1" dirty="0">
                <a:latin typeface="楷体" pitchFamily="49" charset="-122"/>
                <a:ea typeface="楷体" pitchFamily="49" charset="-122"/>
              </a:rPr>
              <a:t>　</a:t>
            </a:r>
          </a:p>
        </p:txBody>
      </p:sp>
      <p:sp>
        <p:nvSpPr>
          <p:cNvPr id="30" name="Text Box 52"/>
          <p:cNvSpPr txBox="1">
            <a:spLocks noChangeArrowheads="1"/>
          </p:cNvSpPr>
          <p:nvPr/>
        </p:nvSpPr>
        <p:spPr bwMode="auto">
          <a:xfrm>
            <a:off x="3899248" y="5009700"/>
            <a:ext cx="8640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不同　</a:t>
            </a:r>
          </a:p>
        </p:txBody>
      </p:sp>
      <p:sp>
        <p:nvSpPr>
          <p:cNvPr id="31" name="Text Box 52"/>
          <p:cNvSpPr txBox="1">
            <a:spLocks noChangeArrowheads="1"/>
          </p:cNvSpPr>
          <p:nvPr/>
        </p:nvSpPr>
        <p:spPr bwMode="auto">
          <a:xfrm>
            <a:off x="6549876" y="4988680"/>
            <a:ext cx="9024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b="1" dirty="0">
                <a:solidFill>
                  <a:srgbClr val="0066FF"/>
                </a:solidFill>
                <a:latin typeface="楷体" pitchFamily="49" charset="-122"/>
                <a:ea typeface="楷体" pitchFamily="49" charset="-122"/>
              </a:rPr>
              <a:t>相同　</a:t>
            </a:r>
          </a:p>
        </p:txBody>
      </p:sp>
      <p:sp>
        <p:nvSpPr>
          <p:cNvPr id="32" name="Text Box 52"/>
          <p:cNvSpPr txBox="1">
            <a:spLocks noChangeArrowheads="1"/>
          </p:cNvSpPr>
          <p:nvPr/>
        </p:nvSpPr>
        <p:spPr bwMode="auto">
          <a:xfrm>
            <a:off x="3755232" y="5499029"/>
            <a:ext cx="1224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同时性</a:t>
            </a:r>
            <a:r>
              <a:rPr kumimoji="1" lang="zh-CN" altLang="en-US" sz="2200" b="1" dirty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　</a:t>
            </a:r>
          </a:p>
        </p:txBody>
      </p:sp>
      <p:sp>
        <p:nvSpPr>
          <p:cNvPr id="33" name="Text Box 52"/>
          <p:cNvSpPr txBox="1">
            <a:spLocks noChangeArrowheads="1"/>
          </p:cNvSpPr>
          <p:nvPr/>
        </p:nvSpPr>
        <p:spPr bwMode="auto">
          <a:xfrm>
            <a:off x="6444208" y="5488519"/>
            <a:ext cx="1224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b="1" dirty="0">
                <a:solidFill>
                  <a:srgbClr val="0066FF"/>
                </a:solidFill>
                <a:latin typeface="楷体" pitchFamily="49" charset="-122"/>
                <a:ea typeface="楷体" pitchFamily="49" charset="-122"/>
              </a:rPr>
              <a:t>无要求　</a:t>
            </a:r>
          </a:p>
        </p:txBody>
      </p:sp>
      <p:sp>
        <p:nvSpPr>
          <p:cNvPr id="34" name="Text Box 52"/>
          <p:cNvSpPr txBox="1">
            <a:spLocks noChangeArrowheads="1"/>
          </p:cNvSpPr>
          <p:nvPr/>
        </p:nvSpPr>
        <p:spPr bwMode="auto">
          <a:xfrm>
            <a:off x="3539208" y="5988195"/>
            <a:ext cx="14785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不能抵消</a:t>
            </a:r>
            <a:r>
              <a:rPr kumimoji="1" lang="zh-CN" altLang="en-US" sz="2200" b="1" dirty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　</a:t>
            </a:r>
          </a:p>
        </p:txBody>
      </p:sp>
      <p:sp>
        <p:nvSpPr>
          <p:cNvPr id="35" name="Text Box 52"/>
          <p:cNvSpPr txBox="1">
            <a:spLocks noChangeArrowheads="1"/>
          </p:cNvSpPr>
          <p:nvPr/>
        </p:nvSpPr>
        <p:spPr bwMode="auto">
          <a:xfrm>
            <a:off x="6444208" y="5967175"/>
            <a:ext cx="1224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200" b="1" dirty="0">
                <a:solidFill>
                  <a:srgbClr val="0066FF"/>
                </a:solidFill>
                <a:latin typeface="楷体" pitchFamily="49" charset="-122"/>
                <a:ea typeface="楷体" pitchFamily="49" charset="-122"/>
              </a:rPr>
              <a:t>可抵消　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890965" y="-27384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5234781" y="2540408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5550132" y="1916912"/>
            <a:ext cx="1656000" cy="720000"/>
            <a:chOff x="6118323" y="2569166"/>
            <a:chExt cx="1656000" cy="720000"/>
          </a:xfrm>
        </p:grpSpPr>
        <p:sp>
          <p:nvSpPr>
            <p:cNvPr id="39" name="云形标注 38"/>
            <p:cNvSpPr/>
            <p:nvPr/>
          </p:nvSpPr>
          <p:spPr bwMode="auto">
            <a:xfrm>
              <a:off x="6118323" y="2569166"/>
              <a:ext cx="1656000" cy="720000"/>
            </a:xfrm>
            <a:prstGeom prst="cloudCallout">
              <a:avLst>
                <a:gd name="adj1" fmla="val -113365"/>
                <a:gd name="adj2" fmla="val 1010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243070" y="2664386"/>
              <a:ext cx="14401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楷体" pitchFamily="49" charset="-122"/>
                  <a:ea typeface="楷体" pitchFamily="49" charset="-122"/>
                </a:rPr>
                <a:t>方向相反</a:t>
              </a:r>
            </a:p>
          </p:txBody>
        </p:sp>
      </p:grpSp>
      <p:sp>
        <p:nvSpPr>
          <p:cNvPr id="41" name="椭圆 40"/>
          <p:cNvSpPr/>
          <p:nvPr/>
        </p:nvSpPr>
        <p:spPr>
          <a:xfrm>
            <a:off x="4111840" y="1984289"/>
            <a:ext cx="285752" cy="500066"/>
          </a:xfrm>
          <a:prstGeom prst="ellipse">
            <a:avLst/>
          </a:prstGeom>
          <a:noFill/>
          <a:ln w="19050"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5AD5252E-9C7C-4EB5-811E-303428BB7F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390"/>
    </mc:Choice>
    <mc:Fallback>
      <p:transition spd="slow" advTm="148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8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20"/>
                            </p:stCondLst>
                            <p:childTnLst>
                              <p:par>
                                <p:cTn id="5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/>
      <p:bldP spid="14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576456" y="497880"/>
            <a:ext cx="8100000" cy="3219152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1】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下列说法正确的是（     ）</a:t>
            </a:r>
            <a:b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以卵击石，鸡蛋“粉身碎骨”，但石头却“安然无恙”，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是因为鸡蛋对石头的力小于石头对鸡蛋的力</a:t>
            </a:r>
            <a:b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马拉车前进，马对车的拉力大小等于车对马的拉力大小</a:t>
            </a:r>
            <a:b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物体间作用力在先的是作用力，在后的是反作用力</a:t>
            </a:r>
            <a:b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人压弹簧时“人弱它就强”，说明人与弹簧间相互作用力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不等大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6456" y="3839609"/>
            <a:ext cx="8100000" cy="2685735"/>
          </a:xfrm>
          <a:prstGeom prst="rect">
            <a:avLst/>
          </a:prstGeom>
          <a:noFill/>
          <a:ln w="19050" algn="ctr">
            <a:solidFill>
              <a:srgbClr val="00B0F0"/>
            </a:solidFill>
            <a:prstDash val="sysDash"/>
            <a:miter lim="800000"/>
            <a:headEnd/>
            <a:tailEnd type="none" w="med" len="lg"/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2】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粗糙水平地面上有一只木箱，现用一水平力拉木箱匀速前进，则（     ）</a:t>
            </a:r>
            <a:b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A.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拉力与地面对木箱的摩擦力是一对相互作用力</a:t>
            </a: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B.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木箱对地面的压力与地面对木箱的支持力是一对平衡力</a:t>
            </a:r>
            <a:b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C.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木箱对地面压力与地面对木箱的支持力是一对相互作用力</a:t>
            </a:r>
            <a:endParaRPr lang="en-US" altLang="zh-CN" sz="22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D.  </a:t>
            </a:r>
            <a:r>
              <a:rPr lang="zh-CN" altLang="en-US" sz="22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木箱对地面压力与木箱受到的重力是一对平衡力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170128" y="590808"/>
            <a:ext cx="500066" cy="430887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2048596" y="4303552"/>
            <a:ext cx="500066" cy="430887"/>
          </a:xfrm>
          <a:prstGeom prst="rect">
            <a:avLst/>
          </a:prstGeom>
          <a:noFill/>
          <a:ln w="9525" cap="flat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22B9C804-816D-4D41-80D7-9E84952333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751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8" grpId="0" animBg="1"/>
      <p:bldP spid="7" grpId="0" animBg="1"/>
      <p:bldP spid="10" grpId="0" bldLvl="0" autoUpdateAnimBg="0"/>
      <p:bldP spid="34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Rot="1" noChangeArrowheads="1"/>
          </p:cNvSpPr>
          <p:nvPr/>
        </p:nvSpPr>
        <p:spPr bwMode="auto">
          <a:xfrm>
            <a:off x="683568" y="188640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§3 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相互作用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692696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3.3 </a:t>
            </a:r>
            <a:r>
              <a:rPr kumimoji="1" lang="zh-CN" altLang="en-US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牛顿第三定律</a:t>
            </a:r>
            <a:endParaRPr kumimoji="1" lang="zh-CN" altLang="en-US" sz="2800" b="1" kern="0" dirty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6" name="Rectangle 5"/>
          <p:cNvSpPr>
            <a:spLocks noRot="1" noChangeArrowheads="1"/>
          </p:cNvSpPr>
          <p:nvPr/>
        </p:nvSpPr>
        <p:spPr bwMode="auto">
          <a:xfrm>
            <a:off x="195010" y="1196752"/>
            <a:ext cx="5601126" cy="4320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</a:t>
            </a:r>
            <a:r>
              <a: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、作用力</a:t>
            </a: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&amp;</a:t>
            </a:r>
            <a:r>
              <a: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反作用力</a:t>
            </a: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(action &amp; reaction)</a:t>
            </a:r>
            <a:endParaRPr lang="zh-CN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528" y="1701969"/>
            <a:ext cx="6480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定义：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物体间</a:t>
            </a:r>
            <a:r>
              <a:rPr lang="zh-CN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相互作用</a:t>
            </a:r>
            <a:r>
              <a:rPr lang="zh-CN" altLang="en-US" sz="2200" b="1" dirty="0"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一对力</a:t>
            </a:r>
            <a:endParaRPr lang="zh-CN" alt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23528" y="2101413"/>
            <a:ext cx="1434298" cy="430887"/>
          </a:xfrm>
          <a:prstGeom prst="rect">
            <a:avLst/>
          </a:prstGeom>
          <a:noFill/>
          <a:ln w="19050">
            <a:noFill/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CN" altLang="en-U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ea"/>
                <a:cs typeface="Times New Roman" pitchFamily="18" charset="0"/>
              </a:rPr>
              <a:t>说明：</a:t>
            </a:r>
            <a:endParaRPr kumimoji="1" lang="zh-CN" altLang="en-US" sz="2200" b="1" dirty="0">
              <a:solidFill>
                <a:schemeClr val="tx2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2924944"/>
            <a:ext cx="2327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200" b="1" dirty="0">
                <a:latin typeface="+mn-ea"/>
              </a:rPr>
              <a:t> 同一性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9326" y="2134017"/>
            <a:ext cx="1971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200" b="1" dirty="0">
                <a:latin typeface="+mn-ea"/>
              </a:rPr>
              <a:t> 相互性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9326" y="2550310"/>
            <a:ext cx="1971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200" b="1" dirty="0">
                <a:latin typeface="+mn-ea"/>
              </a:rPr>
              <a:t> 同时性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915816" y="2276872"/>
            <a:ext cx="1368152" cy="720000"/>
            <a:chOff x="6111754" y="2569166"/>
            <a:chExt cx="1368152" cy="720000"/>
          </a:xfrm>
        </p:grpSpPr>
        <p:sp>
          <p:nvSpPr>
            <p:cNvPr id="15" name="云形标注 14"/>
            <p:cNvSpPr/>
            <p:nvPr/>
          </p:nvSpPr>
          <p:spPr bwMode="auto">
            <a:xfrm>
              <a:off x="6118323" y="2569166"/>
              <a:ext cx="1332000" cy="720000"/>
            </a:xfrm>
            <a:prstGeom prst="cloudCallout">
              <a:avLst>
                <a:gd name="adj1" fmla="val -81661"/>
                <a:gd name="adj2" fmla="val 7284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11754" y="2700482"/>
              <a:ext cx="13681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性质相同</a:t>
              </a:r>
            </a:p>
          </p:txBody>
        </p:sp>
      </p:grpSp>
      <p:sp>
        <p:nvSpPr>
          <p:cNvPr id="17" name="Rectangle 5"/>
          <p:cNvSpPr>
            <a:spLocks noRot="1" noChangeArrowheads="1"/>
          </p:cNvSpPr>
          <p:nvPr/>
        </p:nvSpPr>
        <p:spPr bwMode="auto">
          <a:xfrm>
            <a:off x="204912" y="3429000"/>
            <a:ext cx="5375200" cy="4320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</a:t>
            </a:r>
            <a:r>
              <a: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、牛顿第三定律  </a:t>
            </a: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(Newton’s third law)</a:t>
            </a:r>
            <a:endParaRPr lang="zh-CN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270439"/>
              </p:ext>
            </p:extLst>
          </p:nvPr>
        </p:nvGraphicFramePr>
        <p:xfrm>
          <a:off x="701675" y="4041775"/>
          <a:ext cx="14970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5" imgW="545760" imgH="190440" progId="Equation.DSMT4">
                  <p:embed/>
                </p:oleObj>
              </mc:Choice>
              <mc:Fallback>
                <p:oleObj name="Equation" r:id="rId5" imgW="545760" imgH="190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4041775"/>
                        <a:ext cx="1497013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Rot="1" noChangeArrowheads="1"/>
          </p:cNvSpPr>
          <p:nvPr/>
        </p:nvSpPr>
        <p:spPr bwMode="auto">
          <a:xfrm>
            <a:off x="192212" y="5157192"/>
            <a:ext cx="3587700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</a:t>
            </a:r>
            <a:r>
              <a: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、相互作用力 </a:t>
            </a:r>
            <a:r>
              <a:rPr lang="en-US" altLang="zh-CN" sz="24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vs</a:t>
            </a:r>
            <a:r>
              <a:rPr lang="en-US" altLang="zh-CN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</a:t>
            </a:r>
            <a:r>
              <a:rPr lang="zh-CN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平衡力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746400" y="4257168"/>
            <a:ext cx="1450607" cy="684000"/>
            <a:chOff x="6118323" y="2569166"/>
            <a:chExt cx="1450607" cy="684000"/>
          </a:xfrm>
        </p:grpSpPr>
        <p:sp>
          <p:nvSpPr>
            <p:cNvPr id="21" name="云形标注 20"/>
            <p:cNvSpPr/>
            <p:nvPr/>
          </p:nvSpPr>
          <p:spPr bwMode="auto">
            <a:xfrm>
              <a:off x="6118323" y="2569166"/>
              <a:ext cx="1404000" cy="684000"/>
            </a:xfrm>
            <a:prstGeom prst="cloudCallout">
              <a:avLst>
                <a:gd name="adj1" fmla="val -122023"/>
                <a:gd name="adj2" fmla="val -1632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28770" y="2664386"/>
              <a:ext cx="1440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2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楷体" pitchFamily="49" charset="-122"/>
                  <a:ea typeface="楷体" pitchFamily="49" charset="-122"/>
                </a:rPr>
                <a:t>方向相反</a:t>
              </a:r>
            </a:p>
          </p:txBody>
        </p:sp>
      </p:grpSp>
      <p:sp>
        <p:nvSpPr>
          <p:cNvPr id="24" name="椭圆 23"/>
          <p:cNvSpPr/>
          <p:nvPr/>
        </p:nvSpPr>
        <p:spPr>
          <a:xfrm>
            <a:off x="1469785" y="4238303"/>
            <a:ext cx="285752" cy="288000"/>
          </a:xfrm>
          <a:prstGeom prst="ellipse">
            <a:avLst/>
          </a:prstGeom>
          <a:noFill/>
          <a:ln w="19050"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40A84D-DB8A-4909-A8CD-9E079A36A0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156031"/>
            <a:ext cx="4076622" cy="1732217"/>
          </a:xfrm>
          <a:prstGeom prst="rect">
            <a:avLst/>
          </a:prstGeom>
        </p:spPr>
      </p:pic>
      <p:pic>
        <p:nvPicPr>
          <p:cNvPr id="2" name="音频 1">
            <a:hlinkClick r:id="" action="ppaction://media"/>
            <a:extLst>
              <a:ext uri="{FF2B5EF4-FFF2-40B4-BE49-F238E27FC236}">
                <a16:creationId xmlns:a16="http://schemas.microsoft.com/office/drawing/2014/main" id="{7C418368-DA33-4E8B-A9D1-8C72C8942F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35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4|8.6|8.3|3.9|20.6|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5.9|2|8.6|4.7|9.2|15.1|13.7|8.7|8.2|6.1|16.7|2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1.5|25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361</Words>
  <Application>Microsoft Office PowerPoint</Application>
  <PresentationFormat>全屏显示(4:3)</PresentationFormat>
  <Paragraphs>61</Paragraphs>
  <Slides>5</Slides>
  <Notes>3</Notes>
  <HiddenSlides>0</HiddenSlides>
  <MMClips>5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黑体</vt:lpstr>
      <vt:lpstr>华文仿宋</vt:lpstr>
      <vt:lpstr>华文新魏</vt:lpstr>
      <vt:lpstr>楷体</vt:lpstr>
      <vt:lpstr>宋体</vt:lpstr>
      <vt:lpstr>Arial</vt:lpstr>
      <vt:lpstr>Calibri</vt:lpstr>
      <vt:lpstr>Times New Roman</vt:lpstr>
      <vt:lpstr>Vijaya</vt:lpstr>
      <vt:lpstr>Wingdings</vt:lpstr>
      <vt:lpstr>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ADMINIBM</dc:creator>
  <cp:lastModifiedBy>CHEN XiangLong</cp:lastModifiedBy>
  <cp:revision>126</cp:revision>
  <dcterms:created xsi:type="dcterms:W3CDTF">2013-11-27T09:18:47Z</dcterms:created>
  <dcterms:modified xsi:type="dcterms:W3CDTF">2019-12-18T06:06:38Z</dcterms:modified>
</cp:coreProperties>
</file>