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m4a" ContentType="audio/mp4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ink/inkAction1.xml" ContentType="application/vnd.ms-office.inkAction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"/>
  </p:notesMasterIdLst>
  <p:sldIdLst>
    <p:sldId id="286" r:id="rId2"/>
    <p:sldId id="335" r:id="rId3"/>
    <p:sldId id="291" r:id="rId4"/>
    <p:sldId id="334" r:id="rId5"/>
    <p:sldId id="325" r:id="rId6"/>
    <p:sldId id="307" r:id="rId7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99FF"/>
    <a:srgbClr val="FFFF99"/>
    <a:srgbClr val="390EF0"/>
    <a:srgbClr val="9900FF"/>
    <a:srgbClr val="FFFF00"/>
    <a:srgbClr val="0000FF"/>
    <a:srgbClr val="4141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1E4AEA4-8DFA-4A89-87EB-49C32662AFE0}" styleName="中度样式 2 - 强调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中度样式 2 - 强调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中度样式 2 - 强调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中度样式 2 - 强调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D7AC3CCA-C797-4891-BE02-D94E43425B78}" styleName="中度样式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13" autoAdjust="0"/>
    <p:restoredTop sz="77921" autoAdjust="0"/>
  </p:normalViewPr>
  <p:slideViewPr>
    <p:cSldViewPr>
      <p:cViewPr varScale="1">
        <p:scale>
          <a:sx n="89" d="100"/>
          <a:sy n="89" d="100"/>
        </p:scale>
        <p:origin x="2256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2" Type="http://schemas.openxmlformats.org/officeDocument/2006/relationships/image" Target="../media/image8.wmf"/><Relationship Id="rId1" Type="http://schemas.openxmlformats.org/officeDocument/2006/relationships/image" Target="../media/image7.wmf"/><Relationship Id="rId4" Type="http://schemas.openxmlformats.org/officeDocument/2006/relationships/image" Target="../media/image10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.wmf"/><Relationship Id="rId2" Type="http://schemas.openxmlformats.org/officeDocument/2006/relationships/image" Target="../media/image12.wmf"/><Relationship Id="rId1" Type="http://schemas.openxmlformats.org/officeDocument/2006/relationships/image" Target="../media/image11.wmf"/><Relationship Id="rId6" Type="http://schemas.openxmlformats.org/officeDocument/2006/relationships/image" Target="../media/image16.wmf"/><Relationship Id="rId5" Type="http://schemas.openxmlformats.org/officeDocument/2006/relationships/image" Target="../media/image15.wmf"/><Relationship Id="rId4" Type="http://schemas.openxmlformats.org/officeDocument/2006/relationships/image" Target="../media/image14.wmf"/></Relationships>
</file>

<file path=ppt/drawings/_rels/vmlDrawing3.vml.rels><?xml version="1.0" encoding="UTF-8" standalone="yes"?>
<Relationships xmlns="http://schemas.openxmlformats.org/package/2006/relationships"><Relationship Id="rId8" Type="http://schemas.openxmlformats.org/officeDocument/2006/relationships/image" Target="../media/image16.wmf"/><Relationship Id="rId3" Type="http://schemas.openxmlformats.org/officeDocument/2006/relationships/image" Target="../media/image11.wmf"/><Relationship Id="rId7" Type="http://schemas.openxmlformats.org/officeDocument/2006/relationships/image" Target="../media/image15.wmf"/><Relationship Id="rId2" Type="http://schemas.openxmlformats.org/officeDocument/2006/relationships/image" Target="../media/image10.wmf"/><Relationship Id="rId1" Type="http://schemas.openxmlformats.org/officeDocument/2006/relationships/image" Target="../media/image7.wmf"/><Relationship Id="rId6" Type="http://schemas.openxmlformats.org/officeDocument/2006/relationships/image" Target="../media/image14.wmf"/><Relationship Id="rId5" Type="http://schemas.openxmlformats.org/officeDocument/2006/relationships/image" Target="../media/image13.wmf"/><Relationship Id="rId4" Type="http://schemas.openxmlformats.org/officeDocument/2006/relationships/image" Target="../media/image18.wmf"/></Relationships>
</file>

<file path=ppt/ink/inkAction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736" units="cm"/>
          <inkml:channel name="Y" type="integer" max="1824" units="cm"/>
          <inkml:channel name="T" type="integer" max="2.14748E9" units="dev"/>
        </inkml:traceFormat>
        <inkml:channelProperties>
          <inkml:channelProperty channel="X" name="resolution" value="105.23077" units="1/cm"/>
          <inkml:channelProperty channel="Y" name="resolution" value="105.43353" units="1/cm"/>
          <inkml:channelProperty channel="T" name="resolution" value="1" units="1/dev"/>
        </inkml:channelProperties>
      </inkml:inkSource>
      <inkml:timestamp xml:id="ts0" timeString="2019-06-04T01:10:14.09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130850">
    <iact:property name="dataType"/>
    <iact:actionData xml:id="d0">
      <inkml:trace xmlns:inkml="http://www.w3.org/2003/InkML" xml:id="stk0" contextRef="#ctx0" brushRef="#br0">10329 14695 0,'11'0'185,"-1"0"-170,11 0-9,-11 0 2,22-11 0,-11 11-4,10 0 7,0 0-2,-20 0 0,-1 0 14,1 0 10,51 0-29,-51 0 44,-11 11 163,0-1-203,-11-10 3,11 11 6,-21 20-6,21-10-2,0-11 7,0 11 1,0-10 0,0 10-8,-10-11 11,10 0-7,0 22 9,0-1-7,-11 21 3,11-20-1,0-1-1,-10-10-3,0 42 7,10-32-12,0 0 16,0-20-3,0 10-4,0 10-1,0 11 1,0-32 0,0 1-1,0-1 43,-11-10 73</inkml:trace>
    </iact:actionData>
  </iact:action>
  <iact:action type="add" startTime="132386">
    <iact:property name="dataType"/>
    <iact:actionData xml:id="d1">
      <inkml:trace xmlns:inkml="http://www.w3.org/2003/InkML" xml:id="stk1" contextRef="#ctx0" brushRef="#br0">10329 15301 0,'11'0'17,"-1"0"-9,0 0 0,1 0 0,-1 0-2,1 0 3,-1 0-2,11 0 18,0 0-21,-11 0 24,53 0 16,-11-11-32,-41 11 16,-1 0-9,11 0-2,-11 0 0,1 0 96</inkml:trace>
    </iact:actionData>
  </iact:action>
  <iact:action type="add" startTime="133426">
    <iact:property name="dataType"/>
    <iact:actionData xml:id="d2">
      <inkml:trace xmlns:inkml="http://www.w3.org/2003/InkML" xml:id="stk2" contextRef="#ctx0" brushRef="#br0">10789 14851 0,'10'0'149,"0"0"-121,11 0-8,-10 0 14,31 0-30,-22 0 41,12-10-41,-22 10 36</inkml:trace>
    </iact:actionData>
  </iact:action>
  <iact:action type="add" startTime="134324">
    <iact:property name="dataType"/>
    <iact:actionData xml:id="d3">
      <inkml:trace xmlns:inkml="http://www.w3.org/2003/InkML" xml:id="stk3" contextRef="#ctx0" brushRef="#br0">10862 15071 0,'10'0'88,"11"0"-58,0 0 17,-11 0-27,1 0-3,-1 0 6,1 0-20,-1 0 16,1 0 179</inkml:trace>
    </iact:actionData>
  </iact:action>
  <iact:action type="add" startTime="136056">
    <iact:property name="dataType"/>
    <iact:actionData xml:id="d4">
      <inkml:trace xmlns:inkml="http://www.w3.org/2003/InkML" xml:id="stk4" contextRef="#ctx0" brushRef="#br0">11217 14998 0,'10'-11'94,"1"11"-85,10-21-1,-11 21-4,0 0 21,1-10 8,-1 10 18,11-11-35,11 11-1,-22 0 4,0-10-3,32 10 0,-10-10-12,-22 10 9,21 0-1,-20 0 27,-1 0-8,1 0-20,10 0 13,-1 0-7,-9 0-1,52 0-12,-43 0 11,12 0 0,20 0-5,-21 0 13,22 0-11,-43 10 10,0-10-4,1 0 111,-1-10-115,11-1-4,-10 11 9,-11-10 8,10 10-18,1 0 1,-1 0 116</inkml:trace>
    </iact:actionData>
  </iact:action>
  <iact:action type="add" startTime="138150">
    <iact:property name="dataType"/>
    <iact:actionData xml:id="d5">
      <inkml:trace xmlns:inkml="http://www.w3.org/2003/InkML" xml:id="stk5" contextRef="#ctx0" brushRef="#br0">11582 15081 0,'0'11'87,"0"-1"-73,0 11-10,11 10 14,-11 1 32,31 124-33,-31-124-14,0-1 14,0 0-1,0-10 0,0 11 0,0-1 1,0 0 1,0-20-9,0 10 13,0-11-6,0 0 4,-10-10 62,-11 0-67,10-20-4,-20-43-2</inkml:trace>
    </iact:actionData>
  </iact:action>
  <iact:action type="add" startTime="139179">
    <iact:property name="dataType"/>
    <iact:actionData xml:id="d6">
      <inkml:trace xmlns:inkml="http://www.w3.org/2003/InkML" xml:id="stk6" contextRef="#ctx0" brushRef="#br0">11614 15144 0,'10'-11'67,"11"11"-54,-11 0-6,-10-10 18,21 0 7,11 10 18,-11 0-33,-11 0 9,0 0-21,1 10 12,-11 0 2,21 1-11,-11-1 33,-10 11 5,0 0-38,11-10 8,-11 9 1,0 12 0,0-11-1,0 0 0,0 10 2,0-10-9,-11 10 12,1-10-10,-1-21 12,1 10-6,-11 1-10,11-11 20,30 10 378,-9 1-393,-1 10-2,1 0-2,20-11 1,-20 11 0,20 0-6,-10 0 14,31 20 16,52 33 18,-104-54-37,21-9 2,-10-11-8,-22 0 140,1-21-138,-11 0-5,11-10 11,-1-1-7,-41-20-2</inkml:trace>
    </iact:actionData>
  </iact:action>
  <iact:action type="add" startTime="141368">
    <iact:property name="dataType"/>
    <iact:actionData xml:id="d7">
      <inkml:trace xmlns:inkml="http://www.w3.org/2003/InkML" xml:id="stk7" contextRef="#ctx0" brushRef="#br0">11645 14194 0,'0'20'55,"10"-9"-48,1 10-2,-11 10 4,31 53 16,-10 20 7,0 11 3,-21-105 6,21 32-24,-21-21 0,0 0 6,0-11-6,0 1 134</inkml:trace>
    </iact:actionData>
  </iact:action>
  <iact:action type="add" startTime="142984">
    <iact:property name="dataType"/>
    <iact:actionData xml:id="d8">
      <inkml:trace xmlns:inkml="http://www.w3.org/2003/InkML" xml:id="stk8" contextRef="#ctx0" brushRef="#br0">12261 14611 0,'0'11'97,"11"-1"-87,-11 21-2,0-10 1,0 11-2,10-11 4,-10 10-4,0 0 4,0-10-5,0 10 5,0-10-5,11 11 18,-11-11-21,0 20 28,31-9 4,32 83 16,-63-105-5,10-10-2,0 0-9,1 10-14,10-10-4,-11 0 0,11 0-4,-10 0-6,9 0 6,12 0-1,-22-10 9,11 10-4,21 0 0,-21-21-1,0 11-9,-63 10 241</inkml:trace>
    </iact:actionData>
  </iact:action>
  <iact:action type="add" startTime="144490">
    <iact:property name="dataType"/>
    <iact:actionData xml:id="d9">
      <inkml:trace xmlns:inkml="http://www.w3.org/2003/InkML" xml:id="stk9" contextRef="#ctx0" brushRef="#br0">12669 14559 0,'0'10'93,"0"1"-82,0-1 2,0 1-6,0-1 1,0 22 0,0-22 0,0 0-1,0 1 0,0-1 1,0 1 18,0 20 7,10 11-27,-10-32 39,0 32-36,10-42 14,-10 11-13,0-1 52,21-10-50,-21 10 4,0 1-12,0 20 11,11-20 3,-11-1 4,0 1 15,0 9-16,0-9-4,0 10-3,0 10 8,0-20-6,0 20 1,0-21 9</inkml:trace>
    </iact:actionData>
  </iact:action>
</iact:action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0C672D-3C08-4A87-B11E-F2B3608DE061}" type="datetimeFigureOut">
              <a:rPr lang="zh-CN" altLang="en-US" smtClean="0"/>
              <a:pPr/>
              <a:t>2019/6/4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DDDC15-342A-46CF-8316-9D34BC3A3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62359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DDDC15-342A-46CF-8316-9D34BC3A35AB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DDDC15-342A-46CF-8316-9D34BC3A35AB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05337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b="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29527C-4EF6-4313-BE60-9F689F4C3EFC}" type="slidenum">
              <a:rPr lang="zh-CN" altLang="en-US" smtClean="0"/>
              <a:pPr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31218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b="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29527C-4EF6-4313-BE60-9F689F4C3EFC}" type="slidenum">
              <a:rPr lang="zh-CN" altLang="en-US" smtClean="0"/>
              <a:pPr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31218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DDDC15-342A-46CF-8316-9D34BC3A35AB}" type="slidenum">
              <a:rPr lang="zh-CN" altLang="en-US" smtClean="0"/>
              <a:pPr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2649E-FB69-46AC-94F4-2825E88BE932}" type="datetimeFigureOut">
              <a:rPr lang="zh-CN" altLang="en-US" smtClean="0"/>
              <a:pPr/>
              <a:t>2019/6/4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44444-C8E8-4E22-83A4-0B0167A4012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2649E-FB69-46AC-94F4-2825E88BE932}" type="datetimeFigureOut">
              <a:rPr lang="zh-CN" altLang="en-US" smtClean="0"/>
              <a:pPr/>
              <a:t>2019/6/4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44444-C8E8-4E22-83A4-0B0167A4012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2649E-FB69-46AC-94F4-2825E88BE932}" type="datetimeFigureOut">
              <a:rPr lang="zh-CN" altLang="en-US" smtClean="0"/>
              <a:pPr/>
              <a:t>2019/6/4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44444-C8E8-4E22-83A4-0B0167A4012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zh-CN" altLang="zh-CN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zh-CN" altLang="zh-CN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F3872E95-8AE7-4606-8FF7-119EF9A79CF8}" type="slidenum">
              <a:rPr lang="zh-CN" altLang="zh-CN"/>
              <a:pPr/>
              <a:t>‹#›</a:t>
            </a:fld>
            <a:endParaRPr lang="zh-CN" altLang="zh-C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2649E-FB69-46AC-94F4-2825E88BE932}" type="datetimeFigureOut">
              <a:rPr lang="zh-CN" altLang="en-US" smtClean="0"/>
              <a:pPr/>
              <a:t>2019/6/4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44444-C8E8-4E22-83A4-0B0167A4012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2649E-FB69-46AC-94F4-2825E88BE932}" type="datetimeFigureOut">
              <a:rPr lang="zh-CN" altLang="en-US" smtClean="0"/>
              <a:pPr/>
              <a:t>2019/6/4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44444-C8E8-4E22-83A4-0B0167A4012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2649E-FB69-46AC-94F4-2825E88BE932}" type="datetimeFigureOut">
              <a:rPr lang="zh-CN" altLang="en-US" smtClean="0"/>
              <a:pPr/>
              <a:t>2019/6/4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44444-C8E8-4E22-83A4-0B0167A4012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2649E-FB69-46AC-94F4-2825E88BE932}" type="datetimeFigureOut">
              <a:rPr lang="zh-CN" altLang="en-US" smtClean="0"/>
              <a:pPr/>
              <a:t>2019/6/4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44444-C8E8-4E22-83A4-0B0167A4012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2649E-FB69-46AC-94F4-2825E88BE932}" type="datetimeFigureOut">
              <a:rPr lang="zh-CN" altLang="en-US" smtClean="0"/>
              <a:pPr/>
              <a:t>2019/6/4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44444-C8E8-4E22-83A4-0B0167A4012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2649E-FB69-46AC-94F4-2825E88BE932}" type="datetimeFigureOut">
              <a:rPr lang="zh-CN" altLang="en-US" smtClean="0"/>
              <a:pPr/>
              <a:t>2019/6/4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44444-C8E8-4E22-83A4-0B0167A4012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2649E-FB69-46AC-94F4-2825E88BE932}" type="datetimeFigureOut">
              <a:rPr lang="zh-CN" altLang="en-US" smtClean="0"/>
              <a:pPr/>
              <a:t>2019/6/4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44444-C8E8-4E22-83A4-0B0167A4012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2649E-FB69-46AC-94F4-2825E88BE932}" type="datetimeFigureOut">
              <a:rPr lang="zh-CN" altLang="en-US" smtClean="0"/>
              <a:pPr/>
              <a:t>2019/6/4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44444-C8E8-4E22-83A4-0B0167A4012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 cstate="print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A2649E-FB69-46AC-94F4-2825E88BE932}" type="datetimeFigureOut">
              <a:rPr lang="zh-CN" altLang="en-US" smtClean="0"/>
              <a:pPr/>
              <a:t>2019/6/4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644444-C8E8-4E22-83A4-0B0167A4012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audio" Target="../media/media2.m4a"/><Relationship Id="rId7" Type="http://schemas.openxmlformats.org/officeDocument/2006/relationships/image" Target="../media/image5.jpeg"/><Relationship Id="rId2" Type="http://schemas.microsoft.com/office/2007/relationships/media" Target="../media/media2.m4a"/><Relationship Id="rId1" Type="http://schemas.openxmlformats.org/officeDocument/2006/relationships/tags" Target="../tags/tag1.xml"/><Relationship Id="rId6" Type="http://schemas.openxmlformats.org/officeDocument/2006/relationships/image" Target="../media/image4.jpe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wmf"/><Relationship Id="rId13" Type="http://schemas.openxmlformats.org/officeDocument/2006/relationships/oleObject" Target="../embeddings/oleObject4.bin"/><Relationship Id="rId3" Type="http://schemas.microsoft.com/office/2007/relationships/media" Target="../media/media3.m4a"/><Relationship Id="rId7" Type="http://schemas.openxmlformats.org/officeDocument/2006/relationships/oleObject" Target="../embeddings/oleObject1.bin"/><Relationship Id="rId12" Type="http://schemas.openxmlformats.org/officeDocument/2006/relationships/image" Target="../media/image9.wmf"/><Relationship Id="rId2" Type="http://schemas.openxmlformats.org/officeDocument/2006/relationships/tags" Target="../tags/tag2.xml"/><Relationship Id="rId1" Type="http://schemas.openxmlformats.org/officeDocument/2006/relationships/vmlDrawing" Target="../drawings/vmlDrawing1.vml"/><Relationship Id="rId6" Type="http://schemas.openxmlformats.org/officeDocument/2006/relationships/notesSlide" Target="../notesSlides/notesSlide3.xml"/><Relationship Id="rId11" Type="http://schemas.openxmlformats.org/officeDocument/2006/relationships/oleObject" Target="../embeddings/oleObject3.bin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3.png"/><Relationship Id="rId10" Type="http://schemas.openxmlformats.org/officeDocument/2006/relationships/image" Target="../media/image8.wmf"/><Relationship Id="rId4" Type="http://schemas.openxmlformats.org/officeDocument/2006/relationships/audio" Target="../media/media3.m4a"/><Relationship Id="rId9" Type="http://schemas.openxmlformats.org/officeDocument/2006/relationships/oleObject" Target="../embeddings/oleObject2.bin"/><Relationship Id="rId14" Type="http://schemas.openxmlformats.org/officeDocument/2006/relationships/image" Target="../media/image10.w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wmf"/><Relationship Id="rId13" Type="http://schemas.openxmlformats.org/officeDocument/2006/relationships/oleObject" Target="../embeddings/oleObject8.bin"/><Relationship Id="rId18" Type="http://schemas.openxmlformats.org/officeDocument/2006/relationships/oleObject" Target="../embeddings/oleObject11.bin"/><Relationship Id="rId3" Type="http://schemas.microsoft.com/office/2007/relationships/media" Target="../media/media4.m4a"/><Relationship Id="rId21" Type="http://schemas.openxmlformats.org/officeDocument/2006/relationships/image" Target="../media/image3.png"/><Relationship Id="rId7" Type="http://schemas.openxmlformats.org/officeDocument/2006/relationships/oleObject" Target="../embeddings/oleObject5.bin"/><Relationship Id="rId12" Type="http://schemas.openxmlformats.org/officeDocument/2006/relationships/image" Target="../media/image13.wmf"/><Relationship Id="rId17" Type="http://schemas.openxmlformats.org/officeDocument/2006/relationships/oleObject" Target="../embeddings/oleObject10.bin"/><Relationship Id="rId2" Type="http://schemas.openxmlformats.org/officeDocument/2006/relationships/tags" Target="../tags/tag3.xml"/><Relationship Id="rId16" Type="http://schemas.openxmlformats.org/officeDocument/2006/relationships/image" Target="../media/image15.wmf"/><Relationship Id="rId20" Type="http://schemas.openxmlformats.org/officeDocument/2006/relationships/image" Target="../media/image16.wmf"/><Relationship Id="rId1" Type="http://schemas.openxmlformats.org/officeDocument/2006/relationships/vmlDrawing" Target="../drawings/vmlDrawing2.vml"/><Relationship Id="rId6" Type="http://schemas.openxmlformats.org/officeDocument/2006/relationships/notesSlide" Target="../notesSlides/notesSlide4.xml"/><Relationship Id="rId11" Type="http://schemas.openxmlformats.org/officeDocument/2006/relationships/oleObject" Target="../embeddings/oleObject7.bin"/><Relationship Id="rId5" Type="http://schemas.openxmlformats.org/officeDocument/2006/relationships/slideLayout" Target="../slideLayouts/slideLayout2.xml"/><Relationship Id="rId15" Type="http://schemas.openxmlformats.org/officeDocument/2006/relationships/oleObject" Target="../embeddings/oleObject9.bin"/><Relationship Id="rId10" Type="http://schemas.openxmlformats.org/officeDocument/2006/relationships/image" Target="../media/image12.wmf"/><Relationship Id="rId19" Type="http://schemas.openxmlformats.org/officeDocument/2006/relationships/oleObject" Target="../embeddings/oleObject12.bin"/><Relationship Id="rId4" Type="http://schemas.openxmlformats.org/officeDocument/2006/relationships/audio" Target="../media/media4.m4a"/><Relationship Id="rId9" Type="http://schemas.openxmlformats.org/officeDocument/2006/relationships/oleObject" Target="../embeddings/oleObject6.bin"/><Relationship Id="rId14" Type="http://schemas.openxmlformats.org/officeDocument/2006/relationships/image" Target="../media/image14.w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media5.m4a"/><Relationship Id="rId7" Type="http://schemas.microsoft.com/office/2011/relationships/inkAction" Target="../ink/inkAction1.xml"/><Relationship Id="rId2" Type="http://schemas.microsoft.com/office/2007/relationships/media" Target="../media/media5.m4a"/><Relationship Id="rId1" Type="http://schemas.openxmlformats.org/officeDocument/2006/relationships/tags" Target="../tags/tag4.xml"/><Relationship Id="rId6" Type="http://schemas.openxmlformats.org/officeDocument/2006/relationships/image" Target="../media/image17.pn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wmf"/><Relationship Id="rId13" Type="http://schemas.openxmlformats.org/officeDocument/2006/relationships/oleObject" Target="../embeddings/oleObject17.bin"/><Relationship Id="rId18" Type="http://schemas.openxmlformats.org/officeDocument/2006/relationships/image" Target="../media/image15.wmf"/><Relationship Id="rId3" Type="http://schemas.openxmlformats.org/officeDocument/2006/relationships/audio" Target="../media/media6.m4a"/><Relationship Id="rId21" Type="http://schemas.openxmlformats.org/officeDocument/2006/relationships/oleObject" Target="../embeddings/oleObject22.bin"/><Relationship Id="rId7" Type="http://schemas.openxmlformats.org/officeDocument/2006/relationships/oleObject" Target="../embeddings/oleObject14.bin"/><Relationship Id="rId12" Type="http://schemas.openxmlformats.org/officeDocument/2006/relationships/image" Target="../media/image18.wmf"/><Relationship Id="rId17" Type="http://schemas.openxmlformats.org/officeDocument/2006/relationships/oleObject" Target="../embeddings/oleObject19.bin"/><Relationship Id="rId2" Type="http://schemas.microsoft.com/office/2007/relationships/media" Target="../media/media6.m4a"/><Relationship Id="rId16" Type="http://schemas.openxmlformats.org/officeDocument/2006/relationships/image" Target="../media/image14.wmf"/><Relationship Id="rId20" Type="http://schemas.openxmlformats.org/officeDocument/2006/relationships/oleObject" Target="../embeddings/oleObject21.bin"/><Relationship Id="rId1" Type="http://schemas.openxmlformats.org/officeDocument/2006/relationships/vmlDrawing" Target="../drawings/vmlDrawing3.vml"/><Relationship Id="rId6" Type="http://schemas.openxmlformats.org/officeDocument/2006/relationships/image" Target="../media/image7.wmf"/><Relationship Id="rId11" Type="http://schemas.openxmlformats.org/officeDocument/2006/relationships/oleObject" Target="../embeddings/oleObject16.bin"/><Relationship Id="rId5" Type="http://schemas.openxmlformats.org/officeDocument/2006/relationships/oleObject" Target="../embeddings/oleObject13.bin"/><Relationship Id="rId15" Type="http://schemas.openxmlformats.org/officeDocument/2006/relationships/oleObject" Target="../embeddings/oleObject18.bin"/><Relationship Id="rId23" Type="http://schemas.openxmlformats.org/officeDocument/2006/relationships/image" Target="../media/image3.png"/><Relationship Id="rId10" Type="http://schemas.openxmlformats.org/officeDocument/2006/relationships/image" Target="../media/image11.wmf"/><Relationship Id="rId19" Type="http://schemas.openxmlformats.org/officeDocument/2006/relationships/oleObject" Target="../embeddings/oleObject20.bin"/><Relationship Id="rId4" Type="http://schemas.openxmlformats.org/officeDocument/2006/relationships/slideLayout" Target="../slideLayouts/slideLayout12.xml"/><Relationship Id="rId9" Type="http://schemas.openxmlformats.org/officeDocument/2006/relationships/oleObject" Target="../embeddings/oleObject15.bin"/><Relationship Id="rId14" Type="http://schemas.openxmlformats.org/officeDocument/2006/relationships/image" Target="../media/image13.wmf"/><Relationship Id="rId22" Type="http://schemas.openxmlformats.org/officeDocument/2006/relationships/image" Target="../media/image16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s://timgsa.baidu.com/timg?image&amp;quality=80&amp;size=b9999_10000&amp;sec=1525707178135&amp;di=93b3b43fe1a7364e5b9985623c547201&amp;imgtype=0&amp;src=http%3A%2F%2Fimgsrc.baidu.com%2Fimgad%2Fpic%2Fitem%2Ff9dcd100baa1cd11a27bac28b312c8fcc2ce2ded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7369" y="0"/>
            <a:ext cx="9753600" cy="7753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362476" y="4158208"/>
            <a:ext cx="8352928" cy="998984"/>
          </a:xfrm>
          <a:prstGeom prst="rect">
            <a:avLst/>
          </a:prstGeom>
          <a:solidFill>
            <a:schemeClr val="bg1">
              <a:alpha val="73000"/>
            </a:schemeClr>
          </a:solidFill>
        </p:spPr>
        <p:txBody>
          <a:bodyPr anchor="ctr"/>
          <a:lstStyle/>
          <a:p>
            <a:pPr lvl="0" algn="ctr">
              <a:spcBef>
                <a:spcPct val="0"/>
              </a:spcBef>
            </a:pPr>
            <a:r>
              <a:rPr lang="en-US" altLang="zh-CN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itchFamily="2" charset="-122"/>
                <a:ea typeface="华文新魏" pitchFamily="2" charset="-122"/>
                <a:cs typeface="Times New Roman" pitchFamily="18" charset="0"/>
              </a:rPr>
              <a:t>§9   </a:t>
            </a:r>
            <a:r>
              <a:rPr lang="zh-CN" altLang="en-US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itchFamily="2" charset="-122"/>
                <a:ea typeface="华文新魏" pitchFamily="2" charset="-122"/>
                <a:cs typeface="Times New Roman" pitchFamily="18" charset="0"/>
              </a:rPr>
              <a:t>电路及应用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364306" y="5517232"/>
            <a:ext cx="8350250" cy="792088"/>
          </a:xfrm>
          <a:prstGeom prst="rect">
            <a:avLst/>
          </a:prstGeom>
          <a:solidFill>
            <a:schemeClr val="bg1">
              <a:alpha val="73000"/>
            </a:schemeClr>
          </a:solidFill>
        </p:spPr>
        <p:txBody>
          <a:bodyPr rtlCol="0">
            <a:no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en-US" altLang="zh-CN" sz="4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9.2</a:t>
            </a:r>
            <a:r>
              <a:rPr lang="zh-CN" altLang="en-US" sz="4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焦耳定律  </a:t>
            </a:r>
            <a:r>
              <a:rPr lang="en-US" altLang="zh-CN" sz="4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(Joule Law)</a:t>
            </a:r>
            <a:r>
              <a:rPr lang="zh-CN" altLang="en-US" sz="4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华文新魏" pitchFamily="2" charset="-122"/>
              <a:cs typeface="Times New Roman" pitchFamily="18" charset="0"/>
            </a:endParaRPr>
          </a:p>
        </p:txBody>
      </p:sp>
      <p:pic>
        <p:nvPicPr>
          <p:cNvPr id="2" name="音频 1">
            <a:hlinkClick r:id="" action="ppaction://media"/>
            <a:extLst>
              <a:ext uri="{FF2B5EF4-FFF2-40B4-BE49-F238E27FC236}">
                <a16:creationId xmlns:a16="http://schemas.microsoft.com/office/drawing/2014/main" id="{E846BD19-4AC2-4AC4-9D04-80F0A5309A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23300" y="6337300"/>
            <a:ext cx="304800" cy="304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561"/>
    </mc:Choice>
    <mc:Fallback xmlns="">
      <p:transition spd="slow" advTm="225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0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1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20"/>
                            </p:stCondLst>
                            <p:childTnLst>
                              <p:par>
                                <p:cTn id="14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6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7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animBg="1"/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c:\users\h\appdata\roaming\360se6\User Data\temp\a9ec42ea783f5c7ad6e904c63e95_1200_120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5536" y="1676602"/>
            <a:ext cx="3888432" cy="38884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9924" name="Picture 4" descr="https://timgsa.baidu.com/timg?image&amp;quality=80&amp;size=b9999_10000&amp;sec=1525673566859&amp;di=108764211f9bb1e07dd8b655e01b02d0&amp;imgtype=0&amp;src=http%3A%2F%2Flpk.lizhihe.cn%2Fupload%2Fimage%2F201404%2F13970221552976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304" y="1701239"/>
            <a:ext cx="3888000" cy="38880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9928" name="Picture 8" descr="https://timgsa.baidu.com/timg?image&amp;quality=80&amp;size=b9999_10000&amp;sec=1525674026023&amp;di=00d8ac0356938963a89a274910d013c1&amp;imgtype=0&amp;src=http%3A%2F%2Fimgsrc.baidu.com%2Fimage%2Fc0%253Dpixel_huitu%252C0%252C0%252C294%252C40%2Fsign%3D4840161f66224f4a43947b53608ff53e%2Fc8ea15ce36d3d5394cbb6ffa3187e950352ab001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44" b="4420"/>
          <a:stretch/>
        </p:blipFill>
        <p:spPr bwMode="auto">
          <a:xfrm>
            <a:off x="1225676" y="1462878"/>
            <a:ext cx="6692647" cy="448640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组合 12"/>
          <p:cNvGrpSpPr/>
          <p:nvPr/>
        </p:nvGrpSpPr>
        <p:grpSpPr>
          <a:xfrm>
            <a:off x="309124" y="673640"/>
            <a:ext cx="1872000" cy="714380"/>
            <a:chOff x="1500166" y="5704130"/>
            <a:chExt cx="1872000" cy="714380"/>
          </a:xfrm>
        </p:grpSpPr>
        <p:sp>
          <p:nvSpPr>
            <p:cNvPr id="14" name="云形 13"/>
            <p:cNvSpPr/>
            <p:nvPr/>
          </p:nvSpPr>
          <p:spPr>
            <a:xfrm>
              <a:off x="1500166" y="5704130"/>
              <a:ext cx="1872000" cy="714380"/>
            </a:xfrm>
            <a:prstGeom prst="cloud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/>
            <p:cNvSpPr/>
            <p:nvPr/>
          </p:nvSpPr>
          <p:spPr>
            <a:xfrm>
              <a:off x="1571604" y="5753417"/>
              <a:ext cx="1785950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8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华文新魏" pitchFamily="2" charset="-122"/>
                  <a:ea typeface="华文新魏" pitchFamily="2" charset="-122"/>
                </a:rPr>
                <a:t>电流做功</a:t>
              </a:r>
            </a:p>
          </p:txBody>
        </p:sp>
      </p:grpSp>
      <p:pic>
        <p:nvPicPr>
          <p:cNvPr id="2" name="音频 1">
            <a:hlinkClick r:id="" action="ppaction://media"/>
            <a:extLst>
              <a:ext uri="{FF2B5EF4-FFF2-40B4-BE49-F238E27FC236}">
                <a16:creationId xmlns:a16="http://schemas.microsoft.com/office/drawing/2014/main" id="{38D4C2A1-6792-4861-AFAC-5DA6F3AD08B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623300" y="6337300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03123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111"/>
    </mc:Choice>
    <mc:Fallback xmlns="">
      <p:transition spd="slow" advTm="831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099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099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289918" y="642754"/>
            <a:ext cx="969714" cy="553998"/>
          </a:xfr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lvl="0" indent="-342900" algn="l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zh-CN" altLang="en-US" sz="3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电功</a:t>
            </a:r>
          </a:p>
        </p:txBody>
      </p:sp>
      <p:sp>
        <p:nvSpPr>
          <p:cNvPr id="87" name="Rectangle 3"/>
          <p:cNvSpPr txBox="1">
            <a:spLocks noRot="1" noChangeArrowheads="1"/>
          </p:cNvSpPr>
          <p:nvPr/>
        </p:nvSpPr>
        <p:spPr>
          <a:xfrm>
            <a:off x="284178" y="1340768"/>
            <a:ext cx="4503846" cy="432048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lvl="0">
              <a:lnSpc>
                <a:spcPct val="125000"/>
              </a:lnSpc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zh-CN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电流通过电路所做的功</a:t>
            </a:r>
            <a:endParaRPr lang="en-US" altLang="zh-CN" sz="24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0" name="矩形 109"/>
          <p:cNvSpPr>
            <a:spLocks noChangeArrowheads="1"/>
          </p:cNvSpPr>
          <p:nvPr/>
        </p:nvSpPr>
        <p:spPr bwMode="auto">
          <a:xfrm>
            <a:off x="1547664" y="188640"/>
            <a:ext cx="1641475" cy="1173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130000"/>
              </a:lnSpc>
            </a:pPr>
            <a:r>
              <a:rPr lang="zh-CN" altLang="en-US" sz="6000" b="1" dirty="0">
                <a:solidFill>
                  <a:srgbClr val="7030A0"/>
                </a:solidFill>
                <a:latin typeface="Times New Roman" pitchFamily="18" charset="0"/>
                <a:ea typeface="黑体" pitchFamily="49" charset="-122"/>
              </a:rPr>
              <a:t>*</a:t>
            </a:r>
            <a:r>
              <a:rPr lang="zh-CN" altLang="en-US" sz="6000" b="1" dirty="0">
                <a:solidFill>
                  <a:srgbClr val="00B050"/>
                </a:solidFill>
                <a:latin typeface="Times New Roman" pitchFamily="18" charset="0"/>
                <a:ea typeface="黑体" pitchFamily="49" charset="-122"/>
              </a:rPr>
              <a:t>*</a:t>
            </a:r>
            <a:r>
              <a:rPr lang="zh-CN" altLang="en-US" sz="6000" b="1" dirty="0">
                <a:solidFill>
                  <a:srgbClr val="FFC000"/>
                </a:solidFill>
                <a:latin typeface="Times New Roman" pitchFamily="18" charset="0"/>
                <a:ea typeface="黑体" pitchFamily="49" charset="-122"/>
              </a:rPr>
              <a:t>*</a:t>
            </a:r>
          </a:p>
        </p:txBody>
      </p:sp>
      <p:sp>
        <p:nvSpPr>
          <p:cNvPr id="108" name="Rectangle 3"/>
          <p:cNvSpPr txBox="1">
            <a:spLocks noRot="1" noChangeArrowheads="1"/>
          </p:cNvSpPr>
          <p:nvPr/>
        </p:nvSpPr>
        <p:spPr>
          <a:xfrm>
            <a:off x="306546" y="2636912"/>
            <a:ext cx="1673166" cy="504056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lang="zh-CN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定义式：</a:t>
            </a:r>
            <a:endParaRPr lang="en-US" altLang="zh-CN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0" name="Rectangle 3"/>
          <p:cNvSpPr txBox="1">
            <a:spLocks noRot="1" noChangeArrowheads="1"/>
          </p:cNvSpPr>
          <p:nvPr/>
        </p:nvSpPr>
        <p:spPr>
          <a:xfrm>
            <a:off x="307492" y="3271267"/>
            <a:ext cx="1693415" cy="589781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lvl="0">
              <a:lnSpc>
                <a:spcPct val="125000"/>
              </a:lnSpc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zh-CN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Units</a:t>
            </a:r>
            <a:r>
              <a:rPr lang="zh-CN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：</a:t>
            </a:r>
            <a:r>
              <a:rPr lang="en-US" altLang="zh-CN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J</a:t>
            </a:r>
          </a:p>
        </p:txBody>
      </p:sp>
      <p:grpSp>
        <p:nvGrpSpPr>
          <p:cNvPr id="64" name="组合 143"/>
          <p:cNvGrpSpPr/>
          <p:nvPr/>
        </p:nvGrpSpPr>
        <p:grpSpPr>
          <a:xfrm>
            <a:off x="1941612" y="2780968"/>
            <a:ext cx="1080000" cy="360000"/>
            <a:chOff x="2707721" y="4139445"/>
            <a:chExt cx="1080000" cy="360000"/>
          </a:xfrm>
        </p:grpSpPr>
        <p:sp>
          <p:nvSpPr>
            <p:cNvPr id="66" name="矩形 65"/>
            <p:cNvSpPr/>
            <p:nvPr/>
          </p:nvSpPr>
          <p:spPr>
            <a:xfrm>
              <a:off x="2707721" y="4139445"/>
              <a:ext cx="1080000" cy="360000"/>
            </a:xfrm>
            <a:prstGeom prst="rect">
              <a:avLst/>
            </a:prstGeom>
            <a:noFill/>
            <a:ln>
              <a:solidFill>
                <a:srgbClr val="00B0F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aphicFrame>
          <p:nvGraphicFramePr>
            <p:cNvPr id="69" name="Object 1"/>
            <p:cNvGraphicFramePr>
              <a:graphicFrameLocks noChangeAspect="1"/>
            </p:cNvGraphicFramePr>
            <p:nvPr/>
          </p:nvGraphicFramePr>
          <p:xfrm>
            <a:off x="2767016" y="4187304"/>
            <a:ext cx="986917" cy="26699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5765" name="公式" r:id="rId7" imgW="533160" imgH="164880" progId="Equation.3">
                    <p:embed/>
                  </p:oleObj>
                </mc:Choice>
                <mc:Fallback>
                  <p:oleObj name="公式" r:id="rId7" imgW="533160" imgH="164880" progId="Equation.3">
                    <p:embed/>
                    <p:pic>
                      <p:nvPicPr>
                        <p:cNvPr id="0" name="Object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767016" y="4187304"/>
                          <a:ext cx="986917" cy="266999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99CC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77" name="组合 76"/>
          <p:cNvGrpSpPr/>
          <p:nvPr/>
        </p:nvGrpSpPr>
        <p:grpSpPr>
          <a:xfrm>
            <a:off x="3203848" y="3304034"/>
            <a:ext cx="2520280" cy="504056"/>
            <a:chOff x="3563888" y="4509120"/>
            <a:chExt cx="2520280" cy="504056"/>
          </a:xfrm>
        </p:grpSpPr>
        <p:sp>
          <p:nvSpPr>
            <p:cNvPr id="78" name="矩形 77"/>
            <p:cNvSpPr/>
            <p:nvPr/>
          </p:nvSpPr>
          <p:spPr>
            <a:xfrm>
              <a:off x="3563888" y="4528266"/>
              <a:ext cx="2376000" cy="432000"/>
            </a:xfrm>
            <a:prstGeom prst="rect">
              <a:avLst/>
            </a:prstGeom>
            <a:noFill/>
            <a:ln>
              <a:solidFill>
                <a:srgbClr val="00B0F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9" name="Rectangle 3"/>
            <p:cNvSpPr txBox="1">
              <a:spLocks noRot="1" noChangeArrowheads="1"/>
            </p:cNvSpPr>
            <p:nvPr/>
          </p:nvSpPr>
          <p:spPr>
            <a:xfrm>
              <a:off x="3563888" y="4509120"/>
              <a:ext cx="2520280" cy="504056"/>
            </a:xfrm>
            <a:prstGeom prst="rect">
              <a:avLst/>
            </a:prstGeom>
            <a:noFill/>
          </p:spPr>
          <p:txBody>
            <a:bodyPr>
              <a:noAutofit/>
            </a:bodyPr>
            <a:lstStyle/>
            <a:p>
              <a:pPr lvl="0">
                <a:lnSpc>
                  <a:spcPct val="125000"/>
                </a:lnSpc>
                <a:spcBef>
                  <a:spcPct val="20000"/>
                </a:spcBef>
                <a:defRPr/>
              </a:pPr>
              <a:r>
                <a:rPr lang="en-US" altLang="zh-CN" sz="2000" b="1" dirty="0">
                  <a:latin typeface="Times New Roman" pitchFamily="18" charset="0"/>
                  <a:cs typeface="Times New Roman" pitchFamily="18" charset="0"/>
                </a:rPr>
                <a:t>1 kWh = 3.6 ×10</a:t>
              </a:r>
              <a:r>
                <a:rPr lang="en-US" altLang="zh-CN" sz="2000" b="1" baseline="30000" dirty="0">
                  <a:latin typeface="Times New Roman" pitchFamily="18" charset="0"/>
                  <a:cs typeface="Times New Roman" pitchFamily="18" charset="0"/>
                </a:rPr>
                <a:t>6</a:t>
              </a:r>
              <a:r>
                <a:rPr lang="en-US" altLang="zh-CN" sz="2000" b="1" dirty="0">
                  <a:latin typeface="Times New Roman" pitchFamily="18" charset="0"/>
                  <a:cs typeface="Times New Roman" pitchFamily="18" charset="0"/>
                </a:rPr>
                <a:t> J </a:t>
              </a:r>
            </a:p>
          </p:txBody>
        </p:sp>
      </p:grpSp>
      <p:sp>
        <p:nvSpPr>
          <p:cNvPr id="25" name="Rectangle 3"/>
          <p:cNvSpPr txBox="1">
            <a:spLocks noRot="1" noChangeArrowheads="1"/>
          </p:cNvSpPr>
          <p:nvPr/>
        </p:nvSpPr>
        <p:spPr>
          <a:xfrm>
            <a:off x="285720" y="1988840"/>
            <a:ext cx="5150376" cy="504056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lvl="0">
              <a:lnSpc>
                <a:spcPct val="125000"/>
              </a:lnSpc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zh-CN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实质：</a:t>
            </a:r>
            <a:r>
              <a:rPr lang="zh-CN" altLang="en-U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电场力</a:t>
            </a:r>
            <a:r>
              <a:rPr lang="zh-CN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对自由电荷所做的功</a:t>
            </a:r>
            <a:endParaRPr lang="en-US" altLang="zh-CN" sz="24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圆柱形 22"/>
          <p:cNvSpPr/>
          <p:nvPr/>
        </p:nvSpPr>
        <p:spPr>
          <a:xfrm rot="5400000">
            <a:off x="6958527" y="449746"/>
            <a:ext cx="576000" cy="2448000"/>
          </a:xfrm>
          <a:prstGeom prst="can">
            <a:avLst/>
          </a:prstGeom>
          <a:solidFill>
            <a:schemeClr val="accent5">
              <a:alpha val="30000"/>
            </a:schemeClr>
          </a:solidFill>
          <a:ln w="12700"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1" name="TextBox 28"/>
          <p:cNvSpPr txBox="1"/>
          <p:nvPr/>
        </p:nvSpPr>
        <p:spPr>
          <a:xfrm>
            <a:off x="5796136" y="1152692"/>
            <a:ext cx="2857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+</a:t>
            </a:r>
            <a:endParaRPr lang="zh-CN" altLang="en-US" sz="2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8390704" y="1152692"/>
            <a:ext cx="2857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-</a:t>
            </a:r>
            <a:endParaRPr lang="zh-CN" altLang="en-US" sz="2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grpSp>
        <p:nvGrpSpPr>
          <p:cNvPr id="61" name="组合 60"/>
          <p:cNvGrpSpPr/>
          <p:nvPr/>
        </p:nvGrpSpPr>
        <p:grpSpPr>
          <a:xfrm>
            <a:off x="6084168" y="908720"/>
            <a:ext cx="2314319" cy="500066"/>
            <a:chOff x="6276193" y="1662100"/>
            <a:chExt cx="2314319" cy="500066"/>
          </a:xfrm>
        </p:grpSpPr>
        <p:cxnSp>
          <p:nvCxnSpPr>
            <p:cNvPr id="62" name="直接连接符 61"/>
            <p:cNvCxnSpPr/>
            <p:nvPr/>
          </p:nvCxnSpPr>
          <p:spPr>
            <a:xfrm rot="5400000">
              <a:off x="6205549" y="2028021"/>
              <a:ext cx="142876" cy="1588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直接连接符 67"/>
            <p:cNvCxnSpPr/>
            <p:nvPr/>
          </p:nvCxnSpPr>
          <p:spPr>
            <a:xfrm rot="5400000">
              <a:off x="8508217" y="2018496"/>
              <a:ext cx="142876" cy="1588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直接箭头连接符 72"/>
            <p:cNvCxnSpPr/>
            <p:nvPr/>
          </p:nvCxnSpPr>
          <p:spPr>
            <a:xfrm flipV="1">
              <a:off x="6286512" y="2028815"/>
              <a:ext cx="2304000" cy="0"/>
            </a:xfrm>
            <a:prstGeom prst="straightConnector1">
              <a:avLst/>
            </a:prstGeom>
            <a:ln w="9525"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Rectangle 3"/>
            <p:cNvSpPr txBox="1">
              <a:spLocks noRot="1" noChangeArrowheads="1"/>
            </p:cNvSpPr>
            <p:nvPr/>
          </p:nvSpPr>
          <p:spPr>
            <a:xfrm>
              <a:off x="7249055" y="1662100"/>
              <a:ext cx="717901" cy="500066"/>
            </a:xfrm>
            <a:prstGeom prst="rect">
              <a:avLst/>
            </a:prstGeom>
            <a:noFill/>
          </p:spPr>
          <p:txBody>
            <a:bodyPr>
              <a:noAutofit/>
            </a:bodyPr>
            <a:lstStyle/>
            <a:p>
              <a:pPr lvl="0">
                <a:lnSpc>
                  <a:spcPct val="125000"/>
                </a:lnSpc>
                <a:spcBef>
                  <a:spcPct val="20000"/>
                </a:spcBef>
                <a:defRPr/>
              </a:pPr>
              <a:r>
                <a:rPr lang="en-US" altLang="zh-CN" b="1" i="1" dirty="0"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U</a:t>
              </a:r>
              <a:endParaRPr lang="en-US" altLang="zh-CN" b="1" baseline="30000" dirty="0">
                <a:latin typeface="Times New Roman" pitchFamily="18" charset="0"/>
                <a:ea typeface="楷体" pitchFamily="49" charset="-122"/>
                <a:cs typeface="Times New Roman" pitchFamily="18" charset="0"/>
              </a:endParaRPr>
            </a:p>
          </p:txBody>
        </p:sp>
      </p:grpSp>
      <p:grpSp>
        <p:nvGrpSpPr>
          <p:cNvPr id="80" name="组合 79"/>
          <p:cNvGrpSpPr/>
          <p:nvPr/>
        </p:nvGrpSpPr>
        <p:grpSpPr>
          <a:xfrm>
            <a:off x="5994008" y="1314308"/>
            <a:ext cx="466729" cy="714380"/>
            <a:chOff x="6165461" y="1534322"/>
            <a:chExt cx="466729" cy="714380"/>
          </a:xfrm>
        </p:grpSpPr>
        <p:grpSp>
          <p:nvGrpSpPr>
            <p:cNvPr id="28" name="组合 143"/>
            <p:cNvGrpSpPr/>
            <p:nvPr/>
          </p:nvGrpSpPr>
          <p:grpSpPr>
            <a:xfrm>
              <a:off x="6165461" y="1534322"/>
              <a:ext cx="457204" cy="307777"/>
              <a:chOff x="7305694" y="4173742"/>
              <a:chExt cx="457204" cy="307777"/>
            </a:xfrm>
          </p:grpSpPr>
          <p:grpSp>
            <p:nvGrpSpPr>
              <p:cNvPr id="31" name="组合 35"/>
              <p:cNvGrpSpPr/>
              <p:nvPr/>
            </p:nvGrpSpPr>
            <p:grpSpPr>
              <a:xfrm>
                <a:off x="7305694" y="4173742"/>
                <a:ext cx="285752" cy="307777"/>
                <a:chOff x="5014916" y="3003948"/>
                <a:chExt cx="285752" cy="307777"/>
              </a:xfrm>
            </p:grpSpPr>
            <p:sp>
              <p:nvSpPr>
                <p:cNvPr id="33" name="椭圆 32"/>
                <p:cNvSpPr/>
                <p:nvPr/>
              </p:nvSpPr>
              <p:spPr bwMode="auto">
                <a:xfrm>
                  <a:off x="5076829" y="3090860"/>
                  <a:ext cx="144000" cy="144000"/>
                </a:xfrm>
                <a:prstGeom prst="ellipse">
                  <a:avLst/>
                </a:prstGeom>
                <a:ln/>
              </p:spPr>
              <p:style>
                <a:lnRef idx="1">
                  <a:schemeClr val="accent2"/>
                </a:lnRef>
                <a:fillRef idx="2">
                  <a:schemeClr val="accent2"/>
                </a:fillRef>
                <a:effectRef idx="1">
                  <a:schemeClr val="accent2"/>
                </a:effectRef>
                <a:fontRef idx="minor">
                  <a:schemeClr val="dk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/>
                </a:p>
              </p:txBody>
            </p:sp>
            <p:sp>
              <p:nvSpPr>
                <p:cNvPr id="34" name="TextBox 62"/>
                <p:cNvSpPr txBox="1">
                  <a:spLocks noChangeArrowheads="1"/>
                </p:cNvSpPr>
                <p:nvPr/>
              </p:nvSpPr>
              <p:spPr bwMode="auto">
                <a:xfrm>
                  <a:off x="5014916" y="3003948"/>
                  <a:ext cx="285752" cy="3077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r>
                    <a:rPr lang="en-US" altLang="zh-CN" sz="1400" b="1" dirty="0">
                      <a:latin typeface="黑体" pitchFamily="49" charset="-122"/>
                      <a:ea typeface="黑体" pitchFamily="49" charset="-122"/>
                    </a:rPr>
                    <a:t>+</a:t>
                  </a:r>
                  <a:endParaRPr lang="zh-CN" altLang="en-US" sz="1400" b="1" dirty="0">
                    <a:latin typeface="黑体" pitchFamily="49" charset="-122"/>
                    <a:ea typeface="黑体" pitchFamily="49" charset="-122"/>
                  </a:endParaRPr>
                </a:p>
              </p:txBody>
            </p:sp>
          </p:grpSp>
          <p:cxnSp>
            <p:nvCxnSpPr>
              <p:cNvPr id="32" name="直接箭头连接符 6"/>
              <p:cNvCxnSpPr/>
              <p:nvPr/>
            </p:nvCxnSpPr>
            <p:spPr>
              <a:xfrm>
                <a:off x="7510898" y="4329538"/>
                <a:ext cx="252000" cy="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6" name="组合 143"/>
            <p:cNvGrpSpPr/>
            <p:nvPr/>
          </p:nvGrpSpPr>
          <p:grpSpPr>
            <a:xfrm>
              <a:off x="6174986" y="1734348"/>
              <a:ext cx="457204" cy="307777"/>
              <a:chOff x="7305694" y="4173742"/>
              <a:chExt cx="457204" cy="307777"/>
            </a:xfrm>
          </p:grpSpPr>
          <p:grpSp>
            <p:nvGrpSpPr>
              <p:cNvPr id="39" name="组合 35"/>
              <p:cNvGrpSpPr/>
              <p:nvPr/>
            </p:nvGrpSpPr>
            <p:grpSpPr>
              <a:xfrm>
                <a:off x="7305694" y="4173742"/>
                <a:ext cx="285752" cy="307777"/>
                <a:chOff x="5014916" y="3003948"/>
                <a:chExt cx="285752" cy="307777"/>
              </a:xfrm>
            </p:grpSpPr>
            <p:sp>
              <p:nvSpPr>
                <p:cNvPr id="41" name="椭圆 40"/>
                <p:cNvSpPr/>
                <p:nvPr/>
              </p:nvSpPr>
              <p:spPr bwMode="auto">
                <a:xfrm>
                  <a:off x="5076829" y="3090860"/>
                  <a:ext cx="144000" cy="144000"/>
                </a:xfrm>
                <a:prstGeom prst="ellipse">
                  <a:avLst/>
                </a:prstGeom>
                <a:ln/>
              </p:spPr>
              <p:style>
                <a:lnRef idx="1">
                  <a:schemeClr val="accent2"/>
                </a:lnRef>
                <a:fillRef idx="2">
                  <a:schemeClr val="accent2"/>
                </a:fillRef>
                <a:effectRef idx="1">
                  <a:schemeClr val="accent2"/>
                </a:effectRef>
                <a:fontRef idx="minor">
                  <a:schemeClr val="dk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/>
                </a:p>
              </p:txBody>
            </p:sp>
            <p:sp>
              <p:nvSpPr>
                <p:cNvPr id="42" name="TextBox 62"/>
                <p:cNvSpPr txBox="1">
                  <a:spLocks noChangeArrowheads="1"/>
                </p:cNvSpPr>
                <p:nvPr/>
              </p:nvSpPr>
              <p:spPr bwMode="auto">
                <a:xfrm>
                  <a:off x="5014916" y="3003948"/>
                  <a:ext cx="285752" cy="3077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r>
                    <a:rPr lang="en-US" altLang="zh-CN" sz="1400" b="1" dirty="0">
                      <a:latin typeface="黑体" pitchFamily="49" charset="-122"/>
                      <a:ea typeface="黑体" pitchFamily="49" charset="-122"/>
                    </a:rPr>
                    <a:t>+</a:t>
                  </a:r>
                  <a:endParaRPr lang="zh-CN" altLang="en-US" sz="1400" b="1" dirty="0">
                    <a:latin typeface="黑体" pitchFamily="49" charset="-122"/>
                    <a:ea typeface="黑体" pitchFamily="49" charset="-122"/>
                  </a:endParaRPr>
                </a:p>
              </p:txBody>
            </p:sp>
          </p:grpSp>
          <p:cxnSp>
            <p:nvCxnSpPr>
              <p:cNvPr id="40" name="直接箭头连接符 11"/>
              <p:cNvCxnSpPr/>
              <p:nvPr/>
            </p:nvCxnSpPr>
            <p:spPr>
              <a:xfrm>
                <a:off x="7510898" y="4329538"/>
                <a:ext cx="252000" cy="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4" name="组合 143"/>
            <p:cNvGrpSpPr/>
            <p:nvPr/>
          </p:nvGrpSpPr>
          <p:grpSpPr>
            <a:xfrm>
              <a:off x="6174986" y="1940925"/>
              <a:ext cx="457204" cy="307777"/>
              <a:chOff x="7305694" y="4173742"/>
              <a:chExt cx="457204" cy="307777"/>
            </a:xfrm>
          </p:grpSpPr>
          <p:grpSp>
            <p:nvGrpSpPr>
              <p:cNvPr id="47" name="组合 35"/>
              <p:cNvGrpSpPr/>
              <p:nvPr/>
            </p:nvGrpSpPr>
            <p:grpSpPr>
              <a:xfrm>
                <a:off x="7305694" y="4173742"/>
                <a:ext cx="285752" cy="307777"/>
                <a:chOff x="5014916" y="3003948"/>
                <a:chExt cx="285752" cy="307777"/>
              </a:xfrm>
            </p:grpSpPr>
            <p:sp>
              <p:nvSpPr>
                <p:cNvPr id="49" name="椭圆 48"/>
                <p:cNvSpPr/>
                <p:nvPr/>
              </p:nvSpPr>
              <p:spPr bwMode="auto">
                <a:xfrm>
                  <a:off x="5076829" y="3090860"/>
                  <a:ext cx="144000" cy="144000"/>
                </a:xfrm>
                <a:prstGeom prst="ellipse">
                  <a:avLst/>
                </a:prstGeom>
                <a:ln/>
              </p:spPr>
              <p:style>
                <a:lnRef idx="1">
                  <a:schemeClr val="accent2"/>
                </a:lnRef>
                <a:fillRef idx="2">
                  <a:schemeClr val="accent2"/>
                </a:fillRef>
                <a:effectRef idx="1">
                  <a:schemeClr val="accent2"/>
                </a:effectRef>
                <a:fontRef idx="minor">
                  <a:schemeClr val="dk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/>
                </a:p>
              </p:txBody>
            </p:sp>
            <p:sp>
              <p:nvSpPr>
                <p:cNvPr id="50" name="TextBox 62"/>
                <p:cNvSpPr txBox="1">
                  <a:spLocks noChangeArrowheads="1"/>
                </p:cNvSpPr>
                <p:nvPr/>
              </p:nvSpPr>
              <p:spPr bwMode="auto">
                <a:xfrm>
                  <a:off x="5014916" y="3003948"/>
                  <a:ext cx="285752" cy="3077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r>
                    <a:rPr lang="en-US" altLang="zh-CN" sz="1400" b="1" dirty="0">
                      <a:latin typeface="黑体" pitchFamily="49" charset="-122"/>
                      <a:ea typeface="黑体" pitchFamily="49" charset="-122"/>
                    </a:rPr>
                    <a:t>+</a:t>
                  </a:r>
                  <a:endParaRPr lang="zh-CN" altLang="en-US" sz="1400" b="1" dirty="0">
                    <a:latin typeface="黑体" pitchFamily="49" charset="-122"/>
                    <a:ea typeface="黑体" pitchFamily="49" charset="-122"/>
                  </a:endParaRPr>
                </a:p>
              </p:txBody>
            </p:sp>
          </p:grpSp>
          <p:cxnSp>
            <p:nvCxnSpPr>
              <p:cNvPr id="48" name="直接箭头连接符 47"/>
              <p:cNvCxnSpPr/>
              <p:nvPr/>
            </p:nvCxnSpPr>
            <p:spPr>
              <a:xfrm>
                <a:off x="7510898" y="4329538"/>
                <a:ext cx="252000" cy="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81" name="组合 80"/>
          <p:cNvGrpSpPr/>
          <p:nvPr/>
        </p:nvGrpSpPr>
        <p:grpSpPr>
          <a:xfrm>
            <a:off x="7004641" y="1312193"/>
            <a:ext cx="466729" cy="716137"/>
            <a:chOff x="6165461" y="1537452"/>
            <a:chExt cx="466729" cy="716137"/>
          </a:xfrm>
        </p:grpSpPr>
        <p:grpSp>
          <p:nvGrpSpPr>
            <p:cNvPr id="82" name="组合 143"/>
            <p:cNvGrpSpPr/>
            <p:nvPr/>
          </p:nvGrpSpPr>
          <p:grpSpPr>
            <a:xfrm>
              <a:off x="6165461" y="1537452"/>
              <a:ext cx="457204" cy="307777"/>
              <a:chOff x="7305694" y="4176872"/>
              <a:chExt cx="457204" cy="307777"/>
            </a:xfrm>
          </p:grpSpPr>
          <p:grpSp>
            <p:nvGrpSpPr>
              <p:cNvPr id="95" name="组合 35"/>
              <p:cNvGrpSpPr/>
              <p:nvPr/>
            </p:nvGrpSpPr>
            <p:grpSpPr>
              <a:xfrm>
                <a:off x="7305694" y="4176872"/>
                <a:ext cx="285752" cy="307777"/>
                <a:chOff x="5014916" y="3007078"/>
                <a:chExt cx="285752" cy="307777"/>
              </a:xfrm>
            </p:grpSpPr>
            <p:sp>
              <p:nvSpPr>
                <p:cNvPr id="97" name="椭圆 96"/>
                <p:cNvSpPr/>
                <p:nvPr/>
              </p:nvSpPr>
              <p:spPr bwMode="auto">
                <a:xfrm>
                  <a:off x="5076829" y="3090860"/>
                  <a:ext cx="144000" cy="144000"/>
                </a:xfrm>
                <a:prstGeom prst="ellipse">
                  <a:avLst/>
                </a:prstGeom>
                <a:ln>
                  <a:prstDash val="dash"/>
                </a:ln>
              </p:spPr>
              <p:style>
                <a:lnRef idx="1">
                  <a:schemeClr val="accent2"/>
                </a:lnRef>
                <a:fillRef idx="2">
                  <a:schemeClr val="accent2"/>
                </a:fillRef>
                <a:effectRef idx="1">
                  <a:schemeClr val="accent2"/>
                </a:effectRef>
                <a:fontRef idx="minor">
                  <a:schemeClr val="dk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/>
                </a:p>
              </p:txBody>
            </p:sp>
            <p:sp>
              <p:nvSpPr>
                <p:cNvPr id="98" name="TextBox 62"/>
                <p:cNvSpPr txBox="1">
                  <a:spLocks noChangeArrowheads="1"/>
                </p:cNvSpPr>
                <p:nvPr/>
              </p:nvSpPr>
              <p:spPr bwMode="auto">
                <a:xfrm>
                  <a:off x="5014916" y="3007078"/>
                  <a:ext cx="285752" cy="3077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r>
                    <a:rPr lang="en-US" altLang="zh-CN" sz="1400" b="1" dirty="0">
                      <a:latin typeface="黑体" pitchFamily="49" charset="-122"/>
                      <a:ea typeface="黑体" pitchFamily="49" charset="-122"/>
                    </a:rPr>
                    <a:t>+</a:t>
                  </a:r>
                  <a:endParaRPr lang="zh-CN" altLang="en-US" sz="1400" b="1" dirty="0">
                    <a:latin typeface="黑体" pitchFamily="49" charset="-122"/>
                    <a:ea typeface="黑体" pitchFamily="49" charset="-122"/>
                  </a:endParaRPr>
                </a:p>
              </p:txBody>
            </p:sp>
          </p:grpSp>
          <p:cxnSp>
            <p:nvCxnSpPr>
              <p:cNvPr id="96" name="直接箭头连接符 6"/>
              <p:cNvCxnSpPr/>
              <p:nvPr/>
            </p:nvCxnSpPr>
            <p:spPr>
              <a:xfrm>
                <a:off x="7510898" y="4329538"/>
                <a:ext cx="252000" cy="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3" name="组合 143"/>
            <p:cNvGrpSpPr/>
            <p:nvPr/>
          </p:nvGrpSpPr>
          <p:grpSpPr>
            <a:xfrm>
              <a:off x="6175227" y="1734348"/>
              <a:ext cx="456963" cy="307777"/>
              <a:chOff x="7305935" y="4173742"/>
              <a:chExt cx="456963" cy="307777"/>
            </a:xfrm>
          </p:grpSpPr>
          <p:grpSp>
            <p:nvGrpSpPr>
              <p:cNvPr id="91" name="组合 35"/>
              <p:cNvGrpSpPr/>
              <p:nvPr/>
            </p:nvGrpSpPr>
            <p:grpSpPr>
              <a:xfrm>
                <a:off x="7305935" y="4173742"/>
                <a:ext cx="285752" cy="307777"/>
                <a:chOff x="5015157" y="3003948"/>
                <a:chExt cx="285752" cy="307777"/>
              </a:xfrm>
            </p:grpSpPr>
            <p:sp>
              <p:nvSpPr>
                <p:cNvPr id="93" name="椭圆 92"/>
                <p:cNvSpPr/>
                <p:nvPr/>
              </p:nvSpPr>
              <p:spPr bwMode="auto">
                <a:xfrm>
                  <a:off x="5076829" y="3090860"/>
                  <a:ext cx="144000" cy="144000"/>
                </a:xfrm>
                <a:prstGeom prst="ellipse">
                  <a:avLst/>
                </a:prstGeom>
                <a:ln>
                  <a:prstDash val="dash"/>
                </a:ln>
              </p:spPr>
              <p:style>
                <a:lnRef idx="1">
                  <a:schemeClr val="accent2"/>
                </a:lnRef>
                <a:fillRef idx="2">
                  <a:schemeClr val="accent2"/>
                </a:fillRef>
                <a:effectRef idx="1">
                  <a:schemeClr val="accent2"/>
                </a:effectRef>
                <a:fontRef idx="minor">
                  <a:schemeClr val="dk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/>
                </a:p>
              </p:txBody>
            </p:sp>
            <p:sp>
              <p:nvSpPr>
                <p:cNvPr id="94" name="TextBox 62"/>
                <p:cNvSpPr txBox="1">
                  <a:spLocks noChangeArrowheads="1"/>
                </p:cNvSpPr>
                <p:nvPr/>
              </p:nvSpPr>
              <p:spPr bwMode="auto">
                <a:xfrm>
                  <a:off x="5015157" y="3003948"/>
                  <a:ext cx="285752" cy="3077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r>
                    <a:rPr lang="en-US" altLang="zh-CN" sz="1400" b="1" dirty="0">
                      <a:latin typeface="黑体" pitchFamily="49" charset="-122"/>
                      <a:ea typeface="黑体" pitchFamily="49" charset="-122"/>
                    </a:rPr>
                    <a:t>+</a:t>
                  </a:r>
                  <a:endParaRPr lang="zh-CN" altLang="en-US" sz="1400" b="1" dirty="0">
                    <a:latin typeface="黑体" pitchFamily="49" charset="-122"/>
                    <a:ea typeface="黑体" pitchFamily="49" charset="-122"/>
                  </a:endParaRPr>
                </a:p>
              </p:txBody>
            </p:sp>
          </p:grpSp>
          <p:cxnSp>
            <p:nvCxnSpPr>
              <p:cNvPr id="92" name="直接箭头连接符 11"/>
              <p:cNvCxnSpPr/>
              <p:nvPr/>
            </p:nvCxnSpPr>
            <p:spPr>
              <a:xfrm>
                <a:off x="7510898" y="4329538"/>
                <a:ext cx="252000" cy="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4" name="组合 143"/>
            <p:cNvGrpSpPr/>
            <p:nvPr/>
          </p:nvGrpSpPr>
          <p:grpSpPr>
            <a:xfrm>
              <a:off x="6174986" y="1945812"/>
              <a:ext cx="457204" cy="307777"/>
              <a:chOff x="7305694" y="4178629"/>
              <a:chExt cx="457204" cy="307777"/>
            </a:xfrm>
          </p:grpSpPr>
          <p:grpSp>
            <p:nvGrpSpPr>
              <p:cNvPr id="86" name="组合 35"/>
              <p:cNvGrpSpPr/>
              <p:nvPr/>
            </p:nvGrpSpPr>
            <p:grpSpPr>
              <a:xfrm>
                <a:off x="7305694" y="4178629"/>
                <a:ext cx="285752" cy="307777"/>
                <a:chOff x="5014916" y="3008835"/>
                <a:chExt cx="285752" cy="307777"/>
              </a:xfrm>
            </p:grpSpPr>
            <p:sp>
              <p:nvSpPr>
                <p:cNvPr id="89" name="椭圆 88"/>
                <p:cNvSpPr/>
                <p:nvPr/>
              </p:nvSpPr>
              <p:spPr bwMode="auto">
                <a:xfrm>
                  <a:off x="5076829" y="3090860"/>
                  <a:ext cx="144000" cy="144000"/>
                </a:xfrm>
                <a:prstGeom prst="ellipse">
                  <a:avLst/>
                </a:prstGeom>
                <a:ln>
                  <a:prstDash val="dash"/>
                </a:ln>
              </p:spPr>
              <p:style>
                <a:lnRef idx="1">
                  <a:schemeClr val="accent2"/>
                </a:lnRef>
                <a:fillRef idx="2">
                  <a:schemeClr val="accent2"/>
                </a:fillRef>
                <a:effectRef idx="1">
                  <a:schemeClr val="accent2"/>
                </a:effectRef>
                <a:fontRef idx="minor">
                  <a:schemeClr val="dk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/>
                </a:p>
              </p:txBody>
            </p:sp>
            <p:sp>
              <p:nvSpPr>
                <p:cNvPr id="90" name="TextBox 62"/>
                <p:cNvSpPr txBox="1">
                  <a:spLocks noChangeArrowheads="1"/>
                </p:cNvSpPr>
                <p:nvPr/>
              </p:nvSpPr>
              <p:spPr bwMode="auto">
                <a:xfrm>
                  <a:off x="5014916" y="3008835"/>
                  <a:ext cx="285752" cy="3077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r>
                    <a:rPr lang="en-US" altLang="zh-CN" sz="1400" b="1" dirty="0">
                      <a:latin typeface="黑体" pitchFamily="49" charset="-122"/>
                      <a:ea typeface="黑体" pitchFamily="49" charset="-122"/>
                    </a:rPr>
                    <a:t>+</a:t>
                  </a:r>
                  <a:endParaRPr lang="zh-CN" altLang="en-US" sz="1400" b="1" dirty="0">
                    <a:latin typeface="黑体" pitchFamily="49" charset="-122"/>
                    <a:ea typeface="黑体" pitchFamily="49" charset="-122"/>
                  </a:endParaRPr>
                </a:p>
              </p:txBody>
            </p:sp>
          </p:grpSp>
          <p:cxnSp>
            <p:nvCxnSpPr>
              <p:cNvPr id="88" name="直接箭头连接符 87"/>
              <p:cNvCxnSpPr/>
              <p:nvPr/>
            </p:nvCxnSpPr>
            <p:spPr>
              <a:xfrm>
                <a:off x="7510898" y="4329538"/>
                <a:ext cx="252000" cy="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37" name="矩形 136"/>
          <p:cNvSpPr/>
          <p:nvPr/>
        </p:nvSpPr>
        <p:spPr>
          <a:xfrm>
            <a:off x="5652119" y="2056858"/>
            <a:ext cx="3240000" cy="1428760"/>
          </a:xfrm>
          <a:prstGeom prst="rect">
            <a:avLst/>
          </a:prstGeom>
          <a:noFill/>
          <a:ln w="9525"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8" name="Rectangle 3"/>
          <p:cNvSpPr txBox="1">
            <a:spLocks noRot="1" noChangeArrowheads="1"/>
          </p:cNvSpPr>
          <p:nvPr/>
        </p:nvSpPr>
        <p:spPr>
          <a:xfrm>
            <a:off x="5652120" y="2056858"/>
            <a:ext cx="3240360" cy="500066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lvl="0">
              <a:lnSpc>
                <a:spcPct val="125000"/>
              </a:lnSpc>
              <a:spcBef>
                <a:spcPct val="20000"/>
              </a:spcBef>
              <a:defRPr/>
            </a:pPr>
            <a:r>
              <a:rPr lang="en-US" altLang="zh-CN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t</a:t>
            </a:r>
            <a:r>
              <a:rPr lang="zh-CN" alt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时间内，通过电路的电量：</a:t>
            </a:r>
            <a:endParaRPr lang="en-US" altLang="zh-CN" sz="2000" b="1" baseline="30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graphicFrame>
        <p:nvGraphicFramePr>
          <p:cNvPr id="139" name="Object 1"/>
          <p:cNvGraphicFramePr>
            <a:graphicFrameLocks noChangeAspect="1"/>
          </p:cNvGraphicFramePr>
          <p:nvPr/>
        </p:nvGraphicFramePr>
        <p:xfrm>
          <a:off x="6938070" y="2473726"/>
          <a:ext cx="574675" cy="303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766" name="公式" r:id="rId9" imgW="393480" imgH="190440" progId="Equation.3">
                  <p:embed/>
                </p:oleObj>
              </mc:Choice>
              <mc:Fallback>
                <p:oleObj name="公式" r:id="rId9" imgW="393480" imgH="19044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38070" y="2473726"/>
                        <a:ext cx="574675" cy="3032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99CC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0" name="Rectangle 3"/>
          <p:cNvSpPr txBox="1">
            <a:spLocks noRot="1" noChangeArrowheads="1"/>
          </p:cNvSpPr>
          <p:nvPr/>
        </p:nvSpPr>
        <p:spPr>
          <a:xfrm>
            <a:off x="5652120" y="2777062"/>
            <a:ext cx="3240360" cy="500066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lvl="0">
              <a:lnSpc>
                <a:spcPct val="125000"/>
              </a:lnSpc>
              <a:spcBef>
                <a:spcPct val="20000"/>
              </a:spcBef>
              <a:defRPr/>
            </a:pPr>
            <a:r>
              <a:rPr lang="en-US" altLang="zh-CN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t</a:t>
            </a:r>
            <a:r>
              <a:rPr lang="zh-CN" alt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时间内，电场力做功：</a:t>
            </a:r>
            <a:endParaRPr lang="en-US" altLang="zh-CN" sz="2000" b="1" baseline="30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graphicFrame>
        <p:nvGraphicFramePr>
          <p:cNvPr id="141" name="Object 1"/>
          <p:cNvGraphicFramePr>
            <a:graphicFrameLocks noChangeAspect="1"/>
          </p:cNvGraphicFramePr>
          <p:nvPr/>
        </p:nvGraphicFramePr>
        <p:xfrm>
          <a:off x="6595170" y="3193806"/>
          <a:ext cx="1260475" cy="303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767" name="公式" r:id="rId11" imgW="863280" imgH="190440" progId="Equation.3">
                  <p:embed/>
                </p:oleObj>
              </mc:Choice>
              <mc:Fallback>
                <p:oleObj name="公式" r:id="rId11" imgW="863280" imgH="19044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95170" y="3193806"/>
                        <a:ext cx="1260475" cy="3032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99CC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2" name="Rectangle 3"/>
          <p:cNvSpPr txBox="1">
            <a:spLocks noRot="1" noChangeArrowheads="1"/>
          </p:cNvSpPr>
          <p:nvPr/>
        </p:nvSpPr>
        <p:spPr>
          <a:xfrm>
            <a:off x="1900052" y="3271267"/>
            <a:ext cx="1375804" cy="589781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lvl="0">
              <a:lnSpc>
                <a:spcPct val="125000"/>
              </a:lnSpc>
              <a:spcBef>
                <a:spcPct val="20000"/>
              </a:spcBef>
              <a:defRPr/>
            </a:pPr>
            <a:r>
              <a:rPr lang="en-US" altLang="zh-CN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or</a:t>
            </a:r>
            <a:r>
              <a:rPr lang="en-US" altLang="zh-CN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kWh</a:t>
            </a:r>
          </a:p>
        </p:txBody>
      </p:sp>
      <p:sp>
        <p:nvSpPr>
          <p:cNvPr id="143" name="Rectangle 2"/>
          <p:cNvSpPr txBox="1">
            <a:spLocks noRot="1" noChangeArrowheads="1"/>
          </p:cNvSpPr>
          <p:nvPr/>
        </p:nvSpPr>
        <p:spPr>
          <a:xfrm>
            <a:off x="289918" y="4027130"/>
            <a:ext cx="1401762" cy="553998"/>
          </a:xfrm>
          <a:prstGeom prst="rect">
            <a:avLst/>
          </a:prstGeom>
          <a:ln w="9525" cap="flat" cmpd="sng" algn="ctr">
            <a:solidFill>
              <a:schemeClr val="accent6">
                <a:shade val="95000"/>
                <a:satMod val="105000"/>
              </a:schemeClr>
            </a:solidFill>
            <a:prstDash val="solid"/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rtlCol="0" anchor="ctr">
            <a:sp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000" b="1" i="0" u="none" strike="noStrike" kern="1200" cap="none" spc="0" normalizeH="0" baseline="0" noProof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uLnTx/>
                <a:uFillTx/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电功率</a:t>
            </a:r>
          </a:p>
        </p:txBody>
      </p:sp>
      <p:sp>
        <p:nvSpPr>
          <p:cNvPr id="144" name="Rectangle 3"/>
          <p:cNvSpPr txBox="1">
            <a:spLocks noRot="1" noChangeArrowheads="1"/>
          </p:cNvSpPr>
          <p:nvPr/>
        </p:nvSpPr>
        <p:spPr>
          <a:xfrm>
            <a:off x="284178" y="4653136"/>
            <a:ext cx="4575854" cy="432048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lvl="0">
              <a:lnSpc>
                <a:spcPct val="125000"/>
              </a:lnSpc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zh-CN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物理意义：反映电流做功快慢</a:t>
            </a:r>
            <a:endParaRPr lang="en-US" altLang="zh-CN" sz="24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5" name="Rectangle 3"/>
          <p:cNvSpPr txBox="1">
            <a:spLocks noRot="1" noChangeArrowheads="1"/>
          </p:cNvSpPr>
          <p:nvPr/>
        </p:nvSpPr>
        <p:spPr>
          <a:xfrm>
            <a:off x="306546" y="5307260"/>
            <a:ext cx="1673166" cy="504056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lang="zh-CN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定义式：</a:t>
            </a:r>
            <a:endParaRPr lang="en-US" altLang="zh-CN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6" name="Rectangle 3"/>
          <p:cNvSpPr txBox="1">
            <a:spLocks noRot="1" noChangeArrowheads="1"/>
          </p:cNvSpPr>
          <p:nvPr/>
        </p:nvSpPr>
        <p:spPr>
          <a:xfrm>
            <a:off x="307492" y="5935563"/>
            <a:ext cx="1816236" cy="589781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lvl="0">
              <a:lnSpc>
                <a:spcPct val="125000"/>
              </a:lnSpc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zh-CN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Units</a:t>
            </a:r>
            <a:r>
              <a:rPr lang="zh-CN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：</a:t>
            </a:r>
            <a:r>
              <a:rPr lang="en-US" altLang="zh-CN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W</a:t>
            </a:r>
          </a:p>
        </p:txBody>
      </p:sp>
      <p:grpSp>
        <p:nvGrpSpPr>
          <p:cNvPr id="147" name="组合 143"/>
          <p:cNvGrpSpPr/>
          <p:nvPr/>
        </p:nvGrpSpPr>
        <p:grpSpPr>
          <a:xfrm>
            <a:off x="1907704" y="5307260"/>
            <a:ext cx="1512169" cy="642020"/>
            <a:chOff x="2457789" y="4209181"/>
            <a:chExt cx="1512169" cy="642020"/>
          </a:xfrm>
        </p:grpSpPr>
        <p:sp>
          <p:nvSpPr>
            <p:cNvPr id="148" name="矩形 147"/>
            <p:cNvSpPr/>
            <p:nvPr/>
          </p:nvSpPr>
          <p:spPr>
            <a:xfrm>
              <a:off x="2457789" y="4226311"/>
              <a:ext cx="1476000" cy="612000"/>
            </a:xfrm>
            <a:prstGeom prst="rect">
              <a:avLst/>
            </a:prstGeom>
            <a:noFill/>
            <a:ln>
              <a:solidFill>
                <a:srgbClr val="00B0F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aphicFrame>
          <p:nvGraphicFramePr>
            <p:cNvPr id="149" name="Object 1"/>
            <p:cNvGraphicFramePr>
              <a:graphicFrameLocks noChangeAspect="1"/>
            </p:cNvGraphicFramePr>
            <p:nvPr/>
          </p:nvGraphicFramePr>
          <p:xfrm>
            <a:off x="2499660" y="4209181"/>
            <a:ext cx="1470298" cy="64202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5768" name="公式" r:id="rId13" imgW="787320" imgH="393480" progId="Equation.3">
                    <p:embed/>
                  </p:oleObj>
                </mc:Choice>
                <mc:Fallback>
                  <p:oleObj name="公式" r:id="rId13" imgW="787320" imgH="393480" progId="Equation.3">
                    <p:embed/>
                    <p:pic>
                      <p:nvPicPr>
                        <p:cNvPr id="0" name="Picture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499660" y="4209181"/>
                          <a:ext cx="1470298" cy="64202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99CC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50" name="Rectangle 3"/>
          <p:cNvSpPr txBox="1">
            <a:spLocks noRot="1" noChangeArrowheads="1"/>
          </p:cNvSpPr>
          <p:nvPr/>
        </p:nvSpPr>
        <p:spPr>
          <a:xfrm>
            <a:off x="2053593" y="5935563"/>
            <a:ext cx="1807852" cy="589781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lvl="0">
              <a:lnSpc>
                <a:spcPct val="125000"/>
              </a:lnSpc>
              <a:spcBef>
                <a:spcPct val="20000"/>
              </a:spcBef>
              <a:defRPr/>
            </a:pPr>
            <a:r>
              <a:rPr lang="en-US" altLang="zh-CN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or</a:t>
            </a:r>
            <a:r>
              <a:rPr lang="en-US" altLang="zh-CN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kW, </a:t>
            </a:r>
            <a:r>
              <a:rPr lang="en-US" altLang="zh-CN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mW</a:t>
            </a:r>
            <a:endParaRPr lang="en-US" altLang="zh-CN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99" name="组合 98"/>
          <p:cNvGrpSpPr/>
          <p:nvPr/>
        </p:nvGrpSpPr>
        <p:grpSpPr>
          <a:xfrm>
            <a:off x="8209727" y="1321718"/>
            <a:ext cx="466729" cy="716137"/>
            <a:chOff x="6165461" y="1537452"/>
            <a:chExt cx="466729" cy="716137"/>
          </a:xfrm>
        </p:grpSpPr>
        <p:grpSp>
          <p:nvGrpSpPr>
            <p:cNvPr id="100" name="组合 143"/>
            <p:cNvGrpSpPr/>
            <p:nvPr/>
          </p:nvGrpSpPr>
          <p:grpSpPr>
            <a:xfrm>
              <a:off x="6165461" y="1537452"/>
              <a:ext cx="457204" cy="307777"/>
              <a:chOff x="7305694" y="4176872"/>
              <a:chExt cx="457204" cy="307777"/>
            </a:xfrm>
          </p:grpSpPr>
          <p:grpSp>
            <p:nvGrpSpPr>
              <p:cNvPr id="113" name="组合 35"/>
              <p:cNvGrpSpPr/>
              <p:nvPr/>
            </p:nvGrpSpPr>
            <p:grpSpPr>
              <a:xfrm>
                <a:off x="7305694" y="4176872"/>
                <a:ext cx="285752" cy="307777"/>
                <a:chOff x="5014916" y="3007078"/>
                <a:chExt cx="285752" cy="307777"/>
              </a:xfrm>
            </p:grpSpPr>
            <p:sp>
              <p:nvSpPr>
                <p:cNvPr id="115" name="椭圆 114"/>
                <p:cNvSpPr/>
                <p:nvPr/>
              </p:nvSpPr>
              <p:spPr bwMode="auto">
                <a:xfrm>
                  <a:off x="5076829" y="3090860"/>
                  <a:ext cx="144000" cy="144000"/>
                </a:xfrm>
                <a:prstGeom prst="ellipse">
                  <a:avLst/>
                </a:prstGeom>
                <a:ln>
                  <a:prstDash val="dash"/>
                </a:ln>
              </p:spPr>
              <p:style>
                <a:lnRef idx="1">
                  <a:schemeClr val="accent2"/>
                </a:lnRef>
                <a:fillRef idx="2">
                  <a:schemeClr val="accent2"/>
                </a:fillRef>
                <a:effectRef idx="1">
                  <a:schemeClr val="accent2"/>
                </a:effectRef>
                <a:fontRef idx="minor">
                  <a:schemeClr val="dk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/>
                </a:p>
              </p:txBody>
            </p:sp>
            <p:sp>
              <p:nvSpPr>
                <p:cNvPr id="116" name="TextBox 62"/>
                <p:cNvSpPr txBox="1">
                  <a:spLocks noChangeArrowheads="1"/>
                </p:cNvSpPr>
                <p:nvPr/>
              </p:nvSpPr>
              <p:spPr bwMode="auto">
                <a:xfrm>
                  <a:off x="5014916" y="3007078"/>
                  <a:ext cx="285752" cy="3077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r>
                    <a:rPr lang="en-US" altLang="zh-CN" sz="1400" b="1" dirty="0">
                      <a:latin typeface="黑体" pitchFamily="49" charset="-122"/>
                      <a:ea typeface="黑体" pitchFamily="49" charset="-122"/>
                    </a:rPr>
                    <a:t>+</a:t>
                  </a:r>
                  <a:endParaRPr lang="zh-CN" altLang="en-US" sz="1400" b="1" dirty="0">
                    <a:latin typeface="黑体" pitchFamily="49" charset="-122"/>
                    <a:ea typeface="黑体" pitchFamily="49" charset="-122"/>
                  </a:endParaRPr>
                </a:p>
              </p:txBody>
            </p:sp>
          </p:grpSp>
          <p:cxnSp>
            <p:nvCxnSpPr>
              <p:cNvPr id="114" name="直接箭头连接符 6"/>
              <p:cNvCxnSpPr/>
              <p:nvPr/>
            </p:nvCxnSpPr>
            <p:spPr>
              <a:xfrm>
                <a:off x="7510898" y="4329538"/>
                <a:ext cx="252000" cy="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1" name="组合 143"/>
            <p:cNvGrpSpPr/>
            <p:nvPr/>
          </p:nvGrpSpPr>
          <p:grpSpPr>
            <a:xfrm>
              <a:off x="6175227" y="1734348"/>
              <a:ext cx="456963" cy="307777"/>
              <a:chOff x="7305935" y="4173742"/>
              <a:chExt cx="456963" cy="307777"/>
            </a:xfrm>
          </p:grpSpPr>
          <p:grpSp>
            <p:nvGrpSpPr>
              <p:cNvPr id="107" name="组合 35"/>
              <p:cNvGrpSpPr/>
              <p:nvPr/>
            </p:nvGrpSpPr>
            <p:grpSpPr>
              <a:xfrm>
                <a:off x="7305935" y="4173742"/>
                <a:ext cx="285752" cy="307777"/>
                <a:chOff x="5015157" y="3003948"/>
                <a:chExt cx="285752" cy="307777"/>
              </a:xfrm>
            </p:grpSpPr>
            <p:sp>
              <p:nvSpPr>
                <p:cNvPr id="111" name="椭圆 110"/>
                <p:cNvSpPr/>
                <p:nvPr/>
              </p:nvSpPr>
              <p:spPr bwMode="auto">
                <a:xfrm>
                  <a:off x="5076829" y="3090860"/>
                  <a:ext cx="144000" cy="144000"/>
                </a:xfrm>
                <a:prstGeom prst="ellipse">
                  <a:avLst/>
                </a:prstGeom>
                <a:ln>
                  <a:prstDash val="dash"/>
                </a:ln>
              </p:spPr>
              <p:style>
                <a:lnRef idx="1">
                  <a:schemeClr val="accent2"/>
                </a:lnRef>
                <a:fillRef idx="2">
                  <a:schemeClr val="accent2"/>
                </a:fillRef>
                <a:effectRef idx="1">
                  <a:schemeClr val="accent2"/>
                </a:effectRef>
                <a:fontRef idx="minor">
                  <a:schemeClr val="dk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/>
                </a:p>
              </p:txBody>
            </p:sp>
            <p:sp>
              <p:nvSpPr>
                <p:cNvPr id="112" name="TextBox 62"/>
                <p:cNvSpPr txBox="1">
                  <a:spLocks noChangeArrowheads="1"/>
                </p:cNvSpPr>
                <p:nvPr/>
              </p:nvSpPr>
              <p:spPr bwMode="auto">
                <a:xfrm>
                  <a:off x="5015157" y="3003948"/>
                  <a:ext cx="285752" cy="3077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r>
                    <a:rPr lang="en-US" altLang="zh-CN" sz="1400" b="1" dirty="0">
                      <a:latin typeface="黑体" pitchFamily="49" charset="-122"/>
                      <a:ea typeface="黑体" pitchFamily="49" charset="-122"/>
                    </a:rPr>
                    <a:t>+</a:t>
                  </a:r>
                  <a:endParaRPr lang="zh-CN" altLang="en-US" sz="1400" b="1" dirty="0">
                    <a:latin typeface="黑体" pitchFamily="49" charset="-122"/>
                    <a:ea typeface="黑体" pitchFamily="49" charset="-122"/>
                  </a:endParaRPr>
                </a:p>
              </p:txBody>
            </p:sp>
          </p:grpSp>
          <p:cxnSp>
            <p:nvCxnSpPr>
              <p:cNvPr id="109" name="直接箭头连接符 11"/>
              <p:cNvCxnSpPr/>
              <p:nvPr/>
            </p:nvCxnSpPr>
            <p:spPr>
              <a:xfrm>
                <a:off x="7510898" y="4329538"/>
                <a:ext cx="252000" cy="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2" name="组合 143"/>
            <p:cNvGrpSpPr/>
            <p:nvPr/>
          </p:nvGrpSpPr>
          <p:grpSpPr>
            <a:xfrm>
              <a:off x="6174986" y="1945812"/>
              <a:ext cx="457204" cy="307777"/>
              <a:chOff x="7305694" y="4178629"/>
              <a:chExt cx="457204" cy="307777"/>
            </a:xfrm>
          </p:grpSpPr>
          <p:grpSp>
            <p:nvGrpSpPr>
              <p:cNvPr id="103" name="组合 35"/>
              <p:cNvGrpSpPr/>
              <p:nvPr/>
            </p:nvGrpSpPr>
            <p:grpSpPr>
              <a:xfrm>
                <a:off x="7305694" y="4178629"/>
                <a:ext cx="285752" cy="307777"/>
                <a:chOff x="5014916" y="3008835"/>
                <a:chExt cx="285752" cy="307777"/>
              </a:xfrm>
            </p:grpSpPr>
            <p:sp>
              <p:nvSpPr>
                <p:cNvPr id="105" name="椭圆 104"/>
                <p:cNvSpPr/>
                <p:nvPr/>
              </p:nvSpPr>
              <p:spPr bwMode="auto">
                <a:xfrm>
                  <a:off x="5076829" y="3090860"/>
                  <a:ext cx="144000" cy="144000"/>
                </a:xfrm>
                <a:prstGeom prst="ellipse">
                  <a:avLst/>
                </a:prstGeom>
                <a:ln>
                  <a:prstDash val="dash"/>
                </a:ln>
              </p:spPr>
              <p:style>
                <a:lnRef idx="1">
                  <a:schemeClr val="accent2"/>
                </a:lnRef>
                <a:fillRef idx="2">
                  <a:schemeClr val="accent2"/>
                </a:fillRef>
                <a:effectRef idx="1">
                  <a:schemeClr val="accent2"/>
                </a:effectRef>
                <a:fontRef idx="minor">
                  <a:schemeClr val="dk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/>
                </a:p>
              </p:txBody>
            </p:sp>
            <p:sp>
              <p:nvSpPr>
                <p:cNvPr id="106" name="TextBox 62"/>
                <p:cNvSpPr txBox="1">
                  <a:spLocks noChangeArrowheads="1"/>
                </p:cNvSpPr>
                <p:nvPr/>
              </p:nvSpPr>
              <p:spPr bwMode="auto">
                <a:xfrm>
                  <a:off x="5014916" y="3008835"/>
                  <a:ext cx="285752" cy="3077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r>
                    <a:rPr lang="en-US" altLang="zh-CN" sz="1400" b="1" dirty="0">
                      <a:latin typeface="黑体" pitchFamily="49" charset="-122"/>
                      <a:ea typeface="黑体" pitchFamily="49" charset="-122"/>
                    </a:rPr>
                    <a:t>+</a:t>
                  </a:r>
                  <a:endParaRPr lang="zh-CN" altLang="en-US" sz="1400" b="1" dirty="0">
                    <a:latin typeface="黑体" pitchFamily="49" charset="-122"/>
                    <a:ea typeface="黑体" pitchFamily="49" charset="-122"/>
                  </a:endParaRPr>
                </a:p>
              </p:txBody>
            </p:sp>
          </p:grpSp>
          <p:cxnSp>
            <p:nvCxnSpPr>
              <p:cNvPr id="104" name="直接箭头连接符 103"/>
              <p:cNvCxnSpPr/>
              <p:nvPr/>
            </p:nvCxnSpPr>
            <p:spPr>
              <a:xfrm>
                <a:off x="7510898" y="4329538"/>
                <a:ext cx="252000" cy="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17" name="Rectangle 3"/>
          <p:cNvSpPr txBox="1">
            <a:spLocks noRot="1" noChangeArrowheads="1"/>
          </p:cNvSpPr>
          <p:nvPr/>
        </p:nvSpPr>
        <p:spPr>
          <a:xfrm>
            <a:off x="7596336" y="1422301"/>
            <a:ext cx="357190" cy="500066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lvl="0">
              <a:lnSpc>
                <a:spcPct val="125000"/>
              </a:lnSpc>
              <a:spcBef>
                <a:spcPct val="20000"/>
              </a:spcBef>
              <a:defRPr/>
            </a:pPr>
            <a:r>
              <a:rPr lang="en-US" altLang="zh-CN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I</a:t>
            </a:r>
            <a:endParaRPr lang="en-US" altLang="zh-CN" b="1" baseline="30000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85" name="Rectangle 3"/>
          <p:cNvSpPr txBox="1">
            <a:spLocks noRot="1" noChangeArrowheads="1"/>
          </p:cNvSpPr>
          <p:nvPr/>
        </p:nvSpPr>
        <p:spPr>
          <a:xfrm>
            <a:off x="7247659" y="898833"/>
            <a:ext cx="527272" cy="500066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lvl="0">
              <a:lnSpc>
                <a:spcPct val="125000"/>
              </a:lnSpc>
              <a:spcBef>
                <a:spcPct val="20000"/>
              </a:spcBef>
              <a:defRPr/>
            </a:pPr>
            <a:r>
              <a:rPr lang="en-US" altLang="zh-CN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,</a:t>
            </a:r>
            <a:r>
              <a:rPr lang="en-US" altLang="zh-CN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 t</a:t>
            </a:r>
            <a:endParaRPr lang="en-US" altLang="zh-CN" b="1" baseline="30000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pic>
        <p:nvPicPr>
          <p:cNvPr id="3" name="音频 2">
            <a:hlinkClick r:id="" action="ppaction://media"/>
            <a:extLst>
              <a:ext uri="{FF2B5EF4-FFF2-40B4-BE49-F238E27FC236}">
                <a16:creationId xmlns:a16="http://schemas.microsoft.com/office/drawing/2014/main" id="{A05DE24B-A6A3-4082-A17E-D5A99E9F844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623300" y="6337300"/>
            <a:ext cx="304800" cy="304800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2620436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6286"/>
    </mc:Choice>
    <mc:Fallback xmlns="">
      <p:transition spd="slow" advTm="3162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5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5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"/>
                            </p:stCondLst>
                            <p:childTnLst>
                              <p:par>
                                <p:cTn id="8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"/>
                            </p:stCondLst>
                            <p:childTnLst>
                              <p:par>
                                <p:cTn id="9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8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3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8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500"/>
                            </p:stCondLst>
                            <p:childTnLst>
                              <p:par>
                                <p:cTn id="1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2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7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2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8674" grpId="0" animBg="1"/>
      <p:bldP spid="87" grpId="0"/>
      <p:bldP spid="110" grpId="0"/>
      <p:bldP spid="108" grpId="0"/>
      <p:bldP spid="130" grpId="0"/>
      <p:bldP spid="25" grpId="0"/>
      <p:bldP spid="23" grpId="0" animBg="1"/>
      <p:bldP spid="51" grpId="0"/>
      <p:bldP spid="52" grpId="0"/>
      <p:bldP spid="137" grpId="0" animBg="1"/>
      <p:bldP spid="138" grpId="0"/>
      <p:bldP spid="140" grpId="0"/>
      <p:bldP spid="142" grpId="0"/>
      <p:bldP spid="143" grpId="0" animBg="1"/>
      <p:bldP spid="144" grpId="0"/>
      <p:bldP spid="145" grpId="0"/>
      <p:bldP spid="146" grpId="0"/>
      <p:bldP spid="150" grpId="0"/>
      <p:bldP spid="117" grpId="0"/>
      <p:bldP spid="8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289918" y="725242"/>
            <a:ext cx="4067768" cy="584775"/>
          </a:xfr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lvl="0" indent="-342900" algn="l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zh-CN" altLang="en-US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焦耳定律 </a:t>
            </a:r>
            <a:r>
              <a:rPr lang="en-US" altLang="zh-CN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(Joule Law)</a:t>
            </a:r>
            <a:endParaRPr lang="zh-CN" altLang="en-US"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itchFamily="18" charset="0"/>
              <a:ea typeface="黑体" pitchFamily="49" charset="-122"/>
              <a:cs typeface="Times New Roman" pitchFamily="18" charset="0"/>
              <a:sym typeface="宋体" pitchFamily="2" charset="-122"/>
            </a:endParaRPr>
          </a:p>
        </p:txBody>
      </p:sp>
      <p:sp>
        <p:nvSpPr>
          <p:cNvPr id="87" name="Rectangle 3"/>
          <p:cNvSpPr txBox="1">
            <a:spLocks noRot="1" noChangeArrowheads="1"/>
          </p:cNvSpPr>
          <p:nvPr/>
        </p:nvSpPr>
        <p:spPr>
          <a:xfrm>
            <a:off x="284178" y="1484784"/>
            <a:ext cx="6952118" cy="642942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lvl="0">
              <a:lnSpc>
                <a:spcPct val="125000"/>
              </a:lnSpc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zh-CN" alt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焦耳热（电热）：电流通过导体产生的热量</a:t>
            </a:r>
            <a:endParaRPr lang="en-US" altLang="zh-CN" sz="26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0" name="矩形 109"/>
          <p:cNvSpPr>
            <a:spLocks noChangeArrowheads="1"/>
          </p:cNvSpPr>
          <p:nvPr/>
        </p:nvSpPr>
        <p:spPr bwMode="auto">
          <a:xfrm>
            <a:off x="4572000" y="428604"/>
            <a:ext cx="1641475" cy="1173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130000"/>
              </a:lnSpc>
            </a:pPr>
            <a:r>
              <a:rPr lang="zh-CN" altLang="en-US" sz="6000" b="1" dirty="0">
                <a:solidFill>
                  <a:srgbClr val="7030A0"/>
                </a:solidFill>
                <a:latin typeface="Times New Roman" pitchFamily="18" charset="0"/>
                <a:ea typeface="黑体" pitchFamily="49" charset="-122"/>
              </a:rPr>
              <a:t>*</a:t>
            </a:r>
            <a:r>
              <a:rPr lang="zh-CN" altLang="en-US" sz="6000" b="1" dirty="0">
                <a:solidFill>
                  <a:srgbClr val="00B050"/>
                </a:solidFill>
                <a:latin typeface="Times New Roman" pitchFamily="18" charset="0"/>
                <a:ea typeface="黑体" pitchFamily="49" charset="-122"/>
              </a:rPr>
              <a:t>*</a:t>
            </a:r>
            <a:r>
              <a:rPr lang="zh-CN" altLang="en-US" sz="6000" b="1" dirty="0">
                <a:solidFill>
                  <a:srgbClr val="FFC000"/>
                </a:solidFill>
                <a:latin typeface="Times New Roman" pitchFamily="18" charset="0"/>
                <a:ea typeface="黑体" pitchFamily="49" charset="-122"/>
              </a:rPr>
              <a:t>*</a:t>
            </a:r>
          </a:p>
        </p:txBody>
      </p:sp>
      <p:sp>
        <p:nvSpPr>
          <p:cNvPr id="108" name="Rectangle 3"/>
          <p:cNvSpPr txBox="1">
            <a:spLocks noRot="1" noChangeArrowheads="1"/>
          </p:cNvSpPr>
          <p:nvPr/>
        </p:nvSpPr>
        <p:spPr>
          <a:xfrm>
            <a:off x="306546" y="2214186"/>
            <a:ext cx="1961198" cy="642942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lang="zh-CN" alt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焦耳定律：</a:t>
            </a:r>
            <a:endParaRPr lang="en-US" altLang="zh-CN" sz="2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" name="组合 143"/>
          <p:cNvGrpSpPr/>
          <p:nvPr/>
        </p:nvGrpSpPr>
        <p:grpSpPr>
          <a:xfrm>
            <a:off x="2333799" y="2314769"/>
            <a:ext cx="1296764" cy="446252"/>
            <a:chOff x="2657702" y="4130526"/>
            <a:chExt cx="1296764" cy="446252"/>
          </a:xfrm>
        </p:grpSpPr>
        <p:sp>
          <p:nvSpPr>
            <p:cNvPr id="66" name="矩形 65"/>
            <p:cNvSpPr/>
            <p:nvPr/>
          </p:nvSpPr>
          <p:spPr>
            <a:xfrm>
              <a:off x="2657702" y="4144778"/>
              <a:ext cx="1260000" cy="432000"/>
            </a:xfrm>
            <a:prstGeom prst="rect">
              <a:avLst/>
            </a:prstGeom>
            <a:noFill/>
            <a:ln>
              <a:solidFill>
                <a:srgbClr val="00B0F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aphicFrame>
          <p:nvGraphicFramePr>
            <p:cNvPr id="69" name="Object 1"/>
            <p:cNvGraphicFramePr>
              <a:graphicFrameLocks noChangeAspect="1"/>
            </p:cNvGraphicFramePr>
            <p:nvPr/>
          </p:nvGraphicFramePr>
          <p:xfrm>
            <a:off x="2701929" y="4130526"/>
            <a:ext cx="1252537" cy="4175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9123" name="公式" r:id="rId7" imgW="596880" imgH="228600" progId="Equation.3">
                    <p:embed/>
                  </p:oleObj>
                </mc:Choice>
                <mc:Fallback>
                  <p:oleObj name="公式" r:id="rId7" imgW="596880" imgH="228600" progId="Equation.3">
                    <p:embed/>
                    <p:pic>
                      <p:nvPicPr>
                        <p:cNvPr id="0" name="Object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701929" y="4130526"/>
                          <a:ext cx="1252537" cy="41751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99CC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3" name="Rectangle 3"/>
          <p:cNvSpPr txBox="1">
            <a:spLocks noRot="1" noChangeArrowheads="1"/>
          </p:cNvSpPr>
          <p:nvPr/>
        </p:nvSpPr>
        <p:spPr>
          <a:xfrm>
            <a:off x="4048894" y="2210068"/>
            <a:ext cx="1747242" cy="642942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lang="zh-CN" alt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热功率：</a:t>
            </a:r>
            <a:endParaRPr lang="en-US" altLang="zh-CN" sz="2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4" name="组合 143"/>
          <p:cNvGrpSpPr/>
          <p:nvPr/>
        </p:nvGrpSpPr>
        <p:grpSpPr>
          <a:xfrm>
            <a:off x="5760272" y="2204864"/>
            <a:ext cx="1836064" cy="691555"/>
            <a:chOff x="2701867" y="3981306"/>
            <a:chExt cx="1836064" cy="691555"/>
          </a:xfrm>
        </p:grpSpPr>
        <p:sp>
          <p:nvSpPr>
            <p:cNvPr id="26" name="矩形 25"/>
            <p:cNvSpPr/>
            <p:nvPr/>
          </p:nvSpPr>
          <p:spPr>
            <a:xfrm>
              <a:off x="2701867" y="4024861"/>
              <a:ext cx="1836000" cy="648000"/>
            </a:xfrm>
            <a:prstGeom prst="rect">
              <a:avLst/>
            </a:prstGeom>
            <a:noFill/>
            <a:ln>
              <a:solidFill>
                <a:srgbClr val="00B0F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aphicFrame>
          <p:nvGraphicFramePr>
            <p:cNvPr id="28" name="Object 1"/>
            <p:cNvGraphicFramePr>
              <a:graphicFrameLocks noChangeAspect="1"/>
            </p:cNvGraphicFramePr>
            <p:nvPr/>
          </p:nvGraphicFramePr>
          <p:xfrm>
            <a:off x="2744626" y="3981306"/>
            <a:ext cx="1793305" cy="6898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9124" name="公式" r:id="rId9" imgW="888840" imgH="393480" progId="Equation.3">
                    <p:embed/>
                  </p:oleObj>
                </mc:Choice>
                <mc:Fallback>
                  <p:oleObj name="公式" r:id="rId9" imgW="888840" imgH="393480" progId="Equation.3">
                    <p:embed/>
                    <p:pic>
                      <p:nvPicPr>
                        <p:cNvPr id="0" name="Picture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744626" y="3981306"/>
                          <a:ext cx="1793305" cy="68985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99CC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9" name="TextBox 28"/>
          <p:cNvSpPr txBox="1"/>
          <p:nvPr/>
        </p:nvSpPr>
        <p:spPr>
          <a:xfrm>
            <a:off x="395536" y="3039343"/>
            <a:ext cx="19442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zh-CN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纯电阻电路</a:t>
            </a:r>
          </a:p>
        </p:txBody>
      </p:sp>
      <p:grpSp>
        <p:nvGrpSpPr>
          <p:cNvPr id="39" name="组合 38"/>
          <p:cNvGrpSpPr/>
          <p:nvPr/>
        </p:nvGrpSpPr>
        <p:grpSpPr>
          <a:xfrm>
            <a:off x="611560" y="3717032"/>
            <a:ext cx="3340943" cy="396000"/>
            <a:chOff x="933500" y="4509120"/>
            <a:chExt cx="3340943" cy="396000"/>
          </a:xfrm>
        </p:grpSpPr>
        <p:sp>
          <p:nvSpPr>
            <p:cNvPr id="36" name="圆柱形 35"/>
            <p:cNvSpPr/>
            <p:nvPr/>
          </p:nvSpPr>
          <p:spPr>
            <a:xfrm rot="5400000">
              <a:off x="2429664" y="3627120"/>
              <a:ext cx="396000" cy="2160000"/>
            </a:xfrm>
            <a:prstGeom prst="can">
              <a:avLst/>
            </a:prstGeom>
            <a:solidFill>
              <a:schemeClr val="accent5">
                <a:alpha val="30000"/>
              </a:schemeClr>
            </a:solidFill>
            <a:ln w="12700"/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Line 7"/>
            <p:cNvSpPr>
              <a:spLocks noChangeShapeType="1"/>
            </p:cNvSpPr>
            <p:nvPr/>
          </p:nvSpPr>
          <p:spPr bwMode="auto">
            <a:xfrm>
              <a:off x="933500" y="4725144"/>
              <a:ext cx="609600" cy="0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/>
            <a:lstStyle/>
            <a:p>
              <a:endParaRPr lang="zh-CN" altLang="en-US"/>
            </a:p>
          </p:txBody>
        </p:sp>
        <p:sp>
          <p:nvSpPr>
            <p:cNvPr id="38" name="Line 7"/>
            <p:cNvSpPr>
              <a:spLocks noChangeShapeType="1"/>
            </p:cNvSpPr>
            <p:nvPr/>
          </p:nvSpPr>
          <p:spPr bwMode="auto">
            <a:xfrm>
              <a:off x="3664843" y="4725144"/>
              <a:ext cx="609600" cy="0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/>
            <a:lstStyle/>
            <a:p>
              <a:endParaRPr lang="zh-CN" altLang="en-US"/>
            </a:p>
          </p:txBody>
        </p:sp>
      </p:grpSp>
      <p:sp>
        <p:nvSpPr>
          <p:cNvPr id="40" name="Text Box 3"/>
          <p:cNvSpPr txBox="1">
            <a:spLocks noChangeArrowheads="1"/>
          </p:cNvSpPr>
          <p:nvPr/>
        </p:nvSpPr>
        <p:spPr bwMode="auto">
          <a:xfrm>
            <a:off x="971600" y="4221088"/>
            <a:ext cx="792088" cy="400110"/>
          </a:xfrm>
          <a:prstGeom prst="rect">
            <a:avLst/>
          </a:prstGeom>
          <a:noFill/>
          <a:ln w="15875" cap="sq">
            <a:noFill/>
            <a:miter lim="800000"/>
            <a:headEnd type="none" w="sm" len="sm"/>
            <a:tailEnd/>
          </a:ln>
          <a:effectLst/>
        </p:spPr>
        <p:txBody>
          <a:bodyPr wrap="square">
            <a:spAutoFit/>
          </a:bodyPr>
          <a:lstStyle/>
          <a:p>
            <a:r>
              <a:rPr kumimoji="1" lang="zh-CN" altLang="en-US" sz="2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电能 </a:t>
            </a:r>
          </a:p>
        </p:txBody>
      </p:sp>
      <p:sp>
        <p:nvSpPr>
          <p:cNvPr id="42" name="Text Box 3"/>
          <p:cNvSpPr txBox="1">
            <a:spLocks noChangeArrowheads="1"/>
          </p:cNvSpPr>
          <p:nvPr/>
        </p:nvSpPr>
        <p:spPr bwMode="auto">
          <a:xfrm>
            <a:off x="2843808" y="4221088"/>
            <a:ext cx="792088" cy="400110"/>
          </a:xfrm>
          <a:prstGeom prst="rect">
            <a:avLst/>
          </a:prstGeom>
          <a:noFill/>
          <a:ln w="15875" cap="sq">
            <a:noFill/>
            <a:miter lim="800000"/>
            <a:headEnd type="none" w="sm" len="sm"/>
            <a:tailEnd/>
          </a:ln>
          <a:effectLst/>
        </p:spPr>
        <p:txBody>
          <a:bodyPr wrap="square">
            <a:spAutoFit/>
          </a:bodyPr>
          <a:lstStyle/>
          <a:p>
            <a:r>
              <a:rPr kumimoji="1" lang="zh-CN" altLang="en-US" sz="2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内能</a:t>
            </a:r>
          </a:p>
        </p:txBody>
      </p:sp>
      <p:sp>
        <p:nvSpPr>
          <p:cNvPr id="43" name="Text Box 3"/>
          <p:cNvSpPr txBox="1">
            <a:spLocks noChangeArrowheads="1"/>
          </p:cNvSpPr>
          <p:nvPr/>
        </p:nvSpPr>
        <p:spPr bwMode="auto">
          <a:xfrm>
            <a:off x="1096566" y="4613066"/>
            <a:ext cx="504056" cy="400110"/>
          </a:xfrm>
          <a:prstGeom prst="rect">
            <a:avLst/>
          </a:prstGeom>
          <a:noFill/>
          <a:ln w="15875" cap="sq">
            <a:noFill/>
            <a:miter lim="800000"/>
            <a:headEnd type="none" w="sm" len="sm"/>
            <a:tailEnd/>
          </a:ln>
          <a:effectLst/>
        </p:spPr>
        <p:txBody>
          <a:bodyPr wrap="square">
            <a:spAutoFit/>
          </a:bodyPr>
          <a:lstStyle/>
          <a:p>
            <a:r>
              <a:rPr kumimoji="1" lang="en-US" altLang="zh-CN" sz="20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W</a:t>
            </a:r>
            <a:r>
              <a:rPr kumimoji="1" lang="zh-CN" altLang="en-US" sz="20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</a:t>
            </a:r>
          </a:p>
        </p:txBody>
      </p:sp>
      <p:sp>
        <p:nvSpPr>
          <p:cNvPr id="45" name="Text Box 3"/>
          <p:cNvSpPr txBox="1">
            <a:spLocks noChangeArrowheads="1"/>
          </p:cNvSpPr>
          <p:nvPr/>
        </p:nvSpPr>
        <p:spPr bwMode="auto">
          <a:xfrm>
            <a:off x="2987824" y="4613066"/>
            <a:ext cx="504056" cy="400110"/>
          </a:xfrm>
          <a:prstGeom prst="rect">
            <a:avLst/>
          </a:prstGeom>
          <a:noFill/>
          <a:ln w="15875" cap="sq">
            <a:noFill/>
            <a:miter lim="800000"/>
            <a:headEnd type="none" w="sm" len="sm"/>
            <a:tailEnd/>
          </a:ln>
          <a:effectLst/>
        </p:spPr>
        <p:txBody>
          <a:bodyPr wrap="square">
            <a:spAutoFit/>
          </a:bodyPr>
          <a:lstStyle/>
          <a:p>
            <a:r>
              <a:rPr kumimoji="1" lang="en-US" altLang="zh-CN" sz="20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Q</a:t>
            </a:r>
            <a:r>
              <a:rPr kumimoji="1" lang="zh-CN" altLang="en-US" sz="20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</a:t>
            </a:r>
          </a:p>
        </p:txBody>
      </p:sp>
      <p:sp>
        <p:nvSpPr>
          <p:cNvPr id="46" name="燕尾形箭头 45"/>
          <p:cNvSpPr/>
          <p:nvPr/>
        </p:nvSpPr>
        <p:spPr>
          <a:xfrm rot="5400000">
            <a:off x="2105740" y="5612561"/>
            <a:ext cx="252000" cy="216024"/>
          </a:xfrm>
          <a:prstGeom prst="notched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59" name="组合 58"/>
          <p:cNvGrpSpPr/>
          <p:nvPr/>
        </p:nvGrpSpPr>
        <p:grpSpPr>
          <a:xfrm>
            <a:off x="1043608" y="5041751"/>
            <a:ext cx="2471044" cy="432000"/>
            <a:chOff x="1043608" y="5041751"/>
            <a:chExt cx="2471044" cy="432000"/>
          </a:xfrm>
        </p:grpSpPr>
        <p:graphicFrame>
          <p:nvGraphicFramePr>
            <p:cNvPr id="44" name="Object 1"/>
            <p:cNvGraphicFramePr>
              <a:graphicFrameLocks noChangeAspect="1"/>
            </p:cNvGraphicFramePr>
            <p:nvPr/>
          </p:nvGraphicFramePr>
          <p:xfrm>
            <a:off x="2843808" y="5066134"/>
            <a:ext cx="670844" cy="36004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9125" name="公式" r:id="rId11" imgW="330120" imgH="203040" progId="Equation.3">
                    <p:embed/>
                  </p:oleObj>
                </mc:Choice>
                <mc:Fallback>
                  <p:oleObj name="公式" r:id="rId11" imgW="330120" imgH="203040" progId="Equation.3">
                    <p:embed/>
                    <p:pic>
                      <p:nvPicPr>
                        <p:cNvPr id="0" name="Picture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43808" y="5066134"/>
                          <a:ext cx="670844" cy="36004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99CC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08901" name="Object 4"/>
            <p:cNvGraphicFramePr>
              <a:graphicFrameLocks noChangeAspect="1"/>
            </p:cNvGraphicFramePr>
            <p:nvPr/>
          </p:nvGraphicFramePr>
          <p:xfrm>
            <a:off x="1063625" y="5118100"/>
            <a:ext cx="484039" cy="28981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9126" name="公式" r:id="rId13" imgW="241200" imgH="164880" progId="Equation.3">
                    <p:embed/>
                  </p:oleObj>
                </mc:Choice>
                <mc:Fallback>
                  <p:oleObj name="公式" r:id="rId13" imgW="241200" imgH="164880" progId="Equation.3">
                    <p:embed/>
                    <p:pic>
                      <p:nvPicPr>
                        <p:cNvPr id="0" name="Picture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063625" y="5118100"/>
                          <a:ext cx="484039" cy="289817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99CC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51" name="组合 50"/>
            <p:cNvGrpSpPr/>
            <p:nvPr/>
          </p:nvGrpSpPr>
          <p:grpSpPr>
            <a:xfrm>
              <a:off x="2099345" y="5204817"/>
              <a:ext cx="252000" cy="96391"/>
              <a:chOff x="5436096" y="3764657"/>
              <a:chExt cx="252000" cy="96391"/>
            </a:xfrm>
          </p:grpSpPr>
          <p:cxnSp>
            <p:nvCxnSpPr>
              <p:cNvPr id="49" name="直接连接符 48"/>
              <p:cNvCxnSpPr/>
              <p:nvPr/>
            </p:nvCxnSpPr>
            <p:spPr>
              <a:xfrm>
                <a:off x="5436096" y="3764657"/>
                <a:ext cx="252000" cy="0"/>
              </a:xfrm>
              <a:prstGeom prst="line">
                <a:avLst/>
              </a:prstGeom>
              <a:ln/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50" name="直接连接符 49"/>
              <p:cNvCxnSpPr/>
              <p:nvPr/>
            </p:nvCxnSpPr>
            <p:spPr>
              <a:xfrm>
                <a:off x="5436096" y="3861048"/>
                <a:ext cx="252000" cy="0"/>
              </a:xfrm>
              <a:prstGeom prst="line">
                <a:avLst/>
              </a:prstGeom>
              <a:ln/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</p:grpSp>
        <p:sp>
          <p:nvSpPr>
            <p:cNvPr id="52" name="矩形 51"/>
            <p:cNvSpPr/>
            <p:nvPr/>
          </p:nvSpPr>
          <p:spPr>
            <a:xfrm>
              <a:off x="1043608" y="5041751"/>
              <a:ext cx="2448000" cy="432000"/>
            </a:xfrm>
            <a:prstGeom prst="rect">
              <a:avLst/>
            </a:prstGeom>
            <a:noFill/>
            <a:ln w="19050">
              <a:solidFill>
                <a:srgbClr val="00B0F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53" name="右箭头 52"/>
          <p:cNvSpPr/>
          <p:nvPr/>
        </p:nvSpPr>
        <p:spPr>
          <a:xfrm>
            <a:off x="2066578" y="4317479"/>
            <a:ext cx="396000" cy="216024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4" name="右箭头 53"/>
          <p:cNvSpPr/>
          <p:nvPr/>
        </p:nvSpPr>
        <p:spPr>
          <a:xfrm>
            <a:off x="2066578" y="4681711"/>
            <a:ext cx="396000" cy="216024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55" name="组合 143"/>
          <p:cNvGrpSpPr/>
          <p:nvPr/>
        </p:nvGrpSpPr>
        <p:grpSpPr>
          <a:xfrm>
            <a:off x="1780854" y="5923235"/>
            <a:ext cx="864000" cy="653231"/>
            <a:chOff x="3189181" y="4019630"/>
            <a:chExt cx="864000" cy="653231"/>
          </a:xfrm>
        </p:grpSpPr>
        <p:sp>
          <p:nvSpPr>
            <p:cNvPr id="56" name="矩形 55"/>
            <p:cNvSpPr/>
            <p:nvPr/>
          </p:nvSpPr>
          <p:spPr>
            <a:xfrm>
              <a:off x="3189181" y="4024861"/>
              <a:ext cx="864000" cy="648000"/>
            </a:xfrm>
            <a:prstGeom prst="rect">
              <a:avLst/>
            </a:prstGeom>
            <a:noFill/>
            <a:ln>
              <a:solidFill>
                <a:srgbClr val="00B0F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aphicFrame>
          <p:nvGraphicFramePr>
            <p:cNvPr id="57" name="Object 1"/>
            <p:cNvGraphicFramePr>
              <a:graphicFrameLocks noChangeAspect="1"/>
            </p:cNvGraphicFramePr>
            <p:nvPr/>
          </p:nvGraphicFramePr>
          <p:xfrm>
            <a:off x="3218078" y="4019630"/>
            <a:ext cx="798984" cy="65187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9127" name="公式" r:id="rId15" imgW="419040" imgH="393480" progId="Equation.3">
                    <p:embed/>
                  </p:oleObj>
                </mc:Choice>
                <mc:Fallback>
                  <p:oleObj name="公式" r:id="rId15" imgW="419040" imgH="393480" progId="Equation.3">
                    <p:embed/>
                    <p:pic>
                      <p:nvPicPr>
                        <p:cNvPr id="0" name="Picture 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218078" y="4019630"/>
                          <a:ext cx="798984" cy="651879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99CC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cxnSp>
        <p:nvCxnSpPr>
          <p:cNvPr id="58" name="直接连接符 57"/>
          <p:cNvCxnSpPr/>
          <p:nvPr/>
        </p:nvCxnSpPr>
        <p:spPr>
          <a:xfrm>
            <a:off x="3923928" y="2097184"/>
            <a:ext cx="0" cy="900000"/>
          </a:xfrm>
          <a:prstGeom prst="line">
            <a:avLst/>
          </a:prstGeom>
          <a:ln w="12700">
            <a:solidFill>
              <a:srgbClr val="7030A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直接连接符 59"/>
          <p:cNvCxnSpPr/>
          <p:nvPr/>
        </p:nvCxnSpPr>
        <p:spPr>
          <a:xfrm>
            <a:off x="4211960" y="3068960"/>
            <a:ext cx="0" cy="3564000"/>
          </a:xfrm>
          <a:prstGeom prst="line">
            <a:avLst/>
          </a:prstGeom>
          <a:ln w="12700">
            <a:solidFill>
              <a:srgbClr val="7030A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/>
          <p:cNvSpPr txBox="1"/>
          <p:nvPr/>
        </p:nvSpPr>
        <p:spPr>
          <a:xfrm>
            <a:off x="4355976" y="3039343"/>
            <a:ext cx="23042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zh-CN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非纯电阻电路</a:t>
            </a:r>
          </a:p>
        </p:txBody>
      </p:sp>
      <p:grpSp>
        <p:nvGrpSpPr>
          <p:cNvPr id="62" name="组合 61"/>
          <p:cNvGrpSpPr/>
          <p:nvPr/>
        </p:nvGrpSpPr>
        <p:grpSpPr>
          <a:xfrm>
            <a:off x="5018112" y="3625974"/>
            <a:ext cx="2362200" cy="400050"/>
            <a:chOff x="3083496" y="4460453"/>
            <a:chExt cx="2362200" cy="400050"/>
          </a:xfrm>
        </p:grpSpPr>
        <p:sp>
          <p:nvSpPr>
            <p:cNvPr id="64" name="Oval 14"/>
            <p:cNvSpPr>
              <a:spLocks noChangeArrowheads="1"/>
            </p:cNvSpPr>
            <p:nvPr/>
          </p:nvSpPr>
          <p:spPr bwMode="auto">
            <a:xfrm>
              <a:off x="3997896" y="4479503"/>
              <a:ext cx="381000" cy="381000"/>
            </a:xfrm>
            <a:prstGeom prst="ellipse">
              <a:avLst/>
            </a:prstGeom>
            <a:solidFill>
              <a:srgbClr val="00B0F0"/>
            </a:soli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68" name="Text Box 15"/>
            <p:cNvSpPr txBox="1">
              <a:spLocks noChangeArrowheads="1"/>
            </p:cNvSpPr>
            <p:nvPr/>
          </p:nvSpPr>
          <p:spPr bwMode="auto">
            <a:xfrm>
              <a:off x="3959796" y="4460453"/>
              <a:ext cx="457200" cy="396875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kumimoji="1" lang="en-US" altLang="zh-CN" sz="20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M</a:t>
              </a:r>
            </a:p>
          </p:txBody>
        </p:sp>
        <p:sp>
          <p:nvSpPr>
            <p:cNvPr id="70" name="Line 16"/>
            <p:cNvSpPr>
              <a:spLocks noChangeShapeType="1"/>
            </p:cNvSpPr>
            <p:nvPr/>
          </p:nvSpPr>
          <p:spPr bwMode="auto">
            <a:xfrm>
              <a:off x="3083496" y="4670003"/>
              <a:ext cx="914400" cy="1588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/>
            <a:lstStyle/>
            <a:p>
              <a:endParaRPr lang="zh-CN" altLang="en-US"/>
            </a:p>
          </p:txBody>
        </p:sp>
        <p:sp>
          <p:nvSpPr>
            <p:cNvPr id="73" name="Line 17"/>
            <p:cNvSpPr>
              <a:spLocks noChangeShapeType="1"/>
            </p:cNvSpPr>
            <p:nvPr/>
          </p:nvSpPr>
          <p:spPr bwMode="auto">
            <a:xfrm>
              <a:off x="4378896" y="4670003"/>
              <a:ext cx="1066800" cy="0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/>
            <a:lstStyle/>
            <a:p>
              <a:endParaRPr lang="zh-CN" altLang="en-US"/>
            </a:p>
          </p:txBody>
        </p:sp>
      </p:grpSp>
      <p:grpSp>
        <p:nvGrpSpPr>
          <p:cNvPr id="74" name="组合 67"/>
          <p:cNvGrpSpPr/>
          <p:nvPr/>
        </p:nvGrpSpPr>
        <p:grpSpPr>
          <a:xfrm>
            <a:off x="0" y="5594573"/>
            <a:ext cx="1601458" cy="576000"/>
            <a:chOff x="3639190" y="2443936"/>
            <a:chExt cx="1601458" cy="576000"/>
          </a:xfrm>
        </p:grpSpPr>
        <p:sp>
          <p:nvSpPr>
            <p:cNvPr id="75" name="云形标注 74"/>
            <p:cNvSpPr/>
            <p:nvPr/>
          </p:nvSpPr>
          <p:spPr>
            <a:xfrm>
              <a:off x="3692824" y="2443936"/>
              <a:ext cx="1440000" cy="576000"/>
            </a:xfrm>
            <a:prstGeom prst="cloudCallout">
              <a:avLst>
                <a:gd name="adj1" fmla="val 64800"/>
                <a:gd name="adj2" fmla="val 45662"/>
              </a:avLst>
            </a:prstGeom>
            <a:solidFill>
              <a:srgbClr val="00B0F0">
                <a:alpha val="67000"/>
              </a:srgbClr>
            </a:solidFill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华文楷体" pitchFamily="2" charset="-122"/>
                <a:ea typeface="华文楷体" pitchFamily="2" charset="-122"/>
              </a:endParaRPr>
            </a:p>
          </p:txBody>
        </p:sp>
        <p:sp>
          <p:nvSpPr>
            <p:cNvPr id="77" name="矩形 76"/>
            <p:cNvSpPr/>
            <p:nvPr/>
          </p:nvSpPr>
          <p:spPr>
            <a:xfrm>
              <a:off x="3639190" y="2491834"/>
              <a:ext cx="1601458" cy="4308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2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华文新魏" pitchFamily="2" charset="-122"/>
                  <a:ea typeface="华文新魏" pitchFamily="2" charset="-122"/>
                </a:rPr>
                <a:t>欧姆定律</a:t>
              </a:r>
            </a:p>
          </p:txBody>
        </p:sp>
      </p:grpSp>
      <p:sp>
        <p:nvSpPr>
          <p:cNvPr id="80" name="Text Box 3"/>
          <p:cNvSpPr txBox="1">
            <a:spLocks noChangeArrowheads="1"/>
          </p:cNvSpPr>
          <p:nvPr/>
        </p:nvSpPr>
        <p:spPr bwMode="auto">
          <a:xfrm>
            <a:off x="4860032" y="4149080"/>
            <a:ext cx="792088" cy="400110"/>
          </a:xfrm>
          <a:prstGeom prst="rect">
            <a:avLst/>
          </a:prstGeom>
          <a:noFill/>
          <a:ln w="15875" cap="sq">
            <a:noFill/>
            <a:miter lim="800000"/>
            <a:headEnd type="none" w="sm" len="sm"/>
            <a:tailEnd/>
          </a:ln>
          <a:effectLst/>
        </p:spPr>
        <p:txBody>
          <a:bodyPr wrap="square">
            <a:spAutoFit/>
          </a:bodyPr>
          <a:lstStyle/>
          <a:p>
            <a:r>
              <a:rPr kumimoji="1" lang="zh-CN" altLang="en-US" sz="2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电能 </a:t>
            </a:r>
          </a:p>
        </p:txBody>
      </p:sp>
      <p:sp>
        <p:nvSpPr>
          <p:cNvPr id="81" name="Text Box 3"/>
          <p:cNvSpPr txBox="1">
            <a:spLocks noChangeArrowheads="1"/>
          </p:cNvSpPr>
          <p:nvPr/>
        </p:nvSpPr>
        <p:spPr bwMode="auto">
          <a:xfrm>
            <a:off x="6660232" y="4149080"/>
            <a:ext cx="2338164" cy="400110"/>
          </a:xfrm>
          <a:prstGeom prst="rect">
            <a:avLst/>
          </a:prstGeom>
          <a:noFill/>
          <a:ln w="15875" cap="sq">
            <a:noFill/>
            <a:miter lim="800000"/>
            <a:headEnd type="none" w="sm" len="sm"/>
            <a:tailEnd/>
          </a:ln>
          <a:effectLst/>
        </p:spPr>
        <p:txBody>
          <a:bodyPr wrap="square">
            <a:spAutoFit/>
          </a:bodyPr>
          <a:lstStyle/>
          <a:p>
            <a:r>
              <a:rPr kumimoji="1" lang="zh-CN" altLang="en-US" sz="2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内能 </a:t>
            </a:r>
            <a:r>
              <a:rPr kumimoji="1" lang="en-US" altLang="zh-CN" sz="2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+ </a:t>
            </a:r>
            <a:r>
              <a:rPr kumimoji="1" lang="zh-CN" altLang="en-US" sz="2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其他形式能</a:t>
            </a:r>
          </a:p>
        </p:txBody>
      </p:sp>
      <p:sp>
        <p:nvSpPr>
          <p:cNvPr id="82" name="右箭头 81"/>
          <p:cNvSpPr/>
          <p:nvPr/>
        </p:nvSpPr>
        <p:spPr>
          <a:xfrm>
            <a:off x="5949677" y="4245471"/>
            <a:ext cx="396000" cy="216024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3" name="Text Box 3"/>
          <p:cNvSpPr txBox="1">
            <a:spLocks noChangeArrowheads="1"/>
          </p:cNvSpPr>
          <p:nvPr/>
        </p:nvSpPr>
        <p:spPr bwMode="auto">
          <a:xfrm>
            <a:off x="4941565" y="4581128"/>
            <a:ext cx="504056" cy="400110"/>
          </a:xfrm>
          <a:prstGeom prst="rect">
            <a:avLst/>
          </a:prstGeom>
          <a:noFill/>
          <a:ln w="15875" cap="sq">
            <a:noFill/>
            <a:miter lim="800000"/>
            <a:headEnd type="none" w="sm" len="sm"/>
            <a:tailEnd/>
          </a:ln>
          <a:effectLst/>
        </p:spPr>
        <p:txBody>
          <a:bodyPr wrap="square">
            <a:spAutoFit/>
          </a:bodyPr>
          <a:lstStyle/>
          <a:p>
            <a:r>
              <a:rPr kumimoji="1" lang="en-US" altLang="zh-CN" sz="20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W</a:t>
            </a:r>
            <a:r>
              <a:rPr kumimoji="1" lang="zh-CN" altLang="en-US" sz="20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</a:t>
            </a:r>
          </a:p>
        </p:txBody>
      </p:sp>
      <p:sp>
        <p:nvSpPr>
          <p:cNvPr id="84" name="Text Box 3"/>
          <p:cNvSpPr txBox="1">
            <a:spLocks noChangeArrowheads="1"/>
          </p:cNvSpPr>
          <p:nvPr/>
        </p:nvSpPr>
        <p:spPr bwMode="auto">
          <a:xfrm>
            <a:off x="6832822" y="4581128"/>
            <a:ext cx="1195562" cy="400110"/>
          </a:xfrm>
          <a:prstGeom prst="rect">
            <a:avLst/>
          </a:prstGeom>
          <a:noFill/>
          <a:ln w="15875" cap="sq">
            <a:noFill/>
            <a:miter lim="800000"/>
            <a:headEnd type="none" w="sm" len="sm"/>
            <a:tailEnd/>
          </a:ln>
          <a:effectLst/>
        </p:spPr>
        <p:txBody>
          <a:bodyPr wrap="square">
            <a:spAutoFit/>
          </a:bodyPr>
          <a:lstStyle/>
          <a:p>
            <a:r>
              <a:rPr kumimoji="1" lang="en-US" altLang="zh-CN" sz="20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Q + E</a:t>
            </a:r>
            <a:r>
              <a:rPr kumimoji="1" lang="zh-CN" altLang="en-US" sz="2000" b="1" baseline="-25000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其他</a:t>
            </a:r>
            <a:r>
              <a:rPr kumimoji="1" lang="zh-CN" altLang="en-US" sz="20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</a:t>
            </a:r>
          </a:p>
        </p:txBody>
      </p:sp>
      <p:sp>
        <p:nvSpPr>
          <p:cNvPr id="85" name="右箭头 84"/>
          <p:cNvSpPr/>
          <p:nvPr/>
        </p:nvSpPr>
        <p:spPr>
          <a:xfrm>
            <a:off x="5940152" y="4649773"/>
            <a:ext cx="396000" cy="216024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0" name="组合 89"/>
          <p:cNvGrpSpPr/>
          <p:nvPr/>
        </p:nvGrpSpPr>
        <p:grpSpPr>
          <a:xfrm>
            <a:off x="4907657" y="5082962"/>
            <a:ext cx="2471044" cy="432000"/>
            <a:chOff x="1043608" y="5041751"/>
            <a:chExt cx="2471044" cy="432000"/>
          </a:xfrm>
        </p:grpSpPr>
        <p:graphicFrame>
          <p:nvGraphicFramePr>
            <p:cNvPr id="91" name="Object 1"/>
            <p:cNvGraphicFramePr>
              <a:graphicFrameLocks noChangeAspect="1"/>
            </p:cNvGraphicFramePr>
            <p:nvPr/>
          </p:nvGraphicFramePr>
          <p:xfrm>
            <a:off x="2843808" y="5066134"/>
            <a:ext cx="670844" cy="36004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9128" name="公式" r:id="rId17" imgW="330120" imgH="203040" progId="Equation.3">
                    <p:embed/>
                  </p:oleObj>
                </mc:Choice>
                <mc:Fallback>
                  <p:oleObj name="公式" r:id="rId17" imgW="330120" imgH="203040" progId="Equation.3">
                    <p:embed/>
                    <p:pic>
                      <p:nvPicPr>
                        <p:cNvPr id="0" name="Picture 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43808" y="5066134"/>
                          <a:ext cx="670844" cy="36004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99CC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2" name="Object 4"/>
            <p:cNvGraphicFramePr>
              <a:graphicFrameLocks noChangeAspect="1"/>
            </p:cNvGraphicFramePr>
            <p:nvPr/>
          </p:nvGraphicFramePr>
          <p:xfrm>
            <a:off x="1063625" y="5118100"/>
            <a:ext cx="484039" cy="28981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9129" name="公式" r:id="rId18" imgW="241200" imgH="164880" progId="Equation.3">
                    <p:embed/>
                  </p:oleObj>
                </mc:Choice>
                <mc:Fallback>
                  <p:oleObj name="公式" r:id="rId18" imgW="241200" imgH="164880" progId="Equation.3">
                    <p:embed/>
                    <p:pic>
                      <p:nvPicPr>
                        <p:cNvPr id="0" name="Picture 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063625" y="5118100"/>
                          <a:ext cx="484039" cy="289817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99CC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93" name="组合 50"/>
            <p:cNvGrpSpPr/>
            <p:nvPr/>
          </p:nvGrpSpPr>
          <p:grpSpPr>
            <a:xfrm>
              <a:off x="2114203" y="5180434"/>
              <a:ext cx="265717" cy="172674"/>
              <a:chOff x="5450954" y="3740274"/>
              <a:chExt cx="265717" cy="172674"/>
            </a:xfrm>
          </p:grpSpPr>
          <p:cxnSp>
            <p:nvCxnSpPr>
              <p:cNvPr id="95" name="直接连接符 94"/>
              <p:cNvCxnSpPr/>
              <p:nvPr/>
            </p:nvCxnSpPr>
            <p:spPr>
              <a:xfrm>
                <a:off x="5450954" y="3740274"/>
                <a:ext cx="265717" cy="91058"/>
              </a:xfrm>
              <a:prstGeom prst="line">
                <a:avLst/>
              </a:prstGeom>
              <a:ln/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96" name="直接连接符 95"/>
              <p:cNvCxnSpPr/>
              <p:nvPr/>
            </p:nvCxnSpPr>
            <p:spPr>
              <a:xfrm flipV="1">
                <a:off x="5450954" y="3822948"/>
                <a:ext cx="265717" cy="90000"/>
              </a:xfrm>
              <a:prstGeom prst="line">
                <a:avLst/>
              </a:prstGeom>
              <a:ln/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</p:grpSp>
        <p:sp>
          <p:nvSpPr>
            <p:cNvPr id="94" name="矩形 93"/>
            <p:cNvSpPr/>
            <p:nvPr/>
          </p:nvSpPr>
          <p:spPr>
            <a:xfrm>
              <a:off x="1043608" y="5041751"/>
              <a:ext cx="2448000" cy="432000"/>
            </a:xfrm>
            <a:prstGeom prst="rect">
              <a:avLst/>
            </a:prstGeom>
            <a:noFill/>
            <a:ln w="19050">
              <a:solidFill>
                <a:srgbClr val="00B0F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99" name="燕尾形箭头 98"/>
          <p:cNvSpPr/>
          <p:nvPr/>
        </p:nvSpPr>
        <p:spPr>
          <a:xfrm rot="5400000">
            <a:off x="5952719" y="5605006"/>
            <a:ext cx="252000" cy="216024"/>
          </a:xfrm>
          <a:prstGeom prst="notched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00" name="组合 143"/>
          <p:cNvGrpSpPr/>
          <p:nvPr/>
        </p:nvGrpSpPr>
        <p:grpSpPr>
          <a:xfrm>
            <a:off x="5627833" y="5915680"/>
            <a:ext cx="864000" cy="653231"/>
            <a:chOff x="3189181" y="4019630"/>
            <a:chExt cx="864000" cy="653231"/>
          </a:xfrm>
        </p:grpSpPr>
        <p:sp>
          <p:nvSpPr>
            <p:cNvPr id="101" name="矩形 100"/>
            <p:cNvSpPr/>
            <p:nvPr/>
          </p:nvSpPr>
          <p:spPr>
            <a:xfrm>
              <a:off x="3189181" y="4024861"/>
              <a:ext cx="864000" cy="648000"/>
            </a:xfrm>
            <a:prstGeom prst="rect">
              <a:avLst/>
            </a:prstGeom>
            <a:noFill/>
            <a:ln>
              <a:solidFill>
                <a:srgbClr val="00B0F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aphicFrame>
          <p:nvGraphicFramePr>
            <p:cNvPr id="102" name="Object 1"/>
            <p:cNvGraphicFramePr>
              <a:graphicFrameLocks noChangeAspect="1"/>
            </p:cNvGraphicFramePr>
            <p:nvPr/>
          </p:nvGraphicFramePr>
          <p:xfrm>
            <a:off x="3218078" y="4019630"/>
            <a:ext cx="798984" cy="65187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9130" name="公式" r:id="rId19" imgW="419040" imgH="393480" progId="Equation.3">
                    <p:embed/>
                  </p:oleObj>
                </mc:Choice>
                <mc:Fallback>
                  <p:oleObj name="公式" r:id="rId19" imgW="419040" imgH="393480" progId="Equation.3">
                    <p:embed/>
                    <p:pic>
                      <p:nvPicPr>
                        <p:cNvPr id="0" name="Picture 1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218078" y="4019630"/>
                          <a:ext cx="798984" cy="651879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99CC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06" name="矩形 105"/>
          <p:cNvSpPr/>
          <p:nvPr/>
        </p:nvSpPr>
        <p:spPr bwMode="auto">
          <a:xfrm>
            <a:off x="2953916" y="5877352"/>
            <a:ext cx="972000" cy="720000"/>
          </a:xfrm>
          <a:prstGeom prst="rect">
            <a:avLst/>
          </a:prstGeom>
          <a:solidFill>
            <a:schemeClr val="bg1">
              <a:alpha val="46000"/>
            </a:schemeClr>
          </a:solidFill>
          <a:ln w="9525" cap="flat" cmpd="sng" algn="ctr">
            <a:solidFill>
              <a:srgbClr val="3399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</a:pPr>
            <a:endParaRPr kumimoji="0" lang="zh-CN" alt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</a:endParaRPr>
          </a:p>
        </p:txBody>
      </p:sp>
      <p:sp>
        <p:nvSpPr>
          <p:cNvPr id="109" name="Text Box 3"/>
          <p:cNvSpPr txBox="1">
            <a:spLocks noChangeArrowheads="1"/>
          </p:cNvSpPr>
          <p:nvPr/>
        </p:nvSpPr>
        <p:spPr bwMode="auto">
          <a:xfrm>
            <a:off x="3012207" y="5877352"/>
            <a:ext cx="864096" cy="369332"/>
          </a:xfrm>
          <a:prstGeom prst="rect">
            <a:avLst/>
          </a:prstGeom>
          <a:noFill/>
          <a:ln w="15875" cap="sq">
            <a:noFill/>
            <a:miter lim="800000"/>
            <a:headEnd type="none" w="sm" len="sm"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kumimoji="1" lang="en-US" altLang="zh-CN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W</a:t>
            </a:r>
            <a:r>
              <a:rPr kumimoji="1" lang="zh-CN" altLang="en-US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</a:t>
            </a:r>
            <a:r>
              <a:rPr kumimoji="1" lang="en-US" altLang="zh-CN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= </a:t>
            </a:r>
            <a:r>
              <a:rPr kumimoji="1" lang="en-US" altLang="zh-CN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Q</a:t>
            </a:r>
            <a:r>
              <a:rPr kumimoji="1" lang="zh-CN" altLang="en-US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</a:t>
            </a:r>
          </a:p>
        </p:txBody>
      </p:sp>
      <p:sp>
        <p:nvSpPr>
          <p:cNvPr id="111" name="Text Box 3"/>
          <p:cNvSpPr txBox="1">
            <a:spLocks noChangeArrowheads="1"/>
          </p:cNvSpPr>
          <p:nvPr/>
        </p:nvSpPr>
        <p:spPr bwMode="auto">
          <a:xfrm>
            <a:off x="2997349" y="6208817"/>
            <a:ext cx="873621" cy="369332"/>
          </a:xfrm>
          <a:prstGeom prst="rect">
            <a:avLst/>
          </a:prstGeom>
          <a:noFill/>
          <a:ln w="15875" cap="sq">
            <a:noFill/>
            <a:miter lim="800000"/>
            <a:headEnd type="none" w="sm" len="sm"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kumimoji="1" lang="en-US" altLang="zh-CN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P</a:t>
            </a:r>
            <a:r>
              <a:rPr kumimoji="1" lang="zh-CN" altLang="en-US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</a:t>
            </a:r>
            <a:r>
              <a:rPr kumimoji="1" lang="en-US" altLang="zh-CN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= </a:t>
            </a:r>
            <a:r>
              <a:rPr kumimoji="1" lang="en-US" altLang="zh-CN" b="1" i="1" dirty="0" err="1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P</a:t>
            </a:r>
            <a:r>
              <a:rPr kumimoji="1" lang="en-US" altLang="zh-CN" b="1" baseline="-25000" dirty="0" err="1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th</a:t>
            </a:r>
            <a:endParaRPr kumimoji="1" lang="zh-CN" altLang="en-US" b="1" baseline="-25000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112" name="矩形 111"/>
          <p:cNvSpPr/>
          <p:nvPr/>
        </p:nvSpPr>
        <p:spPr bwMode="auto">
          <a:xfrm>
            <a:off x="6907035" y="5886797"/>
            <a:ext cx="972000" cy="720000"/>
          </a:xfrm>
          <a:prstGeom prst="rect">
            <a:avLst/>
          </a:prstGeom>
          <a:solidFill>
            <a:schemeClr val="bg1">
              <a:alpha val="46000"/>
            </a:schemeClr>
          </a:solidFill>
          <a:ln w="9525" cap="flat" cmpd="sng" algn="ctr">
            <a:solidFill>
              <a:srgbClr val="3399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</a:pPr>
            <a:endParaRPr kumimoji="0" lang="zh-CN" alt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</a:endParaRPr>
          </a:p>
        </p:txBody>
      </p:sp>
      <p:sp>
        <p:nvSpPr>
          <p:cNvPr id="113" name="Text Box 3"/>
          <p:cNvSpPr txBox="1">
            <a:spLocks noChangeArrowheads="1"/>
          </p:cNvSpPr>
          <p:nvPr/>
        </p:nvSpPr>
        <p:spPr bwMode="auto">
          <a:xfrm>
            <a:off x="6965326" y="5886797"/>
            <a:ext cx="864096" cy="369332"/>
          </a:xfrm>
          <a:prstGeom prst="rect">
            <a:avLst/>
          </a:prstGeom>
          <a:noFill/>
          <a:ln w="15875" cap="sq">
            <a:noFill/>
            <a:miter lim="800000"/>
            <a:headEnd type="none" w="sm" len="sm"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kumimoji="1" lang="en-US" altLang="zh-CN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W</a:t>
            </a:r>
            <a:r>
              <a:rPr kumimoji="1" lang="zh-CN" altLang="en-US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</a:t>
            </a:r>
            <a:r>
              <a:rPr kumimoji="1" lang="en-US" altLang="zh-CN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&gt; </a:t>
            </a:r>
            <a:r>
              <a:rPr kumimoji="1" lang="en-US" altLang="zh-CN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Q</a:t>
            </a:r>
            <a:r>
              <a:rPr kumimoji="1" lang="zh-CN" altLang="en-US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</a:t>
            </a:r>
          </a:p>
        </p:txBody>
      </p:sp>
      <p:sp>
        <p:nvSpPr>
          <p:cNvPr id="114" name="Text Box 3"/>
          <p:cNvSpPr txBox="1">
            <a:spLocks noChangeArrowheads="1"/>
          </p:cNvSpPr>
          <p:nvPr/>
        </p:nvSpPr>
        <p:spPr bwMode="auto">
          <a:xfrm>
            <a:off x="6950468" y="6218262"/>
            <a:ext cx="873621" cy="369332"/>
          </a:xfrm>
          <a:prstGeom prst="rect">
            <a:avLst/>
          </a:prstGeom>
          <a:noFill/>
          <a:ln w="15875" cap="sq">
            <a:noFill/>
            <a:miter lim="800000"/>
            <a:headEnd type="none" w="sm" len="sm"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kumimoji="1" lang="en-US" altLang="zh-CN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P</a:t>
            </a:r>
            <a:r>
              <a:rPr kumimoji="1" lang="zh-CN" altLang="en-US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</a:t>
            </a:r>
            <a:r>
              <a:rPr kumimoji="1" lang="en-US" altLang="zh-CN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&gt; </a:t>
            </a:r>
            <a:r>
              <a:rPr kumimoji="1" lang="en-US" altLang="zh-CN" b="1" i="1" dirty="0" err="1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P</a:t>
            </a:r>
            <a:r>
              <a:rPr kumimoji="1" lang="en-US" altLang="zh-CN" b="1" baseline="-25000" dirty="0" err="1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th</a:t>
            </a:r>
            <a:endParaRPr kumimoji="1" lang="zh-CN" altLang="en-US" b="1" baseline="-25000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grpSp>
        <p:nvGrpSpPr>
          <p:cNvPr id="71" name="组合 67"/>
          <p:cNvGrpSpPr/>
          <p:nvPr/>
        </p:nvGrpSpPr>
        <p:grpSpPr>
          <a:xfrm>
            <a:off x="2267744" y="2924944"/>
            <a:ext cx="1008112" cy="468000"/>
            <a:chOff x="3443793" y="2439635"/>
            <a:chExt cx="1008112" cy="468000"/>
          </a:xfrm>
        </p:grpSpPr>
        <p:sp>
          <p:nvSpPr>
            <p:cNvPr id="72" name="云形标注 71"/>
            <p:cNvSpPr/>
            <p:nvPr/>
          </p:nvSpPr>
          <p:spPr>
            <a:xfrm>
              <a:off x="3443793" y="2439635"/>
              <a:ext cx="1008000" cy="468000"/>
            </a:xfrm>
            <a:prstGeom prst="cloudCallout">
              <a:avLst>
                <a:gd name="adj1" fmla="val -21329"/>
                <a:gd name="adj2" fmla="val -94046"/>
              </a:avLst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华文楷体" pitchFamily="2" charset="-122"/>
                <a:ea typeface="华文楷体" pitchFamily="2" charset="-122"/>
              </a:endParaRPr>
            </a:p>
          </p:txBody>
        </p:sp>
        <p:sp>
          <p:nvSpPr>
            <p:cNvPr id="76" name="矩形 75"/>
            <p:cNvSpPr/>
            <p:nvPr/>
          </p:nvSpPr>
          <p:spPr>
            <a:xfrm>
              <a:off x="3506462" y="2467494"/>
              <a:ext cx="945443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楷体" pitchFamily="49" charset="-122"/>
                  <a:ea typeface="楷体" pitchFamily="49" charset="-122"/>
                </a:rPr>
                <a:t>焦耳热</a:t>
              </a:r>
            </a:p>
          </p:txBody>
        </p:sp>
      </p:grpSp>
      <p:sp>
        <p:nvSpPr>
          <p:cNvPr id="78" name="Rectangle 3"/>
          <p:cNvSpPr txBox="1">
            <a:spLocks noRot="1" noChangeArrowheads="1"/>
          </p:cNvSpPr>
          <p:nvPr/>
        </p:nvSpPr>
        <p:spPr>
          <a:xfrm>
            <a:off x="1214979" y="3356992"/>
            <a:ext cx="1340797" cy="371126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lvl="0">
              <a:lnSpc>
                <a:spcPct val="125000"/>
              </a:lnSpc>
              <a:spcBef>
                <a:spcPct val="20000"/>
              </a:spcBef>
              <a:defRPr/>
            </a:pPr>
            <a:r>
              <a:rPr lang="en-US" altLang="zh-CN" b="1" dirty="0">
                <a:latin typeface="楷体" pitchFamily="49" charset="-122"/>
                <a:ea typeface="楷体" pitchFamily="49" charset="-122"/>
                <a:cs typeface="Times New Roman" pitchFamily="18" charset="0"/>
              </a:rPr>
              <a:t>(</a:t>
            </a:r>
            <a:r>
              <a:rPr lang="zh-CN" altLang="en-US" b="1" dirty="0">
                <a:solidFill>
                  <a:srgbClr val="00B050"/>
                </a:solidFill>
                <a:latin typeface="楷体" pitchFamily="49" charset="-122"/>
                <a:ea typeface="楷体" pitchFamily="49" charset="-122"/>
                <a:cs typeface="Times New Roman" pitchFamily="18" charset="0"/>
              </a:rPr>
              <a:t>线性元件</a:t>
            </a:r>
            <a:r>
              <a:rPr lang="en-US" altLang="zh-CN" b="1" dirty="0">
                <a:latin typeface="楷体" pitchFamily="49" charset="-122"/>
                <a:ea typeface="楷体" pitchFamily="49" charset="-122"/>
                <a:cs typeface="Times New Roman" pitchFamily="18" charset="0"/>
              </a:rPr>
              <a:t>)</a:t>
            </a:r>
            <a:endParaRPr lang="en-US" altLang="zh-CN" b="1" i="1" dirty="0">
              <a:solidFill>
                <a:srgbClr val="C00000"/>
              </a:solidFill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79" name="Rectangle 3"/>
          <p:cNvSpPr txBox="1">
            <a:spLocks noRot="1" noChangeArrowheads="1"/>
          </p:cNvSpPr>
          <p:nvPr/>
        </p:nvSpPr>
        <p:spPr>
          <a:xfrm>
            <a:off x="6039515" y="3356992"/>
            <a:ext cx="1839520" cy="371126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lvl="0">
              <a:lnSpc>
                <a:spcPct val="125000"/>
              </a:lnSpc>
              <a:spcBef>
                <a:spcPct val="20000"/>
              </a:spcBef>
              <a:defRPr/>
            </a:pPr>
            <a:r>
              <a:rPr lang="en-US" altLang="zh-CN" b="1" dirty="0">
                <a:latin typeface="楷体" pitchFamily="49" charset="-122"/>
                <a:ea typeface="楷体" pitchFamily="49" charset="-122"/>
                <a:cs typeface="Times New Roman" pitchFamily="18" charset="0"/>
              </a:rPr>
              <a:t>(</a:t>
            </a:r>
            <a:r>
              <a:rPr lang="zh-CN" altLang="en-US" b="1" dirty="0">
                <a:solidFill>
                  <a:srgbClr val="00B050"/>
                </a:solidFill>
                <a:latin typeface="楷体" pitchFamily="49" charset="-122"/>
                <a:ea typeface="楷体" pitchFamily="49" charset="-122"/>
                <a:cs typeface="Times New Roman" pitchFamily="18" charset="0"/>
              </a:rPr>
              <a:t>非线性元件</a:t>
            </a:r>
            <a:r>
              <a:rPr lang="en-US" altLang="zh-CN" b="1" dirty="0">
                <a:latin typeface="楷体" pitchFamily="49" charset="-122"/>
                <a:ea typeface="楷体" pitchFamily="49" charset="-122"/>
                <a:cs typeface="Times New Roman" pitchFamily="18" charset="0"/>
              </a:rPr>
              <a:t>)</a:t>
            </a:r>
            <a:endParaRPr lang="en-US" altLang="zh-CN" b="1" i="1" dirty="0">
              <a:solidFill>
                <a:srgbClr val="C00000"/>
              </a:solidFill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pic>
        <p:nvPicPr>
          <p:cNvPr id="6" name="音频 5">
            <a:hlinkClick r:id="" action="ppaction://media"/>
            <a:extLst>
              <a:ext uri="{FF2B5EF4-FFF2-40B4-BE49-F238E27FC236}">
                <a16:creationId xmlns:a16="http://schemas.microsoft.com/office/drawing/2014/main" id="{B62F24DC-672C-4154-A879-7537E3EC238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8623300" y="6337300"/>
            <a:ext cx="304800" cy="304800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2620436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2655"/>
    </mc:Choice>
    <mc:Fallback xmlns="">
      <p:transition spd="slow" advTm="4626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5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5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5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000"/>
                            </p:stCondLst>
                            <p:childTnLst>
                              <p:par>
                                <p:cTn id="8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"/>
                            </p:stCondLst>
                            <p:childTnLst>
                              <p:par>
                                <p:cTn id="9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9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500"/>
                            </p:stCondLst>
                            <p:childTnLst>
                              <p:par>
                                <p:cTn id="1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6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500"/>
                            </p:stCondLst>
                            <p:childTnLst>
                              <p:par>
                                <p:cTn id="123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5" dur="500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1000"/>
                            </p:stCondLst>
                            <p:childTnLst>
                              <p:par>
                                <p:cTn id="127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500"/>
                            </p:stCondLst>
                            <p:childTnLst>
                              <p:par>
                                <p:cTn id="1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1000"/>
                            </p:stCondLst>
                            <p:childTnLst>
                              <p:par>
                                <p:cTn id="1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500"/>
                            </p:stCondLst>
                            <p:childTnLst>
                              <p:par>
                                <p:cTn id="1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1000"/>
                            </p:stCondLst>
                            <p:childTnLst>
                              <p:par>
                                <p:cTn id="1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5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0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5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500"/>
                            </p:stCondLst>
                            <p:childTnLst>
                              <p:par>
                                <p:cTn id="16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9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4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7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500"/>
                            </p:stCondLst>
                            <p:childTnLst>
                              <p:par>
                                <p:cTn id="17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1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6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8674" grpId="0" animBg="1"/>
      <p:bldP spid="87" grpId="0"/>
      <p:bldP spid="110" grpId="0"/>
      <p:bldP spid="108" grpId="0"/>
      <p:bldP spid="23" grpId="0"/>
      <p:bldP spid="40" grpId="0"/>
      <p:bldP spid="42" grpId="0"/>
      <p:bldP spid="43" grpId="0"/>
      <p:bldP spid="45" grpId="0"/>
      <p:bldP spid="46" grpId="0" animBg="1"/>
      <p:bldP spid="53" grpId="0" animBg="1"/>
      <p:bldP spid="54" grpId="0" animBg="1"/>
      <p:bldP spid="80" grpId="0"/>
      <p:bldP spid="81" grpId="0"/>
      <p:bldP spid="82" grpId="0" animBg="1"/>
      <p:bldP spid="83" grpId="0"/>
      <p:bldP spid="84" grpId="0"/>
      <p:bldP spid="85" grpId="0" animBg="1"/>
      <p:bldP spid="99" grpId="0" animBg="1"/>
      <p:bldP spid="106" grpId="0" animBg="1"/>
      <p:bldP spid="109" grpId="0"/>
      <p:bldP spid="111" grpId="0"/>
      <p:bldP spid="112" grpId="0" animBg="1"/>
      <p:bldP spid="113" grpId="0"/>
      <p:bldP spid="114" grpId="0"/>
      <p:bldP spid="78" grpId="0"/>
      <p:bldP spid="7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157300" y="476672"/>
            <a:ext cx="8845182" cy="6082434"/>
          </a:xfrm>
          <a:prstGeom prst="rect">
            <a:avLst/>
          </a:prstGeom>
          <a:noFill/>
          <a:ln w="19050" cap="flat" cmpd="sng">
            <a:solidFill>
              <a:srgbClr val="00B0F0"/>
            </a:solidFill>
            <a:prstDash val="sysDash"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lvl="0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【</a:t>
            </a:r>
            <a:r>
              <a:rPr lang="zh-CN" altLang="en-US" sz="2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例</a:t>
            </a:r>
            <a:r>
              <a:rPr lang="en-US" altLang="zh-CN" sz="2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1】</a:t>
            </a:r>
            <a:r>
              <a:rPr lang="zh-CN" altLang="en-US" sz="2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下列关于电功率</a:t>
            </a:r>
            <a:r>
              <a:rPr lang="en-US" altLang="zh-CN" sz="20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P</a:t>
            </a:r>
            <a:r>
              <a:rPr lang="zh-CN" altLang="en-US" sz="2000" b="1" baseline="-25000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电 </a:t>
            </a:r>
            <a:r>
              <a:rPr lang="en-US" altLang="zh-CN" sz="2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= </a:t>
            </a:r>
            <a:r>
              <a:rPr lang="en-US" altLang="zh-CN" sz="20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UI</a:t>
            </a:r>
            <a:r>
              <a:rPr lang="zh-CN" altLang="en-US" sz="2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和热功率</a:t>
            </a:r>
            <a:r>
              <a:rPr lang="en-US" altLang="zh-CN" sz="20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P</a:t>
            </a:r>
            <a:r>
              <a:rPr lang="zh-CN" altLang="en-US" sz="2000" b="1" baseline="-25000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热 </a:t>
            </a:r>
            <a:r>
              <a:rPr lang="en-US" altLang="zh-CN" sz="2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= </a:t>
            </a:r>
            <a:r>
              <a:rPr lang="en-US" altLang="zh-CN" sz="20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I</a:t>
            </a:r>
            <a:r>
              <a:rPr lang="en-US" altLang="zh-CN" sz="2000" b="1" baseline="30000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2</a:t>
            </a:r>
            <a:r>
              <a:rPr lang="en-US" altLang="zh-CN" sz="20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R</a:t>
            </a:r>
            <a:r>
              <a:rPr lang="zh-CN" altLang="en-US" sz="2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的说法正确的是（       ）</a:t>
            </a:r>
            <a:endParaRPr lang="en-US" altLang="zh-CN" sz="20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 lvl="0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A</a:t>
            </a:r>
            <a:r>
              <a:rPr lang="zh-CN" altLang="en-US" sz="2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．</a:t>
            </a:r>
            <a:r>
              <a:rPr lang="en-US" altLang="zh-CN" sz="20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P</a:t>
            </a:r>
            <a:r>
              <a:rPr lang="zh-CN" altLang="en-US" sz="2000" b="1" baseline="-25000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电 </a:t>
            </a:r>
            <a:r>
              <a:rPr lang="en-US" altLang="zh-CN" sz="2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= </a:t>
            </a:r>
            <a:r>
              <a:rPr lang="en-US" altLang="zh-CN" sz="20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UI</a:t>
            </a:r>
            <a:r>
              <a:rPr lang="zh-CN" altLang="en-US" sz="2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普遍适用于一切电路求电功率</a:t>
            </a:r>
            <a:endParaRPr lang="en-US" altLang="zh-CN" sz="2000" b="1" baseline="-25000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 lvl="0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B</a:t>
            </a:r>
            <a:r>
              <a:rPr lang="zh-CN" altLang="en-US" sz="2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．</a:t>
            </a:r>
            <a:r>
              <a:rPr lang="en-US" altLang="zh-CN" sz="20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P</a:t>
            </a:r>
            <a:r>
              <a:rPr lang="zh-CN" altLang="en-US" sz="2000" b="1" baseline="-25000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热 </a:t>
            </a:r>
            <a:r>
              <a:rPr lang="en-US" altLang="zh-CN" sz="2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= </a:t>
            </a:r>
            <a:r>
              <a:rPr lang="en-US" altLang="zh-CN" sz="20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I</a:t>
            </a:r>
            <a:r>
              <a:rPr lang="en-US" altLang="zh-CN" sz="2000" b="1" baseline="30000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2</a:t>
            </a:r>
            <a:r>
              <a:rPr lang="en-US" altLang="zh-CN" sz="20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R</a:t>
            </a:r>
            <a:r>
              <a:rPr lang="zh-CN" altLang="en-US" sz="2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普遍适用于一切电路求热功率</a:t>
            </a:r>
            <a:endParaRPr lang="en-US" altLang="zh-CN" sz="20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 lvl="0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C</a:t>
            </a:r>
            <a:r>
              <a:rPr lang="zh-CN" altLang="en-US" sz="2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．只有在纯电阻电路中，才能用</a:t>
            </a:r>
            <a:r>
              <a:rPr lang="en-US" altLang="zh-CN" sz="20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P</a:t>
            </a:r>
            <a:r>
              <a:rPr lang="zh-CN" altLang="en-US" sz="2000" b="1" baseline="-25000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热 </a:t>
            </a:r>
            <a:r>
              <a:rPr lang="en-US" altLang="zh-CN" sz="2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= </a:t>
            </a:r>
            <a:r>
              <a:rPr lang="en-US" altLang="zh-CN" sz="20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I</a:t>
            </a:r>
            <a:r>
              <a:rPr lang="en-US" altLang="zh-CN" sz="2000" b="1" baseline="30000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2</a:t>
            </a:r>
            <a:r>
              <a:rPr lang="en-US" altLang="zh-CN" sz="20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R</a:t>
            </a:r>
            <a:r>
              <a:rPr lang="zh-CN" altLang="en-US" sz="2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求热功率</a:t>
            </a:r>
            <a:endParaRPr lang="en-US" altLang="zh-CN" sz="20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 lvl="0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D</a:t>
            </a:r>
            <a:r>
              <a:rPr lang="zh-CN" altLang="en-US" sz="2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．非纯电阻电路中，热功率</a:t>
            </a:r>
            <a:r>
              <a:rPr lang="en-US" altLang="zh-CN" sz="20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P</a:t>
            </a:r>
            <a:r>
              <a:rPr lang="zh-CN" altLang="en-US" sz="2000" b="1" baseline="-25000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热 </a:t>
            </a:r>
            <a:r>
              <a:rPr lang="en-US" altLang="zh-CN" sz="2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&lt; </a:t>
            </a:r>
            <a:r>
              <a:rPr lang="en-US" altLang="zh-CN" sz="20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I</a:t>
            </a:r>
            <a:r>
              <a:rPr lang="en-US" altLang="zh-CN" sz="2000" b="1" baseline="30000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2</a:t>
            </a:r>
            <a:r>
              <a:rPr lang="en-US" altLang="zh-CN" sz="20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R</a:t>
            </a:r>
          </a:p>
          <a:p>
            <a:pPr lvl="0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endParaRPr lang="en-US" altLang="zh-CN" sz="11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 lvl="0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endParaRPr lang="en-US" altLang="zh-CN" sz="11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 lvl="0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endParaRPr lang="en-US" altLang="zh-CN" sz="11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 lvl="0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endParaRPr lang="en-US" altLang="zh-CN" sz="11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 lvl="0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endParaRPr lang="en-US" altLang="zh-CN" sz="11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 lvl="0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endParaRPr lang="en-US" altLang="zh-CN" sz="11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 lvl="0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endParaRPr lang="en-US" altLang="zh-CN" sz="11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 lvl="0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endParaRPr lang="en-US" altLang="zh-CN" sz="24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 lvl="0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endParaRPr lang="en-US" altLang="zh-CN" sz="24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 marL="514350" indent="-514350" algn="just">
              <a:spcBef>
                <a:spcPct val="50000"/>
              </a:spcBef>
            </a:pPr>
            <a:endParaRPr lang="en-US" altLang="zh-CN" sz="24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 marL="514350" indent="-514350" algn="just">
              <a:spcBef>
                <a:spcPct val="50000"/>
              </a:spcBef>
            </a:pPr>
            <a:endParaRPr lang="en-US" altLang="zh-CN" sz="24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 marL="514350" indent="-514350" algn="just">
              <a:spcBef>
                <a:spcPct val="50000"/>
              </a:spcBef>
            </a:pPr>
            <a:r>
              <a:rPr lang="zh-CN" altLang="en-US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</a:t>
            </a:r>
          </a:p>
        </p:txBody>
      </p:sp>
      <p:sp>
        <p:nvSpPr>
          <p:cNvPr id="3" name="矩形 2"/>
          <p:cNvSpPr/>
          <p:nvPr/>
        </p:nvSpPr>
        <p:spPr>
          <a:xfrm>
            <a:off x="207728" y="2486797"/>
            <a:ext cx="8864866" cy="20159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【</a:t>
            </a:r>
            <a:r>
              <a:rPr lang="zh-CN" altLang="en-US" sz="2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例</a:t>
            </a:r>
            <a:r>
              <a:rPr lang="en-US" altLang="zh-CN" sz="2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2】</a:t>
            </a:r>
            <a:r>
              <a:rPr lang="zh-CN" altLang="en-US" sz="2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下表为某电热水壶铭牌上的一部分内容，根据表中信息，可算出在额定电压下通过电热水壶的电流约为（       ）</a:t>
            </a:r>
            <a:endParaRPr lang="en-US" altLang="zh-CN" sz="20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 lvl="0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endParaRPr lang="en-US" altLang="zh-CN" sz="20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 lvl="0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endParaRPr lang="en-US" altLang="zh-CN" sz="20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 lvl="0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A</a:t>
            </a:r>
            <a:r>
              <a:rPr lang="zh-CN" altLang="en-US" sz="2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．</a:t>
            </a:r>
            <a:r>
              <a:rPr lang="en-US" altLang="zh-CN" sz="2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4.4 A                  B</a:t>
            </a:r>
            <a:r>
              <a:rPr lang="zh-CN" altLang="en-US" sz="2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．</a:t>
            </a:r>
            <a:r>
              <a:rPr lang="en-US" altLang="zh-CN" sz="2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6.8 A                  C</a:t>
            </a:r>
            <a:r>
              <a:rPr lang="zh-CN" altLang="en-US" sz="2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．</a:t>
            </a:r>
            <a:r>
              <a:rPr lang="en-US" altLang="zh-CN" sz="2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0.15 A                  D</a:t>
            </a:r>
            <a:r>
              <a:rPr lang="zh-CN" altLang="en-US" sz="2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．</a:t>
            </a:r>
            <a:r>
              <a:rPr lang="en-US" altLang="zh-CN" sz="2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0.23 A</a:t>
            </a:r>
          </a:p>
        </p:txBody>
      </p:sp>
      <p:sp>
        <p:nvSpPr>
          <p:cNvPr id="4" name="Text Box 9"/>
          <p:cNvSpPr txBox="1">
            <a:spLocks noChangeArrowheads="1"/>
          </p:cNvSpPr>
          <p:nvPr/>
        </p:nvSpPr>
        <p:spPr bwMode="auto">
          <a:xfrm>
            <a:off x="7721302" y="483029"/>
            <a:ext cx="72008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000" b="1" dirty="0">
                <a:solidFill>
                  <a:srgbClr val="C00000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AB</a:t>
            </a:r>
            <a:r>
              <a:rPr lang="zh-CN" altLang="en-US" sz="2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</a:t>
            </a:r>
            <a:endParaRPr lang="en-US" altLang="zh-CN" sz="2000" b="1" dirty="0">
              <a:solidFill>
                <a:srgbClr val="C00000"/>
              </a:solidFill>
              <a:latin typeface="Times New Roman" pitchFamily="18" charset="0"/>
              <a:ea typeface="黑体" pitchFamily="49" charset="-122"/>
              <a:cs typeface="Times New Roman" pitchFamily="18" charset="0"/>
            </a:endParaRPr>
          </a:p>
        </p:txBody>
      </p:sp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4445121" y="2891788"/>
            <a:ext cx="40957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zh-CN" sz="2000" b="1" dirty="0">
                <a:solidFill>
                  <a:srgbClr val="C00000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B</a:t>
            </a:r>
          </a:p>
        </p:txBody>
      </p:sp>
      <p:graphicFrame>
        <p:nvGraphicFramePr>
          <p:cNvPr id="6" name="表格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855527"/>
              </p:ext>
            </p:extLst>
          </p:nvPr>
        </p:nvGraphicFramePr>
        <p:xfrm>
          <a:off x="1259632" y="3323084"/>
          <a:ext cx="6096000" cy="74168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52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latin typeface="Times New Roman" pitchFamily="18" charset="0"/>
                          <a:ea typeface="楷体" pitchFamily="49" charset="-122"/>
                          <a:cs typeface="Times New Roman" pitchFamily="18" charset="0"/>
                        </a:rPr>
                        <a:t>型号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latin typeface="Times New Roman" pitchFamily="18" charset="0"/>
                          <a:ea typeface="楷体" pitchFamily="49" charset="-122"/>
                          <a:cs typeface="Times New Roman" pitchFamily="18" charset="0"/>
                        </a:rPr>
                        <a:t>额定电压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latin typeface="Times New Roman" pitchFamily="18" charset="0"/>
                          <a:ea typeface="楷体" pitchFamily="49" charset="-122"/>
                          <a:cs typeface="Times New Roman" pitchFamily="18" charset="0"/>
                        </a:rPr>
                        <a:t>额定功率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latin typeface="Times New Roman" pitchFamily="18" charset="0"/>
                          <a:ea typeface="楷体" pitchFamily="49" charset="-122"/>
                          <a:cs typeface="Times New Roman" pitchFamily="18" charset="0"/>
                        </a:rPr>
                        <a:t>额定容量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Times New Roman" pitchFamily="18" charset="0"/>
                          <a:ea typeface="楷体" pitchFamily="49" charset="-122"/>
                          <a:cs typeface="Times New Roman" pitchFamily="18" charset="0"/>
                        </a:rPr>
                        <a:t>SP-988</a:t>
                      </a:r>
                      <a:endParaRPr lang="zh-CN" altLang="en-US" dirty="0">
                        <a:latin typeface="Times New Roman" pitchFamily="18" charset="0"/>
                        <a:ea typeface="楷体" pitchFamily="49" charset="-122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Times New Roman" pitchFamily="18" charset="0"/>
                          <a:ea typeface="楷体" pitchFamily="49" charset="-122"/>
                          <a:cs typeface="Times New Roman" pitchFamily="18" charset="0"/>
                        </a:rPr>
                        <a:t>220 V</a:t>
                      </a:r>
                      <a:endParaRPr lang="zh-CN" altLang="en-US" dirty="0">
                        <a:latin typeface="Times New Roman" pitchFamily="18" charset="0"/>
                        <a:ea typeface="楷体" pitchFamily="49" charset="-122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Times New Roman" pitchFamily="18" charset="0"/>
                          <a:ea typeface="楷体" pitchFamily="49" charset="-122"/>
                          <a:cs typeface="Times New Roman" pitchFamily="18" charset="0"/>
                        </a:rPr>
                        <a:t>1500 W</a:t>
                      </a:r>
                      <a:endParaRPr lang="zh-CN" altLang="en-US" dirty="0">
                        <a:latin typeface="Times New Roman" pitchFamily="18" charset="0"/>
                        <a:ea typeface="楷体" pitchFamily="49" charset="-122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Times New Roman" pitchFamily="18" charset="0"/>
                          <a:ea typeface="楷体" pitchFamily="49" charset="-122"/>
                          <a:cs typeface="Times New Roman" pitchFamily="18" charset="0"/>
                        </a:rPr>
                        <a:t>1.6 L</a:t>
                      </a:r>
                      <a:endParaRPr lang="zh-CN" altLang="en-US" dirty="0">
                        <a:latin typeface="Times New Roman" pitchFamily="18" charset="0"/>
                        <a:ea typeface="楷体" pitchFamily="49" charset="-122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8" name="Text Box 9"/>
          <p:cNvSpPr txBox="1">
            <a:spLocks noChangeArrowheads="1"/>
          </p:cNvSpPr>
          <p:nvPr/>
        </p:nvSpPr>
        <p:spPr bwMode="auto">
          <a:xfrm>
            <a:off x="8364041" y="4530526"/>
            <a:ext cx="37909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zh-CN" sz="2000" b="1" dirty="0">
                <a:solidFill>
                  <a:srgbClr val="C00000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D</a:t>
            </a:r>
          </a:p>
        </p:txBody>
      </p:sp>
      <p:sp>
        <p:nvSpPr>
          <p:cNvPr id="27" name="矩形 26"/>
          <p:cNvSpPr/>
          <p:nvPr/>
        </p:nvSpPr>
        <p:spPr>
          <a:xfrm>
            <a:off x="179512" y="4504385"/>
            <a:ext cx="8864866" cy="1976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【</a:t>
            </a:r>
            <a:r>
              <a:rPr lang="zh-CN" altLang="en-US" sz="2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例</a:t>
            </a:r>
            <a:r>
              <a:rPr lang="en-US" altLang="zh-CN" sz="2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3】</a:t>
            </a:r>
            <a:r>
              <a:rPr lang="zh-CN" altLang="en-US" sz="2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有</a:t>
            </a:r>
            <a:r>
              <a:rPr lang="en-US" altLang="zh-CN" sz="20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a</a:t>
            </a:r>
            <a:r>
              <a:rPr lang="zh-CN" altLang="en-US" sz="2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、</a:t>
            </a:r>
            <a:r>
              <a:rPr lang="en-US" altLang="zh-CN" sz="20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b</a:t>
            </a:r>
            <a:r>
              <a:rPr lang="zh-CN" altLang="en-US" sz="2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、</a:t>
            </a:r>
            <a:r>
              <a:rPr lang="en-US" altLang="zh-CN" sz="20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c</a:t>
            </a:r>
            <a:r>
              <a:rPr lang="zh-CN" altLang="en-US" sz="2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、</a:t>
            </a:r>
            <a:r>
              <a:rPr lang="en-US" altLang="zh-CN" sz="20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d</a:t>
            </a:r>
            <a:r>
              <a:rPr lang="zh-CN" altLang="en-US" sz="2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四只电阻，其</a:t>
            </a:r>
            <a:r>
              <a:rPr lang="en-US" altLang="zh-CN" sz="20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I</a:t>
            </a:r>
            <a:r>
              <a:rPr lang="en-US" altLang="zh-CN" sz="2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-</a:t>
            </a:r>
            <a:r>
              <a:rPr lang="en-US" altLang="zh-CN" sz="20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U</a:t>
            </a:r>
            <a:r>
              <a:rPr lang="zh-CN" altLang="en-US" sz="2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关系如图所示，则电阻最大的是（    ）</a:t>
            </a:r>
            <a:endParaRPr lang="en-US" altLang="zh-CN" sz="20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 lvl="0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A</a:t>
            </a:r>
            <a:r>
              <a:rPr lang="zh-CN" altLang="en-US" sz="2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．</a:t>
            </a:r>
            <a:r>
              <a:rPr lang="en-US" altLang="zh-CN" sz="20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a</a:t>
            </a:r>
            <a:endParaRPr lang="en-US" altLang="zh-CN" sz="2000" b="1" i="1" baseline="-25000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 lvl="0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B</a:t>
            </a:r>
            <a:r>
              <a:rPr lang="zh-CN" altLang="en-US" sz="2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．</a:t>
            </a:r>
            <a:r>
              <a:rPr lang="en-US" altLang="zh-CN" sz="20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b</a:t>
            </a:r>
          </a:p>
          <a:p>
            <a:pPr lvl="0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C</a:t>
            </a:r>
            <a:r>
              <a:rPr lang="zh-CN" altLang="en-US" sz="2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．</a:t>
            </a:r>
            <a:r>
              <a:rPr lang="en-US" altLang="zh-CN" sz="20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c</a:t>
            </a:r>
          </a:p>
          <a:p>
            <a:pPr lvl="0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D</a:t>
            </a:r>
            <a:r>
              <a:rPr lang="zh-CN" altLang="en-US" sz="2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．</a:t>
            </a:r>
            <a:r>
              <a:rPr lang="en-US" altLang="zh-CN" sz="20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d</a:t>
            </a:r>
            <a:endParaRPr lang="zh-CN" altLang="en-US" sz="2000" b="1" i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id="{9CAE198F-8DB3-4CA6-A187-86F387FA063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2408" y="4888210"/>
            <a:ext cx="1889924" cy="1786283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7">
            <p14:nvContentPartPr>
              <p14:cNvPr id="7" name="墨迹 6">
                <a:extLst>
                  <a:ext uri="{FF2B5EF4-FFF2-40B4-BE49-F238E27FC236}">
                    <a16:creationId xmlns:a16="http://schemas.microsoft.com/office/drawing/2014/main" id="{F615D919-1520-4542-AEE6-152AADCFC55B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3718440" y="5109840"/>
              <a:ext cx="861480" cy="545400"/>
            </p14:xfrm>
          </p:contentPart>
        </mc:Choice>
        <mc:Fallback xmlns="">
          <p:pic>
            <p:nvPicPr>
              <p:cNvPr id="7" name="墨迹 6">
                <a:extLst>
                  <a:ext uri="{FF2B5EF4-FFF2-40B4-BE49-F238E27FC236}">
                    <a16:creationId xmlns:a16="http://schemas.microsoft.com/office/drawing/2014/main" id="{F615D919-1520-4542-AEE6-152AADCFC55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709080" y="5100480"/>
                <a:ext cx="880200" cy="564120"/>
              </a:xfrm>
              <a:prstGeom prst="rect">
                <a:avLst/>
              </a:prstGeom>
            </p:spPr>
          </p:pic>
        </mc:Fallback>
      </mc:AlternateContent>
      <p:pic>
        <p:nvPicPr>
          <p:cNvPr id="8" name="音频 7">
            <a:hlinkClick r:id="" action="ppaction://media"/>
            <a:extLst>
              <a:ext uri="{FF2B5EF4-FFF2-40B4-BE49-F238E27FC236}">
                <a16:creationId xmlns:a16="http://schemas.microsoft.com/office/drawing/2014/main" id="{7C24E58D-3D37-4958-8AD9-3C48BF50311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623300" y="6337300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4044"/>
    </mc:Choice>
    <mc:Fallback xmlns="">
      <p:transition spd="slow" advTm="2140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 bldLvl="0" animBg="1" autoUpdateAnimBg="0"/>
      <p:bldP spid="3" grpId="0"/>
      <p:bldP spid="4" grpId="0"/>
      <p:bldP spid="5" grpId="0"/>
      <p:bldP spid="28" grpId="0"/>
      <p:bldP spid="2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Rot="1" noChangeArrowheads="1"/>
          </p:cNvSpPr>
          <p:nvPr/>
        </p:nvSpPr>
        <p:spPr bwMode="auto">
          <a:xfrm>
            <a:off x="812562" y="177894"/>
            <a:ext cx="7874475" cy="514802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t">
              <a:defRPr/>
            </a:pPr>
            <a:r>
              <a:rPr lang="en-US" altLang="zh-CN" sz="3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itchFamily="2" charset="-122"/>
                <a:ea typeface="华文新魏" pitchFamily="2" charset="-122"/>
                <a:cs typeface="Times New Roman" pitchFamily="18" charset="0"/>
              </a:rPr>
              <a:t>§9  </a:t>
            </a:r>
            <a:r>
              <a:rPr lang="zh-CN" altLang="en-US" sz="3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itchFamily="2" charset="-122"/>
                <a:ea typeface="华文新魏" pitchFamily="2" charset="-122"/>
                <a:cs typeface="Times New Roman" pitchFamily="18" charset="0"/>
              </a:rPr>
              <a:t>电路及应用　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0" y="684119"/>
            <a:ext cx="9144000" cy="5126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eaLnBrk="1" latinLnBrk="0" hangingPunct="1">
              <a:lnSpc>
                <a:spcPct val="80000"/>
              </a:lnSpc>
              <a:spcBef>
                <a:spcPct val="20000"/>
              </a:spcBef>
              <a:buClrTx/>
              <a:buSzTx/>
              <a:tabLst/>
              <a:defRPr/>
            </a:pPr>
            <a:r>
              <a:rPr kumimoji="1" lang="zh-CN" altLang="en-US" sz="2800" b="1" kern="0" dirty="0">
                <a:ln>
                  <a:solidFill>
                    <a:sysClr val="windowText" lastClr="000000"/>
                  </a:solidFill>
                </a:ln>
                <a:solidFill>
                  <a:srgbClr val="99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  <a:sym typeface="宋体" pitchFamily="2" charset="-122"/>
              </a:rPr>
              <a:t>§</a:t>
            </a:r>
            <a:r>
              <a:rPr kumimoji="1" lang="en-US" altLang="zh-CN" sz="2800" b="1" kern="0" dirty="0">
                <a:ln>
                  <a:solidFill>
                    <a:sysClr val="windowText" lastClr="000000"/>
                  </a:solidFill>
                </a:ln>
                <a:solidFill>
                  <a:srgbClr val="99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  <a:sym typeface="宋体" pitchFamily="2" charset="-122"/>
              </a:rPr>
              <a:t>9.2  </a:t>
            </a:r>
            <a:r>
              <a:rPr kumimoji="1" lang="zh-CN" altLang="en-US" sz="2800" b="1" kern="0" dirty="0">
                <a:ln>
                  <a:solidFill>
                    <a:sysClr val="windowText" lastClr="000000"/>
                  </a:solidFill>
                </a:ln>
                <a:solidFill>
                  <a:srgbClr val="99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  <a:sym typeface="宋体" pitchFamily="2" charset="-122"/>
              </a:rPr>
              <a:t>焦耳定律 </a:t>
            </a:r>
            <a:r>
              <a:rPr kumimoji="1" lang="en-US" altLang="zh-CN" sz="2800" b="1" kern="0" dirty="0">
                <a:ln>
                  <a:solidFill>
                    <a:sysClr val="windowText" lastClr="000000"/>
                  </a:solidFill>
                </a:ln>
                <a:solidFill>
                  <a:srgbClr val="99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  <a:sym typeface="宋体" pitchFamily="2" charset="-122"/>
              </a:rPr>
              <a:t>(Joule Law)</a:t>
            </a:r>
            <a:endParaRPr kumimoji="1" lang="zh-CN" altLang="en-US" sz="2800" b="1" kern="0" dirty="0">
              <a:ln>
                <a:solidFill>
                  <a:sysClr val="windowText" lastClr="000000"/>
                </a:solidFill>
              </a:ln>
              <a:solidFill>
                <a:srgbClr val="99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j-lt"/>
              <a:ea typeface="楷体" pitchFamily="49" charset="-122"/>
              <a:cs typeface="Times New Roman" pitchFamily="18" charset="0"/>
              <a:sym typeface="Arial" pitchFamily="34" charset="0"/>
            </a:endParaRPr>
          </a:p>
        </p:txBody>
      </p:sp>
      <p:cxnSp>
        <p:nvCxnSpPr>
          <p:cNvPr id="145" name="直接连接符 144"/>
          <p:cNvCxnSpPr/>
          <p:nvPr/>
        </p:nvCxnSpPr>
        <p:spPr>
          <a:xfrm>
            <a:off x="4807074" y="1124744"/>
            <a:ext cx="0" cy="5688000"/>
          </a:xfrm>
          <a:prstGeom prst="line">
            <a:avLst/>
          </a:prstGeom>
          <a:ln w="12700">
            <a:solidFill>
              <a:srgbClr val="7030A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Rectangle 2"/>
          <p:cNvSpPr txBox="1">
            <a:spLocks noRot="1" noChangeArrowheads="1"/>
          </p:cNvSpPr>
          <p:nvPr/>
        </p:nvSpPr>
        <p:spPr>
          <a:xfrm>
            <a:off x="113244" y="1003547"/>
            <a:ext cx="753690" cy="430887"/>
          </a:xfrm>
          <a:prstGeom prst="rect">
            <a:avLst/>
          </a:prstGeom>
          <a:ln w="9525" cap="flat" cmpd="sng" algn="ctr">
            <a:solidFill>
              <a:schemeClr val="accent6">
                <a:shade val="95000"/>
                <a:satMod val="105000"/>
              </a:schemeClr>
            </a:solidFill>
            <a:prstDash val="solid"/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rtlCol="0">
            <a:sp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zh-CN" altLang="en-US" sz="2200" b="1" i="0" u="none" strike="noStrike" kern="1200" cap="none" spc="0" normalizeH="0" baseline="0" noProof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uLnTx/>
                <a:uFillTx/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电</a:t>
            </a:r>
            <a:r>
              <a:rPr lang="zh-CN" altLang="en-US" sz="2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功</a:t>
            </a:r>
            <a:endParaRPr kumimoji="0" lang="zh-CN" altLang="en-US" sz="2200" b="1" i="0" u="none" strike="noStrike" kern="1200" cap="none" spc="0" normalizeH="0" baseline="0" noProof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uLnTx/>
              <a:uFillTx/>
              <a:latin typeface="Times New Roman" pitchFamily="18" charset="0"/>
              <a:ea typeface="黑体" pitchFamily="49" charset="-122"/>
              <a:cs typeface="Times New Roman" pitchFamily="18" charset="0"/>
              <a:sym typeface="宋体" pitchFamily="2" charset="-122"/>
            </a:endParaRPr>
          </a:p>
        </p:txBody>
      </p:sp>
      <p:sp>
        <p:nvSpPr>
          <p:cNvPr id="58" name="Rectangle 3"/>
          <p:cNvSpPr txBox="1">
            <a:spLocks noRot="1" noChangeArrowheads="1"/>
          </p:cNvSpPr>
          <p:nvPr/>
        </p:nvSpPr>
        <p:spPr>
          <a:xfrm>
            <a:off x="107504" y="1543075"/>
            <a:ext cx="4503846" cy="432048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lvl="0">
              <a:lnSpc>
                <a:spcPct val="125000"/>
              </a:lnSpc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zh-CN" alt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定义：电流通过电路所做的功</a:t>
            </a:r>
            <a:endParaRPr lang="en-US" altLang="zh-CN" sz="20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9" name="Rectangle 3"/>
          <p:cNvSpPr txBox="1">
            <a:spLocks noRot="1" noChangeArrowheads="1"/>
          </p:cNvSpPr>
          <p:nvPr/>
        </p:nvSpPr>
        <p:spPr>
          <a:xfrm>
            <a:off x="129872" y="2348880"/>
            <a:ext cx="1673166" cy="504056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lang="zh-CN" alt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定义式：</a:t>
            </a:r>
            <a:endParaRPr lang="en-US" altLang="zh-C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0" name="Rectangle 3"/>
          <p:cNvSpPr txBox="1">
            <a:spLocks noRot="1" noChangeArrowheads="1"/>
          </p:cNvSpPr>
          <p:nvPr/>
        </p:nvSpPr>
        <p:spPr>
          <a:xfrm>
            <a:off x="130818" y="2862461"/>
            <a:ext cx="1384188" cy="445765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lvl="0">
              <a:lnSpc>
                <a:spcPct val="125000"/>
              </a:lnSpc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zh-CN" alt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Unit</a:t>
            </a:r>
            <a:r>
              <a:rPr lang="zh-CN" alt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：</a:t>
            </a:r>
            <a:r>
              <a:rPr lang="en-US" altLang="zh-CN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J</a:t>
            </a:r>
          </a:p>
        </p:txBody>
      </p:sp>
      <p:grpSp>
        <p:nvGrpSpPr>
          <p:cNvPr id="61" name="组合 143"/>
          <p:cNvGrpSpPr/>
          <p:nvPr/>
        </p:nvGrpSpPr>
        <p:grpSpPr>
          <a:xfrm>
            <a:off x="1515006" y="2420928"/>
            <a:ext cx="1080000" cy="360000"/>
            <a:chOff x="2707721" y="4139445"/>
            <a:chExt cx="1080000" cy="360000"/>
          </a:xfrm>
        </p:grpSpPr>
        <p:sp>
          <p:nvSpPr>
            <p:cNvPr id="62" name="矩形 61"/>
            <p:cNvSpPr/>
            <p:nvPr/>
          </p:nvSpPr>
          <p:spPr>
            <a:xfrm>
              <a:off x="2707721" y="4139445"/>
              <a:ext cx="1080000" cy="360000"/>
            </a:xfrm>
            <a:prstGeom prst="rect">
              <a:avLst/>
            </a:prstGeom>
            <a:noFill/>
            <a:ln>
              <a:solidFill>
                <a:srgbClr val="00B0F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/>
            </a:p>
          </p:txBody>
        </p:sp>
        <p:graphicFrame>
          <p:nvGraphicFramePr>
            <p:cNvPr id="63" name="Object 1"/>
            <p:cNvGraphicFramePr>
              <a:graphicFrameLocks noChangeAspect="1"/>
            </p:cNvGraphicFramePr>
            <p:nvPr/>
          </p:nvGraphicFramePr>
          <p:xfrm>
            <a:off x="2767016" y="4187304"/>
            <a:ext cx="986917" cy="26699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5037" name="公式" r:id="rId5" imgW="533160" imgH="164880" progId="Equation.3">
                    <p:embed/>
                  </p:oleObj>
                </mc:Choice>
                <mc:Fallback>
                  <p:oleObj name="公式" r:id="rId5" imgW="533160" imgH="16488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767016" y="4187304"/>
                          <a:ext cx="986917" cy="266999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99CC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64" name="组合 63"/>
          <p:cNvGrpSpPr/>
          <p:nvPr/>
        </p:nvGrpSpPr>
        <p:grpSpPr>
          <a:xfrm>
            <a:off x="2595126" y="2871986"/>
            <a:ext cx="2160240" cy="415146"/>
            <a:chOff x="3563888" y="4509120"/>
            <a:chExt cx="2160240" cy="415146"/>
          </a:xfrm>
        </p:grpSpPr>
        <p:sp>
          <p:nvSpPr>
            <p:cNvPr id="65" name="矩形 64"/>
            <p:cNvSpPr/>
            <p:nvPr/>
          </p:nvSpPr>
          <p:spPr>
            <a:xfrm>
              <a:off x="3563888" y="4528266"/>
              <a:ext cx="2088000" cy="396000"/>
            </a:xfrm>
            <a:prstGeom prst="rect">
              <a:avLst/>
            </a:prstGeom>
            <a:noFill/>
            <a:ln>
              <a:solidFill>
                <a:srgbClr val="00B0F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/>
            </a:p>
          </p:txBody>
        </p:sp>
        <p:sp>
          <p:nvSpPr>
            <p:cNvPr id="66" name="Rectangle 3"/>
            <p:cNvSpPr txBox="1">
              <a:spLocks noRot="1" noChangeArrowheads="1"/>
            </p:cNvSpPr>
            <p:nvPr/>
          </p:nvSpPr>
          <p:spPr>
            <a:xfrm>
              <a:off x="3563888" y="4509120"/>
              <a:ext cx="2160240" cy="412998"/>
            </a:xfrm>
            <a:prstGeom prst="rect">
              <a:avLst/>
            </a:prstGeom>
            <a:noFill/>
          </p:spPr>
          <p:txBody>
            <a:bodyPr>
              <a:noAutofit/>
            </a:bodyPr>
            <a:lstStyle/>
            <a:p>
              <a:pPr lvl="0">
                <a:lnSpc>
                  <a:spcPct val="125000"/>
                </a:lnSpc>
                <a:spcBef>
                  <a:spcPct val="20000"/>
                </a:spcBef>
                <a:defRPr/>
              </a:pPr>
              <a:r>
                <a:rPr lang="en-US" altLang="zh-CN" b="1" dirty="0">
                  <a:latin typeface="Times New Roman" pitchFamily="18" charset="0"/>
                  <a:cs typeface="Times New Roman" pitchFamily="18" charset="0"/>
                </a:rPr>
                <a:t>1 kWh = 3.6 ×10</a:t>
              </a:r>
              <a:r>
                <a:rPr lang="en-US" altLang="zh-CN" b="1" baseline="30000" dirty="0">
                  <a:latin typeface="Times New Roman" pitchFamily="18" charset="0"/>
                  <a:cs typeface="Times New Roman" pitchFamily="18" charset="0"/>
                </a:rPr>
                <a:t>6</a:t>
              </a:r>
              <a:r>
                <a:rPr lang="en-US" altLang="zh-CN" b="1" dirty="0">
                  <a:latin typeface="Times New Roman" pitchFamily="18" charset="0"/>
                  <a:cs typeface="Times New Roman" pitchFamily="18" charset="0"/>
                </a:rPr>
                <a:t> J </a:t>
              </a:r>
            </a:p>
          </p:txBody>
        </p:sp>
      </p:grpSp>
      <p:sp>
        <p:nvSpPr>
          <p:cNvPr id="67" name="Rectangle 3"/>
          <p:cNvSpPr txBox="1">
            <a:spLocks noRot="1" noChangeArrowheads="1"/>
          </p:cNvSpPr>
          <p:nvPr/>
        </p:nvSpPr>
        <p:spPr>
          <a:xfrm>
            <a:off x="1442998" y="2852936"/>
            <a:ext cx="1087772" cy="445765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lvl="0">
              <a:lnSpc>
                <a:spcPct val="125000"/>
              </a:lnSpc>
              <a:spcBef>
                <a:spcPct val="20000"/>
              </a:spcBef>
              <a:defRPr/>
            </a:pPr>
            <a:r>
              <a:rPr lang="en-US" altLang="zh-CN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or </a:t>
            </a:r>
            <a:r>
              <a:rPr lang="en-US" altLang="zh-CN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kWh</a:t>
            </a:r>
          </a:p>
        </p:txBody>
      </p:sp>
      <p:sp>
        <p:nvSpPr>
          <p:cNvPr id="68" name="Rectangle 3"/>
          <p:cNvSpPr txBox="1">
            <a:spLocks noRot="1" noChangeArrowheads="1"/>
          </p:cNvSpPr>
          <p:nvPr/>
        </p:nvSpPr>
        <p:spPr>
          <a:xfrm>
            <a:off x="107504" y="1916832"/>
            <a:ext cx="4392488" cy="504056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lvl="0">
              <a:lnSpc>
                <a:spcPct val="125000"/>
              </a:lnSpc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zh-CN" alt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实质：</a:t>
            </a:r>
            <a:r>
              <a:rPr lang="zh-CN" altLang="en-US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电场力</a:t>
            </a:r>
            <a:r>
              <a:rPr lang="zh-CN" alt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对自由电荷所做的功</a:t>
            </a:r>
            <a:endParaRPr lang="en-US" altLang="zh-CN" sz="20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9" name="Rectangle 2"/>
          <p:cNvSpPr txBox="1">
            <a:spLocks noRot="1" noChangeArrowheads="1"/>
          </p:cNvSpPr>
          <p:nvPr/>
        </p:nvSpPr>
        <p:spPr>
          <a:xfrm>
            <a:off x="113244" y="3356992"/>
            <a:ext cx="1041722" cy="430887"/>
          </a:xfrm>
          <a:prstGeom prst="rect">
            <a:avLst/>
          </a:prstGeom>
          <a:ln w="9525" cap="flat" cmpd="sng" algn="ctr">
            <a:solidFill>
              <a:schemeClr val="accent6">
                <a:shade val="95000"/>
                <a:satMod val="105000"/>
              </a:schemeClr>
            </a:solidFill>
            <a:prstDash val="solid"/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rtlCol="0">
            <a:sp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zh-CN" altLang="en-US" sz="2200" b="1" i="0" u="none" strike="noStrike" kern="1200" cap="none" spc="0" normalizeH="0" baseline="0" noProof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uLnTx/>
                <a:uFillTx/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电功率</a:t>
            </a:r>
          </a:p>
        </p:txBody>
      </p:sp>
      <p:sp>
        <p:nvSpPr>
          <p:cNvPr id="70" name="Rectangle 3"/>
          <p:cNvSpPr txBox="1">
            <a:spLocks noRot="1" noChangeArrowheads="1"/>
          </p:cNvSpPr>
          <p:nvPr/>
        </p:nvSpPr>
        <p:spPr>
          <a:xfrm>
            <a:off x="107504" y="3861048"/>
            <a:ext cx="3927782" cy="432048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lvl="0">
              <a:lnSpc>
                <a:spcPct val="125000"/>
              </a:lnSpc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zh-CN" alt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物理意义：反映电流做功快慢</a:t>
            </a:r>
            <a:endParaRPr lang="en-US" altLang="zh-CN" sz="20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1" name="Rectangle 3"/>
          <p:cNvSpPr txBox="1">
            <a:spLocks noRot="1" noChangeArrowheads="1"/>
          </p:cNvSpPr>
          <p:nvPr/>
        </p:nvSpPr>
        <p:spPr>
          <a:xfrm>
            <a:off x="129872" y="4221088"/>
            <a:ext cx="1385134" cy="504056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lang="zh-CN" alt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定义式：</a:t>
            </a:r>
            <a:endParaRPr lang="en-US" altLang="zh-C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2" name="Rectangle 3"/>
          <p:cNvSpPr txBox="1">
            <a:spLocks noRot="1" noChangeArrowheads="1"/>
          </p:cNvSpPr>
          <p:nvPr/>
        </p:nvSpPr>
        <p:spPr>
          <a:xfrm>
            <a:off x="130818" y="4765526"/>
            <a:ext cx="1528204" cy="445765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lvl="0">
              <a:lnSpc>
                <a:spcPct val="125000"/>
              </a:lnSpc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zh-CN" alt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Unit</a:t>
            </a:r>
            <a:r>
              <a:rPr lang="zh-CN" alt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：</a:t>
            </a:r>
            <a:r>
              <a:rPr lang="en-US" altLang="zh-CN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W</a:t>
            </a:r>
          </a:p>
        </p:txBody>
      </p:sp>
      <p:grpSp>
        <p:nvGrpSpPr>
          <p:cNvPr id="73" name="组合 143"/>
          <p:cNvGrpSpPr/>
          <p:nvPr/>
        </p:nvGrpSpPr>
        <p:grpSpPr>
          <a:xfrm>
            <a:off x="1515006" y="4251523"/>
            <a:ext cx="1296144" cy="557130"/>
            <a:chOff x="2457789" y="4209181"/>
            <a:chExt cx="1296144" cy="557130"/>
          </a:xfrm>
        </p:grpSpPr>
        <p:sp>
          <p:nvSpPr>
            <p:cNvPr id="74" name="矩形 73"/>
            <p:cNvSpPr/>
            <p:nvPr/>
          </p:nvSpPr>
          <p:spPr>
            <a:xfrm>
              <a:off x="2457789" y="4226311"/>
              <a:ext cx="1260000" cy="540000"/>
            </a:xfrm>
            <a:prstGeom prst="rect">
              <a:avLst/>
            </a:prstGeom>
            <a:noFill/>
            <a:ln>
              <a:solidFill>
                <a:srgbClr val="00B0F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/>
            </a:p>
          </p:txBody>
        </p:sp>
        <p:graphicFrame>
          <p:nvGraphicFramePr>
            <p:cNvPr id="75" name="Object 1"/>
            <p:cNvGraphicFramePr>
              <a:graphicFrameLocks noChangeAspect="1"/>
            </p:cNvGraphicFramePr>
            <p:nvPr/>
          </p:nvGraphicFramePr>
          <p:xfrm>
            <a:off x="2499660" y="4209181"/>
            <a:ext cx="1254273" cy="54769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5038" name="公式" r:id="rId7" imgW="787320" imgH="393480" progId="Equation.3">
                    <p:embed/>
                  </p:oleObj>
                </mc:Choice>
                <mc:Fallback>
                  <p:oleObj name="公式" r:id="rId7" imgW="787320" imgH="39348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499660" y="4209181"/>
                          <a:ext cx="1254273" cy="547691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99CC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76" name="Rectangle 3"/>
          <p:cNvSpPr txBox="1">
            <a:spLocks noRot="1" noChangeArrowheads="1"/>
          </p:cNvSpPr>
          <p:nvPr/>
        </p:nvSpPr>
        <p:spPr>
          <a:xfrm>
            <a:off x="1587014" y="4760193"/>
            <a:ext cx="1591828" cy="517773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lvl="0">
              <a:lnSpc>
                <a:spcPct val="125000"/>
              </a:lnSpc>
              <a:spcBef>
                <a:spcPct val="20000"/>
              </a:spcBef>
              <a:defRPr/>
            </a:pPr>
            <a:r>
              <a:rPr lang="en-US" altLang="zh-CN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or </a:t>
            </a:r>
            <a:r>
              <a:rPr lang="en-US" altLang="zh-CN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kW, </a:t>
            </a:r>
            <a:r>
              <a:rPr lang="en-US" altLang="zh-CN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mW</a:t>
            </a:r>
            <a:endParaRPr lang="en-US" altLang="zh-C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7" name="Rectangle 2"/>
          <p:cNvSpPr txBox="1">
            <a:spLocks noRot="1" noChangeArrowheads="1"/>
          </p:cNvSpPr>
          <p:nvPr/>
        </p:nvSpPr>
        <p:spPr>
          <a:xfrm>
            <a:off x="109046" y="5252442"/>
            <a:ext cx="2774112" cy="430887"/>
          </a:xfrm>
          <a:prstGeom prst="rect">
            <a:avLst/>
          </a:prstGeom>
          <a:ln w="9525" cap="flat" cmpd="sng" algn="ctr">
            <a:solidFill>
              <a:schemeClr val="accent6">
                <a:shade val="95000"/>
                <a:satMod val="105000"/>
              </a:schemeClr>
            </a:solidFill>
            <a:prstDash val="solid"/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rtlCol="0" anchor="ctr">
            <a:sp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200" b="1" i="0" u="none" strike="noStrike" kern="1200" cap="none" spc="0" normalizeH="0" baseline="0" noProof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uLnTx/>
                <a:uFillTx/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焦耳定律 </a:t>
            </a:r>
            <a:r>
              <a:rPr lang="en-US" altLang="zh-CN" sz="2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(Joule Law)</a:t>
            </a:r>
            <a:endParaRPr kumimoji="0" lang="zh-CN" altLang="en-US" sz="2200" b="1" i="0" u="none" strike="noStrike" kern="1200" cap="none" spc="0" normalizeH="0" baseline="0" noProof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uLnTx/>
              <a:uFillTx/>
              <a:latin typeface="Times New Roman" pitchFamily="18" charset="0"/>
              <a:ea typeface="黑体" pitchFamily="49" charset="-122"/>
              <a:cs typeface="Times New Roman" pitchFamily="18" charset="0"/>
              <a:sym typeface="宋体" pitchFamily="2" charset="-122"/>
            </a:endParaRPr>
          </a:p>
        </p:txBody>
      </p:sp>
      <p:sp>
        <p:nvSpPr>
          <p:cNvPr id="78" name="Rectangle 3"/>
          <p:cNvSpPr txBox="1">
            <a:spLocks noRot="1" noChangeArrowheads="1"/>
          </p:cNvSpPr>
          <p:nvPr/>
        </p:nvSpPr>
        <p:spPr>
          <a:xfrm>
            <a:off x="107504" y="5739978"/>
            <a:ext cx="4647862" cy="501526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lvl="0">
              <a:lnSpc>
                <a:spcPct val="125000"/>
              </a:lnSpc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zh-CN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焦耳热 </a:t>
            </a:r>
            <a:r>
              <a:rPr lang="en-US" altLang="zh-CN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</a:t>
            </a:r>
            <a:r>
              <a:rPr lang="zh-CN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电热</a:t>
            </a:r>
            <a:r>
              <a:rPr lang="en-US" altLang="zh-CN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)</a:t>
            </a:r>
            <a:r>
              <a:rPr lang="zh-CN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：电流通过导体产生的热量</a:t>
            </a:r>
            <a:endParaRPr lang="en-US" altLang="zh-CN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9" name="Rectangle 3"/>
          <p:cNvSpPr txBox="1">
            <a:spLocks noRot="1" noChangeArrowheads="1"/>
          </p:cNvSpPr>
          <p:nvPr/>
        </p:nvSpPr>
        <p:spPr>
          <a:xfrm>
            <a:off x="129872" y="6193879"/>
            <a:ext cx="1457142" cy="432048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lang="zh-CN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焦耳定律：</a:t>
            </a:r>
            <a:endParaRPr lang="en-US" altLang="zh-CN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80" name="组合 143"/>
          <p:cNvGrpSpPr/>
          <p:nvPr/>
        </p:nvGrpSpPr>
        <p:grpSpPr>
          <a:xfrm>
            <a:off x="1509673" y="6236705"/>
            <a:ext cx="1066403" cy="396000"/>
            <a:chOff x="2657702" y="4144778"/>
            <a:chExt cx="1066403" cy="396000"/>
          </a:xfrm>
        </p:grpSpPr>
        <p:sp>
          <p:nvSpPr>
            <p:cNvPr id="81" name="矩形 80"/>
            <p:cNvSpPr/>
            <p:nvPr/>
          </p:nvSpPr>
          <p:spPr>
            <a:xfrm>
              <a:off x="2657702" y="4144778"/>
              <a:ext cx="1044000" cy="396000"/>
            </a:xfrm>
            <a:prstGeom prst="rect">
              <a:avLst/>
            </a:prstGeom>
            <a:noFill/>
            <a:ln>
              <a:solidFill>
                <a:srgbClr val="00B0F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/>
            </a:p>
          </p:txBody>
        </p:sp>
        <p:graphicFrame>
          <p:nvGraphicFramePr>
            <p:cNvPr id="82" name="Object 1"/>
            <p:cNvGraphicFramePr>
              <a:graphicFrameLocks noChangeAspect="1"/>
            </p:cNvGraphicFramePr>
            <p:nvPr/>
          </p:nvGraphicFramePr>
          <p:xfrm>
            <a:off x="2682880" y="4168627"/>
            <a:ext cx="1041225" cy="34707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5039" name="公式" r:id="rId9" imgW="596880" imgH="228600" progId="Equation.3">
                    <p:embed/>
                  </p:oleObj>
                </mc:Choice>
                <mc:Fallback>
                  <p:oleObj name="公式" r:id="rId9" imgW="596880" imgH="2286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682880" y="4168627"/>
                          <a:ext cx="1041225" cy="34707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99CC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83" name="Rectangle 3"/>
          <p:cNvSpPr txBox="1">
            <a:spLocks noRot="1" noChangeArrowheads="1"/>
          </p:cNvSpPr>
          <p:nvPr/>
        </p:nvSpPr>
        <p:spPr>
          <a:xfrm>
            <a:off x="2595126" y="6193879"/>
            <a:ext cx="1243186" cy="468938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lang="zh-CN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热功率：</a:t>
            </a:r>
            <a:endParaRPr lang="en-US" altLang="zh-CN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84" name="组合 143"/>
          <p:cNvGrpSpPr/>
          <p:nvPr/>
        </p:nvGrpSpPr>
        <p:grpSpPr>
          <a:xfrm>
            <a:off x="3747254" y="6231979"/>
            <a:ext cx="1044000" cy="406246"/>
            <a:chOff x="2737087" y="4046022"/>
            <a:chExt cx="1286810" cy="451560"/>
          </a:xfrm>
        </p:grpSpPr>
        <p:sp>
          <p:nvSpPr>
            <p:cNvPr id="85" name="矩形 84"/>
            <p:cNvSpPr/>
            <p:nvPr/>
          </p:nvSpPr>
          <p:spPr>
            <a:xfrm>
              <a:off x="2737087" y="4046022"/>
              <a:ext cx="1286810" cy="400155"/>
            </a:xfrm>
            <a:prstGeom prst="rect">
              <a:avLst/>
            </a:prstGeom>
            <a:noFill/>
            <a:ln>
              <a:solidFill>
                <a:srgbClr val="00B0F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/>
            </a:p>
          </p:txBody>
        </p:sp>
        <p:graphicFrame>
          <p:nvGraphicFramePr>
            <p:cNvPr id="86" name="Object 1"/>
            <p:cNvGraphicFramePr>
              <a:graphicFrameLocks noChangeAspect="1"/>
            </p:cNvGraphicFramePr>
            <p:nvPr/>
          </p:nvGraphicFramePr>
          <p:xfrm>
            <a:off x="2776222" y="4082518"/>
            <a:ext cx="1233497" cy="41506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5040" name="公式" r:id="rId11" imgW="596880" imgH="241200" progId="Equation.3">
                    <p:embed/>
                  </p:oleObj>
                </mc:Choice>
                <mc:Fallback>
                  <p:oleObj name="公式" r:id="rId11" imgW="596880" imgH="2412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776222" y="4082518"/>
                          <a:ext cx="1233497" cy="415064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99CC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cxnSp>
        <p:nvCxnSpPr>
          <p:cNvPr id="87" name="直接连接符 86"/>
          <p:cNvCxnSpPr/>
          <p:nvPr/>
        </p:nvCxnSpPr>
        <p:spPr>
          <a:xfrm flipV="1">
            <a:off x="4824480" y="3957439"/>
            <a:ext cx="4068000" cy="0"/>
          </a:xfrm>
          <a:prstGeom prst="line">
            <a:avLst/>
          </a:prstGeom>
          <a:ln w="12700">
            <a:solidFill>
              <a:srgbClr val="7030A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TextBox 87"/>
          <p:cNvSpPr txBox="1"/>
          <p:nvPr/>
        </p:nvSpPr>
        <p:spPr>
          <a:xfrm>
            <a:off x="4775895" y="1012666"/>
            <a:ext cx="17647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zh-CN" alt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纯电阻电路</a:t>
            </a:r>
          </a:p>
        </p:txBody>
      </p:sp>
      <p:grpSp>
        <p:nvGrpSpPr>
          <p:cNvPr id="89" name="组合 88"/>
          <p:cNvGrpSpPr/>
          <p:nvPr/>
        </p:nvGrpSpPr>
        <p:grpSpPr>
          <a:xfrm>
            <a:off x="4991919" y="1484784"/>
            <a:ext cx="3340943" cy="324000"/>
            <a:chOff x="933500" y="4509120"/>
            <a:chExt cx="3340943" cy="396000"/>
          </a:xfrm>
        </p:grpSpPr>
        <p:sp>
          <p:nvSpPr>
            <p:cNvPr id="90" name="圆柱形 89"/>
            <p:cNvSpPr/>
            <p:nvPr/>
          </p:nvSpPr>
          <p:spPr>
            <a:xfrm rot="5400000">
              <a:off x="2429664" y="3627120"/>
              <a:ext cx="396000" cy="2160000"/>
            </a:xfrm>
            <a:prstGeom prst="can">
              <a:avLst/>
            </a:prstGeom>
            <a:solidFill>
              <a:schemeClr val="accent5">
                <a:alpha val="30000"/>
              </a:schemeClr>
            </a:solidFill>
            <a:ln w="12700"/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1" name="Line 7"/>
            <p:cNvSpPr>
              <a:spLocks noChangeShapeType="1"/>
            </p:cNvSpPr>
            <p:nvPr/>
          </p:nvSpPr>
          <p:spPr bwMode="auto">
            <a:xfrm>
              <a:off x="933500" y="4725144"/>
              <a:ext cx="609600" cy="0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/>
            <a:lstStyle/>
            <a:p>
              <a:endParaRPr lang="zh-CN" altLang="en-US"/>
            </a:p>
          </p:txBody>
        </p:sp>
        <p:sp>
          <p:nvSpPr>
            <p:cNvPr id="92" name="Line 7"/>
            <p:cNvSpPr>
              <a:spLocks noChangeShapeType="1"/>
            </p:cNvSpPr>
            <p:nvPr/>
          </p:nvSpPr>
          <p:spPr bwMode="auto">
            <a:xfrm>
              <a:off x="3664843" y="4725144"/>
              <a:ext cx="609600" cy="0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/>
            <a:lstStyle/>
            <a:p>
              <a:endParaRPr lang="zh-CN" altLang="en-US"/>
            </a:p>
          </p:txBody>
        </p:sp>
      </p:grpSp>
      <p:sp>
        <p:nvSpPr>
          <p:cNvPr id="93" name="Text Box 3"/>
          <p:cNvSpPr txBox="1">
            <a:spLocks noChangeArrowheads="1"/>
          </p:cNvSpPr>
          <p:nvPr/>
        </p:nvSpPr>
        <p:spPr bwMode="auto">
          <a:xfrm>
            <a:off x="5351959" y="1831107"/>
            <a:ext cx="792088" cy="369332"/>
          </a:xfrm>
          <a:prstGeom prst="rect">
            <a:avLst/>
          </a:prstGeom>
          <a:noFill/>
          <a:ln w="15875" cap="sq">
            <a:noFill/>
            <a:miter lim="800000"/>
            <a:headEnd type="none" w="sm" len="sm"/>
            <a:tailEnd/>
          </a:ln>
          <a:effectLst/>
        </p:spPr>
        <p:txBody>
          <a:bodyPr wrap="square">
            <a:spAutoFit/>
          </a:bodyPr>
          <a:lstStyle/>
          <a:p>
            <a:r>
              <a:rPr kumimoji="1" lang="zh-CN" altLang="en-US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电能 </a:t>
            </a:r>
          </a:p>
        </p:txBody>
      </p:sp>
      <p:sp>
        <p:nvSpPr>
          <p:cNvPr id="94" name="Text Box 3"/>
          <p:cNvSpPr txBox="1">
            <a:spLocks noChangeArrowheads="1"/>
          </p:cNvSpPr>
          <p:nvPr/>
        </p:nvSpPr>
        <p:spPr bwMode="auto">
          <a:xfrm>
            <a:off x="7224167" y="1831107"/>
            <a:ext cx="792088" cy="369332"/>
          </a:xfrm>
          <a:prstGeom prst="rect">
            <a:avLst/>
          </a:prstGeom>
          <a:noFill/>
          <a:ln w="15875" cap="sq">
            <a:noFill/>
            <a:miter lim="800000"/>
            <a:headEnd type="none" w="sm" len="sm"/>
            <a:tailEnd/>
          </a:ln>
          <a:effectLst/>
        </p:spPr>
        <p:txBody>
          <a:bodyPr wrap="square">
            <a:spAutoFit/>
          </a:bodyPr>
          <a:lstStyle/>
          <a:p>
            <a:r>
              <a:rPr kumimoji="1" lang="zh-CN" altLang="en-US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内能</a:t>
            </a:r>
          </a:p>
        </p:txBody>
      </p:sp>
      <p:sp>
        <p:nvSpPr>
          <p:cNvPr id="95" name="Text Box 3"/>
          <p:cNvSpPr txBox="1">
            <a:spLocks noChangeArrowheads="1"/>
          </p:cNvSpPr>
          <p:nvPr/>
        </p:nvSpPr>
        <p:spPr bwMode="auto">
          <a:xfrm>
            <a:off x="5476925" y="2223085"/>
            <a:ext cx="504056" cy="369332"/>
          </a:xfrm>
          <a:prstGeom prst="rect">
            <a:avLst/>
          </a:prstGeom>
          <a:noFill/>
          <a:ln w="15875" cap="sq">
            <a:noFill/>
            <a:miter lim="800000"/>
            <a:headEnd type="none" w="sm" len="sm"/>
            <a:tailEnd/>
          </a:ln>
          <a:effectLst/>
        </p:spPr>
        <p:txBody>
          <a:bodyPr wrap="square">
            <a:spAutoFit/>
          </a:bodyPr>
          <a:lstStyle/>
          <a:p>
            <a:r>
              <a:rPr kumimoji="1" lang="en-US" altLang="zh-CN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W</a:t>
            </a:r>
            <a:r>
              <a:rPr kumimoji="1" lang="zh-CN" altLang="en-US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</a:t>
            </a:r>
          </a:p>
        </p:txBody>
      </p:sp>
      <p:sp>
        <p:nvSpPr>
          <p:cNvPr id="96" name="Text Box 3"/>
          <p:cNvSpPr txBox="1">
            <a:spLocks noChangeArrowheads="1"/>
          </p:cNvSpPr>
          <p:nvPr/>
        </p:nvSpPr>
        <p:spPr bwMode="auto">
          <a:xfrm>
            <a:off x="7368183" y="2223085"/>
            <a:ext cx="504056" cy="369332"/>
          </a:xfrm>
          <a:prstGeom prst="rect">
            <a:avLst/>
          </a:prstGeom>
          <a:noFill/>
          <a:ln w="15875" cap="sq">
            <a:noFill/>
            <a:miter lim="800000"/>
            <a:headEnd type="none" w="sm" len="sm"/>
            <a:tailEnd/>
          </a:ln>
          <a:effectLst/>
        </p:spPr>
        <p:txBody>
          <a:bodyPr wrap="square">
            <a:spAutoFit/>
          </a:bodyPr>
          <a:lstStyle/>
          <a:p>
            <a:r>
              <a:rPr kumimoji="1" lang="en-US" altLang="zh-CN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Q</a:t>
            </a:r>
            <a:r>
              <a:rPr kumimoji="1" lang="zh-CN" altLang="en-US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</a:t>
            </a:r>
          </a:p>
        </p:txBody>
      </p:sp>
      <p:sp>
        <p:nvSpPr>
          <p:cNvPr id="97" name="燕尾形箭头 96"/>
          <p:cNvSpPr/>
          <p:nvPr/>
        </p:nvSpPr>
        <p:spPr>
          <a:xfrm rot="5400000">
            <a:off x="6486099" y="3005415"/>
            <a:ext cx="252000" cy="216024"/>
          </a:xfrm>
          <a:prstGeom prst="notched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16" name="组合 115"/>
          <p:cNvGrpSpPr/>
          <p:nvPr/>
        </p:nvGrpSpPr>
        <p:grpSpPr>
          <a:xfrm>
            <a:off x="5423967" y="2564904"/>
            <a:ext cx="2448000" cy="360000"/>
            <a:chOff x="1043608" y="5041751"/>
            <a:chExt cx="2448000" cy="360000"/>
          </a:xfrm>
        </p:grpSpPr>
        <p:graphicFrame>
          <p:nvGraphicFramePr>
            <p:cNvPr id="122" name="Object 1"/>
            <p:cNvGraphicFramePr>
              <a:graphicFrameLocks noChangeAspect="1"/>
            </p:cNvGraphicFramePr>
            <p:nvPr/>
          </p:nvGraphicFramePr>
          <p:xfrm>
            <a:off x="2939058" y="5066134"/>
            <a:ext cx="468560" cy="2514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5041" name="公式" r:id="rId13" imgW="330120" imgH="203040" progId="Equation.3">
                    <p:embed/>
                  </p:oleObj>
                </mc:Choice>
                <mc:Fallback>
                  <p:oleObj name="公式" r:id="rId13" imgW="330120" imgH="20304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39058" y="5066134"/>
                          <a:ext cx="468560" cy="25147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99CC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23" name="Object 4"/>
            <p:cNvGraphicFramePr>
              <a:graphicFrameLocks noChangeAspect="1"/>
            </p:cNvGraphicFramePr>
            <p:nvPr/>
          </p:nvGraphicFramePr>
          <p:xfrm>
            <a:off x="1063625" y="5118100"/>
            <a:ext cx="376535" cy="22544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5042" name="公式" r:id="rId15" imgW="241200" imgH="164880" progId="Equation.3">
                    <p:embed/>
                  </p:oleObj>
                </mc:Choice>
                <mc:Fallback>
                  <p:oleObj name="公式" r:id="rId15" imgW="241200" imgH="16488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063625" y="5118100"/>
                          <a:ext cx="376535" cy="225449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99CC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124" name="组合 50"/>
            <p:cNvGrpSpPr/>
            <p:nvPr/>
          </p:nvGrpSpPr>
          <p:grpSpPr>
            <a:xfrm>
              <a:off x="2118395" y="5157192"/>
              <a:ext cx="252000" cy="96391"/>
              <a:chOff x="5455146" y="3717032"/>
              <a:chExt cx="252000" cy="96391"/>
            </a:xfrm>
          </p:grpSpPr>
          <p:cxnSp>
            <p:nvCxnSpPr>
              <p:cNvPr id="126" name="直接连接符 125"/>
              <p:cNvCxnSpPr/>
              <p:nvPr/>
            </p:nvCxnSpPr>
            <p:spPr>
              <a:xfrm>
                <a:off x="5455146" y="3717032"/>
                <a:ext cx="252000" cy="0"/>
              </a:xfrm>
              <a:prstGeom prst="line">
                <a:avLst/>
              </a:prstGeom>
              <a:ln/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27" name="直接连接符 126"/>
              <p:cNvCxnSpPr/>
              <p:nvPr/>
            </p:nvCxnSpPr>
            <p:spPr>
              <a:xfrm>
                <a:off x="5455146" y="3813423"/>
                <a:ext cx="252000" cy="0"/>
              </a:xfrm>
              <a:prstGeom prst="line">
                <a:avLst/>
              </a:prstGeom>
              <a:ln/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</p:grpSp>
        <p:sp>
          <p:nvSpPr>
            <p:cNvPr id="125" name="矩形 124"/>
            <p:cNvSpPr/>
            <p:nvPr/>
          </p:nvSpPr>
          <p:spPr>
            <a:xfrm>
              <a:off x="1043608" y="5041751"/>
              <a:ext cx="2448000" cy="360000"/>
            </a:xfrm>
            <a:prstGeom prst="rect">
              <a:avLst/>
            </a:prstGeom>
            <a:noFill/>
            <a:ln w="19050">
              <a:solidFill>
                <a:srgbClr val="00B0F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28" name="右箭头 127"/>
          <p:cNvSpPr/>
          <p:nvPr/>
        </p:nvSpPr>
        <p:spPr>
          <a:xfrm>
            <a:off x="6446937" y="1927498"/>
            <a:ext cx="396000" cy="216024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9" name="右箭头 128"/>
          <p:cNvSpPr/>
          <p:nvPr/>
        </p:nvSpPr>
        <p:spPr>
          <a:xfrm>
            <a:off x="6446937" y="2291730"/>
            <a:ext cx="396000" cy="216024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30" name="组合 143"/>
          <p:cNvGrpSpPr/>
          <p:nvPr/>
        </p:nvGrpSpPr>
        <p:grpSpPr>
          <a:xfrm>
            <a:off x="6161213" y="3316089"/>
            <a:ext cx="864000" cy="545231"/>
            <a:chOff x="3189181" y="4019630"/>
            <a:chExt cx="864000" cy="545231"/>
          </a:xfrm>
        </p:grpSpPr>
        <p:sp>
          <p:nvSpPr>
            <p:cNvPr id="131" name="矩形 130"/>
            <p:cNvSpPr/>
            <p:nvPr/>
          </p:nvSpPr>
          <p:spPr>
            <a:xfrm>
              <a:off x="3189181" y="4024861"/>
              <a:ext cx="864000" cy="540000"/>
            </a:xfrm>
            <a:prstGeom prst="rect">
              <a:avLst/>
            </a:prstGeom>
            <a:noFill/>
            <a:ln>
              <a:solidFill>
                <a:srgbClr val="00B0F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aphicFrame>
          <p:nvGraphicFramePr>
            <p:cNvPr id="132" name="Object 1"/>
            <p:cNvGraphicFramePr>
              <a:graphicFrameLocks noChangeAspect="1"/>
            </p:cNvGraphicFramePr>
            <p:nvPr/>
          </p:nvGraphicFramePr>
          <p:xfrm>
            <a:off x="3303803" y="4019630"/>
            <a:ext cx="649725" cy="53010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5043" name="公式" r:id="rId17" imgW="419040" imgH="393480" progId="Equation.3">
                    <p:embed/>
                  </p:oleObj>
                </mc:Choice>
                <mc:Fallback>
                  <p:oleObj name="公式" r:id="rId17" imgW="419040" imgH="39348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303803" y="4019630"/>
                          <a:ext cx="649725" cy="530101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99CC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33" name="组合 67"/>
          <p:cNvGrpSpPr/>
          <p:nvPr/>
        </p:nvGrpSpPr>
        <p:grpSpPr>
          <a:xfrm>
            <a:off x="4740399" y="3126110"/>
            <a:ext cx="1313426" cy="468000"/>
            <a:chOff x="3792731" y="2482036"/>
            <a:chExt cx="1313426" cy="468000"/>
          </a:xfrm>
        </p:grpSpPr>
        <p:sp>
          <p:nvSpPr>
            <p:cNvPr id="136" name="云形标注 135"/>
            <p:cNvSpPr/>
            <p:nvPr/>
          </p:nvSpPr>
          <p:spPr>
            <a:xfrm>
              <a:off x="3872656" y="2482036"/>
              <a:ext cx="1152000" cy="468000"/>
            </a:xfrm>
            <a:prstGeom prst="cloudCallout">
              <a:avLst>
                <a:gd name="adj1" fmla="val 64800"/>
                <a:gd name="adj2" fmla="val 45662"/>
              </a:avLst>
            </a:prstGeom>
            <a:solidFill>
              <a:srgbClr val="00B0F0">
                <a:alpha val="67000"/>
              </a:srgbClr>
            </a:solidFill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华文楷体" pitchFamily="2" charset="-122"/>
                <a:ea typeface="华文楷体" pitchFamily="2" charset="-122"/>
              </a:endParaRPr>
            </a:p>
          </p:txBody>
        </p:sp>
        <p:sp>
          <p:nvSpPr>
            <p:cNvPr id="137" name="矩形 136"/>
            <p:cNvSpPr/>
            <p:nvPr/>
          </p:nvSpPr>
          <p:spPr>
            <a:xfrm>
              <a:off x="3792731" y="2491834"/>
              <a:ext cx="1313426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0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华文新魏" pitchFamily="2" charset="-122"/>
                  <a:ea typeface="华文新魏" pitchFamily="2" charset="-122"/>
                </a:rPr>
                <a:t>欧姆定律</a:t>
              </a:r>
            </a:p>
          </p:txBody>
        </p:sp>
      </p:grpSp>
      <p:sp>
        <p:nvSpPr>
          <p:cNvPr id="138" name="矩形 137"/>
          <p:cNvSpPr/>
          <p:nvPr/>
        </p:nvSpPr>
        <p:spPr bwMode="auto">
          <a:xfrm>
            <a:off x="7334275" y="3169623"/>
            <a:ext cx="972000" cy="720000"/>
          </a:xfrm>
          <a:prstGeom prst="rect">
            <a:avLst/>
          </a:prstGeom>
          <a:solidFill>
            <a:schemeClr val="bg1">
              <a:alpha val="46000"/>
            </a:schemeClr>
          </a:solidFill>
          <a:ln w="9525" cap="flat" cmpd="sng" algn="ctr">
            <a:solidFill>
              <a:srgbClr val="3399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</a:pPr>
            <a:endParaRPr kumimoji="0" lang="zh-CN" alt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</a:endParaRPr>
          </a:p>
        </p:txBody>
      </p:sp>
      <p:sp>
        <p:nvSpPr>
          <p:cNvPr id="139" name="Text Box 3"/>
          <p:cNvSpPr txBox="1">
            <a:spLocks noChangeArrowheads="1"/>
          </p:cNvSpPr>
          <p:nvPr/>
        </p:nvSpPr>
        <p:spPr bwMode="auto">
          <a:xfrm>
            <a:off x="7392566" y="3169623"/>
            <a:ext cx="864096" cy="369332"/>
          </a:xfrm>
          <a:prstGeom prst="rect">
            <a:avLst/>
          </a:prstGeom>
          <a:noFill/>
          <a:ln w="15875" cap="sq">
            <a:noFill/>
            <a:miter lim="800000"/>
            <a:headEnd type="none" w="sm" len="sm"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kumimoji="1" lang="en-US" altLang="zh-CN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W</a:t>
            </a:r>
            <a:r>
              <a:rPr kumimoji="1" lang="zh-CN" altLang="en-US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</a:t>
            </a:r>
            <a:r>
              <a:rPr kumimoji="1" lang="en-US" altLang="zh-CN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= </a:t>
            </a:r>
            <a:r>
              <a:rPr kumimoji="1" lang="en-US" altLang="zh-CN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Q</a:t>
            </a:r>
            <a:r>
              <a:rPr kumimoji="1" lang="zh-CN" altLang="en-US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</a:t>
            </a:r>
          </a:p>
        </p:txBody>
      </p:sp>
      <p:sp>
        <p:nvSpPr>
          <p:cNvPr id="140" name="Text Box 3"/>
          <p:cNvSpPr txBox="1">
            <a:spLocks noChangeArrowheads="1"/>
          </p:cNvSpPr>
          <p:nvPr/>
        </p:nvSpPr>
        <p:spPr bwMode="auto">
          <a:xfrm>
            <a:off x="7377708" y="3501088"/>
            <a:ext cx="873621" cy="369332"/>
          </a:xfrm>
          <a:prstGeom prst="rect">
            <a:avLst/>
          </a:prstGeom>
          <a:noFill/>
          <a:ln w="15875" cap="sq">
            <a:noFill/>
            <a:miter lim="800000"/>
            <a:headEnd type="none" w="sm" len="sm"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kumimoji="1" lang="en-US" altLang="zh-CN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P</a:t>
            </a:r>
            <a:r>
              <a:rPr kumimoji="1" lang="zh-CN" altLang="en-US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</a:t>
            </a:r>
            <a:r>
              <a:rPr kumimoji="1" lang="en-US" altLang="zh-CN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= </a:t>
            </a:r>
            <a:r>
              <a:rPr kumimoji="1" lang="en-US" altLang="zh-CN" b="1" i="1" dirty="0" err="1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P</a:t>
            </a:r>
            <a:r>
              <a:rPr kumimoji="1" lang="en-US" altLang="zh-CN" b="1" baseline="-25000" dirty="0" err="1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th</a:t>
            </a:r>
            <a:endParaRPr kumimoji="1" lang="zh-CN" altLang="en-US" b="1" baseline="-25000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141" name="TextBox 140"/>
          <p:cNvSpPr txBox="1"/>
          <p:nvPr/>
        </p:nvSpPr>
        <p:spPr>
          <a:xfrm>
            <a:off x="4788024" y="3908753"/>
            <a:ext cx="21247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zh-CN" alt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非纯电阻电路</a:t>
            </a:r>
          </a:p>
        </p:txBody>
      </p:sp>
      <p:grpSp>
        <p:nvGrpSpPr>
          <p:cNvPr id="142" name="组合 141"/>
          <p:cNvGrpSpPr/>
          <p:nvPr/>
        </p:nvGrpSpPr>
        <p:grpSpPr>
          <a:xfrm>
            <a:off x="5183782" y="4318388"/>
            <a:ext cx="2314575" cy="396875"/>
            <a:chOff x="3083496" y="4442232"/>
            <a:chExt cx="2314575" cy="396875"/>
          </a:xfrm>
        </p:grpSpPr>
        <p:sp>
          <p:nvSpPr>
            <p:cNvPr id="169" name="Oval 14"/>
            <p:cNvSpPr>
              <a:spLocks noChangeArrowheads="1"/>
            </p:cNvSpPr>
            <p:nvPr/>
          </p:nvSpPr>
          <p:spPr bwMode="auto">
            <a:xfrm>
              <a:off x="3997896" y="4479503"/>
              <a:ext cx="324000" cy="324000"/>
            </a:xfrm>
            <a:prstGeom prst="ellipse">
              <a:avLst/>
            </a:prstGeom>
            <a:solidFill>
              <a:srgbClr val="00B0F0"/>
            </a:soli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170" name="Text Box 15"/>
            <p:cNvSpPr txBox="1">
              <a:spLocks noChangeArrowheads="1"/>
            </p:cNvSpPr>
            <p:nvPr/>
          </p:nvSpPr>
          <p:spPr bwMode="auto">
            <a:xfrm>
              <a:off x="3956076" y="4442232"/>
              <a:ext cx="457200" cy="396875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kumimoji="1" lang="en-US" altLang="zh-CN" sz="20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M</a:t>
              </a:r>
            </a:p>
          </p:txBody>
        </p:sp>
        <p:sp>
          <p:nvSpPr>
            <p:cNvPr id="171" name="Line 16"/>
            <p:cNvSpPr>
              <a:spLocks noChangeShapeType="1"/>
            </p:cNvSpPr>
            <p:nvPr/>
          </p:nvSpPr>
          <p:spPr bwMode="auto">
            <a:xfrm>
              <a:off x="3083496" y="4650953"/>
              <a:ext cx="914400" cy="1588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/>
            <a:lstStyle/>
            <a:p>
              <a:endParaRPr lang="zh-CN" altLang="en-US"/>
            </a:p>
          </p:txBody>
        </p:sp>
        <p:sp>
          <p:nvSpPr>
            <p:cNvPr id="172" name="Line 17"/>
            <p:cNvSpPr>
              <a:spLocks noChangeShapeType="1"/>
            </p:cNvSpPr>
            <p:nvPr/>
          </p:nvSpPr>
          <p:spPr bwMode="auto">
            <a:xfrm>
              <a:off x="4331271" y="4660478"/>
              <a:ext cx="1066800" cy="0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/>
            <a:lstStyle/>
            <a:p>
              <a:endParaRPr lang="zh-CN" altLang="en-US"/>
            </a:p>
          </p:txBody>
        </p:sp>
      </p:grpSp>
      <p:sp>
        <p:nvSpPr>
          <p:cNvPr id="173" name="Text Box 3"/>
          <p:cNvSpPr txBox="1">
            <a:spLocks noChangeArrowheads="1"/>
          </p:cNvSpPr>
          <p:nvPr/>
        </p:nvSpPr>
        <p:spPr bwMode="auto">
          <a:xfrm>
            <a:off x="5006652" y="4653136"/>
            <a:ext cx="792088" cy="369332"/>
          </a:xfrm>
          <a:prstGeom prst="rect">
            <a:avLst/>
          </a:prstGeom>
          <a:noFill/>
          <a:ln w="15875" cap="sq">
            <a:noFill/>
            <a:miter lim="800000"/>
            <a:headEnd type="none" w="sm" len="sm"/>
            <a:tailEnd/>
          </a:ln>
          <a:effectLst/>
        </p:spPr>
        <p:txBody>
          <a:bodyPr wrap="square">
            <a:spAutoFit/>
          </a:bodyPr>
          <a:lstStyle/>
          <a:p>
            <a:r>
              <a:rPr kumimoji="1" lang="zh-CN" altLang="en-US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电能 </a:t>
            </a:r>
          </a:p>
        </p:txBody>
      </p:sp>
      <p:sp>
        <p:nvSpPr>
          <p:cNvPr id="174" name="Text Box 3"/>
          <p:cNvSpPr txBox="1">
            <a:spLocks noChangeArrowheads="1"/>
          </p:cNvSpPr>
          <p:nvPr/>
        </p:nvSpPr>
        <p:spPr bwMode="auto">
          <a:xfrm>
            <a:off x="6806852" y="4653136"/>
            <a:ext cx="2338164" cy="369332"/>
          </a:xfrm>
          <a:prstGeom prst="rect">
            <a:avLst/>
          </a:prstGeom>
          <a:noFill/>
          <a:ln w="15875" cap="sq">
            <a:noFill/>
            <a:miter lim="800000"/>
            <a:headEnd type="none" w="sm" len="sm"/>
            <a:tailEnd/>
          </a:ln>
          <a:effectLst/>
        </p:spPr>
        <p:txBody>
          <a:bodyPr wrap="square">
            <a:spAutoFit/>
          </a:bodyPr>
          <a:lstStyle/>
          <a:p>
            <a:r>
              <a:rPr kumimoji="1" lang="zh-CN" altLang="en-US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内能 </a:t>
            </a:r>
            <a:r>
              <a:rPr kumimoji="1" lang="en-US" altLang="zh-CN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+ </a:t>
            </a:r>
            <a:r>
              <a:rPr kumimoji="1" lang="zh-CN" altLang="en-US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其他形式能</a:t>
            </a:r>
          </a:p>
        </p:txBody>
      </p:sp>
      <p:sp>
        <p:nvSpPr>
          <p:cNvPr id="175" name="右箭头 174"/>
          <p:cNvSpPr/>
          <p:nvPr/>
        </p:nvSpPr>
        <p:spPr>
          <a:xfrm>
            <a:off x="6096297" y="4749527"/>
            <a:ext cx="396000" cy="216024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6" name="Text Box 3"/>
          <p:cNvSpPr txBox="1">
            <a:spLocks noChangeArrowheads="1"/>
          </p:cNvSpPr>
          <p:nvPr/>
        </p:nvSpPr>
        <p:spPr bwMode="auto">
          <a:xfrm>
            <a:off x="5088185" y="5085184"/>
            <a:ext cx="504056" cy="369332"/>
          </a:xfrm>
          <a:prstGeom prst="rect">
            <a:avLst/>
          </a:prstGeom>
          <a:noFill/>
          <a:ln w="15875" cap="sq">
            <a:noFill/>
            <a:miter lim="800000"/>
            <a:headEnd type="none" w="sm" len="sm"/>
            <a:tailEnd/>
          </a:ln>
          <a:effectLst/>
        </p:spPr>
        <p:txBody>
          <a:bodyPr wrap="square">
            <a:spAutoFit/>
          </a:bodyPr>
          <a:lstStyle/>
          <a:p>
            <a:r>
              <a:rPr kumimoji="1" lang="en-US" altLang="zh-CN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W</a:t>
            </a:r>
            <a:r>
              <a:rPr kumimoji="1" lang="zh-CN" altLang="en-US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</a:t>
            </a:r>
          </a:p>
        </p:txBody>
      </p:sp>
      <p:sp>
        <p:nvSpPr>
          <p:cNvPr id="177" name="Text Box 3"/>
          <p:cNvSpPr txBox="1">
            <a:spLocks noChangeArrowheads="1"/>
          </p:cNvSpPr>
          <p:nvPr/>
        </p:nvSpPr>
        <p:spPr bwMode="auto">
          <a:xfrm>
            <a:off x="6979442" y="5085184"/>
            <a:ext cx="1195562" cy="369332"/>
          </a:xfrm>
          <a:prstGeom prst="rect">
            <a:avLst/>
          </a:prstGeom>
          <a:noFill/>
          <a:ln w="15875" cap="sq">
            <a:noFill/>
            <a:miter lim="800000"/>
            <a:headEnd type="none" w="sm" len="sm"/>
            <a:tailEnd/>
          </a:ln>
          <a:effectLst/>
        </p:spPr>
        <p:txBody>
          <a:bodyPr wrap="square">
            <a:spAutoFit/>
          </a:bodyPr>
          <a:lstStyle/>
          <a:p>
            <a:r>
              <a:rPr kumimoji="1" lang="en-US" altLang="zh-CN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Q + E</a:t>
            </a:r>
            <a:r>
              <a:rPr kumimoji="1" lang="zh-CN" altLang="en-US" b="1" baseline="-25000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其他</a:t>
            </a:r>
            <a:r>
              <a:rPr kumimoji="1" lang="zh-CN" altLang="en-US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</a:t>
            </a:r>
          </a:p>
        </p:txBody>
      </p:sp>
      <p:sp>
        <p:nvSpPr>
          <p:cNvPr id="178" name="右箭头 177"/>
          <p:cNvSpPr/>
          <p:nvPr/>
        </p:nvSpPr>
        <p:spPr>
          <a:xfrm>
            <a:off x="6086772" y="5153829"/>
            <a:ext cx="396000" cy="216024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79" name="组合 178"/>
          <p:cNvGrpSpPr/>
          <p:nvPr/>
        </p:nvGrpSpPr>
        <p:grpSpPr>
          <a:xfrm>
            <a:off x="5073327" y="5464274"/>
            <a:ext cx="2448000" cy="360000"/>
            <a:chOff x="1043608" y="5041751"/>
            <a:chExt cx="2448000" cy="360000"/>
          </a:xfrm>
        </p:grpSpPr>
        <p:graphicFrame>
          <p:nvGraphicFramePr>
            <p:cNvPr id="180" name="Object 1"/>
            <p:cNvGraphicFramePr>
              <a:graphicFrameLocks noChangeAspect="1"/>
            </p:cNvGraphicFramePr>
            <p:nvPr/>
          </p:nvGraphicFramePr>
          <p:xfrm>
            <a:off x="2900958" y="5066134"/>
            <a:ext cx="491244" cy="26364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5044" name="公式" r:id="rId19" imgW="330120" imgH="203040" progId="Equation.3">
                    <p:embed/>
                  </p:oleObj>
                </mc:Choice>
                <mc:Fallback>
                  <p:oleObj name="公式" r:id="rId19" imgW="330120" imgH="20304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00958" y="5066134"/>
                          <a:ext cx="491244" cy="263649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99CC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81" name="Object 4"/>
            <p:cNvGraphicFramePr>
              <a:graphicFrameLocks noChangeAspect="1"/>
            </p:cNvGraphicFramePr>
            <p:nvPr/>
          </p:nvGraphicFramePr>
          <p:xfrm>
            <a:off x="1063626" y="5118100"/>
            <a:ext cx="398314" cy="23848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5045" name="公式" r:id="rId20" imgW="241200" imgH="164880" progId="Equation.3">
                    <p:embed/>
                  </p:oleObj>
                </mc:Choice>
                <mc:Fallback>
                  <p:oleObj name="公式" r:id="rId20" imgW="241200" imgH="16488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063626" y="5118100"/>
                          <a:ext cx="398314" cy="238489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99CC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182" name="组合 50"/>
            <p:cNvGrpSpPr/>
            <p:nvPr/>
          </p:nvGrpSpPr>
          <p:grpSpPr>
            <a:xfrm>
              <a:off x="2142778" y="5123284"/>
              <a:ext cx="265717" cy="172674"/>
              <a:chOff x="5479529" y="3683124"/>
              <a:chExt cx="265717" cy="172674"/>
            </a:xfrm>
          </p:grpSpPr>
          <p:cxnSp>
            <p:nvCxnSpPr>
              <p:cNvPr id="184" name="直接连接符 183"/>
              <p:cNvCxnSpPr/>
              <p:nvPr/>
            </p:nvCxnSpPr>
            <p:spPr>
              <a:xfrm>
                <a:off x="5479529" y="3683124"/>
                <a:ext cx="265717" cy="91058"/>
              </a:xfrm>
              <a:prstGeom prst="line">
                <a:avLst/>
              </a:prstGeom>
              <a:ln/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85" name="直接连接符 184"/>
              <p:cNvCxnSpPr/>
              <p:nvPr/>
            </p:nvCxnSpPr>
            <p:spPr>
              <a:xfrm flipV="1">
                <a:off x="5479529" y="3765798"/>
                <a:ext cx="265717" cy="90000"/>
              </a:xfrm>
              <a:prstGeom prst="line">
                <a:avLst/>
              </a:prstGeom>
              <a:ln/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</p:grpSp>
        <p:sp>
          <p:nvSpPr>
            <p:cNvPr id="183" name="矩形 182"/>
            <p:cNvSpPr/>
            <p:nvPr/>
          </p:nvSpPr>
          <p:spPr>
            <a:xfrm>
              <a:off x="1043608" y="5041751"/>
              <a:ext cx="2448000" cy="360000"/>
            </a:xfrm>
            <a:prstGeom prst="rect">
              <a:avLst/>
            </a:prstGeom>
            <a:noFill/>
            <a:ln w="19050">
              <a:solidFill>
                <a:srgbClr val="00B0F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86" name="燕尾形箭头 185"/>
          <p:cNvSpPr/>
          <p:nvPr/>
        </p:nvSpPr>
        <p:spPr>
          <a:xfrm rot="5400000">
            <a:off x="6127914" y="5895260"/>
            <a:ext cx="252000" cy="216024"/>
          </a:xfrm>
          <a:prstGeom prst="notched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87" name="组合 143"/>
          <p:cNvGrpSpPr/>
          <p:nvPr/>
        </p:nvGrpSpPr>
        <p:grpSpPr>
          <a:xfrm>
            <a:off x="5923786" y="6205935"/>
            <a:ext cx="720000" cy="545230"/>
            <a:chOff x="3189181" y="4019631"/>
            <a:chExt cx="720000" cy="545230"/>
          </a:xfrm>
        </p:grpSpPr>
        <p:sp>
          <p:nvSpPr>
            <p:cNvPr id="188" name="矩形 187"/>
            <p:cNvSpPr/>
            <p:nvPr/>
          </p:nvSpPr>
          <p:spPr>
            <a:xfrm>
              <a:off x="3189181" y="4024861"/>
              <a:ext cx="720000" cy="540000"/>
            </a:xfrm>
            <a:prstGeom prst="rect">
              <a:avLst/>
            </a:prstGeom>
            <a:noFill/>
            <a:ln>
              <a:solidFill>
                <a:srgbClr val="00B0F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aphicFrame>
          <p:nvGraphicFramePr>
            <p:cNvPr id="189" name="Object 1"/>
            <p:cNvGraphicFramePr>
              <a:graphicFrameLocks noChangeAspect="1"/>
            </p:cNvGraphicFramePr>
            <p:nvPr/>
          </p:nvGraphicFramePr>
          <p:xfrm>
            <a:off x="3218078" y="4019631"/>
            <a:ext cx="648795" cy="52934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5046" name="公式" r:id="rId21" imgW="419040" imgH="393480" progId="Equation.3">
                    <p:embed/>
                  </p:oleObj>
                </mc:Choice>
                <mc:Fallback>
                  <p:oleObj name="公式" r:id="rId21" imgW="419040" imgH="39348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218078" y="4019631"/>
                          <a:ext cx="648795" cy="52934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99CC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90" name="矩形 189"/>
          <p:cNvSpPr/>
          <p:nvPr/>
        </p:nvSpPr>
        <p:spPr bwMode="auto">
          <a:xfrm>
            <a:off x="7053655" y="6083771"/>
            <a:ext cx="972000" cy="720000"/>
          </a:xfrm>
          <a:prstGeom prst="rect">
            <a:avLst/>
          </a:prstGeom>
          <a:solidFill>
            <a:schemeClr val="bg1">
              <a:alpha val="46000"/>
            </a:schemeClr>
          </a:solidFill>
          <a:ln w="9525" cap="flat" cmpd="sng" algn="ctr">
            <a:solidFill>
              <a:srgbClr val="3399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</a:pPr>
            <a:endParaRPr kumimoji="0" lang="zh-CN" alt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</a:endParaRPr>
          </a:p>
        </p:txBody>
      </p:sp>
      <p:sp>
        <p:nvSpPr>
          <p:cNvPr id="191" name="Text Box 3"/>
          <p:cNvSpPr txBox="1">
            <a:spLocks noChangeArrowheads="1"/>
          </p:cNvSpPr>
          <p:nvPr/>
        </p:nvSpPr>
        <p:spPr bwMode="auto">
          <a:xfrm>
            <a:off x="7111946" y="6083771"/>
            <a:ext cx="864096" cy="369332"/>
          </a:xfrm>
          <a:prstGeom prst="rect">
            <a:avLst/>
          </a:prstGeom>
          <a:noFill/>
          <a:ln w="15875" cap="sq">
            <a:noFill/>
            <a:miter lim="800000"/>
            <a:headEnd type="none" w="sm" len="sm"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kumimoji="1" lang="en-US" altLang="zh-CN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W</a:t>
            </a:r>
            <a:r>
              <a:rPr kumimoji="1" lang="zh-CN" altLang="en-US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</a:t>
            </a:r>
            <a:r>
              <a:rPr kumimoji="1" lang="en-US" altLang="zh-CN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&gt; </a:t>
            </a:r>
            <a:r>
              <a:rPr kumimoji="1" lang="en-US" altLang="zh-CN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Q</a:t>
            </a:r>
            <a:r>
              <a:rPr kumimoji="1" lang="zh-CN" altLang="en-US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</a:t>
            </a:r>
          </a:p>
        </p:txBody>
      </p:sp>
      <p:sp>
        <p:nvSpPr>
          <p:cNvPr id="192" name="Text Box 3"/>
          <p:cNvSpPr txBox="1">
            <a:spLocks noChangeArrowheads="1"/>
          </p:cNvSpPr>
          <p:nvPr/>
        </p:nvSpPr>
        <p:spPr bwMode="auto">
          <a:xfrm>
            <a:off x="7097088" y="6415236"/>
            <a:ext cx="873621" cy="369332"/>
          </a:xfrm>
          <a:prstGeom prst="rect">
            <a:avLst/>
          </a:prstGeom>
          <a:noFill/>
          <a:ln w="15875" cap="sq">
            <a:noFill/>
            <a:miter lim="800000"/>
            <a:headEnd type="none" w="sm" len="sm"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kumimoji="1" lang="en-US" altLang="zh-CN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P</a:t>
            </a:r>
            <a:r>
              <a:rPr kumimoji="1" lang="zh-CN" altLang="en-US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</a:t>
            </a:r>
            <a:r>
              <a:rPr kumimoji="1" lang="en-US" altLang="zh-CN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&gt; </a:t>
            </a:r>
            <a:r>
              <a:rPr kumimoji="1" lang="en-US" altLang="zh-CN" b="1" i="1" dirty="0" err="1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P</a:t>
            </a:r>
            <a:r>
              <a:rPr kumimoji="1" lang="en-US" altLang="zh-CN" b="1" baseline="-25000" dirty="0" err="1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th</a:t>
            </a:r>
            <a:endParaRPr kumimoji="1" lang="zh-CN" altLang="en-US" b="1" baseline="-25000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98" name="Text Box 3"/>
          <p:cNvSpPr txBox="1">
            <a:spLocks noChangeArrowheads="1"/>
          </p:cNvSpPr>
          <p:nvPr/>
        </p:nvSpPr>
        <p:spPr bwMode="auto">
          <a:xfrm>
            <a:off x="6444208" y="3955480"/>
            <a:ext cx="1573188" cy="338554"/>
          </a:xfrm>
          <a:prstGeom prst="rect">
            <a:avLst/>
          </a:prstGeom>
          <a:noFill/>
          <a:ln w="15875" cap="sq">
            <a:noFill/>
            <a:miter lim="800000"/>
            <a:headEnd type="none" w="sm" len="sm"/>
            <a:tailEnd/>
          </a:ln>
          <a:effectLst/>
        </p:spPr>
        <p:txBody>
          <a:bodyPr wrap="square">
            <a:spAutoFit/>
          </a:bodyPr>
          <a:lstStyle/>
          <a:p>
            <a:r>
              <a:rPr kumimoji="1" lang="zh-CN" altLang="en-US" sz="16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（</a:t>
            </a:r>
            <a:r>
              <a:rPr kumimoji="1" lang="zh-CN" altLang="en-US" sz="1600" b="1" dirty="0">
                <a:solidFill>
                  <a:srgbClr val="00B05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非线性元件</a:t>
            </a:r>
            <a:r>
              <a:rPr kumimoji="1" lang="zh-CN" altLang="en-US" sz="16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）</a:t>
            </a:r>
          </a:p>
        </p:txBody>
      </p:sp>
      <p:sp>
        <p:nvSpPr>
          <p:cNvPr id="99" name="Text Box 3"/>
          <p:cNvSpPr txBox="1">
            <a:spLocks noChangeArrowheads="1"/>
          </p:cNvSpPr>
          <p:nvPr/>
        </p:nvSpPr>
        <p:spPr bwMode="auto">
          <a:xfrm>
            <a:off x="6194276" y="1028353"/>
            <a:ext cx="1425935" cy="338554"/>
          </a:xfrm>
          <a:prstGeom prst="rect">
            <a:avLst/>
          </a:prstGeom>
          <a:noFill/>
          <a:ln w="15875" cap="sq">
            <a:noFill/>
            <a:miter lim="800000"/>
            <a:headEnd type="none" w="sm" len="sm"/>
            <a:tailEnd/>
          </a:ln>
          <a:effectLst/>
        </p:spPr>
        <p:txBody>
          <a:bodyPr wrap="square">
            <a:spAutoFit/>
          </a:bodyPr>
          <a:lstStyle/>
          <a:p>
            <a:r>
              <a:rPr kumimoji="1" lang="zh-CN" altLang="en-US" sz="16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（</a:t>
            </a:r>
            <a:r>
              <a:rPr kumimoji="1" lang="zh-CN" altLang="en-US" sz="1600" b="1" dirty="0">
                <a:solidFill>
                  <a:srgbClr val="00B05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线性元件</a:t>
            </a:r>
            <a:r>
              <a:rPr kumimoji="1" lang="zh-CN" altLang="en-US" sz="16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）</a:t>
            </a:r>
          </a:p>
        </p:txBody>
      </p:sp>
      <p:pic>
        <p:nvPicPr>
          <p:cNvPr id="2" name="音频 1">
            <a:hlinkClick r:id="" action="ppaction://media"/>
            <a:extLst>
              <a:ext uri="{FF2B5EF4-FFF2-40B4-BE49-F238E27FC236}">
                <a16:creationId xmlns:a16="http://schemas.microsoft.com/office/drawing/2014/main" id="{4CE2005A-A40B-451B-A503-404538C44AB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8623300" y="63373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4279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9|22.4|35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7|59.4|26.1|32.6|9|8.8|1.5|20.6|9|19.3|7.9|11.7|12.6|1.2|3.7|19.2|4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7|23.1|12.7|6|147.9|10.7|13.4|5.7|8.4|7.4|83.3|11.3|9.2|3.9|9.4|4|8.3|49.7|13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6.1|2.9|27.5|2.7|85.9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2540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14697</TotalTime>
  <Words>514</Words>
  <Application>Microsoft Office PowerPoint</Application>
  <PresentationFormat>全屏显示(4:3)</PresentationFormat>
  <Paragraphs>134</Paragraphs>
  <Slides>6</Slides>
  <Notes>5</Notes>
  <HiddenSlides>0</HiddenSlides>
  <MMClips>6</MMClips>
  <ScaleCrop>false</ScaleCrop>
  <HeadingPairs>
    <vt:vector size="8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6</vt:i4>
      </vt:variant>
    </vt:vector>
  </HeadingPairs>
  <TitlesOfParts>
    <vt:vector size="17" baseType="lpstr">
      <vt:lpstr>黑体</vt:lpstr>
      <vt:lpstr>华文楷体</vt:lpstr>
      <vt:lpstr>华文新魏</vt:lpstr>
      <vt:lpstr>楷体</vt:lpstr>
      <vt:lpstr>宋体</vt:lpstr>
      <vt:lpstr>Arial</vt:lpstr>
      <vt:lpstr>Calibri</vt:lpstr>
      <vt:lpstr>Times New Roman</vt:lpstr>
      <vt:lpstr>Wingdings</vt:lpstr>
      <vt:lpstr>Office 主题</vt:lpstr>
      <vt:lpstr>公式</vt:lpstr>
      <vt:lpstr>PowerPoint 演示文稿</vt:lpstr>
      <vt:lpstr>PowerPoint 演示文稿</vt:lpstr>
      <vt:lpstr>电功</vt:lpstr>
      <vt:lpstr>焦耳定律 (Joule Law)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zhangyu</dc:creator>
  <cp:lastModifiedBy>admin</cp:lastModifiedBy>
  <cp:revision>710</cp:revision>
  <dcterms:created xsi:type="dcterms:W3CDTF">2014-10-19T02:03:18Z</dcterms:created>
  <dcterms:modified xsi:type="dcterms:W3CDTF">2019-06-04T02:32:41Z</dcterms:modified>
</cp:coreProperties>
</file>